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9"/>
  </p:notesMasterIdLst>
  <p:sldIdLst>
    <p:sldId id="256" r:id="rId3"/>
    <p:sldId id="258" r:id="rId4"/>
    <p:sldId id="259" r:id="rId5"/>
    <p:sldId id="348" r:id="rId6"/>
    <p:sldId id="347" r:id="rId7"/>
    <p:sldId id="346" r:id="rId8"/>
    <p:sldId id="302" r:id="rId9"/>
    <p:sldId id="349" r:id="rId10"/>
    <p:sldId id="350" r:id="rId11"/>
    <p:sldId id="328" r:id="rId12"/>
    <p:sldId id="329" r:id="rId13"/>
    <p:sldId id="260" r:id="rId14"/>
    <p:sldId id="305" r:id="rId15"/>
    <p:sldId id="306" r:id="rId16"/>
    <p:sldId id="307" r:id="rId17"/>
    <p:sldId id="331" r:id="rId18"/>
    <p:sldId id="330" r:id="rId19"/>
    <p:sldId id="308" r:id="rId20"/>
    <p:sldId id="310" r:id="rId21"/>
    <p:sldId id="311" r:id="rId22"/>
    <p:sldId id="312" r:id="rId23"/>
    <p:sldId id="265" r:id="rId24"/>
    <p:sldId id="315" r:id="rId25"/>
    <p:sldId id="324" r:id="rId26"/>
    <p:sldId id="342" r:id="rId27"/>
    <p:sldId id="316" r:id="rId28"/>
    <p:sldId id="317" r:id="rId29"/>
    <p:sldId id="266" r:id="rId30"/>
    <p:sldId id="269" r:id="rId31"/>
    <p:sldId id="325" r:id="rId32"/>
    <p:sldId id="326" r:id="rId33"/>
    <p:sldId id="318" r:id="rId34"/>
    <p:sldId id="320" r:id="rId35"/>
    <p:sldId id="321" r:id="rId36"/>
    <p:sldId id="322" r:id="rId37"/>
    <p:sldId id="327" r:id="rId38"/>
    <p:sldId id="338" r:id="rId39"/>
    <p:sldId id="339" r:id="rId40"/>
    <p:sldId id="340" r:id="rId41"/>
    <p:sldId id="341" r:id="rId42"/>
    <p:sldId id="267" r:id="rId43"/>
    <p:sldId id="271" r:id="rId44"/>
    <p:sldId id="344" r:id="rId45"/>
    <p:sldId id="345" r:id="rId46"/>
    <p:sldId id="335" r:id="rId47"/>
    <p:sldId id="336" r:id="rId48"/>
    <p:sldId id="272" r:id="rId49"/>
    <p:sldId id="273" r:id="rId50"/>
    <p:sldId id="274" r:id="rId51"/>
    <p:sldId id="337" r:id="rId52"/>
    <p:sldId id="343" r:id="rId53"/>
    <p:sldId id="275" r:id="rId54"/>
    <p:sldId id="277" r:id="rId55"/>
    <p:sldId id="332" r:id="rId56"/>
    <p:sldId id="334" r:id="rId57"/>
    <p:sldId id="279" r:id="rId58"/>
    <p:sldId id="281" r:id="rId59"/>
    <p:sldId id="286" r:id="rId60"/>
    <p:sldId id="289" r:id="rId61"/>
    <p:sldId id="290" r:id="rId62"/>
    <p:sldId id="291" r:id="rId63"/>
    <p:sldId id="293" r:id="rId64"/>
    <p:sldId id="294" r:id="rId65"/>
    <p:sldId id="295" r:id="rId66"/>
    <p:sldId id="296" r:id="rId67"/>
    <p:sldId id="297" r:id="rId6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44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8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98F34-AAF8-44B0-B113-A0D9B9946AFB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152C7-18C4-4BC2-8634-4564A7F40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05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dirty="0" smtClean="0"/>
              <a:t>ciclo</a:t>
            </a:r>
          </a:p>
          <a:p>
            <a:r>
              <a:rPr lang="pt-BR" dirty="0" smtClean="0"/>
              <a:t>transgressivo, compreendendo as formações Alto Garças,</a:t>
            </a:r>
          </a:p>
          <a:p>
            <a:r>
              <a:rPr lang="pt-BR" dirty="0" smtClean="0"/>
              <a:t>constituída por arenitos depositados em ambiente fluvial,</a:t>
            </a:r>
          </a:p>
          <a:p>
            <a:r>
              <a:rPr lang="pt-BR" dirty="0" smtClean="0"/>
              <a:t>transicional e costeiro; </a:t>
            </a:r>
            <a:r>
              <a:rPr lang="pt-BR" dirty="0" err="1" smtClean="0"/>
              <a:t>Iapó</a:t>
            </a:r>
            <a:r>
              <a:rPr lang="pt-BR" dirty="0" smtClean="0"/>
              <a:t>, composta por </a:t>
            </a:r>
            <a:r>
              <a:rPr lang="pt-BR" dirty="0" err="1" smtClean="0"/>
              <a:t>diamictitos</a:t>
            </a:r>
            <a:r>
              <a:rPr lang="pt-BR" dirty="0" smtClean="0"/>
              <a:t> de</a:t>
            </a:r>
          </a:p>
          <a:p>
            <a:r>
              <a:rPr lang="pt-BR" dirty="0" smtClean="0"/>
              <a:t>origem glacial conformando limite de </a:t>
            </a:r>
            <a:r>
              <a:rPr lang="pt-BR" dirty="0" err="1" smtClean="0"/>
              <a:t>seqüência</a:t>
            </a:r>
            <a:r>
              <a:rPr lang="pt-BR" dirty="0" smtClean="0"/>
              <a:t> de terceira</a:t>
            </a:r>
          </a:p>
          <a:p>
            <a:r>
              <a:rPr lang="pt-BR" dirty="0" smtClean="0"/>
              <a:t>ordem interno a esta </a:t>
            </a:r>
            <a:r>
              <a:rPr lang="pt-BR" dirty="0" err="1" smtClean="0"/>
              <a:t>superseqüência</a:t>
            </a:r>
            <a:r>
              <a:rPr lang="pt-BR" dirty="0" smtClean="0"/>
              <a:t>; e Vila Maria, constituída</a:t>
            </a:r>
          </a:p>
          <a:p>
            <a:r>
              <a:rPr lang="pt-BR" dirty="0" smtClean="0"/>
              <a:t>por folhelhos, hospedando a superfície de inundação máxima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809B3-73D5-4D9A-B725-F7989C01239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3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A superseqüência que se segue, Paraná (Devoniana),</a:t>
            </a:r>
          </a:p>
          <a:p>
            <a:r>
              <a:rPr lang="pt-BR" smtClean="0"/>
              <a:t>constitui ciclo transgressivo-regressivo e é composta pela</a:t>
            </a:r>
          </a:p>
          <a:p>
            <a:r>
              <a:rPr lang="pt-BR" smtClean="0"/>
              <a:t>Formação Furnas, de deposição em ambiente fluvial e</a:t>
            </a:r>
          </a:p>
          <a:p>
            <a:r>
              <a:rPr lang="pt-BR" smtClean="0"/>
              <a:t>transicional (arenitos e conglomerados, com abundantes</a:t>
            </a:r>
          </a:p>
          <a:p>
            <a:r>
              <a:rPr lang="pt-BR" smtClean="0"/>
              <a:t>icnofósseis) e pela Formação Ponta Grossa, constituída</a:t>
            </a:r>
          </a:p>
          <a:p>
            <a:r>
              <a:rPr lang="pt-BR" smtClean="0"/>
              <a:t>principalmente por folhelhos e dividida em três membros, dos</a:t>
            </a:r>
          </a:p>
          <a:p>
            <a:r>
              <a:rPr lang="pt-BR" smtClean="0"/>
              <a:t>quais o mais inferior, marinho, corresponde à superfície de</a:t>
            </a:r>
          </a:p>
          <a:p>
            <a:r>
              <a:rPr lang="pt-BR" smtClean="0"/>
              <a:t>inundação máxima do Devoniano.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CA661-29F6-4CB6-A5EE-8A5E43F6BF3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7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A superseqüência subseqüente, Gondwana I, Carbonífera–</a:t>
            </a:r>
          </a:p>
          <a:p>
            <a:r>
              <a:rPr lang="pt-BR" smtClean="0"/>
              <a:t>Eotriássica, compreende as diversas formações componentes</a:t>
            </a:r>
          </a:p>
          <a:p>
            <a:r>
              <a:rPr lang="pt-BR" smtClean="0"/>
              <a:t>dos Grupos Itararé, Guatá e Passa Dois. De acordo com a</a:t>
            </a:r>
          </a:p>
          <a:p>
            <a:r>
              <a:rPr lang="pt-BR" smtClean="0"/>
              <a:t>interpretação de Milani (1997), a superseqüência compreende</a:t>
            </a:r>
          </a:p>
          <a:p>
            <a:r>
              <a:rPr lang="pt-BR" smtClean="0"/>
              <a:t>uma parte basal transgressiva, correspondente ao Grupo Itararé</a:t>
            </a:r>
          </a:p>
          <a:p>
            <a:r>
              <a:rPr lang="pt-BR" smtClean="0"/>
              <a:t>e ao Grupo Guatá. O primeiro, composto pelas formações Lagoa</a:t>
            </a:r>
          </a:p>
          <a:p>
            <a:r>
              <a:rPr lang="pt-BR" smtClean="0"/>
              <a:t>Azul, Campo Mourão, Taciba e Aquidauana, é constituído por</a:t>
            </a:r>
          </a:p>
          <a:p>
            <a:r>
              <a:rPr lang="pt-BR" smtClean="0"/>
              <a:t>depósitos sedimentares de origem glácio-marinha. O Grupo</a:t>
            </a:r>
          </a:p>
          <a:p>
            <a:r>
              <a:rPr lang="pt-BR" smtClean="0"/>
              <a:t>Guatá é formado por rochas de ambiente deltaico, marinho e</a:t>
            </a:r>
          </a:p>
          <a:p>
            <a:r>
              <a:rPr lang="pt-BR" smtClean="0"/>
              <a:t>litorâneo da Formação Rio Bonito e marinhos da Formação</a:t>
            </a:r>
          </a:p>
          <a:p>
            <a:r>
              <a:rPr lang="pt-BR" smtClean="0"/>
              <a:t>Palermo, com a superfície de inundação máxima na sua parte</a:t>
            </a:r>
          </a:p>
          <a:p>
            <a:r>
              <a:rPr lang="pt-BR" smtClean="0"/>
              <a:t>intermediária. A parte superior, regressiva, está registrada nas rochas marinhas e transicionais do Grupo Passa Dois</a:t>
            </a:r>
          </a:p>
          <a:p>
            <a:r>
              <a:rPr lang="pt-BR" smtClean="0"/>
              <a:t>(Formações Irati, Serra Alta, Teresina, Corumbataí e Rio do</a:t>
            </a:r>
          </a:p>
          <a:p>
            <a:r>
              <a:rPr lang="pt-BR" smtClean="0"/>
              <a:t>Rasto), registrando, ao seu final, o início da instalação de</a:t>
            </a:r>
          </a:p>
          <a:p>
            <a:r>
              <a:rPr lang="pt-BR" smtClean="0"/>
              <a:t>clima desértico na bacia.</a:t>
            </a:r>
          </a:p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F60A6-2D27-4474-A669-3F0663F89D68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2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O Grupo Caiuá compreende as formações Rio Paraná, Goio</a:t>
            </a:r>
          </a:p>
          <a:p>
            <a:r>
              <a:rPr lang="pt-BR" smtClean="0"/>
              <a:t>Erê e Santo Anastácio, compostas por arenitos finos a muito</a:t>
            </a:r>
          </a:p>
          <a:p>
            <a:r>
              <a:rPr lang="pt-BR" smtClean="0"/>
              <a:t>finos, interpretados por Fernandes e Coimbra (2000) como</a:t>
            </a:r>
          </a:p>
          <a:p>
            <a:r>
              <a:rPr lang="pt-BR" smtClean="0"/>
              <a:t>lençóis de areia, </a:t>
            </a:r>
            <a:r>
              <a:rPr lang="pt-BR" i="1" smtClean="0"/>
              <a:t>wadis e dunas. As Formações Uberaba, Vale</a:t>
            </a:r>
          </a:p>
          <a:p>
            <a:r>
              <a:rPr lang="pt-BR" smtClean="0"/>
              <a:t>do Rio do Peixe, Araçatuba, São José do Rio Preto, Presidente</a:t>
            </a:r>
          </a:p>
          <a:p>
            <a:r>
              <a:rPr lang="pt-BR" smtClean="0"/>
              <a:t>Prudente e Marília compõem o Grupo Bauru, com maior</a:t>
            </a:r>
          </a:p>
          <a:p>
            <a:r>
              <a:rPr lang="pt-BR" smtClean="0"/>
              <a:t>variabilidade das litologias, tais como conglomerados, argilitos</a:t>
            </a:r>
          </a:p>
          <a:p>
            <a:r>
              <a:rPr lang="pt-BR" smtClean="0"/>
              <a:t>e siltitos, interpretados pelos mesmos autores como sistemas</a:t>
            </a:r>
          </a:p>
          <a:p>
            <a:r>
              <a:rPr lang="pt-BR" smtClean="0"/>
              <a:t>de leques aluviais, fluviais e pântanos.</a:t>
            </a:r>
          </a:p>
          <a:p>
            <a:endParaRPr lang="pt-BR" smtClean="0"/>
          </a:p>
          <a:p>
            <a:r>
              <a:rPr lang="pt-BR" smtClean="0"/>
              <a:t>Estes autores atribuem, à Bacia Bauru, duas fases de</a:t>
            </a:r>
          </a:p>
          <a:p>
            <a:r>
              <a:rPr lang="pt-BR" smtClean="0"/>
              <a:t>deposição: a primeira fase compreende um trato de sistema</a:t>
            </a:r>
          </a:p>
          <a:p>
            <a:r>
              <a:rPr lang="pt-BR" smtClean="0"/>
              <a:t>desértico, com formação do Pantanal Araçatuba (Formação</a:t>
            </a:r>
          </a:p>
          <a:p>
            <a:r>
              <a:rPr lang="pt-BR" smtClean="0"/>
              <a:t>Araçatuba; siltitos); a segunda, um trato de sistema flúvioeólico,</a:t>
            </a:r>
          </a:p>
          <a:p>
            <a:r>
              <a:rPr lang="pt-BR" smtClean="0"/>
              <a:t>proveniente do nordeste.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0306EB-463C-4759-8C2D-C287D78A040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8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87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414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 userDrawn="1"/>
        </p:nvSpPr>
        <p:spPr>
          <a:xfrm>
            <a:off x="0" y="1981200"/>
            <a:ext cx="9144000" cy="175260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5D7A2-5E0A-4A04-8551-A88A21E5090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D0021-2E82-470A-B116-287326A1B84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14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Diagonal 3"/>
          <p:cNvSpPr/>
          <p:nvPr userDrawn="1"/>
        </p:nvSpPr>
        <p:spPr>
          <a:xfrm>
            <a:off x="0" y="228600"/>
            <a:ext cx="9144000" cy="121920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0C2E5-61D5-4F2E-B841-164B9CBFDB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0B36A-28FF-41A3-85F9-A7FB76A5FFE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22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A2ED-6D32-4700-BBF6-F7BD8DE73C2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5199-BFD6-4BE0-B683-196E3D10052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71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edondar Retângulo em um Canto Diagonal 4"/>
          <p:cNvSpPr/>
          <p:nvPr userDrawn="1"/>
        </p:nvSpPr>
        <p:spPr>
          <a:xfrm>
            <a:off x="0" y="228600"/>
            <a:ext cx="9144000" cy="121920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FC5A-E94B-49E3-A2D2-71FF68B8143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9AC23-BF04-4C9B-9831-F1FCAF7AACA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83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edondar Retângulo em um Canto Diagonal 6"/>
          <p:cNvSpPr/>
          <p:nvPr userDrawn="1"/>
        </p:nvSpPr>
        <p:spPr>
          <a:xfrm>
            <a:off x="0" y="228600"/>
            <a:ext cx="9144000" cy="121920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F3E8C-4B92-4D26-86D1-002CB2047AC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0FB84-EFD4-47D4-9F75-569E215578C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2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Diagonal 2"/>
          <p:cNvSpPr/>
          <p:nvPr userDrawn="1"/>
        </p:nvSpPr>
        <p:spPr>
          <a:xfrm>
            <a:off x="0" y="228600"/>
            <a:ext cx="9144000" cy="1219200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DF91-A4D9-4CFA-9EFA-A64D34DE323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6384-D325-407F-9851-696A026D3E4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48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D961-B48A-4576-93FE-658B875345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7FF0-1390-4FF4-90AC-8E3C953AF3A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13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F153A-7586-4A9B-AAAE-8173DBD4448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8608-774D-4C41-8A68-31478A433E3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4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738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619E-EA02-4D75-A2C3-9ABB68ED720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A45CE-4375-45FC-B302-523414A2666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90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8E38A-0C2F-451C-B1C2-DB4265E17E2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69B62-A413-4367-81AD-6EBAB661AC5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4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9847A-24F0-4155-9301-90A3BBD582C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24F43-EE54-48FA-A00A-73C002ECB02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6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21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18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69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1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56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6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40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8034-73FC-4452-8ECA-CC8B3EDE3049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541AB-79E7-4295-8EDE-569F621B3F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67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43C9C2-E0F0-46E3-ADE9-9F2274D1A84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DBF28F-B051-4775-BF3E-D384697DA9E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CF4C7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CF4C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4425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44255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44255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44255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442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Evolução Paleozoicas</a:t>
            </a:r>
            <a:br>
              <a:rPr lang="pt-BR" dirty="0" smtClean="0"/>
            </a:br>
            <a:r>
              <a:rPr lang="pt-BR" dirty="0" smtClean="0"/>
              <a:t>das Bacias </a:t>
            </a:r>
            <a:r>
              <a:rPr lang="pt-BR" dirty="0" err="1" smtClean="0"/>
              <a:t>Intracratônicas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ou </a:t>
            </a:r>
            <a:r>
              <a:rPr lang="pt-BR" dirty="0" err="1" smtClean="0"/>
              <a:t>Sinéclises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Brasileiras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892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Ciclos transgressivos-regressivos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Zalán</a:t>
            </a:r>
            <a:r>
              <a:rPr lang="pt-BR" dirty="0" smtClean="0"/>
              <a:t> (1991) – colisões nas bordas do </a:t>
            </a:r>
            <a:r>
              <a:rPr lang="pt-BR" dirty="0" err="1" smtClean="0"/>
              <a:t>Gondwana</a:t>
            </a:r>
            <a:r>
              <a:rPr lang="pt-BR" dirty="0" smtClean="0"/>
              <a:t> (regiões </a:t>
            </a:r>
            <a:r>
              <a:rPr lang="pt-BR" dirty="0" err="1" smtClean="0"/>
              <a:t>preandinas</a:t>
            </a:r>
            <a:r>
              <a:rPr lang="pt-BR" dirty="0" smtClean="0"/>
              <a:t>) – soerguimento do interior do continente – regressões</a:t>
            </a:r>
          </a:p>
          <a:p>
            <a:r>
              <a:rPr lang="pt-BR" dirty="0" smtClean="0"/>
              <a:t>Assine (1996) – as orogenias não marcam as discordâncias – e sim as subsidências!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285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pic>
        <p:nvPicPr>
          <p:cNvPr id="49155" name="Picture 2" descr="http://www.cprm.gov.br/coluna/images/colu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http://www.cprm.gov.br/coluna/images/coluna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73438"/>
            <a:ext cx="4572000" cy="3484562"/>
          </a:xfrm>
          <a:noFill/>
        </p:spPr>
      </p:pic>
    </p:spTree>
    <p:extLst>
      <p:ext uri="{BB962C8B-B14F-4D97-AF65-F5344CB8AC3E}">
        <p14:creationId xmlns:p14="http://schemas.microsoft.com/office/powerpoint/2010/main" val="33051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4800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dirty="0" smtClean="0"/>
              <a:t>Bacia do Paraná</a:t>
            </a:r>
            <a:br>
              <a:rPr lang="pt-BR" dirty="0" smtClean="0"/>
            </a:br>
            <a:r>
              <a:rPr lang="pt-BR" sz="3100" dirty="0" smtClean="0"/>
              <a:t>(</a:t>
            </a:r>
            <a:r>
              <a:rPr lang="pt-BR" sz="3100" dirty="0" err="1" smtClean="0"/>
              <a:t>Ordoviciano</a:t>
            </a:r>
            <a:r>
              <a:rPr lang="pt-BR" sz="3100" dirty="0" smtClean="0"/>
              <a:t> - Cretáceo)</a:t>
            </a:r>
            <a:endParaRPr lang="pt-BR" dirty="0"/>
          </a:p>
        </p:txBody>
      </p:sp>
      <p:sp>
        <p:nvSpPr>
          <p:cNvPr id="44035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pt-BR" dirty="0" smtClean="0"/>
              <a:t>Uma imensa região sedimentar da América do Sul.</a:t>
            </a:r>
          </a:p>
          <a:p>
            <a:pPr eaLnBrk="1" hangingPunct="1">
              <a:defRPr/>
            </a:pPr>
            <a:r>
              <a:rPr lang="pt-BR" dirty="0" smtClean="0"/>
              <a:t>Inclui porções territoriais do Brasil, Paraguai, Argentina e Uruguai.</a:t>
            </a:r>
          </a:p>
          <a:p>
            <a:pPr eaLnBrk="1" hangingPunct="1">
              <a:defRPr/>
            </a:pPr>
            <a:r>
              <a:rPr lang="pt-BR" dirty="0" smtClean="0"/>
              <a:t>Área total de mais de 1.500.000 Km</a:t>
            </a:r>
            <a:r>
              <a:rPr lang="pt-BR" baseline="30000" dirty="0" smtClean="0"/>
              <a:t>2</a:t>
            </a:r>
            <a:r>
              <a:rPr lang="pt-BR" dirty="0" smtClean="0"/>
              <a:t>, e cerca de </a:t>
            </a:r>
            <a:r>
              <a:rPr lang="pt-BR" dirty="0" smtClean="0"/>
              <a:t>6000 </a:t>
            </a:r>
            <a:r>
              <a:rPr lang="pt-BR" dirty="0" smtClean="0"/>
              <a:t>m de espessura máxima.</a:t>
            </a:r>
          </a:p>
        </p:txBody>
      </p:sp>
      <p:sp>
        <p:nvSpPr>
          <p:cNvPr id="45060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1000"/>
            <a:ext cx="4565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94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4800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dirty="0" smtClean="0"/>
              <a:t>Bacia do Paraná</a:t>
            </a:r>
            <a:br>
              <a:rPr lang="pt-BR" dirty="0" smtClean="0"/>
            </a:br>
            <a:r>
              <a:rPr lang="pt-BR" sz="3100" dirty="0" smtClean="0"/>
              <a:t>(</a:t>
            </a:r>
            <a:r>
              <a:rPr lang="pt-BR" sz="3100" dirty="0" err="1" smtClean="0"/>
              <a:t>Ordoviciano</a:t>
            </a:r>
            <a:r>
              <a:rPr lang="pt-BR" sz="3100" dirty="0" smtClean="0"/>
              <a:t> - Cretáceo)</a:t>
            </a:r>
            <a:endParaRPr lang="pt-BR" dirty="0"/>
          </a:p>
        </p:txBody>
      </p:sp>
      <p:sp>
        <p:nvSpPr>
          <p:cNvPr id="44035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pt-BR" dirty="0" smtClean="0"/>
              <a:t>Uma imensa região sedimentar da América do Sul.</a:t>
            </a:r>
          </a:p>
          <a:p>
            <a:pPr eaLnBrk="1" hangingPunct="1">
              <a:defRPr/>
            </a:pPr>
            <a:r>
              <a:rPr lang="pt-BR" dirty="0" smtClean="0"/>
              <a:t>Inclui porções territoriais do Brasil, Paraguai, Argentina e Uruguai.</a:t>
            </a:r>
          </a:p>
          <a:p>
            <a:pPr eaLnBrk="1" hangingPunct="1">
              <a:defRPr/>
            </a:pPr>
            <a:r>
              <a:rPr lang="pt-BR" dirty="0" smtClean="0"/>
              <a:t>Área total de mais de 1.500.000 Km</a:t>
            </a:r>
            <a:r>
              <a:rPr lang="pt-BR" baseline="30000" dirty="0" smtClean="0"/>
              <a:t>2</a:t>
            </a:r>
            <a:r>
              <a:rPr lang="pt-BR" dirty="0" smtClean="0"/>
              <a:t>, e cerca de </a:t>
            </a:r>
            <a:r>
              <a:rPr lang="pt-BR" dirty="0" smtClean="0"/>
              <a:t>6000 </a:t>
            </a:r>
            <a:r>
              <a:rPr lang="pt-BR" dirty="0" smtClean="0"/>
              <a:t>m de espessura máxima.</a:t>
            </a:r>
          </a:p>
        </p:txBody>
      </p:sp>
      <p:sp>
        <p:nvSpPr>
          <p:cNvPr id="45060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1000"/>
            <a:ext cx="4565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>
            <a:off x="5149970" y="2311879"/>
            <a:ext cx="897147" cy="2458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159261" y="3571337"/>
            <a:ext cx="1915064" cy="20099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6241603" y="3703607"/>
            <a:ext cx="1889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Arco de Assunção</a:t>
            </a:r>
          </a:p>
          <a:p>
            <a:r>
              <a:rPr lang="pt-BR" dirty="0" smtClean="0"/>
              <a:t>Soerguimento – em função da Cadeia dos Andes </a:t>
            </a:r>
          </a:p>
          <a:p>
            <a:r>
              <a:rPr lang="pt-BR" dirty="0" smtClean="0"/>
              <a:t>Separação da Bacia do </a:t>
            </a:r>
            <a:r>
              <a:rPr lang="pt-BR" dirty="0" err="1" smtClean="0"/>
              <a:t>Chaco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65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4800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dirty="0" smtClean="0"/>
              <a:t>Bacia do Paraná</a:t>
            </a:r>
            <a:br>
              <a:rPr lang="pt-BR" dirty="0" smtClean="0"/>
            </a:br>
            <a:r>
              <a:rPr lang="pt-BR" sz="3100" dirty="0" smtClean="0"/>
              <a:t>(</a:t>
            </a:r>
            <a:r>
              <a:rPr lang="pt-BR" sz="3100" dirty="0" err="1" smtClean="0"/>
              <a:t>Ordoviciano</a:t>
            </a:r>
            <a:r>
              <a:rPr lang="pt-BR" sz="3100" dirty="0" smtClean="0"/>
              <a:t> - Cretáceo)</a:t>
            </a:r>
            <a:endParaRPr lang="pt-BR" dirty="0"/>
          </a:p>
        </p:txBody>
      </p:sp>
      <p:sp>
        <p:nvSpPr>
          <p:cNvPr id="44035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pt-BR" dirty="0" smtClean="0"/>
              <a:t>Uma imensa região sedimentar da América do Sul.</a:t>
            </a:r>
          </a:p>
          <a:p>
            <a:pPr eaLnBrk="1" hangingPunct="1">
              <a:defRPr/>
            </a:pPr>
            <a:r>
              <a:rPr lang="pt-BR" dirty="0" smtClean="0"/>
              <a:t>Inclui porções territoriais do Brasil, Paraguai, Argentina e Uruguai.</a:t>
            </a:r>
          </a:p>
          <a:p>
            <a:pPr eaLnBrk="1" hangingPunct="1">
              <a:defRPr/>
            </a:pPr>
            <a:r>
              <a:rPr lang="pt-BR" dirty="0" smtClean="0"/>
              <a:t>Área total de mais de 1.500.000 Km</a:t>
            </a:r>
            <a:r>
              <a:rPr lang="pt-BR" baseline="30000" dirty="0" smtClean="0"/>
              <a:t>2</a:t>
            </a:r>
            <a:r>
              <a:rPr lang="pt-BR" dirty="0" smtClean="0"/>
              <a:t>, e cerca de </a:t>
            </a:r>
            <a:r>
              <a:rPr lang="pt-BR" dirty="0" smtClean="0"/>
              <a:t>6000 </a:t>
            </a:r>
            <a:r>
              <a:rPr lang="pt-BR" dirty="0" smtClean="0"/>
              <a:t>m de espessura máxima.</a:t>
            </a:r>
          </a:p>
        </p:txBody>
      </p:sp>
      <p:sp>
        <p:nvSpPr>
          <p:cNvPr id="45060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1000"/>
            <a:ext cx="4565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e 3"/>
          <p:cNvSpPr/>
          <p:nvPr/>
        </p:nvSpPr>
        <p:spPr>
          <a:xfrm>
            <a:off x="6694097" y="595223"/>
            <a:ext cx="1932317" cy="2449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572664" y="3390181"/>
            <a:ext cx="2518913" cy="1475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581290" y="3554084"/>
            <a:ext cx="251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Paleoborda</a:t>
            </a:r>
            <a:r>
              <a:rPr lang="pt-BR" dirty="0" smtClean="0"/>
              <a:t> Original</a:t>
            </a:r>
          </a:p>
          <a:p>
            <a:pPr algn="ctr"/>
            <a:r>
              <a:rPr lang="pt-BR" dirty="0" smtClean="0"/>
              <a:t>(Contínuo preenchimento arenoso)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03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71054" y="6071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Heranças Tectônicas na origem da</a:t>
            </a:r>
            <a:br>
              <a:rPr lang="pt-BR" dirty="0" smtClean="0"/>
            </a:br>
            <a:r>
              <a:rPr lang="pt-BR" dirty="0" smtClean="0"/>
              <a:t>Bacia do Paraná e demais bacias </a:t>
            </a:r>
            <a:r>
              <a:rPr lang="pt-BR" dirty="0" err="1" smtClean="0"/>
              <a:t>intracratônica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Relação com distensões continentais</a:t>
            </a:r>
          </a:p>
          <a:p>
            <a:r>
              <a:rPr lang="pt-BR" dirty="0" smtClean="0"/>
              <a:t>Subsidências térmicas </a:t>
            </a:r>
          </a:p>
          <a:p>
            <a:r>
              <a:rPr lang="pt-BR" dirty="0" smtClean="0"/>
              <a:t>Reajustes isostáticos tardios</a:t>
            </a:r>
          </a:p>
          <a:p>
            <a:r>
              <a:rPr lang="pt-BR" dirty="0" smtClean="0"/>
              <a:t>Algumas – sobre </a:t>
            </a:r>
            <a:r>
              <a:rPr lang="pt-BR" dirty="0" err="1" smtClean="0"/>
              <a:t>riftes</a:t>
            </a:r>
            <a:r>
              <a:rPr lang="pt-BR" dirty="0" smtClean="0"/>
              <a:t> abortados</a:t>
            </a:r>
            <a:endParaRPr lang="pt-BR" dirty="0"/>
          </a:p>
          <a:p>
            <a:r>
              <a:rPr lang="pt-BR" dirty="0" smtClean="0"/>
              <a:t>Plumas </a:t>
            </a:r>
            <a:r>
              <a:rPr lang="pt-BR" dirty="0" err="1" smtClean="0"/>
              <a:t>astenosféricas</a:t>
            </a:r>
            <a:r>
              <a:rPr lang="pt-BR" dirty="0" smtClean="0"/>
              <a:t> descendentes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19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da Bacia do Paraná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9491" y="1863437"/>
            <a:ext cx="8229600" cy="4525963"/>
          </a:xfrm>
        </p:spPr>
        <p:txBody>
          <a:bodyPr/>
          <a:lstStyle/>
          <a:p>
            <a:r>
              <a:rPr lang="pt-BR" sz="2400" dirty="0" smtClean="0"/>
              <a:t>Formação no contexto do </a:t>
            </a:r>
            <a:r>
              <a:rPr lang="pt-BR" sz="2400" dirty="0" err="1" smtClean="0"/>
              <a:t>Gondwana</a:t>
            </a:r>
            <a:r>
              <a:rPr lang="pt-BR" sz="2400" dirty="0" smtClean="0"/>
              <a:t> e dos fenômenos geológicos do Paleozoico</a:t>
            </a:r>
          </a:p>
          <a:p>
            <a:r>
              <a:rPr lang="pt-BR" sz="2400" dirty="0" smtClean="0"/>
              <a:t>(amplo golfo aberto para o </a:t>
            </a:r>
            <a:r>
              <a:rPr lang="pt-BR" sz="2400" dirty="0" err="1" smtClean="0"/>
              <a:t>Panthalassa</a:t>
            </a:r>
            <a:r>
              <a:rPr lang="pt-BR" sz="2400" dirty="0" smtClean="0"/>
              <a:t>)</a:t>
            </a:r>
          </a:p>
          <a:p>
            <a:r>
              <a:rPr lang="pt-BR" sz="2400" dirty="0" smtClean="0"/>
              <a:t>Recorrente atividades orogênicas nas bordas</a:t>
            </a:r>
          </a:p>
          <a:p>
            <a:r>
              <a:rPr lang="pt-BR" sz="2400" dirty="0" smtClean="0"/>
              <a:t>Registro estratigráfico </a:t>
            </a:r>
          </a:p>
          <a:p>
            <a:pPr lvl="1"/>
            <a:r>
              <a:rPr lang="pt-BR" sz="2400" dirty="0" smtClean="0"/>
              <a:t>Registro marinhos (mar epicontinental), seguido de </a:t>
            </a:r>
            <a:r>
              <a:rPr lang="pt-BR" sz="2400" dirty="0" err="1" smtClean="0"/>
              <a:t>continentalização</a:t>
            </a:r>
            <a:r>
              <a:rPr lang="pt-BR" sz="2400" dirty="0" smtClean="0"/>
              <a:t>, com desertos dominando no Mesozoico (pós-</a:t>
            </a:r>
            <a:r>
              <a:rPr lang="pt-BR" sz="2400" dirty="0" err="1" smtClean="0"/>
              <a:t>Pangea</a:t>
            </a:r>
            <a:r>
              <a:rPr lang="pt-BR" sz="2400" dirty="0" smtClean="0"/>
              <a:t>)</a:t>
            </a:r>
          </a:p>
          <a:p>
            <a:pPr lvl="1"/>
            <a:r>
              <a:rPr lang="pt-BR" sz="2400" dirty="0" smtClean="0"/>
              <a:t>Colossais derrames basálticos (sobrecarga </a:t>
            </a:r>
            <a:r>
              <a:rPr lang="pt-BR" sz="2400" dirty="0" err="1" smtClean="0"/>
              <a:t>litostática</a:t>
            </a:r>
            <a:r>
              <a:rPr lang="pt-BR" sz="2400" dirty="0" smtClean="0"/>
              <a:t>) –último ciclo de subsidência  - Deserto do Grupo Bauru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134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8396" t="45220" r="26321" b="30126"/>
          <a:stretch/>
        </p:blipFill>
        <p:spPr>
          <a:xfrm>
            <a:off x="4226942" y="1630393"/>
            <a:ext cx="4647701" cy="14233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6981" t="18888" r="37547" b="17213"/>
          <a:stretch/>
        </p:blipFill>
        <p:spPr>
          <a:xfrm>
            <a:off x="655607" y="569342"/>
            <a:ext cx="3260785" cy="46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6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da Bacia do Paraná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Supersequência</a:t>
            </a:r>
            <a:r>
              <a:rPr lang="pt-BR" dirty="0" smtClean="0"/>
              <a:t> Rio </a:t>
            </a:r>
            <a:r>
              <a:rPr lang="pt-BR" dirty="0" err="1" smtClean="0"/>
              <a:t>Ivai</a:t>
            </a:r>
            <a:endParaRPr lang="pt-BR" dirty="0" smtClean="0"/>
          </a:p>
          <a:p>
            <a:pPr lvl="1"/>
            <a:r>
              <a:rPr lang="pt-BR" dirty="0" smtClean="0"/>
              <a:t>“calhas </a:t>
            </a:r>
            <a:r>
              <a:rPr lang="pt-BR" dirty="0" err="1" smtClean="0"/>
              <a:t>aulacogênicas</a:t>
            </a:r>
            <a:r>
              <a:rPr lang="pt-BR" dirty="0" smtClean="0"/>
              <a:t> NW-SE (</a:t>
            </a:r>
            <a:r>
              <a:rPr lang="pt-BR" dirty="0" err="1" smtClean="0"/>
              <a:t>Fúlfaro</a:t>
            </a:r>
            <a:r>
              <a:rPr lang="pt-BR" dirty="0" smtClean="0"/>
              <a:t> et al. 1982)</a:t>
            </a:r>
          </a:p>
          <a:p>
            <a:pPr lvl="1"/>
            <a:r>
              <a:rPr lang="pt-BR" dirty="0" smtClean="0"/>
              <a:t>Resfriamento </a:t>
            </a:r>
            <a:r>
              <a:rPr lang="pt-BR" dirty="0" err="1" smtClean="0"/>
              <a:t>litosférico</a:t>
            </a:r>
            <a:r>
              <a:rPr lang="pt-BR" dirty="0" smtClean="0"/>
              <a:t> pós Ciclo Brasiliano (</a:t>
            </a:r>
            <a:r>
              <a:rPr lang="pt-BR" dirty="0" err="1" smtClean="0"/>
              <a:t>Zalán</a:t>
            </a:r>
            <a:r>
              <a:rPr lang="pt-BR" dirty="0" smtClean="0"/>
              <a:t> et al. 1990) – estiramento </a:t>
            </a:r>
            <a:r>
              <a:rPr lang="pt-BR" dirty="0" err="1" smtClean="0"/>
              <a:t>crustal</a:t>
            </a:r>
            <a:r>
              <a:rPr lang="pt-BR" dirty="0" smtClean="0"/>
              <a:t> sugestivo de “</a:t>
            </a:r>
            <a:r>
              <a:rPr lang="pt-BR" dirty="0" err="1" smtClean="0"/>
              <a:t>rifte</a:t>
            </a:r>
            <a:r>
              <a:rPr lang="pt-BR" dirty="0" smtClean="0"/>
              <a:t> inicial”</a:t>
            </a:r>
          </a:p>
          <a:p>
            <a:pPr lvl="1"/>
            <a:r>
              <a:rPr lang="pt-BR" dirty="0" smtClean="0"/>
              <a:t>não há evidências do </a:t>
            </a:r>
            <a:r>
              <a:rPr lang="pt-BR" dirty="0" err="1" smtClean="0"/>
              <a:t>rift</a:t>
            </a:r>
            <a:r>
              <a:rPr lang="pt-BR" dirty="0" smtClean="0"/>
              <a:t> precursor – hipótese de mecanismo de flexura </a:t>
            </a:r>
            <a:r>
              <a:rPr lang="pt-BR" dirty="0" err="1" smtClean="0"/>
              <a:t>litosférica</a:t>
            </a:r>
            <a:r>
              <a:rPr lang="pt-BR" dirty="0" smtClean="0"/>
              <a:t> e abatimento de blocos (</a:t>
            </a:r>
            <a:r>
              <a:rPr lang="pt-BR" dirty="0" err="1" smtClean="0"/>
              <a:t>grabéns</a:t>
            </a:r>
            <a:r>
              <a:rPr lang="pt-BR" dirty="0" smtClean="0"/>
              <a:t>) – Paulo C. Soares</a:t>
            </a:r>
          </a:p>
          <a:p>
            <a:pPr marL="457200" lvl="1" indent="0">
              <a:buNone/>
            </a:pPr>
            <a:r>
              <a:rPr lang="pt-BR" dirty="0" smtClean="0"/>
              <a:t>(interpretações com base em lineamentos de gravimetria e </a:t>
            </a:r>
            <a:r>
              <a:rPr lang="pt-BR" dirty="0" err="1" smtClean="0"/>
              <a:t>magnetometria</a:t>
            </a:r>
            <a:r>
              <a:rPr lang="pt-BR" dirty="0" smtClean="0"/>
              <a:t> – dados sísmicos não adequados)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1318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“</a:t>
            </a:r>
            <a:r>
              <a:rPr lang="pt-BR" dirty="0" err="1" smtClean="0"/>
              <a:t>Rfite</a:t>
            </a:r>
            <a:r>
              <a:rPr lang="pt-BR" dirty="0" smtClean="0"/>
              <a:t> central”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Relatório inédito da Petrobras (Marques et al. 1993)</a:t>
            </a:r>
          </a:p>
          <a:p>
            <a:r>
              <a:rPr lang="pt-BR" dirty="0" smtClean="0"/>
              <a:t>Geofísica diversas – definição de depressão </a:t>
            </a:r>
            <a:r>
              <a:rPr lang="pt-BR" dirty="0" err="1" smtClean="0"/>
              <a:t>pré</a:t>
            </a:r>
            <a:r>
              <a:rPr lang="pt-BR" dirty="0" smtClean="0"/>
              <a:t>-devoniana abaixo da atual calha do Rio Paraná.</a:t>
            </a:r>
          </a:p>
          <a:p>
            <a:r>
              <a:rPr lang="pt-BR" dirty="0" smtClean="0"/>
              <a:t>Domínio </a:t>
            </a:r>
            <a:r>
              <a:rPr lang="pt-BR" dirty="0" err="1" smtClean="0"/>
              <a:t>ordovício</a:t>
            </a:r>
            <a:r>
              <a:rPr lang="pt-BR" dirty="0" smtClean="0"/>
              <a:t>-siluriano limitado por falhas normais e compartimentado (altos e baixos), que não se reflete no pacote devoniano superposto</a:t>
            </a:r>
          </a:p>
        </p:txBody>
      </p:sp>
    </p:spTree>
    <p:extLst>
      <p:ext uri="{BB962C8B-B14F-4D97-AF65-F5344CB8AC3E}">
        <p14:creationId xmlns:p14="http://schemas.microsoft.com/office/powerpoint/2010/main" val="213307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smtClean="0"/>
              <a:t>Bacias</a:t>
            </a:r>
            <a:endParaRPr lang="pt-BR" dirty="0"/>
          </a:p>
        </p:txBody>
      </p:sp>
      <p:sp>
        <p:nvSpPr>
          <p:cNvPr id="43011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1600200"/>
            <a:ext cx="3124200" cy="4525963"/>
          </a:xfrm>
        </p:spPr>
        <p:txBody>
          <a:bodyPr/>
          <a:lstStyle/>
          <a:p>
            <a:pPr eaLnBrk="1" hangingPunct="1"/>
            <a:r>
              <a:rPr lang="pt-BR" smtClean="0"/>
              <a:t>Intracratônicas</a:t>
            </a:r>
          </a:p>
          <a:p>
            <a:pPr lvl="1" eaLnBrk="1" hangingPunct="1"/>
            <a:r>
              <a:rPr lang="pt-BR" smtClean="0"/>
              <a:t>AM amazonas</a:t>
            </a:r>
          </a:p>
          <a:p>
            <a:pPr lvl="1" eaLnBrk="1" hangingPunct="1"/>
            <a:r>
              <a:rPr lang="pt-BR" smtClean="0"/>
              <a:t>SO solimões</a:t>
            </a:r>
          </a:p>
          <a:p>
            <a:pPr lvl="1" eaLnBrk="1" hangingPunct="1"/>
            <a:r>
              <a:rPr lang="pt-BR" smtClean="0"/>
              <a:t>PN parnaíba</a:t>
            </a:r>
          </a:p>
          <a:p>
            <a:pPr lvl="1" eaLnBrk="1" hangingPunct="1"/>
            <a:r>
              <a:rPr lang="pt-BR" smtClean="0"/>
              <a:t>PR paraná, etc.</a:t>
            </a:r>
          </a:p>
          <a:p>
            <a:pPr eaLnBrk="1" hangingPunct="1"/>
            <a:r>
              <a:rPr lang="pt-BR" smtClean="0"/>
              <a:t>Margem continental</a:t>
            </a:r>
          </a:p>
          <a:p>
            <a:pPr lvl="1" eaLnBrk="1" hangingPunct="1"/>
            <a:r>
              <a:rPr lang="pt-BR" smtClean="0"/>
              <a:t>SS santos, etc.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0600" y="228600"/>
            <a:ext cx="5537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55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9623" t="17547" r="31415" b="13019"/>
          <a:stretch/>
        </p:blipFill>
        <p:spPr>
          <a:xfrm>
            <a:off x="1492370" y="540519"/>
            <a:ext cx="5874588" cy="58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8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9151" t="32809" r="30566" b="31635"/>
          <a:stretch/>
        </p:blipFill>
        <p:spPr>
          <a:xfrm>
            <a:off x="631355" y="1326448"/>
            <a:ext cx="7788026" cy="38666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66801" y="5380672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segue o modelo clássico de bacias </a:t>
            </a:r>
            <a:r>
              <a:rPr lang="pt-BR" dirty="0" err="1" smtClean="0"/>
              <a:t>extensionais</a:t>
            </a:r>
            <a:r>
              <a:rPr lang="pt-BR" dirty="0" smtClean="0"/>
              <a:t> – com fase de estiramento e aquecimento, seguido de subsidência térmica.</a:t>
            </a:r>
          </a:p>
          <a:p>
            <a:r>
              <a:rPr lang="pt-BR" dirty="0" smtClean="0"/>
              <a:t>A sequência devoniana (SS Paraná) – não teria relação com o </a:t>
            </a:r>
            <a:r>
              <a:rPr lang="pt-BR" dirty="0" err="1" smtClean="0"/>
              <a:t>rift</a:t>
            </a:r>
            <a:r>
              <a:rPr lang="pt-BR" dirty="0" smtClean="0"/>
              <a:t> subjacente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-720436" y="3546763"/>
            <a:ext cx="285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Supersequência</a:t>
            </a:r>
            <a:r>
              <a:rPr lang="pt-BR" dirty="0" smtClean="0"/>
              <a:t> Rio Ivaí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-1316182" y="2964873"/>
            <a:ext cx="263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Supersequência</a:t>
            </a:r>
            <a:r>
              <a:rPr lang="pt-BR" dirty="0" smtClean="0"/>
              <a:t> Paraná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7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Ordoviciano-Siluriano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800600" cy="45259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pt-BR" dirty="0" smtClean="0"/>
              <a:t>Origem da sedimentação após o fim da orogênese do Brasiliano (não há Cordilheira dos Andes).</a:t>
            </a:r>
          </a:p>
          <a:p>
            <a:pPr>
              <a:defRPr/>
            </a:pPr>
            <a:r>
              <a:rPr lang="pt-BR" dirty="0" smtClean="0"/>
              <a:t>Subsidência (afundamento do terreno) inicial da Bacia.</a:t>
            </a:r>
          </a:p>
          <a:p>
            <a:pPr>
              <a:defRPr/>
            </a:pPr>
            <a:r>
              <a:rPr lang="pt-BR" dirty="0" smtClean="0"/>
              <a:t>Formação de um </a:t>
            </a:r>
            <a:r>
              <a:rPr lang="pt-BR" dirty="0" err="1" smtClean="0"/>
              <a:t>rift</a:t>
            </a:r>
            <a:r>
              <a:rPr lang="pt-BR" dirty="0" smtClean="0"/>
              <a:t> central</a:t>
            </a:r>
          </a:p>
          <a:p>
            <a:pPr>
              <a:defRPr/>
            </a:pPr>
            <a:r>
              <a:rPr lang="pt-BR" dirty="0" err="1" smtClean="0"/>
              <a:t>Supersequência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0070C0"/>
                </a:solidFill>
              </a:rPr>
              <a:t>Rio Ivaí</a:t>
            </a:r>
            <a:r>
              <a:rPr lang="pt-BR" dirty="0" smtClean="0"/>
              <a:t>: ciclo transgressivo (avanço do mar) </a:t>
            </a:r>
          </a:p>
          <a:p>
            <a:pPr lvl="1">
              <a:defRPr/>
            </a:pPr>
            <a:r>
              <a:rPr lang="pt-BR" dirty="0" smtClean="0"/>
              <a:t>arenitos depositados em ambiente fluvial, </a:t>
            </a:r>
            <a:r>
              <a:rPr lang="pt-BR" dirty="0" err="1" smtClean="0"/>
              <a:t>transicional</a:t>
            </a:r>
            <a:r>
              <a:rPr lang="pt-BR" dirty="0" smtClean="0"/>
              <a:t> e costeiro; </a:t>
            </a:r>
          </a:p>
          <a:p>
            <a:pPr lvl="1">
              <a:defRPr/>
            </a:pPr>
            <a:r>
              <a:rPr lang="pt-BR" dirty="0" err="1" smtClean="0"/>
              <a:t>diamictitos</a:t>
            </a:r>
            <a:r>
              <a:rPr lang="pt-BR" dirty="0" smtClean="0"/>
              <a:t> de origem glacial;</a:t>
            </a:r>
          </a:p>
          <a:p>
            <a:pPr lvl="1">
              <a:defRPr/>
            </a:pPr>
            <a:r>
              <a:rPr lang="pt-BR" dirty="0" smtClean="0"/>
              <a:t>folhelhos, hospedando a superfície de inundação máxima.</a:t>
            </a:r>
          </a:p>
        </p:txBody>
      </p:sp>
      <p:pic>
        <p:nvPicPr>
          <p:cNvPr id="5018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1600200"/>
            <a:ext cx="3465513" cy="4962525"/>
          </a:xfrm>
        </p:spPr>
      </p:pic>
    </p:spTree>
    <p:extLst>
      <p:ext uri="{BB962C8B-B14F-4D97-AF65-F5344CB8AC3E}">
        <p14:creationId xmlns:p14="http://schemas.microsoft.com/office/powerpoint/2010/main" val="26770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2075" t="10671" r="31038" b="33816"/>
          <a:stretch/>
        </p:blipFill>
        <p:spPr>
          <a:xfrm>
            <a:off x="232911" y="1069675"/>
            <a:ext cx="3851865" cy="326078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Basalto de Três Lagoas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058" t="32688" r="49679" b="31480"/>
          <a:stretch/>
        </p:blipFill>
        <p:spPr>
          <a:xfrm>
            <a:off x="4822165" y="1682152"/>
            <a:ext cx="2950235" cy="293462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48544" y="5043055"/>
            <a:ext cx="3976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Datação Ar/Ar (York 2003)  443 +- 10 </a:t>
            </a:r>
            <a:r>
              <a:rPr lang="pt-BR" dirty="0" err="1" smtClean="0"/>
              <a:t>Ma</a:t>
            </a:r>
            <a:r>
              <a:rPr lang="pt-BR" dirty="0" smtClean="0"/>
              <a:t> em plagioclásio</a:t>
            </a:r>
          </a:p>
          <a:p>
            <a:endParaRPr lang="pt-BR" dirty="0"/>
          </a:p>
          <a:p>
            <a:r>
              <a:rPr lang="pt-BR" dirty="0" smtClean="0"/>
              <a:t>Marca o início da Bacia do Paraná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63236" y="4549676"/>
            <a:ext cx="2812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Rb/</a:t>
            </a:r>
            <a:r>
              <a:rPr lang="pt-BR" dirty="0" err="1" smtClean="0"/>
              <a:t>Sr</a:t>
            </a:r>
            <a:r>
              <a:rPr lang="pt-BR" dirty="0" smtClean="0"/>
              <a:t> 435,9 +- 7,8 </a:t>
            </a:r>
            <a:r>
              <a:rPr lang="pt-BR" dirty="0" err="1" smtClean="0"/>
              <a:t>Ma</a:t>
            </a:r>
            <a:r>
              <a:rPr lang="pt-BR" dirty="0" smtClean="0"/>
              <a:t> em </a:t>
            </a:r>
            <a:r>
              <a:rPr lang="pt-BR" dirty="0" err="1" smtClean="0"/>
              <a:t>pelitos</a:t>
            </a:r>
            <a:r>
              <a:rPr lang="pt-BR" dirty="0" smtClean="0"/>
              <a:t> da Formação Vila Maria – idade mínima </a:t>
            </a:r>
            <a:r>
              <a:rPr lang="pt-BR" dirty="0" err="1" smtClean="0"/>
              <a:t>deposicional</a:t>
            </a:r>
            <a:r>
              <a:rPr lang="pt-BR" dirty="0" smtClean="0"/>
              <a:t>  (</a:t>
            </a:r>
            <a:r>
              <a:rPr lang="pt-BR" dirty="0" err="1" smtClean="0"/>
              <a:t>Mizusaki</a:t>
            </a:r>
            <a:r>
              <a:rPr lang="pt-BR" dirty="0" smtClean="0"/>
              <a:t> et al. 2002)</a:t>
            </a:r>
          </a:p>
          <a:p>
            <a:r>
              <a:rPr lang="pt-BR" dirty="0" smtClean="0"/>
              <a:t>Compatível com as interpretações paleontológicas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48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0000" r="57381" b="15186"/>
          <a:stretch>
            <a:fillRect/>
          </a:stretch>
        </p:blipFill>
        <p:spPr bwMode="auto">
          <a:xfrm>
            <a:off x="-228600" y="20574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824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Ordoviciano</a:t>
            </a:r>
            <a:r>
              <a:rPr lang="pt-BR" dirty="0" smtClean="0"/>
              <a:t> e Siluriano no Brasil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63" t="11360" r="59622" b="10712"/>
          <a:stretch/>
        </p:blipFill>
        <p:spPr>
          <a:xfrm>
            <a:off x="2930769" y="1899138"/>
            <a:ext cx="3704492" cy="3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Devoniana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Pensava-se ser a mais antiga da Bacia!</a:t>
            </a:r>
          </a:p>
          <a:p>
            <a:r>
              <a:rPr lang="pt-BR" sz="2800" dirty="0" smtClean="0"/>
              <a:t>( a sucessão </a:t>
            </a:r>
            <a:r>
              <a:rPr lang="pt-BR" sz="2800" dirty="0" err="1" smtClean="0"/>
              <a:t>ordovicio</a:t>
            </a:r>
            <a:r>
              <a:rPr lang="pt-BR" sz="2800" dirty="0" smtClean="0"/>
              <a:t>-siluriana – reconhecida por Faria &amp; Reis Neto – 1978)</a:t>
            </a:r>
          </a:p>
          <a:p>
            <a:r>
              <a:rPr lang="pt-BR" sz="2800" dirty="0" smtClean="0"/>
              <a:t>Sem ligação com o </a:t>
            </a:r>
            <a:r>
              <a:rPr lang="pt-BR" sz="2800" dirty="0" err="1" smtClean="0"/>
              <a:t>Panthalassa</a:t>
            </a:r>
            <a:r>
              <a:rPr lang="pt-BR" sz="2800" dirty="0" smtClean="0"/>
              <a:t> – mar devoniano isolado e interior (intepretações com base em poços no Arco de Assunção – </a:t>
            </a:r>
            <a:r>
              <a:rPr lang="pt-BR" sz="2800" dirty="0" err="1" smtClean="0"/>
              <a:t>Zalán</a:t>
            </a:r>
            <a:r>
              <a:rPr lang="pt-BR" sz="2800" dirty="0" smtClean="0"/>
              <a:t> et al. (1980)</a:t>
            </a:r>
          </a:p>
          <a:p>
            <a:r>
              <a:rPr lang="pt-BR" sz="2800" dirty="0" smtClean="0"/>
              <a:t>Revisão – e </a:t>
            </a:r>
            <a:r>
              <a:rPr lang="pt-BR" sz="2800" dirty="0" err="1" smtClean="0"/>
              <a:t>paleocorrente</a:t>
            </a:r>
            <a:r>
              <a:rPr lang="pt-BR" sz="2800" dirty="0" smtClean="0"/>
              <a:t> nos Arenitos Furnas – indicam que havia sedimentos devonianos sobre o Arco e fluxo sedimentar para fora da calha devoniana (Milani &amp; </a:t>
            </a:r>
            <a:r>
              <a:rPr lang="pt-BR" sz="2800" dirty="0" err="1" smtClean="0"/>
              <a:t>Daemon</a:t>
            </a:r>
            <a:r>
              <a:rPr lang="pt-BR" sz="2800" dirty="0" smtClean="0"/>
              <a:t> 1992)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846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Supersequência</a:t>
            </a:r>
            <a:r>
              <a:rPr lang="pt-BR" dirty="0" smtClean="0"/>
              <a:t> Paraná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75" t="10671" r="31038" b="33816"/>
          <a:stretch/>
        </p:blipFill>
        <p:spPr>
          <a:xfrm>
            <a:off x="0" y="1460279"/>
            <a:ext cx="6289964" cy="53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33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Devoniano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t-BR" dirty="0" err="1" smtClean="0"/>
              <a:t>Supersequência</a:t>
            </a:r>
            <a:r>
              <a:rPr lang="pt-BR" dirty="0" smtClean="0"/>
              <a:t> Paraná: ciclos transgressivo – regressivo (avanço e recuo do mar)</a:t>
            </a:r>
          </a:p>
          <a:p>
            <a:pPr lvl="1">
              <a:defRPr/>
            </a:pPr>
            <a:r>
              <a:rPr lang="pt-BR" dirty="0" smtClean="0">
                <a:solidFill>
                  <a:srgbClr val="0070C0"/>
                </a:solidFill>
              </a:rPr>
              <a:t>arenitos e conglomerados </a:t>
            </a:r>
            <a:r>
              <a:rPr lang="pt-BR" dirty="0" smtClean="0"/>
              <a:t>de deposição em ambiente fluvial e </a:t>
            </a:r>
            <a:r>
              <a:rPr lang="pt-BR" dirty="0" err="1" smtClean="0"/>
              <a:t>transicional</a:t>
            </a:r>
            <a:r>
              <a:rPr lang="pt-BR" dirty="0" smtClean="0"/>
              <a:t> (com abundantes </a:t>
            </a:r>
            <a:r>
              <a:rPr lang="pt-BR" dirty="0" err="1" smtClean="0"/>
              <a:t>icnofósseis</a:t>
            </a:r>
            <a:r>
              <a:rPr lang="pt-BR" dirty="0" smtClean="0"/>
              <a:t>) .</a:t>
            </a:r>
          </a:p>
          <a:p>
            <a:pPr lvl="1">
              <a:defRPr/>
            </a:pPr>
            <a:r>
              <a:rPr lang="pt-BR" dirty="0" smtClean="0">
                <a:solidFill>
                  <a:srgbClr val="0070C0"/>
                </a:solidFill>
              </a:rPr>
              <a:t>folhelhos</a:t>
            </a:r>
            <a:r>
              <a:rPr lang="pt-BR" dirty="0" smtClean="0"/>
              <a:t>, dos quais o mais inferior, marinho, corresponde à superfície de inundação máxima do Devoniano.</a:t>
            </a:r>
          </a:p>
          <a:p>
            <a:pPr>
              <a:defRPr/>
            </a:pPr>
            <a:r>
              <a:rPr lang="pt-BR" dirty="0" smtClean="0"/>
              <a:t>A Bacia do Paraná, desde o início até o final da deposição do pacote devoniano, teve a configuração de </a:t>
            </a:r>
            <a:r>
              <a:rPr lang="pt-BR" dirty="0" smtClean="0">
                <a:solidFill>
                  <a:srgbClr val="0070C0"/>
                </a:solidFill>
              </a:rPr>
              <a:t>um golfo</a:t>
            </a:r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31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 smtClean="0"/>
              <a:t>Inundação Devoniana</a:t>
            </a:r>
            <a:endParaRPr lang="pt-BR" dirty="0"/>
          </a:p>
        </p:txBody>
      </p:sp>
      <p:sp>
        <p:nvSpPr>
          <p:cNvPr id="4710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pt-BR" dirty="0" smtClean="0"/>
              <a:t>legenda:</a:t>
            </a:r>
          </a:p>
          <a:p>
            <a:pPr lvl="1" eaLnBrk="1" hangingPunct="1">
              <a:defRPr/>
            </a:pPr>
            <a:r>
              <a:rPr lang="pt-BR" dirty="0" smtClean="0"/>
              <a:t>1: área emersa</a:t>
            </a:r>
          </a:p>
          <a:p>
            <a:pPr lvl="1" eaLnBrk="1" hangingPunct="1">
              <a:defRPr/>
            </a:pPr>
            <a:r>
              <a:rPr lang="pt-BR" dirty="0" smtClean="0"/>
              <a:t>2: ambientes sedimentares marinhos</a:t>
            </a:r>
          </a:p>
          <a:p>
            <a:pPr lvl="1" eaLnBrk="1" hangingPunct="1">
              <a:defRPr/>
            </a:pPr>
            <a:r>
              <a:rPr lang="pt-BR" dirty="0" smtClean="0"/>
              <a:t>3: ambientes sedimentares </a:t>
            </a:r>
            <a:r>
              <a:rPr lang="pt-BR" dirty="0" err="1" smtClean="0"/>
              <a:t>transicionais</a:t>
            </a:r>
            <a:endParaRPr lang="pt-BR" dirty="0" smtClean="0"/>
          </a:p>
          <a:p>
            <a:pPr lvl="1" eaLnBrk="1" hangingPunct="1">
              <a:defRPr/>
            </a:pPr>
            <a:r>
              <a:rPr lang="pt-BR" dirty="0" smtClean="0"/>
              <a:t>4: ambientes sedimentares não-marinhos</a:t>
            </a: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635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6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4403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228600"/>
            <a:ext cx="79343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t="36665" r="51900" b="17111"/>
          <a:stretch>
            <a:fillRect/>
          </a:stretch>
        </p:blipFill>
        <p:spPr bwMode="auto">
          <a:xfrm>
            <a:off x="693738" y="533400"/>
            <a:ext cx="37052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31689" r="52100" b="30089"/>
          <a:stretch>
            <a:fillRect/>
          </a:stretch>
        </p:blipFill>
        <p:spPr bwMode="auto">
          <a:xfrm>
            <a:off x="5029200" y="762000"/>
            <a:ext cx="37782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60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29022" r="48399" b="18889"/>
          <a:stretch>
            <a:fillRect/>
          </a:stretch>
        </p:blipFill>
        <p:spPr bwMode="auto">
          <a:xfrm>
            <a:off x="1143000" y="381000"/>
            <a:ext cx="40386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62622" r="45700" b="11067"/>
          <a:stretch>
            <a:fillRect/>
          </a:stretch>
        </p:blipFill>
        <p:spPr bwMode="auto">
          <a:xfrm>
            <a:off x="5257800" y="1905000"/>
            <a:ext cx="37830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458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6604" t="22076" r="50377" b="31803"/>
          <a:stretch/>
        </p:blipFill>
        <p:spPr>
          <a:xfrm>
            <a:off x="4252823" y="692490"/>
            <a:ext cx="2631055" cy="524304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302589" y="1984075"/>
            <a:ext cx="170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Ligação com o Grupo </a:t>
            </a:r>
            <a:r>
              <a:rPr lang="pt-BR" dirty="0" err="1" smtClean="0"/>
              <a:t>Caacupé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9517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1" t="16400" r="28600" b="36311"/>
          <a:stretch>
            <a:fillRect/>
          </a:stretch>
        </p:blipFill>
        <p:spPr bwMode="auto">
          <a:xfrm>
            <a:off x="1447800" y="762000"/>
            <a:ext cx="52578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63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53911" r="58299" b="14978"/>
          <a:stretch>
            <a:fillRect/>
          </a:stretch>
        </p:blipFill>
        <p:spPr bwMode="auto">
          <a:xfrm>
            <a:off x="1524000" y="1752600"/>
            <a:ext cx="5824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92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14978" r="58800" b="10535"/>
          <a:stretch>
            <a:fillRect/>
          </a:stretch>
        </p:blipFill>
        <p:spPr bwMode="auto">
          <a:xfrm>
            <a:off x="533400" y="533400"/>
            <a:ext cx="335280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9" t="16400" r="29100" b="53732"/>
          <a:stretch>
            <a:fillRect/>
          </a:stretch>
        </p:blipFill>
        <p:spPr bwMode="auto">
          <a:xfrm>
            <a:off x="4495800" y="685800"/>
            <a:ext cx="40782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21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9500" t="16074" r="30583" b="36963"/>
          <a:stretch/>
        </p:blipFill>
        <p:spPr>
          <a:xfrm>
            <a:off x="807720" y="838200"/>
            <a:ext cx="729996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2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9166" t="19926" r="30417" b="14444"/>
          <a:stretch/>
        </p:blipFill>
        <p:spPr>
          <a:xfrm>
            <a:off x="777240" y="106680"/>
            <a:ext cx="739140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8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9083" t="22740" r="49833" b="14889"/>
          <a:stretch/>
        </p:blipFill>
        <p:spPr>
          <a:xfrm>
            <a:off x="2758440" y="182880"/>
            <a:ext cx="385572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5186" r="59048" b="6297"/>
          <a:stretch>
            <a:fillRect/>
          </a:stretch>
        </p:blipFill>
        <p:spPr bwMode="auto">
          <a:xfrm>
            <a:off x="304800" y="228600"/>
            <a:ext cx="86868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483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5084" t="18592" r="26417" b="10889"/>
          <a:stretch/>
        </p:blipFill>
        <p:spPr>
          <a:xfrm>
            <a:off x="0" y="198120"/>
            <a:ext cx="8869680" cy="72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22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pic>
        <p:nvPicPr>
          <p:cNvPr id="52227" name="Picture 2" descr="http://www.cprm.gov.br/coluna/images/colu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http://www.cprm.gov.br/coluna/images/coluna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73438"/>
            <a:ext cx="4572000" cy="3484562"/>
          </a:xfrm>
          <a:noFill/>
        </p:spPr>
      </p:pic>
    </p:spTree>
    <p:extLst>
      <p:ext uri="{BB962C8B-B14F-4D97-AF65-F5344CB8AC3E}">
        <p14:creationId xmlns:p14="http://schemas.microsoft.com/office/powerpoint/2010/main" val="31047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 err="1" smtClean="0"/>
              <a:t>Carbonífero-Triássico</a:t>
            </a:r>
            <a:endParaRPr lang="pt-BR" dirty="0"/>
          </a:p>
        </p:txBody>
      </p:sp>
      <p:sp>
        <p:nvSpPr>
          <p:cNvPr id="55299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A implantação da sedimentação carbonífera (supergrupo Gondwana I)  da Bacia do Paraná sucedeu um tempo de </a:t>
            </a:r>
            <a:r>
              <a:rPr lang="pt-BR" smtClean="0">
                <a:solidFill>
                  <a:srgbClr val="0070C0"/>
                </a:solidFill>
              </a:rPr>
              <a:t>profundas modificações tectônicas e climáticas</a:t>
            </a:r>
            <a:r>
              <a:rPr lang="pt-BR" smtClean="0"/>
              <a:t> no Gondwana.</a:t>
            </a:r>
          </a:p>
          <a:p>
            <a:r>
              <a:rPr lang="pt-BR" smtClean="0"/>
              <a:t>há uma superfície discordante ampla entre estes sedimentos e os sedimentos devonianos, com um hiato temporal de 50 Ma.</a:t>
            </a:r>
          </a:p>
        </p:txBody>
      </p:sp>
    </p:spTree>
    <p:extLst>
      <p:ext uri="{BB962C8B-B14F-4D97-AF65-F5344CB8AC3E}">
        <p14:creationId xmlns:p14="http://schemas.microsoft.com/office/powerpoint/2010/main" val="387056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1087933"/>
            <a:ext cx="6242845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7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088136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4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792" t="34822" r="48114" b="14193"/>
          <a:stretch/>
        </p:blipFill>
        <p:spPr>
          <a:xfrm>
            <a:off x="1078301" y="992038"/>
            <a:ext cx="5981735" cy="42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359" t="20398" r="7076" b="29624"/>
          <a:stretch/>
        </p:blipFill>
        <p:spPr>
          <a:xfrm>
            <a:off x="1130060" y="1906438"/>
            <a:ext cx="7366959" cy="2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pic>
        <p:nvPicPr>
          <p:cNvPr id="56323" name="Picture 2" descr="http://www.cprm.gov.br/coluna/images/colu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http://www.cprm.gov.br/coluna/images/coluna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73438"/>
            <a:ext cx="4572000" cy="3484562"/>
          </a:xfrm>
          <a:noFill/>
        </p:spPr>
      </p:pic>
    </p:spTree>
    <p:extLst>
      <p:ext uri="{BB962C8B-B14F-4D97-AF65-F5344CB8AC3E}">
        <p14:creationId xmlns:p14="http://schemas.microsoft.com/office/powerpoint/2010/main" val="17351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Carbonífero-Triássico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pt-BR" dirty="0" smtClean="0"/>
              <a:t>A </a:t>
            </a:r>
            <a:r>
              <a:rPr lang="pt-BR" dirty="0" err="1" smtClean="0"/>
              <a:t>superseqüência</a:t>
            </a:r>
            <a:r>
              <a:rPr lang="pt-BR" dirty="0" smtClean="0"/>
              <a:t> </a:t>
            </a:r>
            <a:r>
              <a:rPr lang="pt-BR" dirty="0" err="1" smtClean="0"/>
              <a:t>Gondwana</a:t>
            </a:r>
            <a:r>
              <a:rPr lang="pt-BR" dirty="0" smtClean="0"/>
              <a:t> I compreende uma parte basal </a:t>
            </a:r>
            <a:r>
              <a:rPr lang="pt-BR" dirty="0" smtClean="0">
                <a:solidFill>
                  <a:srgbClr val="0070C0"/>
                </a:solidFill>
              </a:rPr>
              <a:t>transgressiva</a:t>
            </a:r>
            <a:r>
              <a:rPr lang="pt-BR" dirty="0" smtClean="0"/>
              <a:t> (Grupo Itararé e Grupo </a:t>
            </a:r>
            <a:r>
              <a:rPr lang="pt-BR" dirty="0" err="1" smtClean="0"/>
              <a:t>Guatá</a:t>
            </a:r>
            <a:r>
              <a:rPr lang="pt-BR" dirty="0" smtClean="0"/>
              <a:t>) e uma parte superior, </a:t>
            </a:r>
            <a:r>
              <a:rPr lang="pt-BR" dirty="0" smtClean="0">
                <a:solidFill>
                  <a:srgbClr val="0070C0"/>
                </a:solidFill>
              </a:rPr>
              <a:t>regressiva</a:t>
            </a:r>
            <a:r>
              <a:rPr lang="pt-BR" dirty="0" smtClean="0"/>
              <a:t>, (Grupo Passa Dois).</a:t>
            </a:r>
          </a:p>
          <a:p>
            <a:pPr lvl="1">
              <a:defRPr/>
            </a:pPr>
            <a:r>
              <a:rPr lang="pt-BR" dirty="0" smtClean="0"/>
              <a:t>Grupo Itararé: constituído por depósitos sedimentares de origem </a:t>
            </a:r>
            <a:r>
              <a:rPr lang="pt-BR" dirty="0" err="1" smtClean="0"/>
              <a:t>glácio-marinha</a:t>
            </a:r>
            <a:r>
              <a:rPr lang="pt-BR" dirty="0" smtClean="0"/>
              <a:t>. </a:t>
            </a:r>
          </a:p>
          <a:p>
            <a:pPr lvl="1">
              <a:defRPr/>
            </a:pPr>
            <a:r>
              <a:rPr lang="pt-BR" dirty="0" smtClean="0"/>
              <a:t>Grupo </a:t>
            </a:r>
            <a:r>
              <a:rPr lang="pt-BR" dirty="0" err="1" smtClean="0"/>
              <a:t>Guatá</a:t>
            </a:r>
            <a:r>
              <a:rPr lang="pt-BR" dirty="0" smtClean="0"/>
              <a:t>: formado por rochas de ambiente deltaico, marinho e litorâneo, com a superfície de inundação máxima na sua parte intermediária. </a:t>
            </a:r>
          </a:p>
          <a:p>
            <a:pPr lvl="1">
              <a:defRPr/>
            </a:pPr>
            <a:r>
              <a:rPr lang="pt-BR" dirty="0" smtClean="0"/>
              <a:t>Grupo Passa Dois: rochas marinhas e </a:t>
            </a:r>
            <a:r>
              <a:rPr lang="pt-BR" dirty="0" err="1" smtClean="0"/>
              <a:t>transicionais</a:t>
            </a:r>
            <a:r>
              <a:rPr lang="pt-BR" dirty="0" smtClean="0"/>
              <a:t>, registrando, ao seu final, o início da instalação de clima desértico na bacia.</a:t>
            </a:r>
          </a:p>
        </p:txBody>
      </p:sp>
    </p:spTree>
    <p:extLst>
      <p:ext uri="{BB962C8B-B14F-4D97-AF65-F5344CB8AC3E}">
        <p14:creationId xmlns:p14="http://schemas.microsoft.com/office/powerpoint/2010/main" val="17281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/>
          </a:p>
        </p:txBody>
      </p:sp>
      <p:pic>
        <p:nvPicPr>
          <p:cNvPr id="58371" name="Picture 2" descr="http://www.cprm.gov.br/coluna/images/colu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http://www.cprm.gov.br/coluna/images/coluna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73438"/>
            <a:ext cx="4572000" cy="3484562"/>
          </a:xfrm>
          <a:noFill/>
        </p:spPr>
      </p:pic>
    </p:spTree>
    <p:extLst>
      <p:ext uri="{BB962C8B-B14F-4D97-AF65-F5344CB8AC3E}">
        <p14:creationId xmlns:p14="http://schemas.microsoft.com/office/powerpoint/2010/main" val="32175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9259" r="61191" b="20370"/>
          <a:stretch>
            <a:fillRect/>
          </a:stretch>
        </p:blipFill>
        <p:spPr bwMode="auto">
          <a:xfrm>
            <a:off x="1295400" y="838200"/>
            <a:ext cx="6705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340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572" t="9145" r="61868" b="14729"/>
          <a:stretch/>
        </p:blipFill>
        <p:spPr>
          <a:xfrm>
            <a:off x="2751412" y="492369"/>
            <a:ext cx="4704464" cy="58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673" y="0"/>
            <a:ext cx="7886700" cy="1325563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69" y="885346"/>
            <a:ext cx="3717984" cy="5734234"/>
          </a:xfrm>
        </p:spPr>
      </p:pic>
    </p:spTree>
    <p:extLst>
      <p:ext uri="{BB962C8B-B14F-4D97-AF65-F5344CB8AC3E}">
        <p14:creationId xmlns:p14="http://schemas.microsoft.com/office/powerpoint/2010/main" val="25248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Mesozóico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pt-BR" dirty="0" smtClean="0"/>
              <a:t>Instalou-se uma tendência à </a:t>
            </a:r>
            <a:r>
              <a:rPr lang="pt-BR" dirty="0" smtClean="0">
                <a:solidFill>
                  <a:srgbClr val="0070C0"/>
                </a:solidFill>
              </a:rPr>
              <a:t>desertificação</a:t>
            </a:r>
            <a:r>
              <a:rPr lang="pt-BR" dirty="0" smtClean="0"/>
              <a:t> na Bacia do Paraná.</a:t>
            </a:r>
          </a:p>
          <a:p>
            <a:pPr>
              <a:defRPr/>
            </a:pPr>
            <a:r>
              <a:rPr lang="pt-BR" dirty="0" smtClean="0"/>
              <a:t>Formação de </a:t>
            </a:r>
            <a:r>
              <a:rPr lang="pt-BR" dirty="0" smtClean="0">
                <a:solidFill>
                  <a:srgbClr val="0070C0"/>
                </a:solidFill>
              </a:rPr>
              <a:t>grandes espessuras de arenitos </a:t>
            </a:r>
            <a:r>
              <a:rPr lang="pt-BR" dirty="0" smtClean="0"/>
              <a:t>de origem </a:t>
            </a:r>
            <a:r>
              <a:rPr lang="pt-BR" dirty="0" err="1" smtClean="0"/>
              <a:t>fluvio</a:t>
            </a:r>
            <a:r>
              <a:rPr lang="pt-BR" dirty="0" smtClean="0"/>
              <a:t>/eólica e posteriormente apenas eólica.</a:t>
            </a:r>
          </a:p>
          <a:p>
            <a:pPr>
              <a:defRPr/>
            </a:pPr>
            <a:r>
              <a:rPr lang="pt-BR" dirty="0" smtClean="0"/>
              <a:t>Presença de uma superfície de discordância erosiva, pelo prolongado período de </a:t>
            </a:r>
            <a:r>
              <a:rPr lang="pt-BR" dirty="0" err="1" smtClean="0"/>
              <a:t>retrabalhamento</a:t>
            </a:r>
            <a:r>
              <a:rPr lang="pt-BR" dirty="0" smtClean="0"/>
              <a:t> eólico.</a:t>
            </a:r>
          </a:p>
          <a:p>
            <a:pPr>
              <a:defRPr/>
            </a:pPr>
            <a:r>
              <a:rPr lang="pt-BR" dirty="0" smtClean="0"/>
              <a:t>Refletem uma condição </a:t>
            </a:r>
            <a:r>
              <a:rPr lang="pt-BR" dirty="0" err="1" smtClean="0"/>
              <a:t>paleogeográfica</a:t>
            </a:r>
            <a:r>
              <a:rPr lang="pt-BR" dirty="0" smtClean="0"/>
              <a:t> de aridez crescente no interior continental do Pangea.</a:t>
            </a:r>
          </a:p>
          <a:p>
            <a:pPr>
              <a:defRPr/>
            </a:pPr>
            <a:r>
              <a:rPr lang="pt-BR" dirty="0" smtClean="0"/>
              <a:t>Encerramentos definitivo dos ciclos de incursão marinha do Paleozóico.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73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Mesozóico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96" b="-499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248400" y="5943600"/>
            <a:ext cx="240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Late </a:t>
            </a:r>
            <a:r>
              <a:rPr lang="pt-BR" dirty="0" err="1">
                <a:solidFill>
                  <a:prstClr val="black"/>
                </a:solidFill>
                <a:latin typeface="Arial" charset="0"/>
              </a:rPr>
              <a:t>Triassic</a:t>
            </a:r>
            <a:r>
              <a:rPr lang="pt-BR" dirty="0">
                <a:solidFill>
                  <a:prstClr val="black"/>
                </a:solidFill>
                <a:latin typeface="Arial" charset="0"/>
              </a:rPr>
              <a:t> (220Ma)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6400800"/>
            <a:ext cx="1929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>
                <a:solidFill>
                  <a:prstClr val="black"/>
                </a:solidFill>
                <a:latin typeface="Arial" charset="0"/>
              </a:rPr>
              <a:t>http</a:t>
            </a:r>
            <a:r>
              <a:rPr lang="pt-BR" sz="1200" dirty="0">
                <a:solidFill>
                  <a:prstClr val="black"/>
                </a:solidFill>
                <a:latin typeface="Arial" charset="0"/>
              </a:rPr>
              <a:t>://</a:t>
            </a:r>
            <a:r>
              <a:rPr lang="pt-BR" sz="1200" dirty="0" err="1">
                <a:solidFill>
                  <a:prstClr val="black"/>
                </a:solidFill>
                <a:latin typeface="Arial" charset="0"/>
              </a:rPr>
              <a:t>cpgeosystems.com</a:t>
            </a:r>
            <a:r>
              <a:rPr lang="pt-BR" sz="1200" dirty="0">
                <a:solidFill>
                  <a:prstClr val="black"/>
                </a:solidFill>
                <a:latin typeface="Arial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36734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792" t="34822" r="48114" b="14193"/>
          <a:stretch/>
        </p:blipFill>
        <p:spPr>
          <a:xfrm>
            <a:off x="1078301" y="992038"/>
            <a:ext cx="5981735" cy="42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0754" t="33815" r="47547" b="11510"/>
          <a:stretch/>
        </p:blipFill>
        <p:spPr>
          <a:xfrm>
            <a:off x="5236233" y="-189781"/>
            <a:ext cx="3812877" cy="28122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53490" t="30629" r="6227" b="7820"/>
          <a:stretch/>
        </p:blipFill>
        <p:spPr>
          <a:xfrm>
            <a:off x="1199071" y="1142999"/>
            <a:ext cx="3683481" cy="316589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53585" t="29685" r="7641" b="27715"/>
          <a:stretch/>
        </p:blipFill>
        <p:spPr>
          <a:xfrm>
            <a:off x="5003321" y="3597215"/>
            <a:ext cx="3545456" cy="21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Mesozóico – Ruptura do Pangea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Pangea situava-se num grande alto térmico </a:t>
            </a:r>
            <a:r>
              <a:rPr lang="pt-BR" dirty="0" err="1" smtClean="0"/>
              <a:t>mantélico</a:t>
            </a:r>
            <a:r>
              <a:rPr lang="pt-BR" i="1" dirty="0" smtClean="0"/>
              <a:t>, possível causa de sua </a:t>
            </a:r>
            <a:r>
              <a:rPr lang="pt-BR" dirty="0" smtClean="0"/>
              <a:t>ascensão e quase completa emersão levando à regressão do mar </a:t>
            </a:r>
            <a:r>
              <a:rPr lang="pt-BR" dirty="0" err="1" smtClean="0"/>
              <a:t>permo-carbonífero</a:t>
            </a:r>
            <a:r>
              <a:rPr lang="pt-BR" dirty="0" smtClean="0"/>
              <a:t>. </a:t>
            </a:r>
          </a:p>
          <a:p>
            <a:pPr>
              <a:defRPr/>
            </a:pPr>
            <a:r>
              <a:rPr lang="pt-BR" dirty="0" smtClean="0"/>
              <a:t>Manifestaram-se profundas alterações geográficas, climáticas e biológicas, além de </a:t>
            </a:r>
            <a:r>
              <a:rPr lang="pt-BR" dirty="0" err="1" smtClean="0"/>
              <a:t>magmatismo</a:t>
            </a:r>
            <a:r>
              <a:rPr lang="pt-BR" dirty="0" smtClean="0"/>
              <a:t> e tectônica que culminaram com a ruptura do </a:t>
            </a:r>
            <a:r>
              <a:rPr lang="pt-BR" dirty="0" err="1" smtClean="0"/>
              <a:t>megacontinente</a:t>
            </a:r>
            <a:r>
              <a:rPr lang="pt-BR" dirty="0" smtClean="0"/>
              <a:t> e </a:t>
            </a:r>
            <a:r>
              <a:rPr lang="pt-BR" dirty="0" smtClean="0">
                <a:solidFill>
                  <a:srgbClr val="0070C0"/>
                </a:solidFill>
              </a:rPr>
              <a:t>surgimento dos continentes e mares modernos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6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Mesozóico</a:t>
            </a:r>
            <a:r>
              <a:rPr lang="pt-BR" dirty="0"/>
              <a:t> – Ruptura do </a:t>
            </a:r>
            <a:r>
              <a:rPr lang="pt-BR" dirty="0" err="1"/>
              <a:t>Pangea</a:t>
            </a:r>
            <a:endParaRPr lang="pt-B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96" b="-4996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6705600" y="6400800"/>
            <a:ext cx="1929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>
                <a:solidFill>
                  <a:prstClr val="black"/>
                </a:solidFill>
                <a:latin typeface="Arial" charset="0"/>
              </a:rPr>
              <a:t>http</a:t>
            </a:r>
            <a:r>
              <a:rPr lang="pt-BR" sz="1200" dirty="0">
                <a:solidFill>
                  <a:prstClr val="black"/>
                </a:solidFill>
                <a:latin typeface="Arial" charset="0"/>
              </a:rPr>
              <a:t>://</a:t>
            </a:r>
            <a:r>
              <a:rPr lang="pt-BR" sz="1200" dirty="0" err="1">
                <a:solidFill>
                  <a:prstClr val="black"/>
                </a:solidFill>
                <a:latin typeface="Arial" charset="0"/>
              </a:rPr>
              <a:t>cpgeosystems.com</a:t>
            </a:r>
            <a:r>
              <a:rPr lang="pt-BR" sz="1200" dirty="0">
                <a:solidFill>
                  <a:prstClr val="black"/>
                </a:solidFill>
                <a:latin typeface="Arial" charset="0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6019800"/>
            <a:ext cx="287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err="1">
                <a:solidFill>
                  <a:prstClr val="black"/>
                </a:solidFill>
                <a:latin typeface="Arial" charset="0"/>
              </a:rPr>
              <a:t>Early</a:t>
            </a:r>
            <a:r>
              <a:rPr lang="pt-BR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Arial" charset="0"/>
              </a:rPr>
              <a:t>Cretaceous</a:t>
            </a:r>
            <a:r>
              <a:rPr lang="pt-BR" dirty="0">
                <a:solidFill>
                  <a:prstClr val="black"/>
                </a:solidFill>
                <a:latin typeface="Arial" charset="0"/>
              </a:rPr>
              <a:t> (120Ma)</a:t>
            </a:r>
          </a:p>
        </p:txBody>
      </p:sp>
    </p:spTree>
    <p:extLst>
      <p:ext uri="{BB962C8B-B14F-4D97-AF65-F5344CB8AC3E}">
        <p14:creationId xmlns:p14="http://schemas.microsoft.com/office/powerpoint/2010/main" val="638707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limite </a:t>
            </a:r>
            <a:r>
              <a:rPr lang="pt-BR" dirty="0" err="1" smtClean="0"/>
              <a:t>Mesozóico-Cenozóico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96" b="-499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315200" y="6019800"/>
            <a:ext cx="134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K-T (65Ma)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6400800"/>
            <a:ext cx="1929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err="1">
                <a:solidFill>
                  <a:prstClr val="black"/>
                </a:solidFill>
                <a:latin typeface="Arial" charset="0"/>
              </a:rPr>
              <a:t>http</a:t>
            </a:r>
            <a:r>
              <a:rPr lang="pt-BR" sz="1200" dirty="0">
                <a:solidFill>
                  <a:prstClr val="black"/>
                </a:solidFill>
                <a:latin typeface="Arial" charset="0"/>
              </a:rPr>
              <a:t>://</a:t>
            </a:r>
            <a:r>
              <a:rPr lang="pt-BR" sz="1200" dirty="0" err="1">
                <a:solidFill>
                  <a:prstClr val="black"/>
                </a:solidFill>
                <a:latin typeface="Arial" charset="0"/>
              </a:rPr>
              <a:t>cpgeosystems.com</a:t>
            </a:r>
            <a:r>
              <a:rPr lang="pt-BR" sz="1200" dirty="0">
                <a:solidFill>
                  <a:prstClr val="black"/>
                </a:solidFill>
                <a:latin typeface="Arial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852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Magmatismo</a:t>
            </a:r>
            <a:r>
              <a:rPr lang="pt-BR" dirty="0" smtClean="0"/>
              <a:t> Mesozóico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A Formação Serra Geral consiste-se de </a:t>
            </a:r>
            <a:r>
              <a:rPr lang="pt-BR" dirty="0" smtClean="0">
                <a:solidFill>
                  <a:srgbClr val="0070C0"/>
                </a:solidFill>
              </a:rPr>
              <a:t>derrames basálticos continentais</a:t>
            </a:r>
            <a:r>
              <a:rPr lang="pt-BR" dirty="0" smtClean="0"/>
              <a:t>, que formam uma das grandes províncias ígneas do mundo</a:t>
            </a:r>
            <a:r>
              <a:rPr lang="pt-BR" i="1" dirty="0" smtClean="0"/>
              <a:t>.</a:t>
            </a:r>
          </a:p>
          <a:p>
            <a:pPr>
              <a:defRPr/>
            </a:pPr>
            <a:r>
              <a:rPr lang="pt-BR" dirty="0" smtClean="0"/>
              <a:t>Compreende sucessão de derrames com cerca de 1.500 m de espessura junto ao centro da bacia e recobre área de 1.200.000 km</a:t>
            </a:r>
            <a:r>
              <a:rPr lang="pt-BR" baseline="30000" dirty="0" smtClean="0"/>
              <a:t>2</a:t>
            </a:r>
            <a:r>
              <a:rPr lang="pt-BR" dirty="0" smtClean="0"/>
              <a:t>.</a:t>
            </a:r>
          </a:p>
          <a:p>
            <a:pPr>
              <a:defRPr/>
            </a:pPr>
            <a:r>
              <a:rPr lang="pt-BR" dirty="0" smtClean="0"/>
              <a:t>Inclui: Cataratas do Iguaçu (PR), cachoeiras em Brotas (SP), Torres (RS), Parque dos Aparados da Serra (RS), etc...</a:t>
            </a:r>
          </a:p>
        </p:txBody>
      </p:sp>
    </p:spTree>
    <p:extLst>
      <p:ext uri="{BB962C8B-B14F-4D97-AF65-F5344CB8AC3E}">
        <p14:creationId xmlns:p14="http://schemas.microsoft.com/office/powerpoint/2010/main" val="22349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s://upload.wikimedia.org/wikipedia/commons/0/0c/Bacia_Parana_Carta_Estratigraf_Simp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79" y="472440"/>
            <a:ext cx="3744495" cy="57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16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err="1" smtClean="0"/>
              <a:t>Magmatismo</a:t>
            </a:r>
            <a:r>
              <a:rPr lang="pt-BR" dirty="0" smtClean="0"/>
              <a:t> Mesozóico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pt-BR" dirty="0" smtClean="0"/>
              <a:t>Os derrames basálticos estenderam-se de 137Ma até 127Ma (Turner </a:t>
            </a:r>
            <a:r>
              <a:rPr lang="pt-BR" i="1" dirty="0" err="1" smtClean="0"/>
              <a:t>et</a:t>
            </a:r>
            <a:r>
              <a:rPr lang="pt-BR" i="1" dirty="0" smtClean="0"/>
              <a:t> al.</a:t>
            </a:r>
            <a:r>
              <a:rPr lang="pt-BR" dirty="0" smtClean="0"/>
              <a:t> 1994). Entretanto, datações recentes (</a:t>
            </a:r>
            <a:r>
              <a:rPr lang="pt-BR" dirty="0" err="1" smtClean="0"/>
              <a:t>Thiede</a:t>
            </a:r>
            <a:r>
              <a:rPr lang="pt-BR" dirty="0" smtClean="0"/>
              <a:t> &amp; </a:t>
            </a:r>
            <a:r>
              <a:rPr lang="pt-BR" dirty="0" err="1" smtClean="0"/>
              <a:t>Vasconcello</a:t>
            </a:r>
            <a:r>
              <a:rPr lang="pt-BR" dirty="0" smtClean="0"/>
              <a:t>, 2010) mostram que todo o vulcanismo tem idade de 134Ma e durou menos de 1,2Ma.</a:t>
            </a:r>
          </a:p>
          <a:p>
            <a:pPr>
              <a:defRPr/>
            </a:pPr>
            <a:r>
              <a:rPr lang="pt-BR" dirty="0" smtClean="0"/>
              <a:t>Também ocorrem ao redor da Bacia do Paraná, uma centena de </a:t>
            </a:r>
            <a:r>
              <a:rPr lang="pt-BR" dirty="0" smtClean="0">
                <a:solidFill>
                  <a:srgbClr val="0070C0"/>
                </a:solidFill>
              </a:rPr>
              <a:t>corpos ígneos </a:t>
            </a:r>
            <a:r>
              <a:rPr lang="pt-BR" dirty="0" smtClean="0"/>
              <a:t>(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alcalinos</a:t>
            </a:r>
            <a:r>
              <a:rPr lang="pt-BR" dirty="0" smtClean="0"/>
              <a:t>) </a:t>
            </a:r>
            <a:r>
              <a:rPr lang="pt-BR" dirty="0" smtClean="0">
                <a:solidFill>
                  <a:srgbClr val="0070C0"/>
                </a:solidFill>
              </a:rPr>
              <a:t>pequenos</a:t>
            </a:r>
            <a:r>
              <a:rPr lang="pt-BR" dirty="0" smtClean="0"/>
              <a:t> e </a:t>
            </a:r>
            <a:r>
              <a:rPr lang="pt-BR" dirty="0" smtClean="0">
                <a:solidFill>
                  <a:srgbClr val="0070C0"/>
                </a:solidFill>
              </a:rPr>
              <a:t>individualizados</a:t>
            </a:r>
            <a:r>
              <a:rPr lang="pt-BR" dirty="0" smtClean="0"/>
              <a:t>, com idades entre (240 a 54 Ma),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formando corpos plutônicos (rochas intrusivas) e vulcões </a:t>
            </a:r>
            <a:r>
              <a:rPr lang="pt-BR" dirty="0" smtClean="0"/>
              <a:t>(rochas extrusivas). Ex., Poços de Caldas, Itatiaia, Ilhabela.</a:t>
            </a:r>
          </a:p>
        </p:txBody>
      </p:sp>
    </p:spTree>
    <p:extLst>
      <p:ext uri="{BB962C8B-B14F-4D97-AF65-F5344CB8AC3E}">
        <p14:creationId xmlns:p14="http://schemas.microsoft.com/office/powerpoint/2010/main" val="1148401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451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pt-BR" sz="1800" smtClean="0"/>
              <a:t>legenda:</a:t>
            </a:r>
          </a:p>
          <a:p>
            <a:pPr lvl="1"/>
            <a:r>
              <a:rPr lang="pt-BR" sz="1600" smtClean="0"/>
              <a:t>1 sedimentos (ordoviciano até cretáceo)</a:t>
            </a:r>
          </a:p>
          <a:p>
            <a:pPr lvl="1"/>
            <a:r>
              <a:rPr lang="pt-BR" sz="1600" smtClean="0"/>
              <a:t>2 (roxo) derrames basálticos</a:t>
            </a:r>
          </a:p>
          <a:p>
            <a:pPr lvl="1"/>
            <a:r>
              <a:rPr lang="pt-BR" sz="1600" smtClean="0"/>
              <a:t>3 Bauru (por cima dos derrames)</a:t>
            </a:r>
          </a:p>
          <a:p>
            <a:pPr lvl="1"/>
            <a:r>
              <a:rPr lang="pt-BR" sz="1600" smtClean="0"/>
              <a:t>6 (pontos verdes) corpos ígneos alcalinos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3" y="0"/>
            <a:ext cx="4973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29662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219200"/>
            <a:ext cx="7874000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5199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Eocretáceo</a:t>
            </a:r>
            <a:endParaRPr lang="pt-BR" dirty="0"/>
          </a:p>
        </p:txBody>
      </p:sp>
      <p:sp>
        <p:nvSpPr>
          <p:cNvPr id="6553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Na Bacia do Paraná, sucede ao pacote de lavas os sedimentos da </a:t>
            </a:r>
            <a:r>
              <a:rPr lang="pt-BR" smtClean="0">
                <a:solidFill>
                  <a:srgbClr val="0070C0"/>
                </a:solidFill>
              </a:rPr>
              <a:t>supersequência Bauru </a:t>
            </a:r>
            <a:r>
              <a:rPr lang="pt-BR" smtClean="0"/>
              <a:t>(eocretáceo)</a:t>
            </a:r>
          </a:p>
          <a:p>
            <a:pPr lvl="1"/>
            <a:r>
              <a:rPr lang="pt-BR" smtClean="0"/>
              <a:t>O Grupo Caiuá composto por arenitos finos a muito finos (eólicos). </a:t>
            </a:r>
          </a:p>
          <a:p>
            <a:pPr lvl="1"/>
            <a:r>
              <a:rPr lang="pt-BR" smtClean="0"/>
              <a:t>Grupo Bauru, com maior variabilidade das litologias, tais como conglomerados, argilitos e siltitos (aluviais/fluviais).</a:t>
            </a:r>
          </a:p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46328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 dirty="0"/>
          </a:p>
        </p:txBody>
      </p:sp>
      <p:pic>
        <p:nvPicPr>
          <p:cNvPr id="66563" name="Picture 2" descr="http://www.cprm.gov.br/coluna/images/colu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 descr="http://www.cprm.gov.br/coluna/images/coluna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73438"/>
            <a:ext cx="4572000" cy="3484562"/>
          </a:xfrm>
          <a:noFill/>
        </p:spPr>
      </p:pic>
    </p:spTree>
    <p:extLst>
      <p:ext uri="{BB962C8B-B14F-4D97-AF65-F5344CB8AC3E}">
        <p14:creationId xmlns:p14="http://schemas.microsoft.com/office/powerpoint/2010/main" val="38952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dirty="0" smtClean="0"/>
              <a:t>Bacias sedimentares da </a:t>
            </a:r>
            <a:br>
              <a:rPr lang="pt-BR" dirty="0" smtClean="0"/>
            </a:br>
            <a:r>
              <a:rPr lang="pt-BR" dirty="0" smtClean="0"/>
              <a:t>Margem Continental Brasileira</a:t>
            </a:r>
            <a:endParaRPr lang="pt-BR" dirty="0"/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76400"/>
            <a:ext cx="4572000" cy="4214813"/>
          </a:xfrm>
          <a:noFill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51163"/>
            <a:ext cx="45720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60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dirty="0" smtClean="0"/>
              <a:t>Bacias sedimentares da </a:t>
            </a:r>
            <a:br>
              <a:rPr lang="pt-BR" dirty="0" smtClean="0"/>
            </a:br>
            <a:r>
              <a:rPr lang="pt-BR" dirty="0" smtClean="0"/>
              <a:t>Margem Continental Brasileira</a:t>
            </a:r>
            <a:endParaRPr lang="pt-BR" dirty="0"/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8088" y="1600200"/>
            <a:ext cx="6727825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205423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3302" t="14696" r="32453" b="9832"/>
          <a:stretch/>
        </p:blipFill>
        <p:spPr>
          <a:xfrm>
            <a:off x="1811546" y="500331"/>
            <a:ext cx="4848046" cy="60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8397" t="15368" r="19339" b="6142"/>
          <a:stretch/>
        </p:blipFill>
        <p:spPr>
          <a:xfrm>
            <a:off x="224286" y="172528"/>
            <a:ext cx="8710466" cy="61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792" t="15534" r="23680" b="11174"/>
          <a:stretch/>
        </p:blipFill>
        <p:spPr>
          <a:xfrm>
            <a:off x="370936" y="327804"/>
            <a:ext cx="8367622" cy="63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1759</Words>
  <Application>Microsoft Office PowerPoint</Application>
  <PresentationFormat>Apresentação na tela (4:3)</PresentationFormat>
  <Paragraphs>182</Paragraphs>
  <Slides>66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Tema do Office</vt:lpstr>
      <vt:lpstr>1_Tema do Office</vt:lpstr>
      <vt:lpstr>Evolução Paleozoicas das Bacias Intracratônicas ou Sinéclises Brasileiras</vt:lpstr>
      <vt:lpstr>Bacias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Ciclos transgressivos-regressivos</vt:lpstr>
      <vt:lpstr>Apresentação do PowerPoint</vt:lpstr>
      <vt:lpstr>Bacia do Paraná (Ordoviciano - Cretáceo)</vt:lpstr>
      <vt:lpstr>Bacia do Paraná (Ordoviciano - Cretáceo)</vt:lpstr>
      <vt:lpstr>Bacia do Paraná (Ordoviciano - Cretáceo)</vt:lpstr>
      <vt:lpstr>Heranças Tectônicas na origem da Bacia do Paraná e demais bacias intracratônica</vt:lpstr>
      <vt:lpstr>Evolução da Bacia do Paraná</vt:lpstr>
      <vt:lpstr>Apresentação do PowerPoint</vt:lpstr>
      <vt:lpstr>Origem da Bacia do Paraná</vt:lpstr>
      <vt:lpstr>“Rfite central”</vt:lpstr>
      <vt:lpstr>Apresentação do PowerPoint</vt:lpstr>
      <vt:lpstr>Apresentação do PowerPoint</vt:lpstr>
      <vt:lpstr>Ordoviciano-Siluriano</vt:lpstr>
      <vt:lpstr>Basalto de Três Lagoas</vt:lpstr>
      <vt:lpstr>Apresentação do PowerPoint</vt:lpstr>
      <vt:lpstr>Ordoviciano e Siluriano no Brasil</vt:lpstr>
      <vt:lpstr>Evolução Devoniana</vt:lpstr>
      <vt:lpstr>Supersequência Paraná</vt:lpstr>
      <vt:lpstr>Devoniano</vt:lpstr>
      <vt:lpstr>Inundação Devoniana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Carbonífero-Triássico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Carbonífero-Triássico</vt:lpstr>
      <vt:lpstr>Apresentação do PowerPoint</vt:lpstr>
      <vt:lpstr>Apresentação do PowerPoint</vt:lpstr>
      <vt:lpstr>Apresentação do PowerPoint</vt:lpstr>
      <vt:lpstr>Mesozóico</vt:lpstr>
      <vt:lpstr>Mesozóico</vt:lpstr>
      <vt:lpstr>Apresentação do PowerPoint</vt:lpstr>
      <vt:lpstr>Apresentação do PowerPoint</vt:lpstr>
      <vt:lpstr>Mesozóico – Ruptura do Pangea</vt:lpstr>
      <vt:lpstr>Mesozóico – Ruptura do Pangea</vt:lpstr>
      <vt:lpstr>limite Mesozóico-Cenozóico</vt:lpstr>
      <vt:lpstr>Magmatismo Mesozóico</vt:lpstr>
      <vt:lpstr>Magmatismo Mesozóico</vt:lpstr>
      <vt:lpstr>Apresentação do PowerPoint</vt:lpstr>
      <vt:lpstr>Apresentação do PowerPoint</vt:lpstr>
      <vt:lpstr>Eocretáceo</vt:lpstr>
      <vt:lpstr>Apresentação do PowerPoint</vt:lpstr>
      <vt:lpstr>Bacias sedimentares da  Margem Continental Brasileira</vt:lpstr>
      <vt:lpstr>Bacias sedimentares da  Margem Continental Brasileira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Boggiani</dc:creator>
  <cp:lastModifiedBy>Boggiani</cp:lastModifiedBy>
  <cp:revision>19</cp:revision>
  <dcterms:created xsi:type="dcterms:W3CDTF">2018-10-08T15:40:57Z</dcterms:created>
  <dcterms:modified xsi:type="dcterms:W3CDTF">2019-09-19T04:30:13Z</dcterms:modified>
</cp:coreProperties>
</file>