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6" r:id="rId3"/>
    <p:sldId id="307" r:id="rId4"/>
    <p:sldId id="273" r:id="rId5"/>
    <p:sldId id="274" r:id="rId6"/>
    <p:sldId id="275" r:id="rId7"/>
    <p:sldId id="313" r:id="rId8"/>
    <p:sldId id="262" r:id="rId9"/>
    <p:sldId id="263" r:id="rId10"/>
    <p:sldId id="264" r:id="rId11"/>
    <p:sldId id="314" r:id="rId12"/>
    <p:sldId id="257" r:id="rId13"/>
    <p:sldId id="258" r:id="rId14"/>
    <p:sldId id="317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15" r:id="rId23"/>
    <p:sldId id="329" r:id="rId2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15880F-465D-4264-A7BD-3E8C2FE7E925}" type="doc">
      <dgm:prSet loTypeId="urn:microsoft.com/office/officeart/2005/8/layout/default#1" loCatId="list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pt-BR"/>
        </a:p>
      </dgm:t>
    </dgm:pt>
    <dgm:pt modelId="{B9362914-6A5E-4FDD-8A59-01E3BBEF784E}">
      <dgm:prSet phldrT="[Texto]" custT="1"/>
      <dgm:spPr/>
      <dgm:t>
        <a:bodyPr/>
        <a:lstStyle/>
        <a:p>
          <a:r>
            <a:rPr lang="pt-BR" sz="2800" dirty="0"/>
            <a:t>Genocídio:</a:t>
          </a:r>
        </a:p>
      </dgm:t>
    </dgm:pt>
    <dgm:pt modelId="{AE1A8631-12F9-4DB5-9DB6-979BEE17281A}" type="parTrans" cxnId="{689A61B6-2980-4A65-AA4A-830DC45A2320}">
      <dgm:prSet/>
      <dgm:spPr/>
      <dgm:t>
        <a:bodyPr/>
        <a:lstStyle/>
        <a:p>
          <a:endParaRPr lang="pt-BR"/>
        </a:p>
      </dgm:t>
    </dgm:pt>
    <dgm:pt modelId="{F2CC5854-E627-4443-AD5D-7EA09F58DA8E}" type="sibTrans" cxnId="{689A61B6-2980-4A65-AA4A-830DC45A2320}">
      <dgm:prSet/>
      <dgm:spPr/>
      <dgm:t>
        <a:bodyPr/>
        <a:lstStyle/>
        <a:p>
          <a:endParaRPr lang="pt-BR"/>
        </a:p>
      </dgm:t>
    </dgm:pt>
    <dgm:pt modelId="{A5EA54E2-96E8-4C04-BAEF-2375E5F44322}">
      <dgm:prSet phldrT="[Texto]"/>
      <dgm:spPr/>
      <dgm:t>
        <a:bodyPr/>
        <a:lstStyle/>
        <a:p>
          <a:r>
            <a:rPr lang="pt-BR" sz="2400" dirty="0"/>
            <a:t>causar lesões graves à integridade física ou mental a membros do grupo; </a:t>
          </a:r>
        </a:p>
      </dgm:t>
    </dgm:pt>
    <dgm:pt modelId="{DAFAF4F7-0772-4753-A037-BD94E7889FFB}" type="parTrans" cxnId="{209F1427-3968-4DAD-8BC8-7385BAD95349}">
      <dgm:prSet/>
      <dgm:spPr/>
      <dgm:t>
        <a:bodyPr/>
        <a:lstStyle/>
        <a:p>
          <a:endParaRPr lang="pt-BR"/>
        </a:p>
      </dgm:t>
    </dgm:pt>
    <dgm:pt modelId="{B2B22AD5-D1CF-4DBD-BF61-BD04C6D5E7FF}" type="sibTrans" cxnId="{209F1427-3968-4DAD-8BC8-7385BAD95349}">
      <dgm:prSet/>
      <dgm:spPr/>
      <dgm:t>
        <a:bodyPr/>
        <a:lstStyle/>
        <a:p>
          <a:endParaRPr lang="pt-BR"/>
        </a:p>
      </dgm:t>
    </dgm:pt>
    <dgm:pt modelId="{32819F7D-B3D6-4175-BB59-CE4CDC773774}">
      <dgm:prSet phldrT="[Texto]"/>
      <dgm:spPr/>
      <dgm:t>
        <a:bodyPr/>
        <a:lstStyle/>
        <a:p>
          <a:r>
            <a:rPr lang="pt-BR" sz="2400" dirty="0"/>
            <a:t>submeter intencionalmente o grupo a condições de existência capaz de ocasionar-lhes a destruição  física total ou parcial; </a:t>
          </a:r>
        </a:p>
      </dgm:t>
    </dgm:pt>
    <dgm:pt modelId="{615F0FDA-9BFA-4E06-9866-CBF9D4CF1335}" type="parTrans" cxnId="{7A377B4F-DB50-40C3-8C6E-5AEF752E1FBA}">
      <dgm:prSet/>
      <dgm:spPr/>
      <dgm:t>
        <a:bodyPr/>
        <a:lstStyle/>
        <a:p>
          <a:endParaRPr lang="pt-BR"/>
        </a:p>
      </dgm:t>
    </dgm:pt>
    <dgm:pt modelId="{3ADFEF79-F7F4-4AAF-95CF-2641BB203100}" type="sibTrans" cxnId="{7A377B4F-DB50-40C3-8C6E-5AEF752E1FBA}">
      <dgm:prSet/>
      <dgm:spPr/>
      <dgm:t>
        <a:bodyPr/>
        <a:lstStyle/>
        <a:p>
          <a:endParaRPr lang="pt-BR"/>
        </a:p>
      </dgm:t>
    </dgm:pt>
    <dgm:pt modelId="{059EFF83-9BD3-4747-AB07-0153387C4F60}">
      <dgm:prSet phldrT="[Texto]"/>
      <dgm:spPr/>
      <dgm:t>
        <a:bodyPr/>
        <a:lstStyle/>
        <a:p>
          <a:r>
            <a:rPr lang="pt-BR" sz="2400" dirty="0"/>
            <a:t>adotar medidas destinadas a impedir nascimentos no grupo; e</a:t>
          </a:r>
        </a:p>
      </dgm:t>
    </dgm:pt>
    <dgm:pt modelId="{FEB67E69-CB44-4A21-B447-26A57CF92F1B}" type="parTrans" cxnId="{8D38C7B6-03E2-47F4-AF16-855D968976A1}">
      <dgm:prSet/>
      <dgm:spPr/>
      <dgm:t>
        <a:bodyPr/>
        <a:lstStyle/>
        <a:p>
          <a:endParaRPr lang="pt-BR"/>
        </a:p>
      </dgm:t>
    </dgm:pt>
    <dgm:pt modelId="{BEED13F9-4DE4-4B21-8DBB-CE4579B42487}" type="sibTrans" cxnId="{8D38C7B6-03E2-47F4-AF16-855D968976A1}">
      <dgm:prSet/>
      <dgm:spPr/>
      <dgm:t>
        <a:bodyPr/>
        <a:lstStyle/>
        <a:p>
          <a:endParaRPr lang="pt-BR"/>
        </a:p>
      </dgm:t>
    </dgm:pt>
    <dgm:pt modelId="{9CFC85C0-EDA2-4AF9-8931-9FD8C6BC94F7}">
      <dgm:prSet phldrT="[Texto]"/>
      <dgm:spPr/>
      <dgm:t>
        <a:bodyPr/>
        <a:lstStyle/>
        <a:p>
          <a:r>
            <a:rPr lang="pt-BR" sz="2400" dirty="0"/>
            <a:t>efetuar a transferência forçada de pessoas do grupo para outro grupo.</a:t>
          </a:r>
        </a:p>
      </dgm:t>
    </dgm:pt>
    <dgm:pt modelId="{75660B22-9A52-4391-8F24-442813338359}" type="parTrans" cxnId="{F23BC614-00D7-4289-A1C4-2BF5C9B13972}">
      <dgm:prSet/>
      <dgm:spPr/>
      <dgm:t>
        <a:bodyPr/>
        <a:lstStyle/>
        <a:p>
          <a:endParaRPr lang="pt-BR"/>
        </a:p>
      </dgm:t>
    </dgm:pt>
    <dgm:pt modelId="{B29BEC0E-B8A9-480B-9776-26246EA5CEC2}" type="sibTrans" cxnId="{F23BC614-00D7-4289-A1C4-2BF5C9B13972}">
      <dgm:prSet/>
      <dgm:spPr/>
      <dgm:t>
        <a:bodyPr/>
        <a:lstStyle/>
        <a:p>
          <a:endParaRPr lang="pt-BR"/>
        </a:p>
      </dgm:t>
    </dgm:pt>
    <dgm:pt modelId="{477E0A44-914E-4140-A638-308425D432EC}">
      <dgm:prSet phldrT="[Texto]"/>
      <dgm:spPr/>
      <dgm:t>
        <a:bodyPr/>
        <a:lstStyle/>
        <a:p>
          <a:r>
            <a:rPr lang="pt-BR" sz="2400" dirty="0"/>
            <a:t>matar membros de um grupo ou comunidade étnica; </a:t>
          </a:r>
        </a:p>
      </dgm:t>
    </dgm:pt>
    <dgm:pt modelId="{766AEFC4-8AE1-459C-A831-2079B6C4D900}" type="sibTrans" cxnId="{4F8AD71A-E188-40BD-8A17-52F7319DF6DE}">
      <dgm:prSet/>
      <dgm:spPr/>
      <dgm:t>
        <a:bodyPr/>
        <a:lstStyle/>
        <a:p>
          <a:endParaRPr lang="pt-BR"/>
        </a:p>
      </dgm:t>
    </dgm:pt>
    <dgm:pt modelId="{6F401E57-C4E5-436F-954E-5AEFC0FB36C2}" type="parTrans" cxnId="{4F8AD71A-E188-40BD-8A17-52F7319DF6DE}">
      <dgm:prSet/>
      <dgm:spPr/>
      <dgm:t>
        <a:bodyPr/>
        <a:lstStyle/>
        <a:p>
          <a:endParaRPr lang="pt-BR"/>
        </a:p>
      </dgm:t>
    </dgm:pt>
    <dgm:pt modelId="{A6E130D3-23EA-48D7-97B6-A02F8C78987D}" type="pres">
      <dgm:prSet presAssocID="{F815880F-465D-4264-A7BD-3E8C2FE7E925}" presName="diagram" presStyleCnt="0">
        <dgm:presLayoutVars>
          <dgm:dir/>
          <dgm:resizeHandles val="exact"/>
        </dgm:presLayoutVars>
      </dgm:prSet>
      <dgm:spPr/>
    </dgm:pt>
    <dgm:pt modelId="{04DB3925-88F4-439D-BBDE-81207F72197A}" type="pres">
      <dgm:prSet presAssocID="{B9362914-6A5E-4FDD-8A59-01E3BBEF784E}" presName="node" presStyleLbl="node1" presStyleIdx="0" presStyleCnt="1" custScaleX="128890">
        <dgm:presLayoutVars>
          <dgm:bulletEnabled val="1"/>
        </dgm:presLayoutVars>
      </dgm:prSet>
      <dgm:spPr/>
    </dgm:pt>
  </dgm:ptLst>
  <dgm:cxnLst>
    <dgm:cxn modelId="{7AC57D10-D445-42DB-AE7D-E16DADA2D8C3}" type="presOf" srcId="{A5EA54E2-96E8-4C04-BAEF-2375E5F44322}" destId="{04DB3925-88F4-439D-BBDE-81207F72197A}" srcOrd="0" destOrd="2" presId="urn:microsoft.com/office/officeart/2005/8/layout/default#1"/>
    <dgm:cxn modelId="{F23BC614-00D7-4289-A1C4-2BF5C9B13972}" srcId="{B9362914-6A5E-4FDD-8A59-01E3BBEF784E}" destId="{9CFC85C0-EDA2-4AF9-8931-9FD8C6BC94F7}" srcOrd="4" destOrd="0" parTransId="{75660B22-9A52-4391-8F24-442813338359}" sibTransId="{B29BEC0E-B8A9-480B-9776-26246EA5CEC2}"/>
    <dgm:cxn modelId="{4F8AD71A-E188-40BD-8A17-52F7319DF6DE}" srcId="{B9362914-6A5E-4FDD-8A59-01E3BBEF784E}" destId="{477E0A44-914E-4140-A638-308425D432EC}" srcOrd="0" destOrd="0" parTransId="{6F401E57-C4E5-436F-954E-5AEFC0FB36C2}" sibTransId="{766AEFC4-8AE1-459C-A831-2079B6C4D900}"/>
    <dgm:cxn modelId="{3D060325-FDC3-4E29-A727-D197FBF297A8}" type="presOf" srcId="{32819F7D-B3D6-4175-BB59-CE4CDC773774}" destId="{04DB3925-88F4-439D-BBDE-81207F72197A}" srcOrd="0" destOrd="3" presId="urn:microsoft.com/office/officeart/2005/8/layout/default#1"/>
    <dgm:cxn modelId="{209F1427-3968-4DAD-8BC8-7385BAD95349}" srcId="{B9362914-6A5E-4FDD-8A59-01E3BBEF784E}" destId="{A5EA54E2-96E8-4C04-BAEF-2375E5F44322}" srcOrd="1" destOrd="0" parTransId="{DAFAF4F7-0772-4753-A037-BD94E7889FFB}" sibTransId="{B2B22AD5-D1CF-4DBD-BF61-BD04C6D5E7FF}"/>
    <dgm:cxn modelId="{28C5843C-7992-4980-80FE-DBA0F144D193}" type="presOf" srcId="{F815880F-465D-4264-A7BD-3E8C2FE7E925}" destId="{A6E130D3-23EA-48D7-97B6-A02F8C78987D}" srcOrd="0" destOrd="0" presId="urn:microsoft.com/office/officeart/2005/8/layout/default#1"/>
    <dgm:cxn modelId="{1CB4166B-0EAA-4E7B-938A-480B8690D5A0}" type="presOf" srcId="{059EFF83-9BD3-4747-AB07-0153387C4F60}" destId="{04DB3925-88F4-439D-BBDE-81207F72197A}" srcOrd="0" destOrd="4" presId="urn:microsoft.com/office/officeart/2005/8/layout/default#1"/>
    <dgm:cxn modelId="{3A120C6C-4CBA-491B-B9AA-2735E8A244E1}" type="presOf" srcId="{B9362914-6A5E-4FDD-8A59-01E3BBEF784E}" destId="{04DB3925-88F4-439D-BBDE-81207F72197A}" srcOrd="0" destOrd="0" presId="urn:microsoft.com/office/officeart/2005/8/layout/default#1"/>
    <dgm:cxn modelId="{7A377B4F-DB50-40C3-8C6E-5AEF752E1FBA}" srcId="{B9362914-6A5E-4FDD-8A59-01E3BBEF784E}" destId="{32819F7D-B3D6-4175-BB59-CE4CDC773774}" srcOrd="2" destOrd="0" parTransId="{615F0FDA-9BFA-4E06-9866-CBF9D4CF1335}" sibTransId="{3ADFEF79-F7F4-4AAF-95CF-2641BB203100}"/>
    <dgm:cxn modelId="{633A178B-428D-48DC-AE3C-B67BB7F16CBD}" type="presOf" srcId="{9CFC85C0-EDA2-4AF9-8931-9FD8C6BC94F7}" destId="{04DB3925-88F4-439D-BBDE-81207F72197A}" srcOrd="0" destOrd="5" presId="urn:microsoft.com/office/officeart/2005/8/layout/default#1"/>
    <dgm:cxn modelId="{689A61B6-2980-4A65-AA4A-830DC45A2320}" srcId="{F815880F-465D-4264-A7BD-3E8C2FE7E925}" destId="{B9362914-6A5E-4FDD-8A59-01E3BBEF784E}" srcOrd="0" destOrd="0" parTransId="{AE1A8631-12F9-4DB5-9DB6-979BEE17281A}" sibTransId="{F2CC5854-E627-4443-AD5D-7EA09F58DA8E}"/>
    <dgm:cxn modelId="{8D38C7B6-03E2-47F4-AF16-855D968976A1}" srcId="{B9362914-6A5E-4FDD-8A59-01E3BBEF784E}" destId="{059EFF83-9BD3-4747-AB07-0153387C4F60}" srcOrd="3" destOrd="0" parTransId="{FEB67E69-CB44-4A21-B447-26A57CF92F1B}" sibTransId="{BEED13F9-4DE4-4B21-8DBB-CE4579B42487}"/>
    <dgm:cxn modelId="{EDCD3ECE-7D7D-4F17-8F6D-1263A427D1EF}" type="presOf" srcId="{477E0A44-914E-4140-A638-308425D432EC}" destId="{04DB3925-88F4-439D-BBDE-81207F72197A}" srcOrd="0" destOrd="1" presId="urn:microsoft.com/office/officeart/2005/8/layout/default#1"/>
    <dgm:cxn modelId="{A8D9188C-3EFF-435C-B064-2C4FBBA892AC}" type="presParOf" srcId="{A6E130D3-23EA-48D7-97B6-A02F8C78987D}" destId="{04DB3925-88F4-439D-BBDE-81207F72197A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15880F-465D-4264-A7BD-3E8C2FE7E925}" type="doc">
      <dgm:prSet loTypeId="urn:microsoft.com/office/officeart/2005/8/layout/default#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t-BR"/>
        </a:p>
      </dgm:t>
    </dgm:pt>
    <dgm:pt modelId="{B9362914-6A5E-4FDD-8A59-01E3BBEF784E}">
      <dgm:prSet phldrT="[Texto]" custT="1"/>
      <dgm:spPr/>
      <dgm:t>
        <a:bodyPr/>
        <a:lstStyle/>
        <a:p>
          <a:r>
            <a:rPr lang="pt-BR" sz="2500" dirty="0"/>
            <a:t>(a) homicídio; (b) extermínio; (c) escravidão; (d) deportação ou transferência forçada de populações; (e) encarceramento ou privação grave da liberdade física em violação a normas fundamentais de direito internacional; (f) tortura; (g) estupro;  (h) escravidão sexual, prostituição compulsória, gravidez imposta, esterilização forçada ou outros abusos sexuais graves; (i) perseguição de um grupo ou coletividade com identidade própria, por motivos políticos, raciais, nacionais, étnicos, culturais ou religiosos; (j) desaparecimento de pessoas; (k) apartheid; e (l) outras práticas que causem grande sofrimento ou atentem contra a integridade física ou saúde mental das pessoas.</a:t>
          </a:r>
        </a:p>
      </dgm:t>
    </dgm:pt>
    <dgm:pt modelId="{AE1A8631-12F9-4DB5-9DB6-979BEE17281A}" type="parTrans" cxnId="{689A61B6-2980-4A65-AA4A-830DC45A2320}">
      <dgm:prSet/>
      <dgm:spPr/>
      <dgm:t>
        <a:bodyPr/>
        <a:lstStyle/>
        <a:p>
          <a:endParaRPr lang="pt-BR"/>
        </a:p>
      </dgm:t>
    </dgm:pt>
    <dgm:pt modelId="{F2CC5854-E627-4443-AD5D-7EA09F58DA8E}" type="sibTrans" cxnId="{689A61B6-2980-4A65-AA4A-830DC45A2320}">
      <dgm:prSet/>
      <dgm:spPr/>
      <dgm:t>
        <a:bodyPr/>
        <a:lstStyle/>
        <a:p>
          <a:endParaRPr lang="pt-BR"/>
        </a:p>
      </dgm:t>
    </dgm:pt>
    <dgm:pt modelId="{A6E130D3-23EA-48D7-97B6-A02F8C78987D}" type="pres">
      <dgm:prSet presAssocID="{F815880F-465D-4264-A7BD-3E8C2FE7E925}" presName="diagram" presStyleCnt="0">
        <dgm:presLayoutVars>
          <dgm:dir/>
          <dgm:resizeHandles val="exact"/>
        </dgm:presLayoutVars>
      </dgm:prSet>
      <dgm:spPr/>
    </dgm:pt>
    <dgm:pt modelId="{04DB3925-88F4-439D-BBDE-81207F72197A}" type="pres">
      <dgm:prSet presAssocID="{B9362914-6A5E-4FDD-8A59-01E3BBEF784E}" presName="node" presStyleLbl="node1" presStyleIdx="0" presStyleCnt="1" custScaleX="124211">
        <dgm:presLayoutVars>
          <dgm:bulletEnabled val="1"/>
        </dgm:presLayoutVars>
      </dgm:prSet>
      <dgm:spPr/>
    </dgm:pt>
  </dgm:ptLst>
  <dgm:cxnLst>
    <dgm:cxn modelId="{04B59748-7E4F-43B6-BD1C-F0CA93E4942B}" type="presOf" srcId="{B9362914-6A5E-4FDD-8A59-01E3BBEF784E}" destId="{04DB3925-88F4-439D-BBDE-81207F72197A}" srcOrd="0" destOrd="0" presId="urn:microsoft.com/office/officeart/2005/8/layout/default#2"/>
    <dgm:cxn modelId="{689A61B6-2980-4A65-AA4A-830DC45A2320}" srcId="{F815880F-465D-4264-A7BD-3E8C2FE7E925}" destId="{B9362914-6A5E-4FDD-8A59-01E3BBEF784E}" srcOrd="0" destOrd="0" parTransId="{AE1A8631-12F9-4DB5-9DB6-979BEE17281A}" sibTransId="{F2CC5854-E627-4443-AD5D-7EA09F58DA8E}"/>
    <dgm:cxn modelId="{9183B9D3-83C5-42D5-9884-CDE5CA316433}" type="presOf" srcId="{F815880F-465D-4264-A7BD-3E8C2FE7E925}" destId="{A6E130D3-23EA-48D7-97B6-A02F8C78987D}" srcOrd="0" destOrd="0" presId="urn:microsoft.com/office/officeart/2005/8/layout/default#2"/>
    <dgm:cxn modelId="{E4102689-60C8-43A9-8FBB-9E33D751B89A}" type="presParOf" srcId="{A6E130D3-23EA-48D7-97B6-A02F8C78987D}" destId="{04DB3925-88F4-439D-BBDE-81207F72197A}" srcOrd="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15880F-465D-4264-A7BD-3E8C2FE7E925}" type="doc">
      <dgm:prSet loTypeId="urn:microsoft.com/office/officeart/2005/8/layout/default#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t-BR"/>
        </a:p>
      </dgm:t>
    </dgm:pt>
    <dgm:pt modelId="{B9362914-6A5E-4FDD-8A59-01E3BBEF784E}">
      <dgm:prSet phldrT="[Texto]" custT="1"/>
      <dgm:spPr/>
      <dgm:t>
        <a:bodyPr/>
        <a:lstStyle/>
        <a:p>
          <a:r>
            <a:rPr lang="pt-BR" sz="2500" dirty="0"/>
            <a:t>Configuram-se como </a:t>
          </a:r>
          <a:r>
            <a:rPr lang="pt-BR" sz="2500" b="1" dirty="0"/>
            <a:t>Crimes de Guerra</a:t>
          </a:r>
          <a:r>
            <a:rPr lang="pt-BR" sz="2500" dirty="0"/>
            <a:t>: </a:t>
          </a:r>
        </a:p>
        <a:p>
          <a:r>
            <a:rPr lang="pt-BR" sz="2500" dirty="0"/>
            <a:t>(a) homicídio doloso; (b) tortura e outros tratamentos desumanos; (c) ataque a civis e destruição injustificada de seus bens; (d) tomada de reféns; (e) guerra sem quartel; (f) saques; (g) morte ou ferimento de adversários que se renderam; (h) utilização de veneno e de armas envenenadas; (i) manejo de gases asfixiantes ou armas tóxicas; (j) uso de armas, projéteis, materiais ou métodos que causem danos supérfluos ou sofrimentos desnecessários; (k) emprego de escudos humanos; (l) morte de civis por inanição; (m) organização de tribunais de exceção; (n) recrutamento de crianças menores de 15 anos.</a:t>
          </a:r>
        </a:p>
      </dgm:t>
    </dgm:pt>
    <dgm:pt modelId="{AE1A8631-12F9-4DB5-9DB6-979BEE17281A}" type="parTrans" cxnId="{689A61B6-2980-4A65-AA4A-830DC45A2320}">
      <dgm:prSet/>
      <dgm:spPr/>
      <dgm:t>
        <a:bodyPr/>
        <a:lstStyle/>
        <a:p>
          <a:endParaRPr lang="pt-BR"/>
        </a:p>
      </dgm:t>
    </dgm:pt>
    <dgm:pt modelId="{F2CC5854-E627-4443-AD5D-7EA09F58DA8E}" type="sibTrans" cxnId="{689A61B6-2980-4A65-AA4A-830DC45A2320}">
      <dgm:prSet/>
      <dgm:spPr/>
      <dgm:t>
        <a:bodyPr/>
        <a:lstStyle/>
        <a:p>
          <a:endParaRPr lang="pt-BR"/>
        </a:p>
      </dgm:t>
    </dgm:pt>
    <dgm:pt modelId="{A6E130D3-23EA-48D7-97B6-A02F8C78987D}" type="pres">
      <dgm:prSet presAssocID="{F815880F-465D-4264-A7BD-3E8C2FE7E925}" presName="diagram" presStyleCnt="0">
        <dgm:presLayoutVars>
          <dgm:dir/>
          <dgm:resizeHandles val="exact"/>
        </dgm:presLayoutVars>
      </dgm:prSet>
      <dgm:spPr/>
    </dgm:pt>
    <dgm:pt modelId="{04DB3925-88F4-439D-BBDE-81207F72197A}" type="pres">
      <dgm:prSet presAssocID="{B9362914-6A5E-4FDD-8A59-01E3BBEF784E}" presName="node" presStyleLbl="node1" presStyleIdx="0" presStyleCnt="1" custScaleX="124211" custScaleY="105230">
        <dgm:presLayoutVars>
          <dgm:bulletEnabled val="1"/>
        </dgm:presLayoutVars>
      </dgm:prSet>
      <dgm:spPr/>
    </dgm:pt>
  </dgm:ptLst>
  <dgm:cxnLst>
    <dgm:cxn modelId="{FA4BB306-9760-4BEE-A604-D7C76FEF2DEA}" type="presOf" srcId="{F815880F-465D-4264-A7BD-3E8C2FE7E925}" destId="{A6E130D3-23EA-48D7-97B6-A02F8C78987D}" srcOrd="0" destOrd="0" presId="urn:microsoft.com/office/officeart/2005/8/layout/default#3"/>
    <dgm:cxn modelId="{E31BBF77-BD35-4469-9DA8-D193B5A540BF}" type="presOf" srcId="{B9362914-6A5E-4FDD-8A59-01E3BBEF784E}" destId="{04DB3925-88F4-439D-BBDE-81207F72197A}" srcOrd="0" destOrd="0" presId="urn:microsoft.com/office/officeart/2005/8/layout/default#3"/>
    <dgm:cxn modelId="{689A61B6-2980-4A65-AA4A-830DC45A2320}" srcId="{F815880F-465D-4264-A7BD-3E8C2FE7E925}" destId="{B9362914-6A5E-4FDD-8A59-01E3BBEF784E}" srcOrd="0" destOrd="0" parTransId="{AE1A8631-12F9-4DB5-9DB6-979BEE17281A}" sibTransId="{F2CC5854-E627-4443-AD5D-7EA09F58DA8E}"/>
    <dgm:cxn modelId="{B374CFAE-B3F7-4C28-80D6-5780FDDA7247}" type="presParOf" srcId="{A6E130D3-23EA-48D7-97B6-A02F8C78987D}" destId="{04DB3925-88F4-439D-BBDE-81207F72197A}" srcOrd="0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45581A-257A-4019-87EA-6E8711C3D525}" type="doc">
      <dgm:prSet loTypeId="urn:microsoft.com/office/officeart/2005/8/layout/default#4" loCatId="list" qsTypeId="urn:microsoft.com/office/officeart/2005/8/quickstyle/simple4" qsCatId="simple" csTypeId="urn:microsoft.com/office/officeart/2005/8/colors/accent4_4" csCatId="accent4" phldr="1"/>
      <dgm:spPr/>
      <dgm:t>
        <a:bodyPr/>
        <a:lstStyle/>
        <a:p>
          <a:endParaRPr lang="pt-BR"/>
        </a:p>
      </dgm:t>
    </dgm:pt>
    <dgm:pt modelId="{37EE1E5B-65F7-44D9-B42C-D98A406F9553}">
      <dgm:prSet phldrT="[Texto]" custT="1"/>
      <dgm:spPr/>
      <dgm:t>
        <a:bodyPr/>
        <a:lstStyle/>
        <a:p>
          <a:pPr algn="ctr"/>
          <a:r>
            <a:rPr lang="pt-BR" sz="3000" u="sng" dirty="0"/>
            <a:t>Questões</a:t>
          </a:r>
          <a:r>
            <a:rPr lang="pt-BR" sz="3000" dirty="0"/>
            <a:t>: </a:t>
          </a:r>
        </a:p>
        <a:p>
          <a:pPr algn="ctr"/>
          <a:endParaRPr lang="pt-BR" sz="1200" dirty="0"/>
        </a:p>
        <a:p>
          <a:pPr algn="l"/>
          <a:r>
            <a:rPr lang="pt-BR" sz="3000" dirty="0">
              <a:sym typeface="Wingdings" pitchFamily="2" charset="2"/>
            </a:rPr>
            <a:t> </a:t>
          </a:r>
          <a:r>
            <a:rPr lang="pt-BR" sz="3000" dirty="0"/>
            <a:t>As definições são bastante genéricas e vagas</a:t>
          </a:r>
        </a:p>
        <a:p>
          <a:pPr algn="l"/>
          <a:r>
            <a:rPr lang="pt-BR" sz="3000" dirty="0">
              <a:sym typeface="Wingdings"/>
            </a:rPr>
            <a:t></a:t>
          </a:r>
          <a:r>
            <a:rPr lang="pt-BR" sz="3000" b="1" dirty="0"/>
            <a:t> </a:t>
          </a:r>
          <a:r>
            <a:rPr lang="pt-BR" sz="3000" b="0" dirty="0"/>
            <a:t>Pena de Morte</a:t>
          </a:r>
        </a:p>
      </dgm:t>
    </dgm:pt>
    <dgm:pt modelId="{7E0C40EF-739D-44F5-B072-16723C9663F1}" type="parTrans" cxnId="{BBBEB280-051C-400B-AA52-B72D863A8577}">
      <dgm:prSet/>
      <dgm:spPr/>
      <dgm:t>
        <a:bodyPr/>
        <a:lstStyle/>
        <a:p>
          <a:endParaRPr lang="pt-BR"/>
        </a:p>
      </dgm:t>
    </dgm:pt>
    <dgm:pt modelId="{51CB8B84-D139-4C34-BDC3-8E236646A81E}" type="sibTrans" cxnId="{BBBEB280-051C-400B-AA52-B72D863A8577}">
      <dgm:prSet/>
      <dgm:spPr/>
      <dgm:t>
        <a:bodyPr/>
        <a:lstStyle/>
        <a:p>
          <a:endParaRPr lang="pt-BR"/>
        </a:p>
      </dgm:t>
    </dgm:pt>
    <dgm:pt modelId="{839247E1-7F0E-45DD-8E4D-66EEA3E3E041}" type="pres">
      <dgm:prSet presAssocID="{A045581A-257A-4019-87EA-6E8711C3D525}" presName="diagram" presStyleCnt="0">
        <dgm:presLayoutVars>
          <dgm:dir/>
          <dgm:resizeHandles val="exact"/>
        </dgm:presLayoutVars>
      </dgm:prSet>
      <dgm:spPr/>
    </dgm:pt>
    <dgm:pt modelId="{4F6BD935-8316-4C4A-9848-3B85D6ADA2B4}" type="pres">
      <dgm:prSet presAssocID="{37EE1E5B-65F7-44D9-B42C-D98A406F9553}" presName="node" presStyleLbl="node1" presStyleIdx="0" presStyleCnt="1" custScaleX="168106">
        <dgm:presLayoutVars>
          <dgm:bulletEnabled val="1"/>
        </dgm:presLayoutVars>
      </dgm:prSet>
      <dgm:spPr/>
    </dgm:pt>
  </dgm:ptLst>
  <dgm:cxnLst>
    <dgm:cxn modelId="{3E4D4420-35FF-4881-9B84-EE75046BC92C}" type="presOf" srcId="{A045581A-257A-4019-87EA-6E8711C3D525}" destId="{839247E1-7F0E-45DD-8E4D-66EEA3E3E041}" srcOrd="0" destOrd="0" presId="urn:microsoft.com/office/officeart/2005/8/layout/default#4"/>
    <dgm:cxn modelId="{72108D28-F83A-4168-ACE6-6EC521FFC342}" type="presOf" srcId="{37EE1E5B-65F7-44D9-B42C-D98A406F9553}" destId="{4F6BD935-8316-4C4A-9848-3B85D6ADA2B4}" srcOrd="0" destOrd="0" presId="urn:microsoft.com/office/officeart/2005/8/layout/default#4"/>
    <dgm:cxn modelId="{BBBEB280-051C-400B-AA52-B72D863A8577}" srcId="{A045581A-257A-4019-87EA-6E8711C3D525}" destId="{37EE1E5B-65F7-44D9-B42C-D98A406F9553}" srcOrd="0" destOrd="0" parTransId="{7E0C40EF-739D-44F5-B072-16723C9663F1}" sibTransId="{51CB8B84-D139-4C34-BDC3-8E236646A81E}"/>
    <dgm:cxn modelId="{F3955C2F-AA73-4987-A20A-EBF34928F3BB}" type="presParOf" srcId="{839247E1-7F0E-45DD-8E4D-66EEA3E3E041}" destId="{4F6BD935-8316-4C4A-9848-3B85D6ADA2B4}" srcOrd="0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DB3925-88F4-439D-BBDE-81207F72197A}">
      <dsp:nvSpPr>
        <dsp:cNvPr id="0" name=""/>
        <dsp:cNvSpPr/>
      </dsp:nvSpPr>
      <dsp:spPr>
        <a:xfrm>
          <a:off x="428589" y="13"/>
          <a:ext cx="8286821" cy="38576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Genocídio: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 dirty="0"/>
            <a:t>matar membros de um grupo ou comunidade étnica;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 dirty="0"/>
            <a:t>causar lesões graves à integridade física ou mental a membros do grupo;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 dirty="0"/>
            <a:t>submeter intencionalmente o grupo a condições de existência capaz de ocasionar-lhes a destruição  física total ou parcial;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 dirty="0"/>
            <a:t>adotar medidas destinadas a impedir nascimentos no grupo; 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 dirty="0"/>
            <a:t>efetuar a transferência forçada de pessoas do grupo para outro grupo.</a:t>
          </a:r>
        </a:p>
      </dsp:txBody>
      <dsp:txXfrm>
        <a:off x="428589" y="13"/>
        <a:ext cx="8286821" cy="38576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DB3925-88F4-439D-BBDE-81207F72197A}">
      <dsp:nvSpPr>
        <dsp:cNvPr id="0" name=""/>
        <dsp:cNvSpPr/>
      </dsp:nvSpPr>
      <dsp:spPr>
        <a:xfrm>
          <a:off x="66639" y="111"/>
          <a:ext cx="8725033" cy="42146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(a) homicídio; (b) extermínio; (c) escravidão; (d) deportação ou transferência forçada de populações; (e) encarceramento ou privação grave da liberdade física em violação a normas fundamentais de direito internacional; (f) tortura; (g) estupro;  (h) escravidão sexual, prostituição compulsória, gravidez imposta, esterilização forçada ou outros abusos sexuais graves; (i) perseguição de um grupo ou coletividade com identidade própria, por motivos políticos, raciais, nacionais, étnicos, culturais ou religiosos; (j) desaparecimento de pessoas; (k) apartheid; e (l) outras práticas que causem grande sofrimento ou atentem contra a integridade física ou saúde mental das pessoas.</a:t>
          </a:r>
        </a:p>
      </dsp:txBody>
      <dsp:txXfrm>
        <a:off x="66639" y="111"/>
        <a:ext cx="8725033" cy="42146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DB3925-88F4-439D-BBDE-81207F72197A}">
      <dsp:nvSpPr>
        <dsp:cNvPr id="0" name=""/>
        <dsp:cNvSpPr/>
      </dsp:nvSpPr>
      <dsp:spPr>
        <a:xfrm>
          <a:off x="2168" y="214318"/>
          <a:ext cx="8853974" cy="45005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Configuram-se como </a:t>
          </a:r>
          <a:r>
            <a:rPr lang="pt-BR" sz="2500" b="1" kern="1200" dirty="0"/>
            <a:t>Crimes de Guerra</a:t>
          </a:r>
          <a:r>
            <a:rPr lang="pt-BR" sz="2500" kern="1200" dirty="0"/>
            <a:t>: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(a) homicídio doloso; (b) tortura e outros tratamentos desumanos; (c) ataque a civis e destruição injustificada de seus bens; (d) tomada de reféns; (e) guerra sem quartel; (f) saques; (g) morte ou ferimento de adversários que se renderam; (h) utilização de veneno e de armas envenenadas; (i) manejo de gases asfixiantes ou armas tóxicas; (j) uso de armas, projéteis, materiais ou métodos que causem danos supérfluos ou sofrimentos desnecessários; (k) emprego de escudos humanos; (l) morte de civis por inanição; (m) organização de tribunais de exceção; (n) recrutamento de crianças menores de 15 anos.</a:t>
          </a:r>
        </a:p>
      </dsp:txBody>
      <dsp:txXfrm>
        <a:off x="2168" y="214318"/>
        <a:ext cx="8853974" cy="45005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6BD935-8316-4C4A-9848-3B85D6ADA2B4}">
      <dsp:nvSpPr>
        <dsp:cNvPr id="0" name=""/>
        <dsp:cNvSpPr/>
      </dsp:nvSpPr>
      <dsp:spPr>
        <a:xfrm>
          <a:off x="571477" y="902"/>
          <a:ext cx="8001044" cy="2855714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u="sng" kern="1200" dirty="0"/>
            <a:t>Questões</a:t>
          </a:r>
          <a:r>
            <a:rPr lang="pt-BR" sz="3000" kern="1200" dirty="0"/>
            <a:t>: 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200" kern="1200" dirty="0"/>
        </a:p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 dirty="0">
              <a:sym typeface="Wingdings" pitchFamily="2" charset="2"/>
            </a:rPr>
            <a:t> </a:t>
          </a:r>
          <a:r>
            <a:rPr lang="pt-BR" sz="3000" kern="1200" dirty="0"/>
            <a:t>As definições são bastante genéricas e vagas</a:t>
          </a:r>
        </a:p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 dirty="0">
              <a:sym typeface="Wingdings"/>
            </a:rPr>
            <a:t></a:t>
          </a:r>
          <a:r>
            <a:rPr lang="pt-BR" sz="3000" b="1" kern="1200" dirty="0"/>
            <a:t> </a:t>
          </a:r>
          <a:r>
            <a:rPr lang="pt-BR" sz="3000" b="0" kern="1200" dirty="0"/>
            <a:t>Pena de Morte</a:t>
          </a:r>
        </a:p>
      </dsp:txBody>
      <dsp:txXfrm>
        <a:off x="571477" y="902"/>
        <a:ext cx="8001044" cy="28557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3F1E72-401E-4599-811E-907ADF8154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70002A-F7A4-4731-B2CD-43D683430D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75144A-BF12-4197-93F6-3DC7036E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9778-E303-4F00-9183-77A0D3D46AC3}" type="datetimeFigureOut">
              <a:rPr lang="pt-BR" smtClean="0"/>
              <a:t>23/05/2022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5B4AE60-57D8-4B4F-B2BA-E5D6D0B48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8ADB6C6-3F61-45C8-A73B-1311C9B36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0064-247B-483A-B834-F01324C2E26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910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4F8F49-323F-4DDA-9D2B-C7DE754D3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361FD29-704D-48F4-95E5-305820A87D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F38F162-8BE3-41D3-B4ED-B956F4713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9778-E303-4F00-9183-77A0D3D46AC3}" type="datetimeFigureOut">
              <a:rPr lang="pt-BR" smtClean="0"/>
              <a:t>23/05/2022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9BF3242-F83C-433C-97AD-6C579A9E6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686A93B-7FE2-4EC7-8763-BDEC244A9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0064-247B-483A-B834-F01324C2E26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4718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D438258-A692-48AD-9A7F-2C8AF13DDD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6068594-99D7-43EB-9A73-E46CAB8958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F37072D-E588-4CA8-A7C3-B5EBE0B56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9778-E303-4F00-9183-77A0D3D46AC3}" type="datetimeFigureOut">
              <a:rPr lang="pt-BR" smtClean="0"/>
              <a:t>23/05/2022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158AD7B-000D-4DD0-8EF5-118920250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1930A1D-FE66-4439-9AF6-D7F76CA82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0064-247B-483A-B834-F01324C2E26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361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73D613-F5CC-4760-886B-91850961E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CA0CBE-236D-4873-8EC3-0C5E3260C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EF6B2E7-4E8A-4493-B495-C028379FA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9778-E303-4F00-9183-77A0D3D46AC3}" type="datetimeFigureOut">
              <a:rPr lang="pt-BR" smtClean="0"/>
              <a:t>23/05/2022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1BB53EE-AB65-4DF3-900C-6E3B9A484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32A5376-DD14-49F3-95E8-67F0FBF77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0064-247B-483A-B834-F01324C2E26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680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5154D3-08BC-429B-97BE-B7D42D580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C13A778-A761-4214-AE1A-1B2D08A8A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1CBAFD7-352D-4C6B-AFA5-264D71485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9778-E303-4F00-9183-77A0D3D46AC3}" type="datetimeFigureOut">
              <a:rPr lang="pt-BR" smtClean="0"/>
              <a:t>23/05/2022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3569972-2CB2-4071-B12D-C0C2FBE54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32B5916-517A-46B2-A281-010494C54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0064-247B-483A-B834-F01324C2E26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7685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B1E8D7-056D-4CD5-9D30-9DFF8BA34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0B48E26-4F6D-498D-8872-8844597B81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6A99AD4-4F8F-42D3-B4F9-98C9114F1E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4B23C74-F0E2-4A51-8453-EA58E67FB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9778-E303-4F00-9183-77A0D3D46AC3}" type="datetimeFigureOut">
              <a:rPr lang="pt-BR" smtClean="0"/>
              <a:t>23/05/2022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B173814-F580-4454-9152-FC1B28012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75BB407-57F3-4697-827B-9DF36C3D6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0064-247B-483A-B834-F01324C2E26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2804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474926-3CAA-402A-AD3A-6B49E1DA2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5F5448A-D7BF-4BCB-84B1-7B880D97B8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347B9CB-57FC-4FC0-9E62-DFBE0511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1FD6A26-5A32-484C-8831-5F3F0421D2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836BBB6-1867-47A1-8A7B-D598BCC5EC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0EB4513-74FE-4045-8C15-4D9C771C6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9778-E303-4F00-9183-77A0D3D46AC3}" type="datetimeFigureOut">
              <a:rPr lang="pt-BR" smtClean="0"/>
              <a:t>23/05/2022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5430DFC-1DE8-45E4-815D-E21654E31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82622E5-6AC9-469F-9E11-23FA0E064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0064-247B-483A-B834-F01324C2E26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077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E7CBEA-7A88-46FD-B938-76A4752A1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C2A8902-44BF-47B6-9389-B3C5C59BE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9778-E303-4F00-9183-77A0D3D46AC3}" type="datetimeFigureOut">
              <a:rPr lang="pt-BR" smtClean="0"/>
              <a:t>23/05/2022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67E3773-431C-45AC-9F65-5FB822089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96D69F7-054A-44F5-B69E-4ACF7FE33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0064-247B-483A-B834-F01324C2E26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437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907A17E-9BBD-4686-9E51-9C0712029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9778-E303-4F00-9183-77A0D3D46AC3}" type="datetimeFigureOut">
              <a:rPr lang="pt-BR" smtClean="0"/>
              <a:t>23/05/2022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6BFDCB3-00FA-4455-B917-F79EA08D9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580E0FB-7202-4596-B78F-B3E62D817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0064-247B-483A-B834-F01324C2E26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2622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7DEA4B-41FD-49B2-BA75-7FBB796BD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D09E08-A05B-4890-9193-F869B3945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7F95575-9791-47DE-A0A9-E12240C1EB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C545450-952D-4E40-917B-C195CFE2F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9778-E303-4F00-9183-77A0D3D46AC3}" type="datetimeFigureOut">
              <a:rPr lang="pt-BR" smtClean="0"/>
              <a:t>23/05/2022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BBAD46A-9D46-4033-BC02-C9DC2B7D4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77B2320-C48F-420E-8A8D-4BC4A477E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0064-247B-483A-B834-F01324C2E26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5086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2AA28B-91D6-452E-91D1-2FD6BD10B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B1FBCE7-6AE2-4F27-AD19-EA5D91FA10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AA11812-A155-4A74-A90E-88EE06B4DE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7AAF52F-3F5E-4CF8-9D15-9FA1A0966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9778-E303-4F00-9183-77A0D3D46AC3}" type="datetimeFigureOut">
              <a:rPr lang="pt-BR" smtClean="0"/>
              <a:t>23/05/2022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D5E9085-F884-4A1F-BCE8-BAFCD8421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AD4EB90-B8F7-4D3A-9291-7FB312FF6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0064-247B-483A-B834-F01324C2E26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8833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86C97BD-FC99-451B-8D58-ED93E4388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FB38188-F8A2-439A-8B69-E7A0A5934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A571C52-43F0-4B4F-B92C-C920133AB4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19778-E303-4F00-9183-77A0D3D46AC3}" type="datetimeFigureOut">
              <a:rPr lang="pt-BR" smtClean="0"/>
              <a:t>23/05/2022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79EED1-A432-4653-83A0-1696E57F5F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5B37D40-E9E1-43DA-8951-8C3054A92F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40064-247B-483A-B834-F01324C2E26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882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t.wikipedia.org/wiki/Cruz_vermelh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05743F-8C81-46A9-8521-B088EDF347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Direitos Humanos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F391572-2618-4F64-B2AE-FE59C6EBF7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3645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Declaração Universal dos Direitos Humanos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136648" y="1600200"/>
            <a:ext cx="3805116" cy="4495800"/>
          </a:xfrm>
        </p:spPr>
        <p:txBody>
          <a:bodyPr>
            <a:normAutofit fontScale="92500" lnSpcReduction="10000"/>
          </a:bodyPr>
          <a:lstStyle/>
          <a:p>
            <a:r>
              <a:rPr lang="pt-BR" b="1" dirty="0"/>
              <a:t>Direitos Políticos e cíveis: </a:t>
            </a:r>
          </a:p>
          <a:p>
            <a:r>
              <a:rPr lang="pt-BR" dirty="0"/>
              <a:t>Proporcionam proteção legal contra abusos do estado e procura garantir a participação política de todos os cidadãos.</a:t>
            </a:r>
          </a:p>
          <a:p>
            <a:pPr lvl="1"/>
            <a:r>
              <a:rPr lang="pt-BR" dirty="0"/>
              <a:t>Igualdade perante a lei, proteção contra privação de liberdade e detenção arbitraria, liberdade religiosa, de expressão, etc. </a:t>
            </a:r>
          </a:p>
          <a:p>
            <a:endParaRPr lang="pt-BR" dirty="0"/>
          </a:p>
        </p:txBody>
      </p:sp>
      <p:pic>
        <p:nvPicPr>
          <p:cNvPr id="29698" name="Picture 2" descr="http://us.cdn2.123rf.com/168nwm/radiantskies/radiantskies1212/radiantskies121202808/16888860-nube-de-la-palabra-abstracta-de-los-derechos-civiles-y-politicos-con-las-etiquetas-y-terminos-relac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82930" y="1893065"/>
            <a:ext cx="3559793" cy="39605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B95F33-DE57-4CBB-9FCB-1E313193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regime dos direitos humanos global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458338-21C0-42F3-B7C8-8242AB9D0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International Bill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Human</a:t>
            </a:r>
            <a:r>
              <a:rPr lang="pt-BR" dirty="0"/>
              <a:t> </a:t>
            </a:r>
            <a:r>
              <a:rPr lang="pt-BR" dirty="0" err="1"/>
              <a:t>Rights</a:t>
            </a:r>
            <a:r>
              <a:rPr lang="pt-BR" dirty="0"/>
              <a:t>, composta pelos seguintes documentos: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Declaração Universal dos Direitos Humanos (1948)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Pacto internacional sobre direitos civis e políticos (1954 - 1966 - 1976)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Pacto internacional dos direitos sociais, econômicos e culturais (1954 - 1966 - 1976)</a:t>
            </a:r>
          </a:p>
          <a:p>
            <a:r>
              <a:rPr lang="pt-BR" dirty="0"/>
              <a:t>Outros documentos: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 Convenção  Relativa ao Estatuto dos Refugiados (1951)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 Convenção sobre a Eliminação de Todas as Formas de Discriminação Racial (1965)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 Convenção sobre a Eliminação de Todas as Formas de Discriminação da Mulher (1979)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 Convenção Contra a Tortura e Outros Tratamentos e Penas Cruéis, Desumanas ou Degradantes (1987);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 Convenção de Direitos da Criança (1989);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Além disso, na segunda metade do século XX também foram criados mecanismos regionais, como a Convenção Europeia dos DH (1950), a Convenção Africana dos DH (1981) e a Convenção Americana dos DH (1969)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8847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42711F-C02D-4EE3-AF94-130EC0889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 importância do fim da Guerra Fria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9C3CD57-A9BE-4041-921B-A552D9E01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O fim da historia (</a:t>
            </a:r>
            <a:r>
              <a:rPr lang="pt-BR" dirty="0" err="1"/>
              <a:t>Fukuyama</a:t>
            </a:r>
            <a:r>
              <a:rPr lang="pt-BR" dirty="0"/>
              <a:t> 1989)</a:t>
            </a:r>
          </a:p>
          <a:p>
            <a:r>
              <a:rPr lang="pt-BR" dirty="0"/>
              <a:t>O mundo como ‘</a:t>
            </a:r>
            <a:r>
              <a:rPr lang="pt-BR" dirty="0" err="1"/>
              <a:t>primed</a:t>
            </a:r>
            <a:r>
              <a:rPr lang="pt-BR" dirty="0"/>
              <a:t> for </a:t>
            </a:r>
            <a:r>
              <a:rPr lang="pt-BR" dirty="0" err="1"/>
              <a:t>peace</a:t>
            </a:r>
            <a:r>
              <a:rPr lang="pt-BR" dirty="0"/>
              <a:t>’ (van </a:t>
            </a:r>
            <a:r>
              <a:rPr lang="pt-BR" dirty="0" err="1"/>
              <a:t>Evera</a:t>
            </a:r>
            <a:r>
              <a:rPr lang="pt-BR" dirty="0"/>
              <a:t> 1991)</a:t>
            </a:r>
          </a:p>
          <a:p>
            <a:r>
              <a:rPr lang="pt-BR" dirty="0"/>
              <a:t>Expansão de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Democracia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Comercio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Teoria da paz liberal. </a:t>
            </a:r>
          </a:p>
          <a:p>
            <a:r>
              <a:rPr lang="pt-BR" dirty="0"/>
              <a:t>Potencial impacto nos Direitos Humanos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Em termos normativos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Em termos institucionais </a:t>
            </a:r>
          </a:p>
        </p:txBody>
      </p:sp>
    </p:spTree>
    <p:extLst>
      <p:ext uri="{BB962C8B-B14F-4D97-AF65-F5344CB8AC3E}">
        <p14:creationId xmlns:p14="http://schemas.microsoft.com/office/powerpoint/2010/main" val="2215550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E00D561-762B-4699-B80F-1C423A5ADB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altLang="pt-BR" dirty="0"/>
              <a:t>Segurança humana: Definição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7DA31F7-6B68-431A-B2E6-793DCDA0FB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altLang="pt-BR" dirty="0"/>
              <a:t>a ‘proteção das ameaças constantes de fome, doenças, violência e repressão’ </a:t>
            </a:r>
          </a:p>
          <a:p>
            <a:r>
              <a:rPr lang="pt-BR" altLang="pt-BR" dirty="0"/>
              <a:t>segurança humana deve proteger contra ‘a interrupção das vidas estabelecidas pelas pessoas, seja em casa, no trabalho, nas próprias comunidades e sociedades, ou no meio ambiente’ (Nações Unidas, 1994).</a:t>
            </a:r>
          </a:p>
          <a:p>
            <a:r>
              <a:rPr kumimoji="0" lang="pt-BR" alt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Governo de Canadá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alt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segurança pública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alt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proteção das pessoas civis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alt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prevenção de conflitos 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alt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governos responsáveis 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alt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operações para apoiar a paz e a estabilidade </a:t>
            </a:r>
          </a:p>
          <a:p>
            <a:endParaRPr lang="pt-BR" alt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>
            <a:extLst>
              <a:ext uri="{FF2B5EF4-FFF2-40B4-BE49-F238E27FC236}">
                <a16:creationId xmlns:a16="http://schemas.microsoft.com/office/drawing/2014/main" id="{7F54EBCB-B39F-4600-A1B6-222AF0CD9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Conferência de Viena 1993 (I)</a:t>
            </a:r>
          </a:p>
        </p:txBody>
      </p:sp>
      <p:sp>
        <p:nvSpPr>
          <p:cNvPr id="27651" name="Espaço Reservado para Conteúdo 2">
            <a:extLst>
              <a:ext uri="{FF2B5EF4-FFF2-40B4-BE49-F238E27FC236}">
                <a16:creationId xmlns:a16="http://schemas.microsoft.com/office/drawing/2014/main" id="{1FA6F7B9-57CF-46D2-81DC-26FD89D71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dirty="0"/>
              <a:t>Criação do </a:t>
            </a:r>
            <a:r>
              <a:rPr lang="pt-BR" altLang="pt-BR" b="1" dirty="0"/>
              <a:t>Alto Comissariado dos Direitos Humanos</a:t>
            </a:r>
            <a:r>
              <a:rPr lang="pt-BR" altLang="pt-BR" dirty="0"/>
              <a:t> com a finalidade de articular as ações das diversas agências da ONU que lidavam com o tema; e por fim, foi sugerido o prosseguimento das discussões sobre a possibilidade de instauração de um </a:t>
            </a:r>
            <a:r>
              <a:rPr lang="pt-BR" altLang="pt-BR" b="1" dirty="0"/>
              <a:t>Tribunal Penal Internacional</a:t>
            </a:r>
            <a:r>
              <a:rPr lang="pt-BR" altLang="pt-BR" dirty="0"/>
              <a:t> para julgar crimes contra os direitos humanos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alt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 principal mérito dessa conferência deve-se, sobretudo, à sua </a:t>
            </a:r>
            <a:r>
              <a:rPr kumimoji="0" lang="pt-BR" altLang="pt-B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representatividade</a:t>
            </a:r>
            <a:r>
              <a:rPr kumimoji="0" lang="pt-BR" alt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que “conferiu abrangência inédita aos direitos humanos, ao reafirmar, por consenso, sua </a:t>
            </a:r>
            <a:r>
              <a:rPr kumimoji="0" lang="pt-BR" altLang="pt-B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universalidade, indivisibilidade, interdependência e inter-relacionamento</a:t>
            </a:r>
            <a:r>
              <a:rPr kumimoji="0" lang="pt-BR" alt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0" indent="0">
              <a:buNone/>
            </a:pPr>
            <a:endParaRPr lang="pt-BR" altLang="pt-BR" dirty="0"/>
          </a:p>
          <a:p>
            <a:endParaRPr lang="pt-BR" alt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>
            <a:extLst>
              <a:ext uri="{FF2B5EF4-FFF2-40B4-BE49-F238E27FC236}">
                <a16:creationId xmlns:a16="http://schemas.microsoft.com/office/drawing/2014/main" id="{4F44EBC4-6EDC-4026-885F-6AD80AA31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Tribunal Penal Internacional</a:t>
            </a:r>
          </a:p>
        </p:txBody>
      </p:sp>
      <p:sp>
        <p:nvSpPr>
          <p:cNvPr id="29699" name="Espaço Reservado para Conteúdo 2">
            <a:extLst>
              <a:ext uri="{FF2B5EF4-FFF2-40B4-BE49-F238E27FC236}">
                <a16:creationId xmlns:a16="http://schemas.microsoft.com/office/drawing/2014/main" id="{EC6C0795-06F8-4B37-9898-2F7A2F90C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9900" y="1949450"/>
            <a:ext cx="5094288" cy="449580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pt-BR" altLang="pt-BR"/>
              <a:t>(</a:t>
            </a:r>
            <a:r>
              <a:rPr lang="pt-BR" altLang="pt-BR" sz="2600"/>
              <a:t>2002 – Estatuto de Roma)</a:t>
            </a:r>
          </a:p>
          <a:p>
            <a:r>
              <a:rPr lang="pt-BR" altLang="pt-BR" sz="2600"/>
              <a:t>Tentativa da comunidade internacional de </a:t>
            </a:r>
            <a:r>
              <a:rPr lang="pt-BR" altLang="pt-BR" sz="2600" b="1"/>
              <a:t>julgar e punir </a:t>
            </a:r>
            <a:r>
              <a:rPr lang="pt-BR" altLang="pt-BR" sz="2600" b="1" u="sng"/>
              <a:t>indivíduos</a:t>
            </a:r>
            <a:r>
              <a:rPr lang="pt-BR" altLang="pt-BR" sz="2600" b="1"/>
              <a:t> </a:t>
            </a:r>
            <a:r>
              <a:rPr lang="pt-BR" altLang="pt-BR" sz="2600"/>
              <a:t>que cometam crimes contra a humanidade </a:t>
            </a:r>
          </a:p>
          <a:p>
            <a:r>
              <a:rPr lang="pt-BR" altLang="pt-BR" sz="2600"/>
              <a:t>Objetivo de </a:t>
            </a:r>
            <a:r>
              <a:rPr lang="pt-BR" altLang="pt-BR" sz="2600" b="1"/>
              <a:t>evitar a impunidade</a:t>
            </a:r>
          </a:p>
          <a:p>
            <a:r>
              <a:rPr lang="pt-BR" altLang="pt-BR" sz="2600"/>
              <a:t>Mecanismo poderoso de contenção de novos genocídios, crimes contra a humanidade e sérios crimes de guerra</a:t>
            </a:r>
          </a:p>
          <a:p>
            <a:endParaRPr lang="pt-BR" altLang="pt-BR"/>
          </a:p>
        </p:txBody>
      </p:sp>
      <p:pic>
        <p:nvPicPr>
          <p:cNvPr id="29700" name="Picture 2" descr="http://mm.queaprendemoshoy.com/wp-content/uploads/2012/08/International_Criminal_Court_logo.gif">
            <a:extLst>
              <a:ext uri="{FF2B5EF4-FFF2-40B4-BE49-F238E27FC236}">
                <a16:creationId xmlns:a16="http://schemas.microsoft.com/office/drawing/2014/main" id="{2F15AD25-6EAA-493D-9316-E5F9ACB3FE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514" y="1598614"/>
            <a:ext cx="2090737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4" descr="http://www.elcivico.com/fotografias/fotosnoticias/2011/7/17/int-47676.jpg">
            <a:extLst>
              <a:ext uri="{FF2B5EF4-FFF2-40B4-BE49-F238E27FC236}">
                <a16:creationId xmlns:a16="http://schemas.microsoft.com/office/drawing/2014/main" id="{4AC8D6A0-842E-47D4-BA53-99787CA2B2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863" y="4046539"/>
            <a:ext cx="1731962" cy="230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>
            <a:extLst>
              <a:ext uri="{FF2B5EF4-FFF2-40B4-BE49-F238E27FC236}">
                <a16:creationId xmlns:a16="http://schemas.microsoft.com/office/drawing/2014/main" id="{ADCD667B-9A05-4036-B3BC-62534D208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55575"/>
            <a:ext cx="9144000" cy="1252538"/>
          </a:xfrm>
        </p:spPr>
        <p:txBody>
          <a:bodyPr/>
          <a:lstStyle/>
          <a:p>
            <a:r>
              <a:rPr lang="pt-BR" altLang="pt-BR"/>
              <a:t>Crimes previstos pelo Estatuto do TPI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650B6F-3D4C-4053-895F-419F1DC37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9750" y="1643064"/>
            <a:ext cx="8643938" cy="1285875"/>
          </a:xfrm>
        </p:spPr>
        <p:txBody>
          <a:bodyPr>
            <a:normAutofit fontScale="92500" lnSpcReduction="10000"/>
          </a:bodyPr>
          <a:lstStyle/>
          <a:p>
            <a:pPr marL="633222" indent="-514350">
              <a:buFont typeface="+mj-lt"/>
              <a:buAutoNum type="arabicPeriod"/>
              <a:defRPr/>
            </a:pPr>
            <a:r>
              <a:rPr lang="pt-BR" sz="3400" b="1" dirty="0"/>
              <a:t>Crimes de genocídio</a:t>
            </a:r>
            <a:endParaRPr lang="pt-BR" sz="3400" dirty="0"/>
          </a:p>
          <a:p>
            <a:pPr>
              <a:buFont typeface="Arial" charset="0"/>
              <a:buNone/>
              <a:defRPr/>
            </a:pPr>
            <a:r>
              <a:rPr lang="pt-BR" sz="2900" dirty="0"/>
              <a:t>Definido em 1951, com a ‘Convenção para a Prevenção e Repressão do Crime de Genocídio’</a:t>
            </a:r>
          </a:p>
          <a:p>
            <a:pPr>
              <a:buFont typeface="Arial" charset="0"/>
              <a:buNone/>
              <a:defRPr/>
            </a:pPr>
            <a:endParaRPr lang="pt-BR" sz="3000" dirty="0"/>
          </a:p>
          <a:p>
            <a:pPr>
              <a:buFont typeface="Arial" charset="0"/>
              <a:buNone/>
              <a:defRPr/>
            </a:pPr>
            <a:endParaRPr lang="pt-BR" dirty="0"/>
          </a:p>
        </p:txBody>
      </p:sp>
      <p:graphicFrame>
        <p:nvGraphicFramePr>
          <p:cNvPr id="5" name="Espaço Reservado para Conteúdo 3">
            <a:extLst>
              <a:ext uri="{FF2B5EF4-FFF2-40B4-BE49-F238E27FC236}">
                <a16:creationId xmlns:a16="http://schemas.microsoft.com/office/drawing/2014/main" id="{23EC3CC0-454B-4A6E-BBA7-95769F162AE0}"/>
              </a:ext>
            </a:extLst>
          </p:cNvPr>
          <p:cNvGraphicFramePr>
            <a:graphicFrameLocks/>
          </p:cNvGraphicFramePr>
          <p:nvPr/>
        </p:nvGraphicFramePr>
        <p:xfrm>
          <a:off x="1524000" y="2857496"/>
          <a:ext cx="9144000" cy="3857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5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B71DB2CD-1EEA-4B56-84F8-CB5A7F239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75" y="1643064"/>
            <a:ext cx="8229600" cy="4625975"/>
          </a:xfrm>
        </p:spPr>
        <p:txBody>
          <a:bodyPr/>
          <a:lstStyle/>
          <a:p>
            <a:pPr marL="633222" indent="-514350">
              <a:buFont typeface="+mj-lt"/>
              <a:buAutoNum type="arabicPeriod" startAt="2"/>
              <a:defRPr/>
            </a:pPr>
            <a:r>
              <a:rPr lang="pt-BR" b="1" dirty="0"/>
              <a:t>Crimes contra a humanidade</a:t>
            </a:r>
            <a:r>
              <a:rPr lang="pt-BR" dirty="0"/>
              <a:t> </a:t>
            </a:r>
          </a:p>
          <a:p>
            <a:pPr>
              <a:buFont typeface="Arial" charset="0"/>
              <a:buChar char="•"/>
              <a:defRPr/>
            </a:pPr>
            <a:endParaRPr lang="pt-BR" dirty="0"/>
          </a:p>
        </p:txBody>
      </p:sp>
      <p:sp>
        <p:nvSpPr>
          <p:cNvPr id="31747" name="Título 1">
            <a:extLst>
              <a:ext uri="{FF2B5EF4-FFF2-40B4-BE49-F238E27FC236}">
                <a16:creationId xmlns:a16="http://schemas.microsoft.com/office/drawing/2014/main" id="{45975191-1D32-47DA-B70E-491201657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55575"/>
            <a:ext cx="9144000" cy="1252538"/>
          </a:xfrm>
        </p:spPr>
        <p:txBody>
          <a:bodyPr/>
          <a:lstStyle/>
          <a:p>
            <a:r>
              <a:rPr lang="pt-BR" altLang="pt-BR"/>
              <a:t>Crimes previstos pelo Estatuto do TPI</a:t>
            </a:r>
          </a:p>
        </p:txBody>
      </p:sp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id="{2BB7A249-F002-4888-B951-D1B678AED03E}"/>
              </a:ext>
            </a:extLst>
          </p:cNvPr>
          <p:cNvGraphicFramePr>
            <a:graphicFrameLocks/>
          </p:cNvGraphicFramePr>
          <p:nvPr/>
        </p:nvGraphicFramePr>
        <p:xfrm>
          <a:off x="1666844" y="2428868"/>
          <a:ext cx="8858312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Conteúdo 2">
            <a:extLst>
              <a:ext uri="{FF2B5EF4-FFF2-40B4-BE49-F238E27FC236}">
                <a16:creationId xmlns:a16="http://schemas.microsoft.com/office/drawing/2014/main" id="{88DC19D0-33B5-4049-87E1-297F1B53E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189" y="1785938"/>
            <a:ext cx="8429625" cy="4686300"/>
          </a:xfrm>
        </p:spPr>
        <p:txBody>
          <a:bodyPr/>
          <a:lstStyle/>
          <a:p>
            <a:pPr marL="631825" indent="-514350">
              <a:buFont typeface="Calibri" panose="020F0502020204030204" pitchFamily="34" charset="0"/>
              <a:buAutoNum type="arabicPeriod" startAt="3"/>
            </a:pPr>
            <a:r>
              <a:rPr lang="es-ES" altLang="pt-BR" b="1"/>
              <a:t>Crimes de guerra</a:t>
            </a:r>
          </a:p>
          <a:p>
            <a:pPr marL="631825" indent="-514350" algn="just">
              <a:buFont typeface="Wingdings" panose="05000000000000000000" pitchFamily="2" charset="2"/>
              <a:buChar char="§"/>
            </a:pPr>
            <a:r>
              <a:rPr lang="es-ES" altLang="pt-BR" sz="2900"/>
              <a:t>São aqueles praticados em conflitos armados, de índole internacional ou não, em particular quando fazem parte de um plano ou política para cometê-los em grande escala, abrangendo violações graves das Convenções de Genebra de 1949 e demais leis e costumes aplicáveis aos conflitos armados.</a:t>
            </a:r>
            <a:endParaRPr lang="pt-BR" altLang="pt-BR" sz="2900"/>
          </a:p>
        </p:txBody>
      </p:sp>
      <p:sp>
        <p:nvSpPr>
          <p:cNvPr id="32771" name="Título 1">
            <a:extLst>
              <a:ext uri="{FF2B5EF4-FFF2-40B4-BE49-F238E27FC236}">
                <a16:creationId xmlns:a16="http://schemas.microsoft.com/office/drawing/2014/main" id="{CBF9CAEC-B654-4C60-9907-B2FA17268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55575"/>
            <a:ext cx="9144000" cy="1252538"/>
          </a:xfrm>
        </p:spPr>
        <p:txBody>
          <a:bodyPr/>
          <a:lstStyle/>
          <a:p>
            <a:r>
              <a:rPr lang="pt-BR" altLang="pt-BR"/>
              <a:t>Crimes previstos pelo Estatuto do TPI</a:t>
            </a:r>
          </a:p>
        </p:txBody>
      </p:sp>
    </p:spTree>
  </p:cSld>
  <p:clrMapOvr>
    <a:masterClrMapping/>
  </p:clrMapOvr>
  <p:transition>
    <p:pull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ulo 1">
            <a:extLst>
              <a:ext uri="{FF2B5EF4-FFF2-40B4-BE49-F238E27FC236}">
                <a16:creationId xmlns:a16="http://schemas.microsoft.com/office/drawing/2014/main" id="{F19C9B92-A3A7-45A8-A5C2-BC7A1C03A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55575"/>
            <a:ext cx="9144000" cy="1252538"/>
          </a:xfrm>
        </p:spPr>
        <p:txBody>
          <a:bodyPr/>
          <a:lstStyle/>
          <a:p>
            <a:r>
              <a:rPr lang="pt-BR" altLang="pt-BR"/>
              <a:t>Crimes previstos pelo Estatuto do TPI</a:t>
            </a:r>
          </a:p>
        </p:txBody>
      </p:sp>
      <p:graphicFrame>
        <p:nvGraphicFramePr>
          <p:cNvPr id="5" name="Espaço Reservado para Conteúdo 3">
            <a:extLst>
              <a:ext uri="{FF2B5EF4-FFF2-40B4-BE49-F238E27FC236}">
                <a16:creationId xmlns:a16="http://schemas.microsoft.com/office/drawing/2014/main" id="{5358C8AB-7319-4895-AA7B-39092CBE95D0}"/>
              </a:ext>
            </a:extLst>
          </p:cNvPr>
          <p:cNvGraphicFramePr>
            <a:graphicFrameLocks/>
          </p:cNvGraphicFramePr>
          <p:nvPr/>
        </p:nvGraphicFramePr>
        <p:xfrm>
          <a:off x="1666844" y="1714488"/>
          <a:ext cx="8858312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>
            <a:extLst>
              <a:ext uri="{FF2B5EF4-FFF2-40B4-BE49-F238E27FC236}">
                <a16:creationId xmlns:a16="http://schemas.microsoft.com/office/drawing/2014/main" id="{5D92656E-9E44-4C3A-81AE-29769D4DB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Direitos Humanos</a:t>
            </a:r>
          </a:p>
        </p:txBody>
      </p:sp>
      <p:sp>
        <p:nvSpPr>
          <p:cNvPr id="18435" name="Espaço Reservado para Conteúdo 2">
            <a:extLst>
              <a:ext uri="{FF2B5EF4-FFF2-40B4-BE49-F238E27FC236}">
                <a16:creationId xmlns:a16="http://schemas.microsoft.com/office/drawing/2014/main" id="{AD030B60-9BFF-4824-A188-01F0DCDB0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altLang="pt-BR" sz="2400" dirty="0"/>
          </a:p>
          <a:p>
            <a:r>
              <a:rPr lang="pt-BR" altLang="pt-BR" dirty="0"/>
              <a:t>Fazem parte da nova agenda das RI, dos temas “</a:t>
            </a:r>
            <a:r>
              <a:rPr lang="pt-BR" altLang="pt-BR" dirty="0" err="1"/>
              <a:t>transsoberanos</a:t>
            </a:r>
            <a:r>
              <a:rPr lang="pt-BR" altLang="pt-BR" dirty="0"/>
              <a:t>”: </a:t>
            </a:r>
          </a:p>
          <a:p>
            <a:endParaRPr lang="pt-BR" altLang="pt-BR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altLang="pt-BR" dirty="0"/>
              <a:t>a questão ambiental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altLang="pt-BR" dirty="0"/>
              <a:t>o fluxo de refugiados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altLang="pt-BR" dirty="0"/>
              <a:t>a proliferação nuclear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altLang="pt-BR" dirty="0"/>
              <a:t>o crime organizado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altLang="pt-BR" b="1" dirty="0"/>
              <a:t>os direitos humanos</a:t>
            </a:r>
            <a:endParaRPr lang="pt-BR" altLang="pt-BR" dirty="0"/>
          </a:p>
          <a:p>
            <a:endParaRPr lang="pt-BR" alt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E43326-1316-4204-B8F1-0A067C84D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774825"/>
            <a:ext cx="8229600" cy="1797050"/>
          </a:xfrm>
        </p:spPr>
        <p:txBody>
          <a:bodyPr/>
          <a:lstStyle/>
          <a:p>
            <a:pPr marL="633222" indent="-514350">
              <a:buFont typeface="+mj-lt"/>
              <a:buAutoNum type="arabicPeriod" startAt="4"/>
              <a:defRPr/>
            </a:pPr>
            <a:r>
              <a:rPr lang="pt-BR" b="1" dirty="0"/>
              <a:t>Crimes de agressão</a:t>
            </a:r>
          </a:p>
          <a:p>
            <a:pPr marL="633222" indent="-514350">
              <a:buFont typeface="Wingdings" pitchFamily="2" charset="2"/>
              <a:buChar char="§"/>
              <a:defRPr/>
            </a:pPr>
            <a:r>
              <a:rPr lang="pt-BR" sz="3000" dirty="0"/>
              <a:t>Depois de muita discussão, esse tipo de crime foi inserido no Estatuto, mas não foi definido. </a:t>
            </a:r>
          </a:p>
          <a:p>
            <a:pPr>
              <a:buFont typeface="Arial" charset="0"/>
              <a:buChar char="•"/>
              <a:defRPr/>
            </a:pPr>
            <a:endParaRPr lang="pt-BR" dirty="0"/>
          </a:p>
        </p:txBody>
      </p:sp>
      <p:sp>
        <p:nvSpPr>
          <p:cNvPr id="34819" name="Título 1">
            <a:extLst>
              <a:ext uri="{FF2B5EF4-FFF2-40B4-BE49-F238E27FC236}">
                <a16:creationId xmlns:a16="http://schemas.microsoft.com/office/drawing/2014/main" id="{213189CC-59E8-4FCD-AA0E-E52B471E7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55575"/>
            <a:ext cx="9144000" cy="1252538"/>
          </a:xfrm>
        </p:spPr>
        <p:txBody>
          <a:bodyPr/>
          <a:lstStyle/>
          <a:p>
            <a:r>
              <a:rPr lang="pt-BR" altLang="pt-BR"/>
              <a:t>Crimes previstos pelo Estatuto do TPI</a:t>
            </a:r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BFF9D281-2A58-4158-A7F3-718AAF70B7A1}"/>
              </a:ext>
            </a:extLst>
          </p:cNvPr>
          <p:cNvGraphicFramePr/>
          <p:nvPr/>
        </p:nvGraphicFramePr>
        <p:xfrm>
          <a:off x="1524000" y="3786190"/>
          <a:ext cx="9144000" cy="2857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ítulo 1">
            <a:extLst>
              <a:ext uri="{FF2B5EF4-FFF2-40B4-BE49-F238E27FC236}">
                <a16:creationId xmlns:a16="http://schemas.microsoft.com/office/drawing/2014/main" id="{90BA9416-C33A-4A0E-9BAA-41F69827A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Tribunal Penal Internacional</a:t>
            </a:r>
          </a:p>
        </p:txBody>
      </p:sp>
      <p:sp>
        <p:nvSpPr>
          <p:cNvPr id="35843" name="Espaço Reservado para Conteúdo 2">
            <a:extLst>
              <a:ext uri="{FF2B5EF4-FFF2-40B4-BE49-F238E27FC236}">
                <a16:creationId xmlns:a16="http://schemas.microsoft.com/office/drawing/2014/main" id="{B1A8803F-A585-4E3B-A99A-91DBAA723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pt-BR" altLang="pt-BR" b="1" dirty="0"/>
              <a:t>Caso: EUA</a:t>
            </a:r>
          </a:p>
          <a:p>
            <a:r>
              <a:rPr lang="pt-BR" altLang="pt-BR" dirty="0"/>
              <a:t>Se recusa a ratificar o Tratado de Roma</a:t>
            </a:r>
          </a:p>
          <a:p>
            <a:r>
              <a:rPr lang="pt-BR" altLang="pt-BR" b="1" dirty="0"/>
              <a:t>“guerra preventiva”</a:t>
            </a:r>
            <a:r>
              <a:rPr lang="pt-BR" altLang="pt-BR" dirty="0"/>
              <a:t>: teme que seja considerada um caso de crime de agressão</a:t>
            </a:r>
          </a:p>
          <a:p>
            <a:r>
              <a:rPr lang="pt-BR" altLang="pt-BR" dirty="0"/>
              <a:t>Exemplo: se recusa a entregar Saddam Hussein (2003) a um tribunal internacional</a:t>
            </a:r>
          </a:p>
          <a:p>
            <a:endParaRPr lang="pt-BR" alt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9E897B-F7A3-43E1-AA1A-C043829A7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Sendo assim...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1DCB813-F83E-465D-BC47-33FAD16B0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</a:t>
            </a:r>
            <a:r>
              <a:rPr lang="pt-BR" b="1" dirty="0"/>
              <a:t>conceito </a:t>
            </a:r>
            <a:r>
              <a:rPr lang="pt-BR" dirty="0"/>
              <a:t>de direitos humanos expandiu consideravelmente, principalmente desde a 2ª Guerra Mundial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Quais são os direitos humanos fundamentais?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 quem se aplicam os direitos humanos fundamentais</a:t>
            </a:r>
          </a:p>
          <a:p>
            <a:r>
              <a:rPr lang="pt-BR" dirty="0"/>
              <a:t>Importante no contexto da Guerra Fria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Transcendendo as divisões políticas/ideológicas da Guerra Fria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Relevância das Nações Unidas </a:t>
            </a:r>
          </a:p>
          <a:p>
            <a:pPr marL="0" indent="0">
              <a:buNone/>
            </a:pP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832448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5D913D-4DA0-49CE-B965-A4FAAD100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Problemas normativos e institucionais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023597D-23D7-4E88-8F1D-16FFE515C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Quem define os ‘direitos humanos’</a:t>
            </a:r>
          </a:p>
          <a:p>
            <a:r>
              <a:rPr lang="pt-BR" dirty="0"/>
              <a:t>A quem, e quando, se aplicam os direitos humanos?</a:t>
            </a:r>
          </a:p>
          <a:p>
            <a:r>
              <a:rPr lang="pt-BR" dirty="0"/>
              <a:t>Como e quando a comunidade internacional deve agir para proteger os direitos humanos? Quais são os critérios e quem decide? </a:t>
            </a:r>
          </a:p>
          <a:p>
            <a:r>
              <a:rPr lang="pt-BR" dirty="0"/>
              <a:t>Crises como incentivo para fortalecer/enfraquecer os regimes de direitos humanos </a:t>
            </a:r>
          </a:p>
          <a:p>
            <a:r>
              <a:rPr lang="pt-BR" dirty="0"/>
              <a:t>O lado político do regime dos direitos humanos: Ruanda, Síria, Bósnia/Kosovo.</a:t>
            </a:r>
          </a:p>
          <a:p>
            <a:r>
              <a:rPr lang="pt-BR" dirty="0"/>
              <a:t>Ainda: </a:t>
            </a:r>
            <a:r>
              <a:rPr lang="pt-BR" dirty="0" err="1"/>
              <a:t>Enforcement</a:t>
            </a:r>
            <a:r>
              <a:rPr lang="pt-BR" dirty="0"/>
              <a:t> e soberania </a:t>
            </a:r>
          </a:p>
          <a:p>
            <a:r>
              <a:rPr lang="pt-BR" dirty="0"/>
              <a:t>A questão do objetivo e da responsabilidade: Punição para quem? Quem é responsável?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0649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36662F-C143-4EA0-A3DC-C9BD7FB42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historia e a evolução dos Direitos Humanos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1F0BAF3-9EAB-44C0-ACE6-E3CD42EB7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altLang="pt-BR" dirty="0"/>
              <a:t>Existe um conjunto de direitos inalienáveis que todo e cada um dos seres humanos possui pelo simples fato de ser humano </a:t>
            </a:r>
          </a:p>
          <a:p>
            <a:r>
              <a:rPr lang="pt-BR" altLang="pt-BR" dirty="0"/>
              <a:t>Longa tradição na história do pensamento (‘</a:t>
            </a:r>
            <a:r>
              <a:rPr lang="pt-BR" altLang="pt-BR" dirty="0" err="1"/>
              <a:t>Enlightenment</a:t>
            </a:r>
            <a:r>
              <a:rPr lang="pt-BR" altLang="pt-BR" dirty="0"/>
              <a:t>’, Revolução Francesa, Estados Unidos, as revoluções Europeias de 1848)</a:t>
            </a:r>
          </a:p>
          <a:p>
            <a:r>
              <a:rPr lang="pt-BR" altLang="pt-BR" dirty="0"/>
              <a:t>Porém, antigamente os Direitos Humanos eram protegidos pelos direitos de soberania e não eram considerados uma preocupação internacional legitima.</a:t>
            </a:r>
          </a:p>
          <a:p>
            <a:r>
              <a:rPr lang="pt-BR" altLang="pt-BR" dirty="0"/>
              <a:t>é apenas a partir da segunda metade do século XX que o reconhecimento desses direitos passa a ser afirmado internacionalmente pela elaboração de cartas de direitos, tratados e convenções internacionais, e da incorporação da temática dos direitos humanos na elaboração da política externa de diversos estados.</a:t>
            </a:r>
          </a:p>
          <a:p>
            <a:pPr marL="0" indent="0">
              <a:buNone/>
            </a:pPr>
            <a:endParaRPr lang="pt-BR" altLang="pt-BR" dirty="0"/>
          </a:p>
          <a:p>
            <a:pPr marL="0" indent="0">
              <a:buNone/>
            </a:pPr>
            <a:endParaRPr lang="pt-BR" alt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213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Convenções de Genebra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09720" y="1714489"/>
            <a:ext cx="8643998" cy="492922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b="1" dirty="0"/>
              <a:t>1ª Convenção, 1863</a:t>
            </a:r>
            <a:endParaRPr lang="pt-BR" dirty="0"/>
          </a:p>
          <a:p>
            <a:pPr lvl="0"/>
            <a:r>
              <a:rPr lang="pt-BR" sz="3000" dirty="0"/>
              <a:t>Criação da </a:t>
            </a:r>
            <a:r>
              <a:rPr lang="pt-BR" sz="3000" u="sng" dirty="0">
                <a:hlinkClick r:id="rId2" tooltip="Cruz vermelha"/>
              </a:rPr>
              <a:t>Cruz Vermelha</a:t>
            </a:r>
            <a:endParaRPr lang="pt-BR" sz="3000" dirty="0"/>
          </a:p>
          <a:p>
            <a:pPr lvl="0"/>
            <a:r>
              <a:rPr lang="pt-BR" sz="3000" dirty="0"/>
              <a:t>Respeitar e cuidar dos militares feridos ou doentes sem discriminação. </a:t>
            </a:r>
          </a:p>
          <a:p>
            <a:pPr lvl="0"/>
            <a:r>
              <a:rPr lang="pt-BR" sz="3000" dirty="0"/>
              <a:t>Desde então, as ambulâncias e os hospitais são protegidos de todo ato hostil </a:t>
            </a:r>
          </a:p>
          <a:p>
            <a:r>
              <a:rPr lang="pt-BR" sz="3000" dirty="0"/>
              <a:t>A primeira verdadeira aplicação deste tratado aconteceu durante a Primeira Guerra Mundial</a:t>
            </a:r>
          </a:p>
          <a:p>
            <a:pPr>
              <a:buNone/>
            </a:pPr>
            <a:endParaRPr lang="pt-BR" sz="2200" dirty="0"/>
          </a:p>
          <a:p>
            <a:pPr>
              <a:buNone/>
            </a:pPr>
            <a:r>
              <a:rPr lang="pt-BR" b="1" dirty="0"/>
              <a:t>2ª Convenção, 1906</a:t>
            </a:r>
            <a:endParaRPr lang="pt-BR" dirty="0"/>
          </a:p>
          <a:p>
            <a:pPr lvl="0"/>
            <a:r>
              <a:rPr lang="pt-BR" sz="3000" dirty="0"/>
              <a:t>Estende as obrigações da primeira Convenção às forças navais.</a:t>
            </a:r>
          </a:p>
          <a:p>
            <a:endParaRPr lang="pt-BR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38282" y="1714489"/>
            <a:ext cx="8643998" cy="4857783"/>
          </a:xfrm>
        </p:spPr>
        <p:txBody>
          <a:bodyPr>
            <a:normAutofit lnSpcReduction="10000"/>
          </a:bodyPr>
          <a:lstStyle/>
          <a:p>
            <a:r>
              <a:rPr lang="pt-BR" b="1" dirty="0"/>
              <a:t>3ª Convenção, 1929</a:t>
            </a:r>
            <a:endParaRPr lang="pt-BR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pt-BR" sz="3000" dirty="0"/>
              <a:t>Definição do termo </a:t>
            </a:r>
            <a:r>
              <a:rPr lang="pt-BR" sz="3000" b="1" dirty="0"/>
              <a:t>prisioneiro de guerra</a:t>
            </a:r>
            <a:r>
              <a:rPr lang="pt-BR" sz="3000" dirty="0"/>
              <a:t>: todo combatente capturado, podendo este ser um soldado de um exército, um membro de uma milícia ou até mesmo um civil, como os resistentes.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t-BR" sz="3000" dirty="0"/>
              <a:t>Definir o tratamento de</a:t>
            </a:r>
            <a:r>
              <a:rPr lang="pt-BR" sz="3000" b="1" dirty="0"/>
              <a:t> </a:t>
            </a:r>
            <a:r>
              <a:rPr lang="pt-BR" sz="3000" dirty="0"/>
              <a:t>prisioneiro de guerra</a:t>
            </a:r>
          </a:p>
          <a:p>
            <a:pPr lvl="1"/>
            <a:r>
              <a:rPr lang="pt-BR" dirty="0"/>
              <a:t>obrigação de tratar os prisioneiros humanamente, sendo a tortura e quaisquer atos de pressão física ou psicológica proibidos.</a:t>
            </a:r>
          </a:p>
          <a:p>
            <a:pPr lvl="1"/>
            <a:r>
              <a:rPr lang="pt-BR" dirty="0"/>
              <a:t>obrigações sanitárias, seja ao nível da higiene ou da alimentação.</a:t>
            </a:r>
          </a:p>
          <a:p>
            <a:pPr lvl="1"/>
            <a:r>
              <a:rPr lang="pt-BR" dirty="0"/>
              <a:t>o respeito à religião dos prisioneiros.</a:t>
            </a:r>
          </a:p>
          <a:p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981200" y="155448"/>
            <a:ext cx="8229600" cy="1252728"/>
          </a:xfrm>
        </p:spPr>
        <p:txBody>
          <a:bodyPr>
            <a:normAutofit/>
          </a:bodyPr>
          <a:lstStyle/>
          <a:p>
            <a:r>
              <a:rPr lang="pt-BR" dirty="0"/>
              <a:t>Convenções de Genebra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52596" y="1785927"/>
            <a:ext cx="8358246" cy="4857783"/>
          </a:xfrm>
        </p:spPr>
        <p:txBody>
          <a:bodyPr>
            <a:normAutofit/>
          </a:bodyPr>
          <a:lstStyle/>
          <a:p>
            <a:r>
              <a:rPr lang="pt-BR" b="1" dirty="0"/>
              <a:t>4ª Convenção, 1949</a:t>
            </a:r>
            <a:endParaRPr lang="pt-BR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pt-BR" sz="3000" dirty="0"/>
              <a:t>Revisão as três Convenções anteriores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t-BR" sz="3000" dirty="0"/>
              <a:t>Acrescenta a proteção dos civis em período de guerra</a:t>
            </a:r>
          </a:p>
          <a:p>
            <a:pPr lvl="1"/>
            <a:r>
              <a:rPr lang="pt-BR" dirty="0"/>
              <a:t>não podem ser </a:t>
            </a:r>
            <a:r>
              <a:rPr lang="pt-BR" dirty="0" err="1"/>
              <a:t>sequestrados</a:t>
            </a:r>
            <a:r>
              <a:rPr lang="pt-BR" dirty="0"/>
              <a:t>, para servir, por exemplo, de "escudos humanos";</a:t>
            </a:r>
          </a:p>
          <a:p>
            <a:pPr lvl="1"/>
            <a:r>
              <a:rPr lang="pt-BR" dirty="0"/>
              <a:t>as punições coletivas são estritamente proibidas.</a:t>
            </a:r>
          </a:p>
          <a:p>
            <a:pPr lvl="1"/>
            <a:endParaRPr lang="pt-BR" dirty="0"/>
          </a:p>
          <a:p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981200" y="155448"/>
            <a:ext cx="8229600" cy="1252728"/>
          </a:xfrm>
        </p:spPr>
        <p:txBody>
          <a:bodyPr>
            <a:normAutofit/>
          </a:bodyPr>
          <a:lstStyle/>
          <a:p>
            <a:r>
              <a:rPr lang="pt-BR" dirty="0"/>
              <a:t>Convenções de Genebra</a:t>
            </a:r>
          </a:p>
        </p:txBody>
      </p:sp>
    </p:spTree>
  </p:cSld>
  <p:clrMapOvr>
    <a:masterClrMapping/>
  </p:clrMapOvr>
  <p:transition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>
            <a:extLst>
              <a:ext uri="{FF2B5EF4-FFF2-40B4-BE49-F238E27FC236}">
                <a16:creationId xmlns:a16="http://schemas.microsoft.com/office/drawing/2014/main" id="{99D6268D-AEE2-4E94-892A-5A9370736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Marcos fundadores</a:t>
            </a:r>
          </a:p>
        </p:txBody>
      </p:sp>
      <p:sp>
        <p:nvSpPr>
          <p:cNvPr id="21507" name="Espaço Reservado para Conteúdo 2">
            <a:extLst>
              <a:ext uri="{FF2B5EF4-FFF2-40B4-BE49-F238E27FC236}">
                <a16:creationId xmlns:a16="http://schemas.microsoft.com/office/drawing/2014/main" id="{F14C24DC-E098-4D2D-B7B7-31C7E5A97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A Carta de fundação da Organização das Nações Unidas (ONU) </a:t>
            </a:r>
            <a:r>
              <a:rPr lang="pt-BR" altLang="pt-BR" b="1"/>
              <a:t>(1945);</a:t>
            </a:r>
          </a:p>
          <a:p>
            <a:endParaRPr lang="pt-BR" altLang="pt-BR" sz="2400" b="1"/>
          </a:p>
          <a:p>
            <a:r>
              <a:rPr lang="pt-BR" altLang="pt-BR"/>
              <a:t> A Carta de fundação do Tribunal de Nuremberg </a:t>
            </a:r>
            <a:r>
              <a:rPr lang="pt-BR" altLang="pt-BR" b="1"/>
              <a:t>(1945-1946);</a:t>
            </a:r>
            <a:r>
              <a:rPr lang="pt-BR" altLang="pt-BR"/>
              <a:t> e </a:t>
            </a:r>
          </a:p>
          <a:p>
            <a:endParaRPr lang="pt-BR" altLang="pt-BR" sz="2400"/>
          </a:p>
          <a:p>
            <a:r>
              <a:rPr lang="pt-BR" altLang="pt-BR"/>
              <a:t>A Declaração Universal dos Direitos Humanos </a:t>
            </a:r>
            <a:r>
              <a:rPr lang="pt-BR" altLang="pt-BR" b="1"/>
              <a:t>(1948) </a:t>
            </a:r>
            <a:endParaRPr lang="pt-BR" altLang="pt-BR"/>
          </a:p>
          <a:p>
            <a:endParaRPr lang="pt-BR" alt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Declaração Universal dos Direitos Humanos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33320" y="1589567"/>
            <a:ext cx="4793676" cy="5268433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Uma lista sucinta e compreensiva dos Direitos Humanos Internacionalmente reconhecidos</a:t>
            </a:r>
          </a:p>
          <a:p>
            <a:r>
              <a:rPr lang="pt-BR" dirty="0"/>
              <a:t>Estabelece um mínimo de condições sociais e políticas para uma vida com dignidade no mundo contemporâneo.</a:t>
            </a:r>
          </a:p>
          <a:p>
            <a:r>
              <a:rPr lang="pt-BR" dirty="0"/>
              <a:t>São direitos universais.</a:t>
            </a:r>
          </a:p>
          <a:p>
            <a:r>
              <a:rPr lang="pt-BR" dirty="0"/>
              <a:t>Esta dividida em dois conjuntos de direitos, considerados por lei internacional como indivisíveis: 1) direitos cíveis e políticos 2)Direitos culturais, sociais e econômicos.</a:t>
            </a:r>
          </a:p>
        </p:txBody>
      </p:sp>
      <p:pic>
        <p:nvPicPr>
          <p:cNvPr id="31746" name="Picture 2" descr="http://upload.wikimedia.org/wikipedia/commons/thumb/8/85/Eleanor_Roosevelt_and_Human_Rights_Declaration.jpg/250px-Eleanor_Roosevelt_and_Human_Rights_Declar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26997" y="1589567"/>
            <a:ext cx="3226603" cy="2439312"/>
          </a:xfrm>
          <a:prstGeom prst="rect">
            <a:avLst/>
          </a:prstGeom>
          <a:noFill/>
        </p:spPr>
      </p:pic>
      <p:pic>
        <p:nvPicPr>
          <p:cNvPr id="31748" name="Picture 4" descr="http://2.bp.blogspot.com/_lcJl9aAoTVI/R1zvAKxHL4I/AAAAAAAAA-M/MjILwdYr9aA/s400/Human-Right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6317" y="3841541"/>
            <a:ext cx="2857500" cy="27241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7053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Declaração Universal dos Direitos Humanos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Direitos Econômicos, Sociais e Culturais: </a:t>
            </a:r>
          </a:p>
          <a:p>
            <a:pPr lvl="1" algn="just"/>
            <a:r>
              <a:rPr lang="pt-BR" dirty="0"/>
              <a:t>Garantir aos indivíduos acesso aos bens e serviços essenciais, e procurar garantir participação social e cultural igualitária (ex. direito a uma boa alimentação, moradia, saúde, educação, etc.)</a:t>
            </a:r>
          </a:p>
          <a:p>
            <a:endParaRPr lang="pt-BR" dirty="0"/>
          </a:p>
        </p:txBody>
      </p:sp>
      <p:pic>
        <p:nvPicPr>
          <p:cNvPr id="30724" name="Picture 4" descr="http://www.jornallivre.com.br/images_enviadas/pacto-internacional-dos-direi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36336" y="4043306"/>
            <a:ext cx="3810498" cy="26339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86428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1661</Words>
  <Application>Microsoft Office PowerPoint</Application>
  <PresentationFormat>Widescreen</PresentationFormat>
  <Paragraphs>141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Tema do Office</vt:lpstr>
      <vt:lpstr>Direitos Humanos </vt:lpstr>
      <vt:lpstr>Direitos Humanos</vt:lpstr>
      <vt:lpstr>A historia e a evolução dos Direitos Humanos </vt:lpstr>
      <vt:lpstr>Convenções de Genebra</vt:lpstr>
      <vt:lpstr>Convenções de Genebra</vt:lpstr>
      <vt:lpstr>Convenções de Genebra</vt:lpstr>
      <vt:lpstr>Marcos fundadores</vt:lpstr>
      <vt:lpstr>Declaração Universal dos Direitos Humanos </vt:lpstr>
      <vt:lpstr>Declaração Universal dos Direitos Humanos </vt:lpstr>
      <vt:lpstr>Declaração Universal dos Direitos Humanos </vt:lpstr>
      <vt:lpstr>O regime dos direitos humanos global </vt:lpstr>
      <vt:lpstr>A importância do fim da Guerra Fria </vt:lpstr>
      <vt:lpstr>Segurança humana: Definição</vt:lpstr>
      <vt:lpstr>Conferência de Viena 1993 (I)</vt:lpstr>
      <vt:lpstr>Tribunal Penal Internacional</vt:lpstr>
      <vt:lpstr>Crimes previstos pelo Estatuto do TPI</vt:lpstr>
      <vt:lpstr>Crimes previstos pelo Estatuto do TPI</vt:lpstr>
      <vt:lpstr>Crimes previstos pelo Estatuto do TPI</vt:lpstr>
      <vt:lpstr>Crimes previstos pelo Estatuto do TPI</vt:lpstr>
      <vt:lpstr>Crimes previstos pelo Estatuto do TPI</vt:lpstr>
      <vt:lpstr>Tribunal Penal Internacional</vt:lpstr>
      <vt:lpstr>Sendo assim...</vt:lpstr>
      <vt:lpstr>Problemas normativos e institucionais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Direitos Humanos</dc:title>
  <dc:creator>Kai Lehmann</dc:creator>
  <cp:lastModifiedBy>Kai Lehmann</cp:lastModifiedBy>
  <cp:revision>9</cp:revision>
  <dcterms:created xsi:type="dcterms:W3CDTF">2020-05-11T21:30:03Z</dcterms:created>
  <dcterms:modified xsi:type="dcterms:W3CDTF">2022-05-23T15:22:35Z</dcterms:modified>
</cp:coreProperties>
</file>