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65" r:id="rId4"/>
    <p:sldId id="264" r:id="rId5"/>
    <p:sldId id="268" r:id="rId6"/>
    <p:sldId id="267" r:id="rId7"/>
    <p:sldId id="269" r:id="rId8"/>
    <p:sldId id="270" r:id="rId9"/>
    <p:sldId id="271" r:id="rId10"/>
    <p:sldId id="272" r:id="rId11"/>
    <p:sldId id="266" r:id="rId12"/>
    <p:sldId id="262" r:id="rId13"/>
    <p:sldId id="274" r:id="rId14"/>
    <p:sldId id="273" r:id="rId15"/>
    <p:sldId id="275" r:id="rId16"/>
    <p:sldId id="276" r:id="rId17"/>
    <p:sldId id="277" r:id="rId18"/>
    <p:sldId id="278" r:id="rId19"/>
    <p:sldId id="279" r:id="rId20"/>
    <p:sldId id="290" r:id="rId21"/>
    <p:sldId id="259" r:id="rId22"/>
    <p:sldId id="260" r:id="rId23"/>
    <p:sldId id="261" r:id="rId24"/>
    <p:sldId id="258" r:id="rId25"/>
    <p:sldId id="281" r:id="rId26"/>
    <p:sldId id="280" r:id="rId27"/>
    <p:sldId id="283" r:id="rId28"/>
    <p:sldId id="284" r:id="rId29"/>
    <p:sldId id="285" r:id="rId30"/>
    <p:sldId id="288" r:id="rId31"/>
    <p:sldId id="289" r:id="rId32"/>
    <p:sldId id="286" r:id="rId33"/>
    <p:sldId id="287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B3561-1C43-4C94-A8A1-0FAB6573BE09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18C20-47F3-4F42-BD8B-37CF685C23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7802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18C20-47F3-4F42-BD8B-37CF685C23C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8359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18C20-47F3-4F42-BD8B-37CF685C23C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5401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18C20-47F3-4F42-BD8B-37CF685C23CC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8439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18C20-47F3-4F42-BD8B-37CF685C23CC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5643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18C20-47F3-4F42-BD8B-37CF685C23CC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8287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18C20-47F3-4F42-BD8B-37CF685C23CC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2968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99159-83B2-4738-AD05-093A9FABC007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3444B-58D0-4244-AC3E-3478DAC90D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900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99159-83B2-4738-AD05-093A9FABC007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3444B-58D0-4244-AC3E-3478DAC90D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4544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99159-83B2-4738-AD05-093A9FABC007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3444B-58D0-4244-AC3E-3478DAC90D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135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99159-83B2-4738-AD05-093A9FABC007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3444B-58D0-4244-AC3E-3478DAC90D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50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99159-83B2-4738-AD05-093A9FABC007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3444B-58D0-4244-AC3E-3478DAC90D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3692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99159-83B2-4738-AD05-093A9FABC007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3444B-58D0-4244-AC3E-3478DAC90D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471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99159-83B2-4738-AD05-093A9FABC007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3444B-58D0-4244-AC3E-3478DAC90D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389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99159-83B2-4738-AD05-093A9FABC007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3444B-58D0-4244-AC3E-3478DAC90D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629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99159-83B2-4738-AD05-093A9FABC007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3444B-58D0-4244-AC3E-3478DAC90D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956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99159-83B2-4738-AD05-093A9FABC007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3444B-58D0-4244-AC3E-3478DAC90D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5960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99159-83B2-4738-AD05-093A9FABC007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3444B-58D0-4244-AC3E-3478DAC90D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176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99159-83B2-4738-AD05-093A9FABC007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3444B-58D0-4244-AC3E-3478DAC90D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991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Profa. Roberta Ariboni Brandi</a:t>
            </a: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2304324" y="148753"/>
            <a:ext cx="7301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Schoolbook" panose="02040604050505020304" pitchFamily="18" charset="0"/>
              </a:rPr>
              <a:t>Exterior de equinos</a:t>
            </a:r>
            <a:endParaRPr lang="pt-B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617260" y="5918378"/>
            <a:ext cx="5195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latin typeface="Century Schoolbook" panose="02040604050505020304" pitchFamily="18" charset="0"/>
              </a:rPr>
              <a:t>Profa. Dra. Roberta </a:t>
            </a:r>
            <a:r>
              <a:rPr lang="pt-BR" sz="2400" dirty="0" err="1" smtClean="0">
                <a:latin typeface="Century Schoolbook" panose="02040604050505020304" pitchFamily="18" charset="0"/>
              </a:rPr>
              <a:t>Ariboni</a:t>
            </a:r>
            <a:r>
              <a:rPr lang="pt-BR" sz="2400" dirty="0" smtClean="0">
                <a:latin typeface="Century Schoolbook" panose="02040604050505020304" pitchFamily="18" charset="0"/>
              </a:rPr>
              <a:t> Brandi</a:t>
            </a:r>
            <a:endParaRPr lang="pt-BR" sz="2400" dirty="0">
              <a:latin typeface="Century Schoolbook" panose="020406040505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10" y="1113980"/>
            <a:ext cx="52292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2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29345"/>
            <a:ext cx="9438639" cy="663816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950720" y="925175"/>
            <a:ext cx="3414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Century Schoolbook" panose="02040604050505020304" pitchFamily="18" charset="0"/>
              </a:rPr>
              <a:t>Menor que 48º= achinelado</a:t>
            </a:r>
            <a:endParaRPr lang="pt-BR" b="1" dirty="0">
              <a:latin typeface="Century Schoolbook" panose="02040604050505020304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828800" y="1483975"/>
            <a:ext cx="3451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Century Schoolbook" panose="02040604050505020304" pitchFamily="18" charset="0"/>
              </a:rPr>
              <a:t>Maior que 56º= encastelado</a:t>
            </a:r>
            <a:endParaRPr lang="pt-BR" b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60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744" y="615964"/>
            <a:ext cx="7083379" cy="593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9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165538"/>
            <a:ext cx="7115577" cy="569246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925392" y="172619"/>
            <a:ext cx="76049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Schoolbook" panose="02040604050505020304" pitchFamily="18" charset="0"/>
              </a:rPr>
              <a:t>O que nos queremos de um cavalo?</a:t>
            </a:r>
            <a:endParaRPr lang="pt-BR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575551" y="1202930"/>
            <a:ext cx="38010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Schoolbook" panose="02040604050505020304" pitchFamily="18" charset="0"/>
              </a:rPr>
              <a:t>Boa conformação</a:t>
            </a:r>
            <a:endParaRPr lang="pt-BR" sz="36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331790" y="4757498"/>
            <a:ext cx="2926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5400" b="1" cap="none" spc="0" dirty="0" smtClean="0">
                <a:ln/>
                <a:solidFill>
                  <a:schemeClr val="accent4"/>
                </a:solidFill>
                <a:effectLst/>
              </a:rPr>
              <a:t>Equilíbrio</a:t>
            </a:r>
            <a:endParaRPr lang="pt-BR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376592" y="3768855"/>
            <a:ext cx="50193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Schoolbook" panose="02040604050505020304" pitchFamily="18" charset="0"/>
              </a:rPr>
              <a:t>Proporções adequadas</a:t>
            </a:r>
            <a:endParaRPr lang="pt-BR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46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6322" y="147168"/>
            <a:ext cx="1187704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Century Schoolbook" panose="02040604050505020304" pitchFamily="18" charset="0"/>
              </a:rPr>
              <a:t>Definição: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Century Schoolbook" panose="02040604050505020304" pitchFamily="18" charset="0"/>
              </a:rPr>
              <a:t>Proporção: </a:t>
            </a:r>
            <a:r>
              <a:rPr lang="pt-BR" sz="2400" dirty="0">
                <a:latin typeface="Century Schoolbook" panose="02040604050505020304" pitchFamily="18" charset="0"/>
              </a:rPr>
              <a:t>relações entre as diversas regiões do corpo e o conjunto formado por elas. </a:t>
            </a:r>
            <a:r>
              <a:rPr lang="pt-BR" sz="2400" dirty="0" smtClean="0">
                <a:latin typeface="Century Schoolbook" panose="02040604050505020304" pitchFamily="18" charset="0"/>
              </a:rPr>
              <a:t>É a relação entre </a:t>
            </a:r>
            <a:r>
              <a:rPr lang="pt-BR" sz="2400" dirty="0">
                <a:latin typeface="Century Schoolbook" panose="02040604050505020304" pitchFamily="18" charset="0"/>
              </a:rPr>
              <a:t>relações entre as medidas de comprimento, de perímetro e de peso.</a:t>
            </a:r>
            <a:endParaRPr lang="pt-BR" sz="2400" dirty="0" smtClean="0">
              <a:latin typeface="Century Schoolbook" panose="020406040505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Century Schoolbook" panose="02040604050505020304" pitchFamily="18" charset="0"/>
              </a:rPr>
              <a:t>O equilíbrio: se </a:t>
            </a:r>
            <a:r>
              <a:rPr lang="pt-BR" sz="2400" dirty="0">
                <a:latin typeface="Century Schoolbook" panose="02040604050505020304" pitchFamily="18" charset="0"/>
              </a:rPr>
              <a:t>as partes do corpo, observadas em conjunto, são adaptadas a função a que ela se destina, como sela, esporte ou tração</a:t>
            </a:r>
            <a:r>
              <a:rPr lang="pt-BR" sz="2400" dirty="0" smtClean="0">
                <a:latin typeface="Century Schoolbook" panose="020406040505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Century Schoolbook" panose="02040604050505020304" pitchFamily="18" charset="0"/>
              </a:rPr>
              <a:t>Algumas relações: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Century Schoolbook" panose="02040604050505020304" pitchFamily="18" charset="0"/>
              </a:rPr>
              <a:t>Altura da cernelha= a Altura da Garupa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Century Schoolbook" panose="02040604050505020304" pitchFamily="18" charset="0"/>
              </a:rPr>
              <a:t>Comprimento do corpo= 2,5X o comprimento da cabeça;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Century Schoolbook" panose="02040604050505020304" pitchFamily="18" charset="0"/>
              </a:rPr>
              <a:t>Comprimento do pescoço e da espadua= comprimento da cabeça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Century Schoolbook" panose="02040604050505020304" pitchFamily="18" charset="0"/>
              </a:rPr>
              <a:t>os cavalos bem proporcionados devem ter a razão entre a altura na cernelha com o comprimento do corpo igual a </a:t>
            </a:r>
            <a:r>
              <a:rPr lang="pt-BR" sz="2400" dirty="0" smtClean="0">
                <a:latin typeface="Century Schoolbook" panose="02040604050505020304" pitchFamily="18" charset="0"/>
              </a:rPr>
              <a:t>1</a:t>
            </a:r>
            <a:endParaRPr lang="pt-BR" sz="2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2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96" y="1609859"/>
            <a:ext cx="6363568" cy="498479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532" y="1605693"/>
            <a:ext cx="4825687" cy="498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7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69" y="528035"/>
            <a:ext cx="6311261" cy="6057966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939307" y="726206"/>
            <a:ext cx="47675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Century Schoolbook" panose="02040604050505020304" pitchFamily="18" charset="0"/>
              </a:rPr>
              <a:t>PERFIL – Deverá partir da articulação </a:t>
            </a:r>
            <a:r>
              <a:rPr lang="pt-BR" dirty="0" err="1">
                <a:latin typeface="Century Schoolbook" panose="02040604050505020304" pitchFamily="18" charset="0"/>
              </a:rPr>
              <a:t>escápulo</a:t>
            </a:r>
            <a:r>
              <a:rPr lang="pt-BR" dirty="0">
                <a:latin typeface="Century Schoolbook" panose="02040604050505020304" pitchFamily="18" charset="0"/>
              </a:rPr>
              <a:t>-umeral, na sua porção mais anterior e descer paralelamente ao membro, tocando o solo a cerca de 10 cm à frente da pinça do casco. Tirada do centro de sustentação da espádua sobre os membros anteriores, passar pelo meio do braço e tocar o solo pelo meio do casco como se o dividisse lateralmente em dois. </a:t>
            </a:r>
          </a:p>
        </p:txBody>
      </p:sp>
      <p:sp>
        <p:nvSpPr>
          <p:cNvPr id="6" name="Retângulo 5"/>
          <p:cNvSpPr/>
          <p:nvPr/>
        </p:nvSpPr>
        <p:spPr>
          <a:xfrm>
            <a:off x="6939307" y="3453358"/>
            <a:ext cx="48834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33333"/>
                </a:solidFill>
                <a:latin typeface="Century Schoolbook" panose="02040604050505020304" pitchFamily="18" charset="0"/>
              </a:rPr>
              <a:t>VISTO DE PERFIL -baixada da ponta da nádega, tangenciando o jarrete, tocar o solo atrás dos talões. Baixada da </a:t>
            </a:r>
            <a:r>
              <a:rPr lang="pt-BR" dirty="0" err="1">
                <a:solidFill>
                  <a:srgbClr val="333333"/>
                </a:solidFill>
                <a:latin typeface="Century Schoolbook" panose="02040604050505020304" pitchFamily="18" charset="0"/>
              </a:rPr>
              <a:t>soldra</a:t>
            </a:r>
            <a:r>
              <a:rPr lang="pt-BR" dirty="0">
                <a:solidFill>
                  <a:srgbClr val="333333"/>
                </a:solidFill>
                <a:latin typeface="Century Schoolbook" panose="02040604050505020304" pitchFamily="18" charset="0"/>
              </a:rPr>
              <a:t>, toca o solo a cerca de 10 cm adiante do casco. É a linha baixada da articulação </a:t>
            </a:r>
            <a:r>
              <a:rPr lang="pt-BR" dirty="0" err="1">
                <a:solidFill>
                  <a:srgbClr val="333333"/>
                </a:solidFill>
                <a:latin typeface="Century Schoolbook" panose="02040604050505020304" pitchFamily="18" charset="0"/>
              </a:rPr>
              <a:t>coxo-femural</a:t>
            </a:r>
            <a:r>
              <a:rPr lang="pt-BR" dirty="0">
                <a:solidFill>
                  <a:srgbClr val="333333"/>
                </a:solidFill>
                <a:latin typeface="Century Schoolbook" panose="02040604050505020304" pitchFamily="18" charset="0"/>
              </a:rPr>
              <a:t>, </a:t>
            </a:r>
            <a:r>
              <a:rPr lang="pt-BR" dirty="0" err="1">
                <a:solidFill>
                  <a:srgbClr val="333333"/>
                </a:solidFill>
                <a:latin typeface="Century Schoolbook" panose="02040604050505020304" pitchFamily="18" charset="0"/>
              </a:rPr>
              <a:t>quepassa</a:t>
            </a:r>
            <a:r>
              <a:rPr lang="pt-BR" dirty="0">
                <a:solidFill>
                  <a:srgbClr val="333333"/>
                </a:solidFill>
                <a:latin typeface="Century Schoolbook" panose="02040604050505020304" pitchFamily="18" charset="0"/>
              </a:rPr>
              <a:t> pelo centro da perna e toca o solo, dividindo o casco pelo meio.</a:t>
            </a:r>
            <a:endParaRPr lang="pt-BR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23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49" y="128117"/>
            <a:ext cx="4309727" cy="655218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082860" y="752169"/>
            <a:ext cx="69846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333333"/>
                </a:solidFill>
                <a:latin typeface="Century Schoolbook" panose="02040604050505020304" pitchFamily="18" charset="0"/>
              </a:rPr>
              <a:t>FRENTE – Esta linha é uma vertical baixada da ponta da espádua ao solo. Dividir teoricamente o joelho, a canela, a quartela e o casco em partes iguais.</a:t>
            </a:r>
            <a:endParaRPr lang="pt-BR" dirty="0">
              <a:latin typeface="Century Schoolbook" panose="020406040505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082860" y="2942545"/>
            <a:ext cx="68816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333333"/>
                </a:solidFill>
                <a:latin typeface="Century Schoolbook" panose="02040604050505020304" pitchFamily="18" charset="0"/>
              </a:rPr>
              <a:t>VISTO DE TRÁS – baixada da ponta da nádega ao solo e dividir, a partir do jarrete, as regiões ao meio, ficando entre os cascos uma distância igual a largura destes.</a:t>
            </a:r>
            <a:endParaRPr lang="pt-BR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52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40" y="656823"/>
            <a:ext cx="10251839" cy="51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8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070" y="317316"/>
            <a:ext cx="9872730" cy="654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9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27" y="633222"/>
            <a:ext cx="10782760" cy="574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1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Profa. Roberta Ariboni Brandi</a:t>
            </a:r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283322" y="281354"/>
            <a:ext cx="116253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Blip>
                <a:blip r:embed="rId3"/>
              </a:buBlip>
            </a:pPr>
            <a:r>
              <a:rPr lang="pt-BR" sz="2400" dirty="0">
                <a:latin typeface="Century Schoolbook" panose="02040604050505020304" pitchFamily="18" charset="0"/>
              </a:rPr>
              <a:t>A </a:t>
            </a:r>
            <a:r>
              <a:rPr lang="pt-BR" sz="2400" dirty="0" err="1">
                <a:latin typeface="Century Schoolbook" panose="02040604050505020304" pitchFamily="18" charset="0"/>
              </a:rPr>
              <a:t>Ezoognósia</a:t>
            </a:r>
            <a:r>
              <a:rPr lang="pt-BR" sz="2400" dirty="0">
                <a:latin typeface="Century Schoolbook" panose="02040604050505020304" pitchFamily="18" charset="0"/>
              </a:rPr>
              <a:t> é o estudo do exterior dos animais domésticos</a:t>
            </a:r>
            <a:r>
              <a:rPr lang="pt-BR" sz="2400" dirty="0" smtClean="0">
                <a:latin typeface="Century Schoolbook" panose="020406040505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Blip>
                <a:blip r:embed="rId3"/>
              </a:buBlip>
            </a:pPr>
            <a:r>
              <a:rPr lang="pt-BR" sz="2400" dirty="0" smtClean="0">
                <a:latin typeface="Century Schoolbook" panose="02040604050505020304" pitchFamily="18" charset="0"/>
              </a:rPr>
              <a:t> </a:t>
            </a:r>
            <a:r>
              <a:rPr lang="pt-BR" sz="2400" dirty="0">
                <a:latin typeface="Century Schoolbook" panose="02040604050505020304" pitchFamily="18" charset="0"/>
              </a:rPr>
              <a:t>É a ferramenta mais importante na seleção genética dos equinos </a:t>
            </a:r>
            <a:endParaRPr lang="pt-BR" sz="2400" dirty="0" smtClean="0">
              <a:latin typeface="Century Schoolbook" panose="02040604050505020304" pitchFamily="18" charset="0"/>
            </a:endParaRPr>
          </a:p>
          <a:p>
            <a:pPr marL="342900" indent="-342900" algn="just">
              <a:lnSpc>
                <a:spcPct val="150000"/>
              </a:lnSpc>
              <a:buBlip>
                <a:blip r:embed="rId3"/>
              </a:buBlip>
            </a:pPr>
            <a:r>
              <a:rPr lang="pt-BR" sz="2400" dirty="0" smtClean="0">
                <a:latin typeface="Century Schoolbook" panose="02040604050505020304" pitchFamily="18" charset="0"/>
              </a:rPr>
              <a:t>A </a:t>
            </a:r>
            <a:r>
              <a:rPr lang="pt-BR" sz="2400" dirty="0" err="1">
                <a:latin typeface="Century Schoolbook" panose="02040604050505020304" pitchFamily="18" charset="0"/>
              </a:rPr>
              <a:t>Ezoognósia</a:t>
            </a:r>
            <a:r>
              <a:rPr lang="pt-BR" sz="2400" dirty="0">
                <a:latin typeface="Century Schoolbook" panose="02040604050505020304" pitchFamily="18" charset="0"/>
              </a:rPr>
              <a:t> compreende o conhecimento da denominação das </a:t>
            </a:r>
            <a:r>
              <a:rPr lang="pt-BR" sz="2400" b="1" dirty="0" smtClean="0">
                <a:latin typeface="Century Schoolbook" panose="02040604050505020304" pitchFamily="18" charset="0"/>
              </a:rPr>
              <a:t>regiões do corpo</a:t>
            </a:r>
            <a:r>
              <a:rPr lang="pt-BR" sz="2400" dirty="0" smtClean="0">
                <a:latin typeface="Century Schoolbook" panose="02040604050505020304" pitchFamily="18" charset="0"/>
              </a:rPr>
              <a:t>, </a:t>
            </a:r>
            <a:r>
              <a:rPr lang="pt-BR" sz="2400" dirty="0">
                <a:latin typeface="Century Schoolbook" panose="02040604050505020304" pitchFamily="18" charset="0"/>
              </a:rPr>
              <a:t>das </a:t>
            </a:r>
            <a:r>
              <a:rPr lang="pt-BR" sz="2400" b="1" dirty="0" smtClean="0">
                <a:latin typeface="Century Schoolbook" panose="02040604050505020304" pitchFamily="18" charset="0"/>
              </a:rPr>
              <a:t>Pelagens</a:t>
            </a:r>
            <a:r>
              <a:rPr lang="pt-BR" sz="2400" dirty="0" smtClean="0">
                <a:latin typeface="Century Schoolbook" panose="02040604050505020304" pitchFamily="18" charset="0"/>
              </a:rPr>
              <a:t>, conformação e aprumos;</a:t>
            </a:r>
          </a:p>
          <a:p>
            <a:pPr marL="342900" indent="-342900" algn="just">
              <a:lnSpc>
                <a:spcPct val="150000"/>
              </a:lnSpc>
              <a:buBlip>
                <a:blip r:embed="rId3"/>
              </a:buBlip>
            </a:pPr>
            <a:r>
              <a:rPr lang="pt-BR" sz="2400" dirty="0" smtClean="0">
                <a:latin typeface="Century Schoolbook" panose="02040604050505020304" pitchFamily="18" charset="0"/>
              </a:rPr>
              <a:t>Equino é a espécie de interesse zootécnico que tem a maior correlação entre a aparência geral e a função;</a:t>
            </a:r>
          </a:p>
          <a:p>
            <a:pPr marL="342900" indent="-342900" algn="just">
              <a:lnSpc>
                <a:spcPct val="150000"/>
              </a:lnSpc>
              <a:buBlip>
                <a:blip r:embed="rId3"/>
              </a:buBlip>
            </a:pPr>
            <a:r>
              <a:rPr lang="pt-BR" sz="2400" dirty="0" smtClean="0">
                <a:latin typeface="Century Schoolbook" panose="02040604050505020304" pitchFamily="18" charset="0"/>
              </a:rPr>
              <a:t>“</a:t>
            </a:r>
            <a:r>
              <a:rPr lang="pt-BR" sz="2400" dirty="0">
                <a:latin typeface="Century Schoolbook" panose="02040604050505020304" pitchFamily="18" charset="0"/>
              </a:rPr>
              <a:t>Um animal funcional tem uma boa conformação, um bom equilíbrio e proporções adequadas para seu bom </a:t>
            </a:r>
            <a:r>
              <a:rPr lang="pt-BR" sz="2400" dirty="0" smtClean="0">
                <a:latin typeface="Century Schoolbook" panose="02040604050505020304" pitchFamily="18" charset="0"/>
              </a:rPr>
              <a:t>desempenho”;</a:t>
            </a:r>
          </a:p>
        </p:txBody>
      </p:sp>
    </p:spTree>
    <p:extLst>
      <p:ext uri="{BB962C8B-B14F-4D97-AF65-F5344CB8AC3E}">
        <p14:creationId xmlns:p14="http://schemas.microsoft.com/office/powerpoint/2010/main" val="111504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31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Profa. Roberta Ariboni Brandi</a:t>
            </a:r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42" y="225085"/>
            <a:ext cx="5794992" cy="3092286"/>
          </a:xfrm>
          <a:prstGeom prst="rect">
            <a:avLst/>
          </a:prstGeom>
        </p:spPr>
      </p:pic>
      <p:pic>
        <p:nvPicPr>
          <p:cNvPr id="1026" name="Picture 2" descr="Belos cavalos em GIFs - 130 animações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6708"/>
            <a:ext cx="5660094" cy="434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elos cavalos em GIFs - 130 animações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223" y="218672"/>
            <a:ext cx="5513705" cy="309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los cavalos em GIFs - 130 animações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036" y="3385575"/>
            <a:ext cx="5286077" cy="297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49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Profa. Roberta Ariboni Brandi</a:t>
            </a:r>
            <a:endParaRPr lang="pt-BR"/>
          </a:p>
        </p:txBody>
      </p:sp>
      <p:pic>
        <p:nvPicPr>
          <p:cNvPr id="2050" name="Picture 2" descr="Belos cavalos em GIFs - 130 animações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50" y="179547"/>
            <a:ext cx="5608964" cy="419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elos cavalos em GIFs - 130 animações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323" y="179547"/>
            <a:ext cx="6051941" cy="340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appled gray horse with dark mane and ta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456" y="3552796"/>
            <a:ext cx="4600136" cy="328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58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Profa. Roberta Ariboni Brandi</a:t>
            </a:r>
            <a:endParaRPr lang="pt-BR"/>
          </a:p>
        </p:txBody>
      </p:sp>
      <p:pic>
        <p:nvPicPr>
          <p:cNvPr id="3074" name="Picture 2" descr="Belos cavalos em GIFs - 130 animações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2" y="3163997"/>
            <a:ext cx="5686377" cy="319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elos cavalos em GIFs - 130 animações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45" y="3254470"/>
            <a:ext cx="5339373" cy="301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77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Profa. Roberta Ariboni Brandi</a:t>
            </a: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461492" y="117693"/>
            <a:ext cx="1119174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>
                <a:latin typeface="Century Schoolbook" panose="02040604050505020304" pitchFamily="18" charset="0"/>
              </a:rPr>
              <a:t>Pelagens simples e uniformes</a:t>
            </a:r>
            <a:r>
              <a:rPr lang="pt-BR" sz="2400" dirty="0">
                <a:latin typeface="Century Schoolbook" panose="02040604050505020304" pitchFamily="18" charset="0"/>
              </a:rPr>
              <a:t>: os pelos do corpo apresentam uma só cor, </a:t>
            </a:r>
            <a:r>
              <a:rPr lang="pt-BR" sz="2400" dirty="0" smtClean="0">
                <a:latin typeface="Century Schoolbook" panose="02040604050505020304" pitchFamily="18" charset="0"/>
              </a:rPr>
              <a:t>mas variações </a:t>
            </a:r>
            <a:r>
              <a:rPr lang="pt-BR" sz="2400" dirty="0">
                <a:latin typeface="Century Schoolbook" panose="02040604050505020304" pitchFamily="18" charset="0"/>
              </a:rPr>
              <a:t>na tonalidade podem ocorrer. A crina, a cauda e as extremidades </a:t>
            </a:r>
            <a:r>
              <a:rPr lang="pt-BR" sz="2400" dirty="0" smtClean="0">
                <a:latin typeface="Century Schoolbook" panose="02040604050505020304" pitchFamily="18" charset="0"/>
              </a:rPr>
              <a:t>dos membros </a:t>
            </a:r>
            <a:r>
              <a:rPr lang="pt-BR" sz="2400" dirty="0">
                <a:latin typeface="Century Schoolbook" panose="02040604050505020304" pitchFamily="18" charset="0"/>
              </a:rPr>
              <a:t>são da mesma cor, mais claras ou até mais escuras, mas nunca pretas</a:t>
            </a:r>
            <a:r>
              <a:rPr lang="pt-BR" sz="2400" dirty="0" smtClean="0">
                <a:latin typeface="Century Schoolbook" panose="02040604050505020304" pitchFamily="18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>
                <a:latin typeface="Century Schoolbook" panose="02040604050505020304" pitchFamily="18" charset="0"/>
              </a:rPr>
              <a:t>Pelagens simples com </a:t>
            </a:r>
            <a:r>
              <a:rPr lang="pt-BR" sz="2400" b="1" dirty="0">
                <a:latin typeface="Century Schoolbook" panose="02040604050505020304" pitchFamily="18" charset="0"/>
              </a:rPr>
              <a:t>crinas e extremidades escuras</a:t>
            </a:r>
            <a:r>
              <a:rPr lang="pt-BR" sz="2400" dirty="0">
                <a:latin typeface="Century Schoolbook" panose="02040604050505020304" pitchFamily="18" charset="0"/>
              </a:rPr>
              <a:t>: coloração uniforme </a:t>
            </a:r>
            <a:r>
              <a:rPr lang="pt-BR" sz="2400" dirty="0" smtClean="0">
                <a:latin typeface="Century Schoolbook" panose="02040604050505020304" pitchFamily="18" charset="0"/>
              </a:rPr>
              <a:t>na cabeça</a:t>
            </a:r>
            <a:r>
              <a:rPr lang="pt-BR" sz="2400" dirty="0">
                <a:latin typeface="Century Schoolbook" panose="02040604050505020304" pitchFamily="18" charset="0"/>
              </a:rPr>
              <a:t>, pescoço e tronco. Crina, cauda e extremidades pretas</a:t>
            </a:r>
            <a:r>
              <a:rPr lang="pt-BR" sz="2400" dirty="0" smtClean="0">
                <a:latin typeface="Century Schoolbook" panose="02040604050505020304" pitchFamily="18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>
                <a:latin typeface="Century Schoolbook" panose="02040604050505020304" pitchFamily="18" charset="0"/>
              </a:rPr>
              <a:t>Pelagens </a:t>
            </a:r>
            <a:r>
              <a:rPr lang="pt-BR" sz="2400" b="1" dirty="0">
                <a:latin typeface="Century Schoolbook" panose="02040604050505020304" pitchFamily="18" charset="0"/>
              </a:rPr>
              <a:t>compostas</a:t>
            </a:r>
            <a:r>
              <a:rPr lang="pt-BR" sz="2400" dirty="0">
                <a:latin typeface="Century Schoolbook" panose="02040604050505020304" pitchFamily="18" charset="0"/>
              </a:rPr>
              <a:t>: interpolação de pelos de duas ou três cores </a:t>
            </a:r>
            <a:r>
              <a:rPr lang="pt-BR" sz="2400" dirty="0" smtClean="0">
                <a:latin typeface="Century Schoolbook" panose="02040604050505020304" pitchFamily="18" charset="0"/>
              </a:rPr>
              <a:t>diferentes.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>
                <a:latin typeface="Century Schoolbook" panose="02040604050505020304" pitchFamily="18" charset="0"/>
              </a:rPr>
              <a:t>Pelagens </a:t>
            </a:r>
            <a:r>
              <a:rPr lang="pt-BR" sz="2400" b="1" dirty="0">
                <a:latin typeface="Century Schoolbook" panose="02040604050505020304" pitchFamily="18" charset="0"/>
              </a:rPr>
              <a:t>conjugadas: </a:t>
            </a:r>
            <a:r>
              <a:rPr lang="pt-BR" sz="2400" dirty="0">
                <a:latin typeface="Century Schoolbook" panose="02040604050505020304" pitchFamily="18" charset="0"/>
              </a:rPr>
              <a:t>este grupo é caracterizado por apresentar pelos</a:t>
            </a:r>
            <a:br>
              <a:rPr lang="pt-BR" sz="2400" dirty="0">
                <a:latin typeface="Century Schoolbook" panose="02040604050505020304" pitchFamily="18" charset="0"/>
              </a:rPr>
            </a:br>
            <a:r>
              <a:rPr lang="pt-BR" sz="2400" dirty="0">
                <a:latin typeface="Century Schoolbook" panose="02040604050505020304" pitchFamily="18" charset="0"/>
              </a:rPr>
              <a:t>brancos como base das pelagens escuras, as quais formam malhas ou pintas.</a:t>
            </a:r>
            <a:r>
              <a:rPr lang="pt-BR" sz="2400" dirty="0">
                <a:latin typeface="Century Schoolbook" panose="02040604050505020304" pitchFamily="18" charset="0"/>
              </a:rPr>
              <a:t> </a:t>
            </a:r>
            <a:br>
              <a:rPr lang="pt-BR" sz="2400" dirty="0">
                <a:latin typeface="Century Schoolbook" panose="02040604050505020304" pitchFamily="18" charset="0"/>
              </a:rPr>
            </a:br>
            <a:endParaRPr lang="pt-BR" sz="2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54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70251" cy="49596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281" y="1391563"/>
            <a:ext cx="6318435" cy="217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5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96" y="255499"/>
            <a:ext cx="6540791" cy="3078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57063" y="2410669"/>
            <a:ext cx="21762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Branco</a:t>
            </a:r>
            <a:endParaRPr lang="pt-B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96" y="3488299"/>
            <a:ext cx="4390019" cy="317651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633300" y="3333999"/>
            <a:ext cx="1741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Preto</a:t>
            </a:r>
            <a:endParaRPr lang="pt-B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311201" y="255499"/>
            <a:ext cx="3725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entury Schoolbook" panose="02040604050505020304" pitchFamily="18" charset="0"/>
              </a:rPr>
              <a:t>Pelagens simples e uniformes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122" y="1794749"/>
            <a:ext cx="4359441" cy="3142649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8679704" y="1056085"/>
            <a:ext cx="20962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Alazão</a:t>
            </a:r>
            <a:endParaRPr lang="pt-B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9885" y="4288128"/>
            <a:ext cx="3499819" cy="237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2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46334" y="149904"/>
            <a:ext cx="8530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latin typeface="Century Schoolbook" panose="02040604050505020304" pitchFamily="18" charset="0"/>
              </a:rPr>
              <a:t>Pelagens simples com crinas e extremidades escuras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62" y="641815"/>
            <a:ext cx="3945362" cy="290710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176310" y="1741958"/>
            <a:ext cx="2740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castanha</a:t>
            </a:r>
            <a:endParaRPr lang="pt-BR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34" y="3765432"/>
            <a:ext cx="3706990" cy="306948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15212" y="5911584"/>
            <a:ext cx="36381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Pelo de rato</a:t>
            </a:r>
            <a:endParaRPr lang="pt-BR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412" y="558074"/>
            <a:ext cx="4048125" cy="299085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9311400" y="3303767"/>
            <a:ext cx="1455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Baio</a:t>
            </a:r>
            <a:endParaRPr lang="pt-B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894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59807" y="204920"/>
            <a:ext cx="2585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entury Schoolbook" panose="02040604050505020304" pitchFamily="18" charset="0"/>
              </a:rPr>
              <a:t>Pelagens compostas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39" y="694251"/>
            <a:ext cx="3767875" cy="275808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3102035" y="1611628"/>
            <a:ext cx="25337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Tordilho</a:t>
            </a:r>
            <a:endParaRPr lang="pt-B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33" y="3790763"/>
            <a:ext cx="3874750" cy="283012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025" y="3790763"/>
            <a:ext cx="4048996" cy="283012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723" y="574252"/>
            <a:ext cx="3703701" cy="2878084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10524993" y="1318839"/>
            <a:ext cx="1659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Ruão</a:t>
            </a:r>
            <a:endParaRPr lang="pt-B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2266539" y="3449360"/>
            <a:ext cx="2293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</a:rPr>
              <a:t>Rosilho</a:t>
            </a:r>
            <a:endParaRPr lang="pt-BR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9499251" y="3449360"/>
            <a:ext cx="2337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Lobuno</a:t>
            </a:r>
            <a:endParaRPr lang="pt-B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647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741870" y="50926"/>
            <a:ext cx="2690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entury Schoolbook" panose="02040604050505020304" pitchFamily="18" charset="0"/>
              </a:rPr>
              <a:t>Pelagens conjugadas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8985995" y="0"/>
            <a:ext cx="28488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5400" b="1" cap="none" spc="0" dirty="0" err="1" smtClean="0">
                <a:ln/>
                <a:solidFill>
                  <a:schemeClr val="accent4"/>
                </a:solidFill>
                <a:effectLst/>
              </a:rPr>
              <a:t>Apaloosa</a:t>
            </a:r>
            <a:endParaRPr lang="pt-BR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46345" y="0"/>
            <a:ext cx="21572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Pampa</a:t>
            </a:r>
            <a:endParaRPr lang="pt-B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67527" y="3572323"/>
            <a:ext cx="68405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Century Schoolbook" panose="02040604050505020304" pitchFamily="18" charset="0"/>
              </a:rPr>
              <a:t>Se a proporção de malhas brancas for maior, a palavra pampa precede </a:t>
            </a:r>
            <a:r>
              <a:rPr lang="pt-BR" dirty="0" smtClean="0">
                <a:solidFill>
                  <a:srgbClr val="000000"/>
                </a:solidFill>
                <a:latin typeface="Century Schoolbook" panose="02040604050505020304" pitchFamily="18" charset="0"/>
              </a:rPr>
              <a:t>a designação</a:t>
            </a:r>
            <a:r>
              <a:rPr lang="pt-BR" dirty="0" smtClean="0">
                <a:latin typeface="Century Schoolbook" panose="02040604050505020304" pitchFamily="18" charset="0"/>
              </a:rPr>
              <a:t> </a:t>
            </a:r>
            <a:r>
              <a:rPr lang="pt-BR" dirty="0">
                <a:latin typeface="Century Schoolbook" panose="02040604050505020304" pitchFamily="18" charset="0"/>
              </a:rPr>
              <a:t/>
            </a:r>
            <a:br>
              <a:rPr lang="pt-BR" dirty="0">
                <a:latin typeface="Century Schoolbook" panose="02040604050505020304" pitchFamily="18" charset="0"/>
              </a:rPr>
            </a:br>
            <a:endParaRPr lang="pt-BR" dirty="0">
              <a:latin typeface="Century Schoolbook" panose="02040604050505020304" pitchFamily="18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" y="4601195"/>
            <a:ext cx="5308174" cy="2198098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0" y="4390110"/>
            <a:ext cx="2003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oveiro</a:t>
            </a:r>
            <a:endParaRPr lang="pt-B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3884690"/>
            <a:ext cx="3810000" cy="2857500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9932486" y="5818860"/>
            <a:ext cx="17261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persa</a:t>
            </a:r>
            <a:endParaRPr lang="pt-BR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102" y="900163"/>
            <a:ext cx="4392768" cy="2470932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7" y="816309"/>
            <a:ext cx="6784033" cy="275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9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338356" y="0"/>
            <a:ext cx="75668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Partes do corpo do cavalo</a:t>
            </a:r>
            <a:endParaRPr lang="pt-B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439" y="1029393"/>
            <a:ext cx="7170648" cy="557304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 rot="1571237">
            <a:off x="3390312" y="1364565"/>
            <a:ext cx="1089157" cy="1774313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928987" y="923330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Cabeça</a:t>
            </a:r>
            <a:endParaRPr lang="pt-BR" sz="3200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4262511" y="1744394"/>
            <a:ext cx="1561514" cy="154375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4592442" y="992000"/>
            <a:ext cx="1808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>
                <a:solidFill>
                  <a:srgbClr val="0070C0"/>
                </a:solidFill>
                <a:latin typeface="Century Schoolbook" panose="02040604050505020304" pitchFamily="18" charset="0"/>
              </a:rPr>
              <a:t>Pescoço</a:t>
            </a:r>
            <a:endParaRPr lang="pt-BR" sz="3600" dirty="0">
              <a:solidFill>
                <a:srgbClr val="0070C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036234" y="2672862"/>
            <a:ext cx="3137094" cy="3263704"/>
          </a:xfrm>
          <a:prstGeom prst="rect">
            <a:avLst/>
          </a:prstGeom>
          <a:noFill/>
          <a:ln w="603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6932051" y="5873541"/>
            <a:ext cx="1806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92D050"/>
                </a:solidFill>
                <a:latin typeface="Century Schoolbook" panose="02040604050505020304" pitchFamily="18" charset="0"/>
              </a:rPr>
              <a:t>Tronco</a:t>
            </a:r>
            <a:endParaRPr lang="pt-BR" sz="4000" dirty="0">
              <a:solidFill>
                <a:srgbClr val="92D05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62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19" y="387305"/>
            <a:ext cx="885825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2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78" y="978876"/>
            <a:ext cx="11750021" cy="497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8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07" y="52320"/>
            <a:ext cx="4099807" cy="680568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760" y="52320"/>
            <a:ext cx="4056846" cy="675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4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051" y="4801547"/>
            <a:ext cx="3387144" cy="181212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281" y="282538"/>
            <a:ext cx="6218250" cy="416067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622"/>
            <a:ext cx="5133975" cy="473392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969" y="3881021"/>
            <a:ext cx="3036980" cy="299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4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152" y="328884"/>
            <a:ext cx="8800315" cy="6600236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5335248" y="1830368"/>
            <a:ext cx="1112891" cy="707011"/>
          </a:xfrm>
          <a:prstGeom prst="ellipse">
            <a:avLst/>
          </a:prstGeom>
          <a:noFill/>
          <a:ln w="50800" cmpd="sng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7659768" y="2031475"/>
            <a:ext cx="1128632" cy="707011"/>
          </a:xfrm>
          <a:prstGeom prst="ellipse">
            <a:avLst/>
          </a:prstGeom>
          <a:noFill/>
          <a:ln w="50800" cmpd="sng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6987558" y="1830369"/>
            <a:ext cx="914400" cy="707011"/>
          </a:xfrm>
          <a:prstGeom prst="ellipse">
            <a:avLst/>
          </a:prstGeom>
          <a:noFill/>
          <a:ln w="50800" cmpd="sng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6139554" y="2183873"/>
            <a:ext cx="914400" cy="707011"/>
          </a:xfrm>
          <a:prstGeom prst="ellipse">
            <a:avLst/>
          </a:prstGeom>
          <a:noFill/>
          <a:ln w="50800" cmpd="sng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4206616" y="3266178"/>
            <a:ext cx="1128632" cy="707011"/>
          </a:xfrm>
          <a:prstGeom prst="ellipse">
            <a:avLst/>
          </a:prstGeom>
          <a:noFill/>
          <a:ln w="50800" cmpd="sng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765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" y="133654"/>
            <a:ext cx="4960620" cy="662242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4438"/>
            <a:ext cx="5895340" cy="662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29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139065"/>
            <a:ext cx="8958580" cy="671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2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70" y="216485"/>
            <a:ext cx="10585450" cy="649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13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2080" y="288836"/>
            <a:ext cx="1187704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Century Schoolbook" panose="02040604050505020304" pitchFamily="18" charset="0"/>
              </a:rPr>
              <a:t>Cerca </a:t>
            </a:r>
            <a:r>
              <a:rPr lang="pt-BR" sz="2400" dirty="0">
                <a:latin typeface="Century Schoolbook" panose="02040604050505020304" pitchFamily="18" charset="0"/>
              </a:rPr>
              <a:t>de 60-65% de todo o peso do equídeo </a:t>
            </a:r>
            <a:r>
              <a:rPr lang="pt-BR" sz="2400" dirty="0" smtClean="0">
                <a:latin typeface="Century Schoolbook" panose="02040604050505020304" pitchFamily="18" charset="0"/>
              </a:rPr>
              <a:t>é sustentado </a:t>
            </a:r>
            <a:r>
              <a:rPr lang="pt-BR" sz="2400" dirty="0">
                <a:latin typeface="Century Schoolbook" panose="02040604050505020304" pitchFamily="18" charset="0"/>
              </a:rPr>
              <a:t>pelos membros torácicos e os 40-35% restantes são sustentados pelos </a:t>
            </a:r>
            <a:r>
              <a:rPr lang="pt-BR" sz="2400" dirty="0" smtClean="0">
                <a:latin typeface="Century Schoolbook" panose="02040604050505020304" pitchFamily="18" charset="0"/>
              </a:rPr>
              <a:t>membros pélvicos</a:t>
            </a:r>
            <a:r>
              <a:rPr lang="pt-BR" sz="2400" dirty="0">
                <a:latin typeface="Century Schoolbook" panose="02040604050505020304" pitchFamily="18" charset="0"/>
              </a:rPr>
              <a:t>. </a:t>
            </a:r>
            <a:endParaRPr lang="pt-BR" sz="2400" dirty="0" smtClean="0">
              <a:latin typeface="Century Schoolbook" panose="020406040505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Century Schoolbook" panose="02040604050505020304" pitchFamily="18" charset="0"/>
              </a:rPr>
              <a:t>Função do  casco: suporta o </a:t>
            </a:r>
            <a:r>
              <a:rPr lang="pt-BR" sz="2400" dirty="0">
                <a:latin typeface="Century Schoolbook" panose="02040604050505020304" pitchFamily="18" charset="0"/>
              </a:rPr>
              <a:t>peso do animal, absorve o impacto com o solo</a:t>
            </a:r>
            <a:r>
              <a:rPr lang="pt-BR" sz="2400" dirty="0" smtClean="0">
                <a:latin typeface="Century Schoolbook" panose="02040604050505020304" pitchFamily="18" charset="0"/>
              </a:rPr>
              <a:t>, resiste </a:t>
            </a:r>
            <a:r>
              <a:rPr lang="pt-BR" sz="2400" dirty="0">
                <a:latin typeface="Century Schoolbook" panose="02040604050505020304" pitchFamily="18" charset="0"/>
              </a:rPr>
              <a:t>ao desgaste, auxilia na propulsão e atua </a:t>
            </a:r>
            <a:r>
              <a:rPr lang="pt-BR" sz="2400" dirty="0" smtClean="0">
                <a:latin typeface="Century Schoolbook" panose="02040604050505020304" pitchFamily="18" charset="0"/>
              </a:rPr>
              <a:t>como uma </a:t>
            </a:r>
            <a:r>
              <a:rPr lang="pt-BR" sz="2400" dirty="0">
                <a:latin typeface="Century Schoolbook" panose="02040604050505020304" pitchFamily="18" charset="0"/>
              </a:rPr>
              <a:t>bomba hidráulica para o retorno </a:t>
            </a:r>
            <a:r>
              <a:rPr lang="pt-BR" sz="2400" dirty="0" smtClean="0">
                <a:latin typeface="Century Schoolbook" panose="02040604050505020304" pitchFamily="18" charset="0"/>
              </a:rPr>
              <a:t>sanguíneo da extremidade </a:t>
            </a:r>
            <a:r>
              <a:rPr lang="pt-BR" sz="2400" dirty="0">
                <a:latin typeface="Century Schoolbook" panose="02040604050505020304" pitchFamily="18" charset="0"/>
              </a:rPr>
              <a:t>do membro </a:t>
            </a:r>
            <a:endParaRPr lang="pt-BR" sz="2400" dirty="0" smtClean="0">
              <a:latin typeface="Century Schoolbook" panose="020406040505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Century Schoolbook" panose="02040604050505020304" pitchFamily="18" charset="0"/>
              </a:rPr>
              <a:t>Nos equinos </a:t>
            </a:r>
            <a:r>
              <a:rPr lang="pt-BR" sz="2400" dirty="0">
                <a:latin typeface="Century Schoolbook" panose="02040604050505020304" pitchFamily="18" charset="0"/>
              </a:rPr>
              <a:t>ferrados, o peso encontra-se distribuído </a:t>
            </a:r>
            <a:r>
              <a:rPr lang="pt-BR" sz="2400" dirty="0" smtClean="0">
                <a:latin typeface="Century Schoolbook" panose="02040604050505020304" pitchFamily="18" charset="0"/>
              </a:rPr>
              <a:t>na muralha </a:t>
            </a:r>
            <a:r>
              <a:rPr lang="pt-BR" sz="2400" dirty="0">
                <a:latin typeface="Century Schoolbook" panose="02040604050505020304" pitchFamily="18" charset="0"/>
              </a:rPr>
              <a:t>e sola, quando em posição </a:t>
            </a:r>
            <a:r>
              <a:rPr lang="pt-BR" sz="2400" dirty="0" err="1">
                <a:latin typeface="Century Schoolbook" panose="02040604050505020304" pitchFamily="18" charset="0"/>
              </a:rPr>
              <a:t>quadrupedal</a:t>
            </a:r>
            <a:r>
              <a:rPr lang="pt-BR" sz="2400" dirty="0">
                <a:latin typeface="Century Schoolbook" panose="02040604050505020304" pitchFamily="18" charset="0"/>
              </a:rPr>
              <a:t>. </a:t>
            </a:r>
            <a:endParaRPr lang="pt-BR" sz="2400" dirty="0" smtClean="0">
              <a:latin typeface="Century Schoolbook" panose="020406040505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Century Schoolbook" panose="02040604050505020304" pitchFamily="18" charset="0"/>
              </a:rPr>
              <a:t>Se </a:t>
            </a:r>
            <a:r>
              <a:rPr lang="pt-BR" sz="2400" dirty="0">
                <a:latin typeface="Century Schoolbook" panose="02040604050505020304" pitchFamily="18" charset="0"/>
              </a:rPr>
              <a:t>o </a:t>
            </a:r>
            <a:r>
              <a:rPr lang="pt-BR" sz="2400" dirty="0" smtClean="0">
                <a:latin typeface="Century Schoolbook" panose="02040604050505020304" pitchFamily="18" charset="0"/>
              </a:rPr>
              <a:t>equino </a:t>
            </a:r>
            <a:r>
              <a:rPr lang="pt-BR" sz="2400" dirty="0">
                <a:latin typeface="Century Schoolbook" panose="02040604050505020304" pitchFamily="18" charset="0"/>
              </a:rPr>
              <a:t>permanece numa superfície </a:t>
            </a:r>
            <a:r>
              <a:rPr lang="pt-BR" sz="2400" dirty="0" smtClean="0">
                <a:latin typeface="Century Schoolbook" panose="02040604050505020304" pitchFamily="18" charset="0"/>
              </a:rPr>
              <a:t>que se </a:t>
            </a:r>
            <a:r>
              <a:rPr lang="pt-BR" sz="2400" dirty="0">
                <a:latin typeface="Century Schoolbook" panose="02040604050505020304" pitchFamily="18" charset="0"/>
              </a:rPr>
              <a:t>adapta à forma do casco, a distribuição do </a:t>
            </a:r>
            <a:r>
              <a:rPr lang="pt-BR" sz="2400" dirty="0" smtClean="0">
                <a:latin typeface="Century Schoolbook" panose="02040604050505020304" pitchFamily="18" charset="0"/>
              </a:rPr>
              <a:t>peso ocorre </a:t>
            </a:r>
            <a:r>
              <a:rPr lang="pt-BR" sz="2400" dirty="0">
                <a:latin typeface="Century Schoolbook" panose="02040604050505020304" pitchFamily="18" charset="0"/>
              </a:rPr>
              <a:t>ao longo da sola e ranilha </a:t>
            </a:r>
            <a:br>
              <a:rPr lang="pt-BR" sz="2400" dirty="0">
                <a:latin typeface="Century Schoolbook" panose="02040604050505020304" pitchFamily="18" charset="0"/>
              </a:rPr>
            </a:br>
            <a:r>
              <a:rPr lang="pt-BR" sz="2400" dirty="0">
                <a:latin typeface="Century Schoolbook" panose="02040604050505020304" pitchFamily="18" charset="0"/>
              </a:rPr>
              <a:t/>
            </a:r>
            <a:br>
              <a:rPr lang="pt-BR" sz="2400" dirty="0">
                <a:latin typeface="Century Schoolbook" panose="02040604050505020304" pitchFamily="18" charset="0"/>
              </a:rPr>
            </a:br>
            <a:endParaRPr lang="pt-BR" sz="2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74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086" y="162561"/>
            <a:ext cx="7904144" cy="651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027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666</Words>
  <Application>Microsoft Office PowerPoint</Application>
  <PresentationFormat>Widescreen</PresentationFormat>
  <Paragraphs>68</Paragraphs>
  <Slides>33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Century Schoolbook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RobertaBrandi</dc:creator>
  <cp:lastModifiedBy>RobertaBrandi</cp:lastModifiedBy>
  <cp:revision>36</cp:revision>
  <dcterms:created xsi:type="dcterms:W3CDTF">2022-12-06T08:47:22Z</dcterms:created>
  <dcterms:modified xsi:type="dcterms:W3CDTF">2022-12-07T15:48:53Z</dcterms:modified>
</cp:coreProperties>
</file>