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68" r:id="rId2"/>
    <p:sldId id="312" r:id="rId3"/>
    <p:sldId id="369" r:id="rId4"/>
    <p:sldId id="341" r:id="rId5"/>
    <p:sldId id="382" r:id="rId6"/>
    <p:sldId id="383" r:id="rId7"/>
    <p:sldId id="367" r:id="rId8"/>
    <p:sldId id="385" r:id="rId9"/>
    <p:sldId id="387" r:id="rId10"/>
    <p:sldId id="386" r:id="rId11"/>
    <p:sldId id="388" r:id="rId12"/>
    <p:sldId id="384" r:id="rId13"/>
    <p:sldId id="381" r:id="rId14"/>
    <p:sldId id="368" r:id="rId15"/>
    <p:sldId id="389" r:id="rId16"/>
    <p:sldId id="391" r:id="rId17"/>
    <p:sldId id="390" r:id="rId18"/>
    <p:sldId id="393" r:id="rId19"/>
    <p:sldId id="39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23"/>
  </p:normalViewPr>
  <p:slideViewPr>
    <p:cSldViewPr snapToGrid="0" snapToObjects="1">
      <p:cViewPr varScale="1">
        <p:scale>
          <a:sx n="101" d="100"/>
          <a:sy n="101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F9A2C-EAB5-ED41-B254-1F8B0A4DA778}" type="datetimeFigureOut">
              <a:rPr lang="en-US" smtClean="0"/>
              <a:t>10/2/18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2DF6B-EB15-2C49-8140-5D414A0EE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08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30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dirty="0">
                <a:latin typeface="Tw Cen MT Condensed" panose="020B0606020104020203" pitchFamily="34" charset="77"/>
              </a:rPr>
              <a:t>Como termo plurívoco, a relação pode ser pensada de distintas formas: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sz="1200" dirty="0">
              <a:latin typeface="Tw Cen MT Condensed" panose="020B0606020104020203" pitchFamily="34" charset="7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dirty="0">
                <a:latin typeface="Tw Cen MT Condensed" panose="020B0606020104020203" pitchFamily="34" charset="77"/>
              </a:rPr>
              <a:t>Fruto da virada </a:t>
            </a:r>
            <a:r>
              <a:rPr lang="pt-PT" sz="1200" dirty="0" err="1">
                <a:latin typeface="Tw Cen MT Condensed" panose="020B0606020104020203" pitchFamily="34" charset="77"/>
              </a:rPr>
              <a:t>culturalista</a:t>
            </a:r>
            <a:r>
              <a:rPr lang="pt-PT" sz="1200" dirty="0">
                <a:latin typeface="Tw Cen MT Condensed" panose="020B0606020104020203" pitchFamily="34" charset="77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09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1200" b="1" dirty="0">
                <a:latin typeface="Tw Cen MT Condensed" panose="020B0606020104020203" pitchFamily="34" charset="77"/>
              </a:rPr>
              <a:t>Classificar é ordenar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sz="1200" dirty="0">
              <a:latin typeface="Tw Cen MT Condensed" panose="020B0606020104020203" pitchFamily="34" charset="7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dirty="0">
                <a:latin typeface="Tw Cen MT Condensed" panose="020B0606020104020203" pitchFamily="34" charset="77"/>
              </a:rPr>
              <a:t>Fruto da virada </a:t>
            </a:r>
            <a:r>
              <a:rPr lang="pt-PT" sz="1200" dirty="0" err="1">
                <a:latin typeface="Tw Cen MT Condensed" panose="020B0606020104020203" pitchFamily="34" charset="77"/>
              </a:rPr>
              <a:t>culturalista</a:t>
            </a:r>
            <a:r>
              <a:rPr lang="pt-PT" sz="1200" dirty="0">
                <a:latin typeface="Tw Cen MT Condensed" panose="020B0606020104020203" pitchFamily="34" charset="77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30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1200" b="1" dirty="0">
                <a:latin typeface="Tw Cen MT Condensed" panose="020B0606020104020203" pitchFamily="34" charset="77"/>
              </a:rPr>
              <a:t>Classificar é ordenar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sz="1200" dirty="0">
              <a:latin typeface="Tw Cen MT Condensed" panose="020B0606020104020203" pitchFamily="34" charset="7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dirty="0">
                <a:latin typeface="Tw Cen MT Condensed" panose="020B0606020104020203" pitchFamily="34" charset="77"/>
              </a:rPr>
              <a:t>Fruto da virada </a:t>
            </a:r>
            <a:r>
              <a:rPr lang="pt-PT" sz="1200" dirty="0" err="1">
                <a:latin typeface="Tw Cen MT Condensed" panose="020B0606020104020203" pitchFamily="34" charset="77"/>
              </a:rPr>
              <a:t>culturalista</a:t>
            </a:r>
            <a:r>
              <a:rPr lang="pt-PT" sz="1200" dirty="0">
                <a:latin typeface="Tw Cen MT Condensed" panose="020B0606020104020203" pitchFamily="34" charset="77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23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0FDEB-6262-864B-94E1-BCB9D0AB5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00754-0FFD-E14D-807B-E4214B225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8CCE8-70A8-9E4C-9319-14601AA4D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AEBC-60E9-4C46-8632-B3FB54FC87D1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4F1F3-B1D7-E74C-9C38-2ACFF5F79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F9800-58CF-954C-8335-888B278C5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ECFE-783C-F54E-8532-7618E6A9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73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A6DF6-BDC3-9246-9CD8-BB47A8FAB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49CE04-E6D3-C849-939D-535DE1395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8CB6E-5258-4B48-96C6-E280A458A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AEBC-60E9-4C46-8632-B3FB54FC87D1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ED4E5-9F88-9F4D-8618-3AC2DC11B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98FE7-D579-D644-8292-F9DDA32B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ECFE-783C-F54E-8532-7618E6A9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6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1695BB-CA55-8E43-958E-1A629DF79B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4BE12D-CE66-3441-B641-13C82365B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A2B69-804C-584D-8F99-BDA6CB48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AEBC-60E9-4C46-8632-B3FB54FC87D1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D4332-126B-DB4F-8B90-BD13EED2F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B690E-ACDA-B546-AF16-128DBBCEB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ECFE-783C-F54E-8532-7618E6A9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3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198D5-BE15-394D-B201-E0E1C9F2E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5B086-CE22-9E4C-BDF7-244F876D1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5EED9-1877-124E-87CC-64A8B8CAD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AEBC-60E9-4C46-8632-B3FB54FC87D1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C7030-75EB-674C-8294-A327A2CBB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ABBE0-7268-DE43-BDB0-4F86C4F9A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ECFE-783C-F54E-8532-7618E6A9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5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9EBA-871D-2D4D-B832-16548D9E3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F13FC-3E1A-2840-B3B9-34B49CA52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8A3E8-0731-FE40-A5B4-34C50D68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AEBC-60E9-4C46-8632-B3FB54FC87D1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3DDD4-A3E3-D84C-9BDF-AFDB2FCA9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568BF-B564-D24F-8527-6D99A8EB7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ECFE-783C-F54E-8532-7618E6A9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2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95D6E-F20E-EA4B-9077-066CF1A4D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03E86-0B0A-9346-99BF-035CA2310D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7F96D6-BAEF-A940-A617-C91887D6C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3BEDED-2BDE-8F45-88B8-0E043CAA0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AEBC-60E9-4C46-8632-B3FB54FC87D1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97A3C-0E53-3447-9D24-0A7048DB8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A6F47-2C38-5848-A18E-77509F027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ECFE-783C-F54E-8532-7618E6A9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7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BA84F-C313-7E45-B21D-39A1DD6AA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E8762-B79F-3743-93F1-EA22D3672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3546C3-C6F3-CE48-831E-E98A1C438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971D66-FE80-D241-AF16-23DDBBF688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C61D65-80E2-1340-9287-5A28ED5FBA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BC5101-B978-7544-B23B-16E32E15B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AEBC-60E9-4C46-8632-B3FB54FC87D1}" type="datetimeFigureOut">
              <a:rPr lang="en-US" smtClean="0"/>
              <a:t>10/2/18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526C17-B5CB-5843-BAE9-7E5A16758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BD5C71-7D70-CE49-A783-331CE75EB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ECFE-783C-F54E-8532-7618E6A9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3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A662F-8FEA-8F4D-A817-042EBE637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45F05A-F8FA-7A46-88A1-7F6D27749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AEBC-60E9-4C46-8632-B3FB54FC87D1}" type="datetimeFigureOut">
              <a:rPr lang="en-US" smtClean="0"/>
              <a:t>10/2/18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993EB7-50DC-EB48-BDBE-5C49A1762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48F5B2-E66F-AD48-AA32-300A4F4E1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ECFE-783C-F54E-8532-7618E6A9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9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6D9ECD-8440-1C41-9940-EFBBF11A0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AEBC-60E9-4C46-8632-B3FB54FC87D1}" type="datetimeFigureOut">
              <a:rPr lang="en-US" smtClean="0"/>
              <a:t>10/2/18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7A05A5-A663-634F-A6B3-7C3FE6041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0E341-F073-4149-B7C1-8DB04A583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ECFE-783C-F54E-8532-7618E6A9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9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3947B-7265-0542-991D-95DDEE2DA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6E00D-9FE6-B942-AE39-EA2B1C65A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199B5B-4738-C74E-B6F3-DE8FBAF66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241E4-3D2C-FF47-AA64-EA7C644E7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AEBC-60E9-4C46-8632-B3FB54FC87D1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BA6605-0798-A24E-8E02-811A39AB6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CFE589-E6AB-0D43-B4F7-78B763FCA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ECFE-783C-F54E-8532-7618E6A9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19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0A6F8-A8C3-274A-8EB0-F84E06A85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4DC1C5-D5AB-1946-9782-97FA9DF25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4E9BC-11C6-6B44-BE5E-FBFF0A77E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D7024D-1B9F-4945-857F-006601719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AEBC-60E9-4C46-8632-B3FB54FC87D1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62CCC-6425-F342-B1AF-600F92F90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62D1F-0DC8-604A-B775-4242E2F83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ECFE-783C-F54E-8532-7618E6A9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6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BCCAFE-708D-D64A-A5B2-A588111B4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5324E-5136-1E4C-928B-9C910DB59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FF9E0-29C8-4343-BC9A-34D3509B0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EAEBC-60E9-4C46-8632-B3FB54FC87D1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F82B8-DE1C-704E-B3DE-FD0748B5E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30393-C7AB-834D-BD85-FC52E991F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7ECFE-783C-F54E-8532-7618E6A9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1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MWUF3LYd88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i.org/10.5255/UKDA-SN-7616-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C785B5-29AC-8F4F-B865-48C50AE15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451" y="0"/>
            <a:ext cx="10293096" cy="696499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058A87-23DF-3046-88F6-6FD1C9E50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8017" y="241300"/>
            <a:ext cx="8575964" cy="1401473"/>
          </a:xfrm>
          <a:noFill/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SOCIOLOGIA DO CAPITALISMO CONTEMPORÂNEO 2018.02</a:t>
            </a:r>
            <a:endParaRPr lang="en-US" sz="3200" dirty="0">
              <a:solidFill>
                <a:srgbClr val="FF0000"/>
              </a:solidFill>
              <a:latin typeface="Tw Cen MT" panose="020B0602020104020603" pitchFamily="34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C8572-32A1-7046-8F4B-70CB93C6F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699" y="3211802"/>
            <a:ext cx="11404601" cy="3216707"/>
          </a:xfrm>
          <a:noFill/>
        </p:spPr>
        <p:txBody>
          <a:bodyPr>
            <a:normAutofit/>
          </a:bodyPr>
          <a:lstStyle/>
          <a:p>
            <a:endParaRPr lang="en-US" b="1" dirty="0">
              <a:latin typeface="Tw Cen MT Condensed" panose="020B0606020104020203" pitchFamily="34" charset="77"/>
            </a:endParaRPr>
          </a:p>
          <a:p>
            <a:r>
              <a:rPr lang="en-US" sz="44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AULA </a:t>
            </a:r>
            <a:r>
              <a:rPr lang="pt-BR" sz="44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6</a:t>
            </a:r>
          </a:p>
          <a:p>
            <a:r>
              <a:rPr lang="pt-BR" sz="44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A CULTURA EM TEMPOS DE GLOBALIZAÇÃO</a:t>
            </a:r>
            <a:endParaRPr lang="en-US" sz="6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1624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133350" y="187326"/>
            <a:ext cx="119507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A tese de </a:t>
            </a:r>
            <a:r>
              <a:rPr lang="pt-BR" sz="4800" b="1" dirty="0" err="1">
                <a:solidFill>
                  <a:srgbClr val="FF0000"/>
                </a:solidFill>
                <a:latin typeface="Tw Cen MT Condensed" panose="020B0606020104020203" pitchFamily="34" charset="77"/>
              </a:rPr>
              <a:t>Ritzer</a:t>
            </a:r>
            <a:r>
              <a:rPr lang="pt-BR" sz="48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 e Ryan</a:t>
            </a:r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133350" y="955542"/>
            <a:ext cx="115697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err="1">
                <a:latin typeface="Tw Cen MT Condensed" panose="020B0606020104020203" pitchFamily="34" charset="77"/>
              </a:rPr>
              <a:t>Grobalização</a:t>
            </a:r>
            <a:r>
              <a:rPr lang="pt-BR" sz="2800" b="1" dirty="0">
                <a:latin typeface="Tw Cen MT Condensed" panose="020B0606020104020203" pitchFamily="34" charset="77"/>
              </a:rPr>
              <a:t>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ligada à habilidade de corporações de aumentar sua influência e poder ao redor do globo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Marx + Weber: expansão perene do capital e da economia de mercado + racionalização dos processos sociais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Promovida por capitalismo (expansão perene), americanização e </a:t>
            </a:r>
            <a:r>
              <a:rPr lang="pt-BR" sz="2800" dirty="0" err="1">
                <a:latin typeface="Tw Cen MT Condensed" panose="020B0606020104020203" pitchFamily="34" charset="77"/>
              </a:rPr>
              <a:t>McDonaldização</a:t>
            </a:r>
            <a:r>
              <a:rPr lang="pt-BR" sz="2800" dirty="0">
                <a:latin typeface="Tw Cen MT Condensed" panose="020B0606020104020203" pitchFamily="34" charset="77"/>
              </a:rPr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Eficiência, </a:t>
            </a:r>
            <a:r>
              <a:rPr lang="pt-BR" sz="2800" dirty="0" err="1">
                <a:latin typeface="Tw Cen MT Condensed" panose="020B0606020104020203" pitchFamily="34" charset="77"/>
              </a:rPr>
              <a:t>calculabilidade</a:t>
            </a:r>
            <a:r>
              <a:rPr lang="pt-BR" sz="2800" dirty="0">
                <a:latin typeface="Tw Cen MT Condensed" panose="020B0606020104020203" pitchFamily="34" charset="77"/>
              </a:rPr>
              <a:t>, previsibilidade e controle como princípios emprestados dos </a:t>
            </a:r>
            <a:r>
              <a:rPr lang="pt-BR" sz="2800" dirty="0" err="1">
                <a:latin typeface="Tw Cen MT Condensed" panose="020B0606020104020203" pitchFamily="34" charset="77"/>
              </a:rPr>
              <a:t>fast-food</a:t>
            </a:r>
            <a:r>
              <a:rPr lang="pt-BR" sz="2800" dirty="0">
                <a:latin typeface="Tw Cen MT Condensed" panose="020B0606020104020203" pitchFamily="34" charset="77"/>
              </a:rPr>
              <a:t> aplicados a múltiplos setores da sociedade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err="1">
                <a:latin typeface="Tw Cen MT Condensed" panose="020B0606020104020203" pitchFamily="34" charset="77"/>
              </a:rPr>
              <a:t>Glocalização</a:t>
            </a:r>
            <a:r>
              <a:rPr lang="pt-BR" sz="2800" dirty="0">
                <a:latin typeface="Tw Cen MT Condensed" panose="020B0606020104020203" pitchFamily="34" charset="77"/>
              </a:rPr>
              <a:t> também pode estar a serviço da globalização do nada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Pode ser reação à </a:t>
            </a:r>
            <a:r>
              <a:rPr lang="pt-BR" sz="2800" dirty="0" err="1">
                <a:latin typeface="Tw Cen MT Condensed" panose="020B0606020104020203" pitchFamily="34" charset="77"/>
              </a:rPr>
              <a:t>grobalização</a:t>
            </a:r>
            <a:r>
              <a:rPr lang="pt-BR" sz="2800" dirty="0">
                <a:latin typeface="Tw Cen MT Condensed" panose="020B0606020104020203" pitchFamily="34" charset="77"/>
              </a:rPr>
              <a:t> (romantismo/nostalgia)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Pode haver </a:t>
            </a:r>
            <a:r>
              <a:rPr lang="pt-BR" sz="2800" dirty="0" err="1">
                <a:latin typeface="Tw Cen MT Condensed" panose="020B0606020104020203" pitchFamily="34" charset="77"/>
              </a:rPr>
              <a:t>grobalização</a:t>
            </a:r>
            <a:r>
              <a:rPr lang="pt-BR" sz="2800" dirty="0">
                <a:latin typeface="Tw Cen MT Condensed" panose="020B0606020104020203" pitchFamily="34" charset="77"/>
              </a:rPr>
              <a:t> do algo (produtos cheios de marcas locais) e </a:t>
            </a:r>
            <a:r>
              <a:rPr lang="pt-BR" sz="2800" dirty="0" err="1">
                <a:latin typeface="Tw Cen MT Condensed" panose="020B0606020104020203" pitchFamily="34" charset="77"/>
              </a:rPr>
              <a:t>glocalização</a:t>
            </a:r>
            <a:r>
              <a:rPr lang="pt-BR" sz="2800" dirty="0">
                <a:latin typeface="Tw Cen MT Condensed" panose="020B0606020104020203" pitchFamily="34" charset="77"/>
              </a:rPr>
              <a:t> do nada (produtos genéricos nacionais)</a:t>
            </a:r>
            <a:endParaRPr lang="en-US" sz="2800" dirty="0">
              <a:latin typeface="Tw Cen MT Condensed" panose="020B0606020104020203" pitchFamily="34" charset="77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00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133350" y="187326"/>
            <a:ext cx="119507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A tese de Miller</a:t>
            </a:r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133350" y="955542"/>
            <a:ext cx="119507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w Cen MT Condensed" panose="020B0606020104020203" pitchFamily="34" charset="77"/>
              </a:rPr>
              <a:t>Sociedades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como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projetos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culturais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construídos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por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meio</a:t>
            </a:r>
            <a:r>
              <a:rPr lang="en-US" sz="2800" dirty="0">
                <a:latin typeface="Tw Cen MT Condensed" panose="020B0606020104020203" pitchFamily="34" charset="77"/>
              </a:rPr>
              <a:t> de </a:t>
            </a:r>
            <a:r>
              <a:rPr lang="en-US" sz="2800" dirty="0" err="1">
                <a:latin typeface="Tw Cen MT Condensed" panose="020B0606020104020203" pitchFamily="34" charset="77"/>
              </a:rPr>
              <a:t>coisas</a:t>
            </a:r>
            <a:r>
              <a:rPr lang="en-US" sz="2800" dirty="0">
                <a:latin typeface="Tw Cen MT Condensed" panose="020B0606020104020203" pitchFamily="34" charset="77"/>
              </a:rPr>
              <a:t>: </a:t>
            </a:r>
            <a:r>
              <a:rPr lang="en-US" sz="2800" dirty="0" err="1">
                <a:latin typeface="Tw Cen MT Condensed" panose="020B0606020104020203" pitchFamily="34" charset="77"/>
              </a:rPr>
              <a:t>objetos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ajudam</a:t>
            </a:r>
            <a:r>
              <a:rPr lang="en-US" sz="2800" dirty="0">
                <a:latin typeface="Tw Cen MT Condensed" panose="020B0606020104020203" pitchFamily="34" charset="77"/>
              </a:rPr>
              <a:t> a </a:t>
            </a:r>
            <a:r>
              <a:rPr lang="en-US" sz="2800" dirty="0" err="1">
                <a:latin typeface="Tw Cen MT Condensed" panose="020B0606020104020203" pitchFamily="34" charset="77"/>
              </a:rPr>
              <a:t>construir</a:t>
            </a:r>
            <a:r>
              <a:rPr lang="en-US" sz="2800" dirty="0">
                <a:latin typeface="Tw Cen MT Condensed" panose="020B0606020104020203" pitchFamily="34" charset="77"/>
              </a:rPr>
              <a:t> a </a:t>
            </a:r>
            <a:r>
              <a:rPr lang="en-US" sz="2800" dirty="0" err="1">
                <a:latin typeface="Tw Cen MT Condensed" panose="020B0606020104020203" pitchFamily="34" charset="77"/>
              </a:rPr>
              <a:t>humanidade</a:t>
            </a:r>
            <a:r>
              <a:rPr lang="en-US" sz="2800" dirty="0">
                <a:latin typeface="Tw Cen MT Condensed" panose="020B0606020104020203" pitchFamily="34" charset="77"/>
              </a:rPr>
              <a:t> e </a:t>
            </a:r>
            <a:r>
              <a:rPr lang="en-US" sz="2800" dirty="0" err="1">
                <a:latin typeface="Tw Cen MT Condensed" panose="020B0606020104020203" pitchFamily="34" charset="77"/>
              </a:rPr>
              <a:t>conformar</a:t>
            </a:r>
            <a:r>
              <a:rPr lang="en-US" sz="2800" dirty="0">
                <a:latin typeface="Tw Cen MT Condensed" panose="020B0606020104020203" pitchFamily="34" charset="77"/>
              </a:rPr>
              <a:t> o </a:t>
            </a:r>
            <a:r>
              <a:rPr lang="en-US" sz="2800" dirty="0" err="1">
                <a:latin typeface="Tw Cen MT Condensed" panose="020B0606020104020203" pitchFamily="34" charset="77"/>
              </a:rPr>
              <a:t>projeto</a:t>
            </a:r>
            <a:r>
              <a:rPr lang="en-US" sz="2800" dirty="0">
                <a:latin typeface="Tw Cen MT Condensed" panose="020B0606020104020203" pitchFamily="34" charset="77"/>
              </a:rPr>
              <a:t> cultural de </a:t>
            </a:r>
            <a:r>
              <a:rPr lang="en-US" sz="2800" dirty="0" err="1">
                <a:latin typeface="Tw Cen MT Condensed" panose="020B0606020104020203" pitchFamily="34" charset="77"/>
              </a:rPr>
              <a:t>sociedade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Forma comum de ver bens: como materialização de planos corporativos e estratégias. Os sentidos dos bens devem ser apreendidos por meio dessas estratégias </a:t>
            </a:r>
          </a:p>
          <a:p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Proposta analítica: consumo como cultura material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endParaRPr lang="en-US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21430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133350" y="187326"/>
            <a:ext cx="119507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Consumo, cultura e capitalismo: o papel da cultural material</a:t>
            </a: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68300" y="1334510"/>
            <a:ext cx="115697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Tw Cen MT Condensed" panose="020B0606020104020203" pitchFamily="34" charset="77"/>
              </a:rPr>
              <a:t>1) Consumo como um meio expressivo, uma linguagem não verbal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A função do consumo é sua capacidade de dar sentido – mercadorias são boas para pensar. Um meio não-verbal para a faculdade criativa humana (Douglas e </a:t>
            </a:r>
            <a:r>
              <a:rPr lang="pt-BR" sz="2800" dirty="0" err="1">
                <a:latin typeface="Tw Cen MT Condensed" panose="020B0606020104020203" pitchFamily="34" charset="77"/>
              </a:rPr>
              <a:t>Isherwood</a:t>
            </a:r>
            <a:r>
              <a:rPr lang="pt-BR" sz="2800" dirty="0">
                <a:latin typeface="Tw Cen MT Condensed" panose="020B0606020104020203" pitchFamily="34" charset="77"/>
              </a:rPr>
              <a:t>, 2009)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Escolhas de consumo expressam ou questionam e geram cultura do momento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r>
              <a:rPr lang="pt-BR" sz="2800" b="1" dirty="0">
                <a:latin typeface="Tw Cen MT Condensed" panose="020B0606020104020203" pitchFamily="34" charset="77"/>
              </a:rPr>
              <a:t>2) O consumo como produtivo para produzir relações sociais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A comensalidade, associações simbólicas coletivas ("as tribos") que determinam valor e prestígio</a:t>
            </a: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r>
              <a:rPr lang="pt-BR" sz="2800" b="1" dirty="0">
                <a:latin typeface="Tw Cen MT Condensed" panose="020B0606020104020203" pitchFamily="34" charset="77"/>
              </a:rPr>
              <a:t>3) O consumo é um campo de ação social sujeito à estratificação </a:t>
            </a: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A relação entre cultura e classe sociais pode ser verificada pelo consumo</a:t>
            </a: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r>
              <a:rPr lang="en-US" dirty="0">
                <a:latin typeface="Tw Cen MT Condensed" panose="020B0606020104020203" pitchFamily="34" charset="77"/>
              </a:rPr>
              <a:t>DOUGLAS, Mary; ISHERWOOD, Baron. O </a:t>
            </a:r>
            <a:r>
              <a:rPr lang="en-US" dirty="0" err="1">
                <a:latin typeface="Tw Cen MT Condensed" panose="020B0606020104020203" pitchFamily="34" charset="77"/>
              </a:rPr>
              <a:t>mundo</a:t>
            </a:r>
            <a:r>
              <a:rPr lang="en-US" dirty="0">
                <a:latin typeface="Tw Cen MT Condensed" panose="020B0606020104020203" pitchFamily="34" charset="77"/>
              </a:rPr>
              <a:t> dos bens: para </a:t>
            </a:r>
            <a:r>
              <a:rPr lang="en-US" dirty="0" err="1">
                <a:latin typeface="Tw Cen MT Condensed" panose="020B0606020104020203" pitchFamily="34" charset="77"/>
              </a:rPr>
              <a:t>uma</a:t>
            </a:r>
            <a:r>
              <a:rPr lang="en-US" dirty="0">
                <a:latin typeface="Tw Cen MT Condensed" panose="020B0606020104020203" pitchFamily="34" charset="77"/>
              </a:rPr>
              <a:t> </a:t>
            </a:r>
            <a:r>
              <a:rPr lang="en-US" dirty="0" err="1">
                <a:latin typeface="Tw Cen MT Condensed" panose="020B0606020104020203" pitchFamily="34" charset="77"/>
              </a:rPr>
              <a:t>antropologia</a:t>
            </a:r>
            <a:r>
              <a:rPr lang="en-US" dirty="0">
                <a:latin typeface="Tw Cen MT Condensed" panose="020B0606020104020203" pitchFamily="34" charset="77"/>
              </a:rPr>
              <a:t> do </a:t>
            </a:r>
            <a:r>
              <a:rPr lang="en-US" dirty="0" err="1">
                <a:latin typeface="Tw Cen MT Condensed" panose="020B0606020104020203" pitchFamily="34" charset="77"/>
              </a:rPr>
              <a:t>consumo</a:t>
            </a:r>
            <a:r>
              <a:rPr lang="en-US" dirty="0">
                <a:latin typeface="Tw Cen MT Condensed" panose="020B0606020104020203" pitchFamily="34" charset="77"/>
              </a:rPr>
              <a:t>. 2ª Ed. Rio de Janeiro: </a:t>
            </a:r>
            <a:r>
              <a:rPr lang="en-US" dirty="0" err="1">
                <a:latin typeface="Tw Cen MT Condensed" panose="020B0606020104020203" pitchFamily="34" charset="77"/>
              </a:rPr>
              <a:t>Editora</a:t>
            </a:r>
            <a:r>
              <a:rPr lang="en-US" dirty="0">
                <a:latin typeface="Tw Cen MT Condensed" panose="020B0606020104020203" pitchFamily="34" charset="77"/>
              </a:rPr>
              <a:t> UFRJ, 2009.</a:t>
            </a: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endParaRPr lang="pt-BR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74453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133350" y="187326"/>
            <a:ext cx="119507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Consumo como cultura material</a:t>
            </a: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23850" y="955542"/>
            <a:ext cx="115697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Tw Cen MT Condensed" panose="020B0606020104020203" pitchFamily="34" charset="77"/>
              </a:rPr>
              <a:t>Implica rejeitar duas visões: </a:t>
            </a:r>
          </a:p>
          <a:p>
            <a:endParaRPr lang="pt-BR" sz="2800" b="1" dirty="0">
              <a:latin typeface="Tw Cen MT Condensed" panose="020B0606020104020203" pitchFamily="34" charset="77"/>
            </a:endParaRPr>
          </a:p>
          <a:p>
            <a:r>
              <a:rPr lang="pt-BR" sz="2800" dirty="0">
                <a:latin typeface="Tw Cen MT Condensed" panose="020B0606020104020203" pitchFamily="34" charset="77"/>
              </a:rPr>
              <a:t>1) a abordagem moral e normativa que associa o consumo à necessária destruição da cultura material, da sociedade e do meio-ambiente</a:t>
            </a: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r>
              <a:rPr lang="pt-BR" sz="2800" dirty="0">
                <a:latin typeface="Tw Cen MT Condensed" panose="020B0606020104020203" pitchFamily="34" charset="77"/>
              </a:rPr>
              <a:t>2) que limita o consumo a necessidades e utilidades individuais</a:t>
            </a: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endParaRPr lang="pt-BR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9445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133350" y="187326"/>
            <a:ext cx="119507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Consumo como cultura material em Miller</a:t>
            </a: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23850" y="955542"/>
            <a:ext cx="115697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Tw Cen MT Condensed" panose="020B0606020104020203" pitchFamily="34" charset="77"/>
              </a:rPr>
              <a:t>Substituídas por: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Uma leitura informada e complexa do capitalismo cuja nova crítica tem fundações firmes em uma etnografia comparativa de práticas em mundos de mercadorias (consumo)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Potencial crítico? Capitalismo como uma prática comparativa, desafiando a falácia economicista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Examinar o sentido do bem no consumo e no plano simbólico (semiótico e social)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w Cen MT Condensed" panose="020B0606020104020203" pitchFamily="34" charset="77"/>
              </a:rPr>
              <a:t>Imagens do global </a:t>
            </a:r>
            <a:r>
              <a:rPr lang="en-US" sz="2800" dirty="0" err="1">
                <a:latin typeface="Tw Cen MT Condensed" panose="020B0606020104020203" pitchFamily="34" charset="77"/>
              </a:rPr>
              <a:t>são</a:t>
            </a:r>
            <a:r>
              <a:rPr lang="en-US" sz="2800" dirty="0">
                <a:latin typeface="Tw Cen MT Condensed" panose="020B0606020104020203" pitchFamily="34" charset="77"/>
              </a:rPr>
              <a:t>, </a:t>
            </a:r>
            <a:r>
              <a:rPr lang="en-US" sz="2800" dirty="0" err="1">
                <a:latin typeface="Tw Cen MT Condensed" panose="020B0606020104020203" pitchFamily="34" charset="77"/>
              </a:rPr>
              <a:t>também</a:t>
            </a:r>
            <a:r>
              <a:rPr lang="en-US" sz="2800" dirty="0">
                <a:latin typeface="Tw Cen MT Condensed" panose="020B0606020104020203" pitchFamily="34" charset="77"/>
              </a:rPr>
              <a:t>, </a:t>
            </a:r>
            <a:r>
              <a:rPr lang="en-US" sz="2800" dirty="0" err="1">
                <a:latin typeface="Tw Cen MT Condensed" panose="020B0606020104020203" pitchFamily="34" charset="77"/>
              </a:rPr>
              <a:t>locais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Mercadoria como mito – uma forma </a:t>
            </a:r>
            <a:r>
              <a:rPr lang="pt-BR" sz="2800" dirty="0" err="1">
                <a:latin typeface="Tw Cen MT Condensed" panose="020B0606020104020203" pitchFamily="34" charset="77"/>
              </a:rPr>
              <a:t>narrativizada</a:t>
            </a:r>
            <a:r>
              <a:rPr lang="pt-BR" sz="2800" dirty="0">
                <a:latin typeface="Tw Cen MT Condensed" panose="020B0606020104020203" pitchFamily="34" charset="77"/>
              </a:rPr>
              <a:t> e organizadora da experiência social que procura solucionar contradições entre contingências e valores, definindo uma causalidade aos processos históricos 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800" b="1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Consumo envolve uma apropriação altamente produtiva e criativa dos bens, que os transformava com o passar do tempo (Miller)</a:t>
            </a: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endParaRPr lang="pt-BR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69685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133350" y="187326"/>
            <a:ext cx="119507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Consumo como cultura material em Miller</a:t>
            </a: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23850" y="955542"/>
            <a:ext cx="11569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>
              <a:latin typeface="Tw Cen MT Condensed" panose="020B0606020104020203" pitchFamily="34" charset="77"/>
            </a:endParaRPr>
          </a:p>
          <a:p>
            <a:endParaRPr lang="pt-BR" sz="2800" dirty="0">
              <a:latin typeface="Tw Cen MT Condensed" panose="020B0606020104020203" pitchFamily="34" charset="77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A4A041-DACA-EB4D-9848-002A674CD08B}"/>
              </a:ext>
            </a:extLst>
          </p:cNvPr>
          <p:cNvSpPr/>
          <p:nvPr/>
        </p:nvSpPr>
        <p:spPr>
          <a:xfrm>
            <a:off x="323850" y="1012954"/>
            <a:ext cx="113438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Reconhece múltiplas formas pelas quais o consumo poderia se manifestar enquanto produção de grupos sociais: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O exame de contextos específicos (regionais) de consumo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Bens associados à expressão de um desejo de entrar na modernidade ou de uma identidade nacional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Desafia pressupostos sobre globalização inevitavelmente significando homogeneização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Casos de adoção de símbolos da modernidade para forjar identidades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Promoção de tradições reinventadas e </a:t>
            </a:r>
            <a:r>
              <a:rPr lang="pt-BR" sz="2800" dirty="0" err="1">
                <a:latin typeface="Tw Cen MT Condensed" panose="020B0606020104020203" pitchFamily="34" charset="77"/>
              </a:rPr>
              <a:t>patrimonializadas</a:t>
            </a:r>
            <a:r>
              <a:rPr lang="pt-BR" sz="2800" dirty="0">
                <a:latin typeface="Tw Cen MT Condensed" panose="020B0606020104020203" pitchFamily="34" charset="77"/>
              </a:rPr>
              <a:t> para afirmar identidades coletivas em um mundo globalizado: ”de repente, parece que todo mundo tem uma cultura” (</a:t>
            </a:r>
            <a:r>
              <a:rPr lang="pt-BR" sz="2800" dirty="0" err="1">
                <a:latin typeface="Tw Cen MT Condensed" panose="020B0606020104020203" pitchFamily="34" charset="77"/>
              </a:rPr>
              <a:t>Sahlins</a:t>
            </a:r>
            <a:r>
              <a:rPr lang="pt-BR" sz="2800" dirty="0">
                <a:latin typeface="Tw Cen MT Condensed" panose="020B0606020104020203" pitchFamily="34" charset="77"/>
              </a:rPr>
              <a:t> 2009: 399)</a:t>
            </a:r>
          </a:p>
        </p:txBody>
      </p:sp>
    </p:spTree>
    <p:extLst>
      <p:ext uri="{BB962C8B-B14F-4D97-AF65-F5344CB8AC3E}">
        <p14:creationId xmlns:p14="http://schemas.microsoft.com/office/powerpoint/2010/main" val="553379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133350" y="187326"/>
            <a:ext cx="119507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LA SAPE</a:t>
            </a: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23850" y="955542"/>
            <a:ext cx="11569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>
              <a:latin typeface="Tw Cen MT Condensed" panose="020B0606020104020203" pitchFamily="34" charset="77"/>
            </a:endParaRPr>
          </a:p>
          <a:p>
            <a:endParaRPr lang="pt-BR" sz="2800" dirty="0">
              <a:latin typeface="Tw Cen MT Condensed" panose="020B0606020104020203" pitchFamily="34" charset="77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A4A041-DACA-EB4D-9848-002A674CD08B}"/>
              </a:ext>
            </a:extLst>
          </p:cNvPr>
          <p:cNvSpPr/>
          <p:nvPr/>
        </p:nvSpPr>
        <p:spPr>
          <a:xfrm>
            <a:off x="323850" y="1012954"/>
            <a:ext cx="113438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A adoção espontânea de símbolos da modernidade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A0ACA6-E567-5649-9B61-5E3D27E10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1723758"/>
            <a:ext cx="4673600" cy="46736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09FABDE-0685-5C44-AEB5-965D29B37E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1913" y="2212848"/>
            <a:ext cx="7310087" cy="380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371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133350" y="187326"/>
            <a:ext cx="119507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Bebidas doces em Trinidad</a:t>
            </a: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23850" y="955542"/>
            <a:ext cx="11569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>
              <a:latin typeface="Tw Cen MT Condensed" panose="020B0606020104020203" pitchFamily="34" charset="77"/>
            </a:endParaRPr>
          </a:p>
          <a:p>
            <a:endParaRPr lang="pt-BR" sz="2800" dirty="0">
              <a:latin typeface="Tw Cen MT Condensed" panose="020B0606020104020203" pitchFamily="34" charset="77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A4A041-DACA-EB4D-9848-002A674CD08B}"/>
              </a:ext>
            </a:extLst>
          </p:cNvPr>
          <p:cNvSpPr/>
          <p:nvPr/>
        </p:nvSpPr>
        <p:spPr>
          <a:xfrm>
            <a:off x="323850" y="1012954"/>
            <a:ext cx="113438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 err="1">
                <a:latin typeface="Tw Cen MT Condensed" panose="020B0606020104020203" pitchFamily="34" charset="77"/>
              </a:rPr>
              <a:t>Coca-cola</a:t>
            </a:r>
            <a:r>
              <a:rPr lang="pt-BR" sz="2800" b="1" dirty="0">
                <a:latin typeface="Tw Cen MT Condensed" panose="020B0606020104020203" pitchFamily="34" charset="77"/>
              </a:rPr>
              <a:t> como </a:t>
            </a:r>
            <a:r>
              <a:rPr lang="pt-BR" sz="2800" b="1" dirty="0" err="1">
                <a:latin typeface="Tw Cen MT Condensed" panose="020B0606020104020203" pitchFamily="34" charset="77"/>
              </a:rPr>
              <a:t>contra-exemplo</a:t>
            </a:r>
            <a:r>
              <a:rPr lang="pt-BR" sz="2800" b="1" dirty="0">
                <a:latin typeface="Tw Cen MT Condensed" panose="020B0606020104020203" pitchFamily="34" charset="77"/>
              </a:rPr>
              <a:t> – não é o ícone da globalização ou a meta-símbolo</a:t>
            </a:r>
            <a:endParaRPr lang="en-US" sz="2800" b="1" dirty="0">
              <a:latin typeface="Tw Cen MT Condensed" panose="020B0606020104020203" pitchFamily="34" charset="77"/>
            </a:endParaRPr>
          </a:p>
          <a:p>
            <a:r>
              <a:rPr lang="pt-BR" sz="2800" dirty="0">
                <a:latin typeface="Tw Cen MT Condensed" panose="020B0606020104020203" pitchFamily="34" charset="77"/>
              </a:rPr>
              <a:t> 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A tentativa fracassada  - mas correta do ponto de vista de posicionamento de mercado e altamente estudada - mudança da fórmula nos anos 1980 contra a Pepsi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Sistema de franquia que permite flexibilidade local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O caso da Coca-Cola em Trinidad (no qual nos concentraremos) – a contextualização local de um produto global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92961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133350" y="187326"/>
            <a:ext cx="119507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Bebidas doces em Trinidad</a:t>
            </a: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23850" y="955542"/>
            <a:ext cx="11569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>
              <a:latin typeface="Tw Cen MT Condensed" panose="020B0606020104020203" pitchFamily="34" charset="77"/>
            </a:endParaRPr>
          </a:p>
          <a:p>
            <a:endParaRPr lang="pt-BR" sz="2800" dirty="0">
              <a:latin typeface="Tw Cen MT Condensed" panose="020B0606020104020203" pitchFamily="34" charset="77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A4A041-DACA-EB4D-9848-002A674CD08B}"/>
              </a:ext>
            </a:extLst>
          </p:cNvPr>
          <p:cNvSpPr/>
          <p:nvPr/>
        </p:nvSpPr>
        <p:spPr>
          <a:xfrm>
            <a:off x="323850" y="1012954"/>
            <a:ext cx="1134389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800" b="1" dirty="0" err="1">
                <a:latin typeface="Tw Cen MT Condensed" panose="020B0606020104020203" pitchFamily="34" charset="77"/>
              </a:rPr>
              <a:t>Coca-cola</a:t>
            </a:r>
            <a:r>
              <a:rPr lang="pt-BR" sz="2800" b="1" dirty="0">
                <a:latin typeface="Tw Cen MT Condensed" panose="020B0606020104020203" pitchFamily="34" charset="77"/>
              </a:rPr>
              <a:t> em Trinidad:</a:t>
            </a:r>
          </a:p>
          <a:p>
            <a:pPr lvl="0"/>
            <a:endParaRPr lang="pt-BR" sz="2800" b="1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Chega no final dos anos 1940 junto com os estadunidenses (militares)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  <a:hlinkClick r:id="rId2"/>
              </a:rPr>
              <a:t>Rum </a:t>
            </a:r>
            <a:r>
              <a:rPr lang="pt-BR" sz="2800" dirty="0" err="1">
                <a:latin typeface="Tw Cen MT Condensed" panose="020B0606020104020203" pitchFamily="34" charset="77"/>
                <a:hlinkClick r:id="rId2"/>
              </a:rPr>
              <a:t>and</a:t>
            </a:r>
            <a:r>
              <a:rPr lang="pt-BR" sz="2800" dirty="0">
                <a:latin typeface="Tw Cen MT Condensed" panose="020B0606020104020203" pitchFamily="34" charset="77"/>
                <a:hlinkClick r:id="rId2"/>
              </a:rPr>
              <a:t> Coca-Cola</a:t>
            </a:r>
            <a:r>
              <a:rPr lang="pt-BR" sz="2800" dirty="0">
                <a:latin typeface="Tw Cen MT Condensed" panose="020B0606020104020203" pitchFamily="34" charset="77"/>
              </a:rPr>
              <a:t>: em um primeiro momento, mistura </a:t>
            </a:r>
            <a:r>
              <a:rPr lang="pt-BR" sz="2800" dirty="0" err="1">
                <a:latin typeface="Tw Cen MT Condensed" panose="020B0606020104020203" pitchFamily="34" charset="77"/>
              </a:rPr>
              <a:t>objetifica</a:t>
            </a:r>
            <a:r>
              <a:rPr lang="pt-BR" sz="2800" dirty="0">
                <a:latin typeface="Tw Cen MT Condensed" panose="020B0606020104020203" pitchFamily="34" charset="77"/>
              </a:rPr>
              <a:t> a mercantilização do trabalho e sexualidade locais; permanece como bebida popular, associada à identidade nacional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Presença ideologicamente utilizada pelo movimento de independência: é o lado benigno que é recordado (igualitarismo)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O discurso étnico onipresente na ilha media a recepção e consumo das bebidas: afro-caribenhos, indianos hindus e indianos muçulmanos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w Cen MT Condensed" panose="020B0606020104020203" pitchFamily="34" charset="77"/>
              </a:rPr>
              <a:t>“The companies produce soft drinks. The public consume sweet drinks.” (177)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endParaRPr lang="en-US" sz="2800" dirty="0">
              <a:latin typeface="Tw Cen MT Condensed" panose="020B0606020104020203" pitchFamily="34" charset="77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2719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133350" y="187326"/>
            <a:ext cx="119507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Bebidas doces em Trinidad</a:t>
            </a: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23850" y="955542"/>
            <a:ext cx="11569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>
              <a:latin typeface="Tw Cen MT Condensed" panose="020B0606020104020203" pitchFamily="34" charset="77"/>
            </a:endParaRPr>
          </a:p>
          <a:p>
            <a:endParaRPr lang="pt-BR" sz="2800" dirty="0">
              <a:latin typeface="Tw Cen MT Condensed" panose="020B0606020104020203" pitchFamily="34" charset="77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A4A041-DACA-EB4D-9848-002A674CD08B}"/>
              </a:ext>
            </a:extLst>
          </p:cNvPr>
          <p:cNvSpPr/>
          <p:nvPr/>
        </p:nvSpPr>
        <p:spPr>
          <a:xfrm>
            <a:off x="323850" y="1012954"/>
            <a:ext cx="1134389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Tw Cen MT Condensed" panose="020B0606020104020203" pitchFamily="34" charset="77"/>
              </a:rPr>
              <a:t>No geral, associações com objetos aumentam ou diminuem prestígio social e valor para pessoas a partir de associações simbólicas que os objetos promovem (semiótica) – </a:t>
            </a:r>
            <a:r>
              <a:rPr lang="pt-BR" sz="2800" dirty="0" err="1">
                <a:latin typeface="Tw Cen MT Condensed" panose="020B0606020104020203" pitchFamily="34" charset="77"/>
              </a:rPr>
              <a:t>exs</a:t>
            </a:r>
            <a:r>
              <a:rPr lang="pt-BR" sz="2800" dirty="0">
                <a:latin typeface="Tw Cen MT Condensed" panose="020B0606020104020203" pitchFamily="34" charset="77"/>
              </a:rPr>
              <a:t>: </a:t>
            </a:r>
            <a:r>
              <a:rPr lang="pt-BR" sz="2800" dirty="0" err="1">
                <a:latin typeface="Tw Cen MT Condensed" panose="020B0606020104020203" pitchFamily="34" charset="77"/>
              </a:rPr>
              <a:t>Coca-cola</a:t>
            </a:r>
            <a:r>
              <a:rPr lang="pt-BR" sz="2800" dirty="0">
                <a:latin typeface="Tw Cen MT Condensed" panose="020B0606020104020203" pitchFamily="34" charset="77"/>
              </a:rPr>
              <a:t> associada à modernidade; bebidas vermelhas aos indianos.</a:t>
            </a:r>
            <a:endParaRPr lang="en-US" sz="2800" dirty="0">
              <a:latin typeface="Tw Cen MT Condensed" panose="020B0606020104020203" pitchFamily="34" charset="77"/>
            </a:endParaRPr>
          </a:p>
          <a:p>
            <a:r>
              <a:rPr lang="pt-BR" sz="2800" dirty="0">
                <a:latin typeface="Tw Cen MT Condensed" panose="020B0606020104020203" pitchFamily="34" charset="77"/>
              </a:rPr>
              <a:t> </a:t>
            </a:r>
            <a:endParaRPr lang="en-US" sz="2800" dirty="0">
              <a:latin typeface="Tw Cen MT Condensed" panose="020B0606020104020203" pitchFamily="34" charset="77"/>
            </a:endParaRPr>
          </a:p>
          <a:p>
            <a:r>
              <a:rPr lang="pt-BR" sz="2800" b="1" dirty="0">
                <a:latin typeface="Tw Cen MT Condensed" panose="020B0606020104020203" pitchFamily="34" charset="77"/>
              </a:rPr>
              <a:t>Mas aqui, objetos também ajudam a construir imagens de pessoas e seus lugares na nação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Bebidas doces utilizadas nas lutas entre grupos pela definição da identidade trinitina e da cultura pós-colonial em oposição ao colonialismo branco.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Por meio de uma bebida gaseificada pode-se consumir formas míticas do indiano ou da modernidade (Rum &amp; Coca-Cola)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Dissolve conflito global-local: uma forma de consumir uma alteridade sem adotá-la em caráter permanente</a:t>
            </a:r>
            <a:endParaRPr lang="en-US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6654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313436" y="237109"/>
            <a:ext cx="114808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Plano de aula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183388" y="1090962"/>
            <a:ext cx="120086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pt-BR" sz="3600" b="1" dirty="0">
                <a:latin typeface="Tw Cen MT Condensed" panose="020B0606020104020203" pitchFamily="34" charset="77"/>
              </a:rPr>
              <a:t>Capitalismo e cultura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Cultura como entrada para compreender o capitalismo em cada estágio histórico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A renovada atenção ao domínio da cultura em ciências sociais (a virada </a:t>
            </a:r>
            <a:r>
              <a:rPr lang="pt-BR" sz="2800" dirty="0" err="1">
                <a:latin typeface="Tw Cen MT Condensed" panose="020B0606020104020203" pitchFamily="34" charset="77"/>
              </a:rPr>
              <a:t>culturalista</a:t>
            </a:r>
            <a:r>
              <a:rPr lang="pt-BR" sz="2800" dirty="0">
                <a:latin typeface="Tw Cen MT Condensed" panose="020B0606020104020203" pitchFamily="34" charset="77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Cultura e capitalismo: algumas relações</a:t>
            </a:r>
          </a:p>
          <a:p>
            <a:pPr lvl="1"/>
            <a:endParaRPr lang="pt-BR" sz="2800" dirty="0">
              <a:latin typeface="Tw Cen MT Condensed" panose="020B0606020104020203" pitchFamily="34" charset="77"/>
            </a:endParaRPr>
          </a:p>
          <a:p>
            <a:r>
              <a:rPr lang="pt-BR" sz="3600" b="1" dirty="0">
                <a:latin typeface="Tw Cen MT Condensed" panose="020B0606020104020203" pitchFamily="34" charset="77"/>
              </a:rPr>
              <a:t>2) Consumo, cultura e capitalismo</a:t>
            </a:r>
            <a:endParaRPr lang="pt-BR" sz="2800" b="1" dirty="0">
              <a:latin typeface="Tw Cen MT Condensed" panose="020B0606020104020203" pitchFamily="34" charset="77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Como descrever as relações entre local e global na formação cultural em condições de globalização? </a:t>
            </a:r>
            <a:r>
              <a:rPr lang="pt-BR" sz="2800" dirty="0" err="1">
                <a:latin typeface="Tw Cen MT Condensed" panose="020B0606020104020203" pitchFamily="34" charset="77"/>
              </a:rPr>
              <a:t>Grobalização</a:t>
            </a:r>
            <a:r>
              <a:rPr lang="pt-BR" sz="2800" dirty="0">
                <a:latin typeface="Tw Cen MT Condensed" panose="020B0606020104020203" pitchFamily="34" charset="77"/>
              </a:rPr>
              <a:t> do nada ou a </a:t>
            </a:r>
            <a:r>
              <a:rPr lang="pt-BR" sz="2800" dirty="0" err="1">
                <a:latin typeface="Tw Cen MT Condensed" panose="020B0606020104020203" pitchFamily="34" charset="77"/>
              </a:rPr>
              <a:t>Glocalização</a:t>
            </a:r>
            <a:r>
              <a:rPr lang="pt-BR" sz="2800" dirty="0">
                <a:latin typeface="Tw Cen MT Condensed" panose="020B0606020104020203" pitchFamily="34" charset="77"/>
              </a:rPr>
              <a:t> com hibridização e recriação cultural?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O papel da cultura material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Caso 1: LA SAPE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Caso 2: as bebidas doces em Trinidad</a:t>
            </a:r>
            <a:endParaRPr lang="pt-BR" sz="36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56668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133350" y="187326"/>
            <a:ext cx="119507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Cultura em cena: a virada </a:t>
            </a:r>
            <a:r>
              <a:rPr lang="pt-BR" sz="4000" b="1" dirty="0" err="1">
                <a:solidFill>
                  <a:srgbClr val="FF0000"/>
                </a:solidFill>
                <a:latin typeface="Tw Cen MT Condensed" panose="020B0606020104020203" pitchFamily="34" charset="77"/>
              </a:rPr>
              <a:t>culturalista</a:t>
            </a:r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23850" y="955542"/>
            <a:ext cx="115697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Tw Cen MT Condensed" panose="020B0606020104020203" pitchFamily="34" charset="77"/>
              </a:rPr>
              <a:t>... (e os estudos de cultura material)</a:t>
            </a: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RESGATANDO A CULTURA: DE EPIFENÔMENO A ELEMENTO CENTRAL DOS PROCESSOS SOCIAIS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A VIRADA CULTURALISTA (1970s):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Um olhar sobre o complexo de representações e simbolizações produzidas pela sociedade 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Produto da operação de uma estrutura de categorias de percepção, ordenação e apreciação do mundo, inclusive no capitalismo.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Bourdieu e </a:t>
            </a:r>
            <a:r>
              <a:rPr lang="pt-BR" sz="2800" dirty="0" err="1">
                <a:latin typeface="Tw Cen MT Condensed" panose="020B0606020104020203" pitchFamily="34" charset="77"/>
              </a:rPr>
              <a:t>Sahlins</a:t>
            </a:r>
            <a:r>
              <a:rPr lang="pt-BR" sz="2800" dirty="0">
                <a:latin typeface="Tw Cen MT Condensed" panose="020B0606020104020203" pitchFamily="34" charset="77"/>
              </a:rPr>
              <a:t> (sociologia e antropologia): Esboço de uma Teoria da Prática (1972); Cultura e Razão Prática (1976)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Para além de objeto de estudo, forma de observação dos fenômenos (o peso das simbolizações para a ação social)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Serve para compreender estabilidade e mudança; mediador entre agência e estrutura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246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368300" y="145670"/>
            <a:ext cx="114808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Cultura e capitalismo: algumas relações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68300" y="913886"/>
            <a:ext cx="114808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>
                <a:latin typeface="Tw Cen MT Condensed" panose="020B0606020104020203" pitchFamily="34" charset="77"/>
              </a:rPr>
              <a:t>1) Cultura, classe e desigualdade: a cultura como campo de expressão e legitimação de desigualdades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800" dirty="0">
                <a:latin typeface="Tw Cen MT Condensed" panose="020B0606020104020203" pitchFamily="34" charset="77"/>
              </a:rPr>
              <a:t>A apropriação cultural é mediada por disposições adquiridas (habitus) que interpretam e classificam pessoas. Logo a cultura é elemento de qualquer sistema de estratificação social (Bourdieu)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w Cen MT Condensed" panose="020B0606020104020203" pitchFamily="34" charset="77"/>
              </a:rPr>
              <a:t>Devine, F., Savage, M. (2015). BBC Great British Class Survey, 2011-2013. UK Data Service. SN: 7616, </a:t>
            </a:r>
            <a:r>
              <a:rPr lang="en-US" dirty="0">
                <a:latin typeface="Tw Cen MT Condensed" panose="020B0606020104020203" pitchFamily="34" charset="77"/>
                <a:hlinkClick r:id="rId3"/>
              </a:rPr>
              <a:t>http://doi.org/10.5255/UKDA-SN-7616-1</a:t>
            </a:r>
            <a:endParaRPr lang="pt-PT" dirty="0">
              <a:latin typeface="Tw Cen MT Condensed" panose="020B060602010402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  <a:p>
            <a:r>
              <a:rPr lang="pt-PT" sz="2800" b="1" dirty="0">
                <a:latin typeface="Tw Cen MT Condensed" panose="020B0606020104020203" pitchFamily="34" charset="77"/>
              </a:rPr>
              <a:t>2) A sociedade capitalista como uma cultura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800" dirty="0">
                <a:latin typeface="Tw Cen MT Condensed" panose="020B0606020104020203" pitchFamily="34" charset="77"/>
              </a:rPr>
              <a:t>Um sistema produtor de classificações (e ordenações) simbólicas que interpretam fatos, dão sentido a atitudes e definem as propriedades, usos e valores dos objetos e pessoas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800" dirty="0">
                <a:latin typeface="Tw Cen MT Condensed" panose="020B0606020104020203" pitchFamily="34" charset="77"/>
              </a:rPr>
              <a:t>Cultura media a relação entre sujeito e objeto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  <a:p>
            <a:r>
              <a:rPr lang="pt-PT" sz="2800" b="1" dirty="0">
                <a:latin typeface="Tw Cen MT Condensed" panose="020B0606020104020203" pitchFamily="34" charset="77"/>
              </a:rPr>
              <a:t>3) Cultura (como marcadores da identidade) diante da expansão dos processos capitalistas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800" dirty="0" err="1">
                <a:latin typeface="Tw Cen MT Condensed" panose="020B0606020104020203" pitchFamily="34" charset="77"/>
              </a:rPr>
              <a:t>Homogeinização</a:t>
            </a:r>
            <a:r>
              <a:rPr lang="pt-PT" sz="2800" dirty="0">
                <a:latin typeface="Tw Cen MT Condensed" panose="020B0606020104020203" pitchFamily="34" charset="77"/>
              </a:rPr>
              <a:t> ou </a:t>
            </a:r>
            <a:r>
              <a:rPr lang="pt-PT" sz="2800" dirty="0" err="1">
                <a:latin typeface="Tw Cen MT Condensed" panose="020B0606020104020203" pitchFamily="34" charset="77"/>
              </a:rPr>
              <a:t>indigenização</a:t>
            </a:r>
            <a:r>
              <a:rPr lang="pt-PT" sz="2800" dirty="0">
                <a:latin typeface="Tw Cen MT Condensed" panose="020B0606020104020203" pitchFamily="34" charset="77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800" dirty="0">
                <a:latin typeface="Tw Cen MT Condensed" panose="020B0606020104020203" pitchFamily="34" charset="77"/>
              </a:rPr>
              <a:t>A cultura vem a reboque dos processos de expansão ou é ativa nesses processos?</a:t>
            </a:r>
          </a:p>
        </p:txBody>
      </p:sp>
    </p:spTree>
    <p:extLst>
      <p:ext uri="{BB962C8B-B14F-4D97-AF65-F5344CB8AC3E}">
        <p14:creationId xmlns:p14="http://schemas.microsoft.com/office/powerpoint/2010/main" val="3935343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368300" y="145670"/>
            <a:ext cx="114808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A sociedade capitalista como uma cultura (</a:t>
            </a:r>
            <a:r>
              <a:rPr lang="pt-BR" sz="4000" b="1" dirty="0" err="1">
                <a:solidFill>
                  <a:srgbClr val="FF0000"/>
                </a:solidFill>
                <a:latin typeface="Tw Cen MT Condensed" panose="020B0606020104020203" pitchFamily="34" charset="77"/>
              </a:rPr>
              <a:t>Sahlins</a:t>
            </a:r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68300" y="913886"/>
            <a:ext cx="11480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>
                <a:latin typeface="Tw Cen MT Condensed" panose="020B0606020104020203" pitchFamily="34" charset="77"/>
              </a:rPr>
              <a:t>Cultura é: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latin typeface="Tw Cen MT Condensed" panose="020B0606020104020203" pitchFamily="34" charset="77"/>
              </a:rPr>
              <a:t>Sistema produtor de classificações/ordenações simbólicas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latin typeface="Tw Cen MT Condensed" panose="020B0606020104020203" pitchFamily="34" charset="77"/>
              </a:rPr>
              <a:t>Interpreta e significa fatos e objetos de acordo com uma estrutura de sentido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latin typeface="Tw Cen MT Condensed" panose="020B0606020104020203" pitchFamily="34" charset="77"/>
              </a:rPr>
              <a:t>Cultura não é produto de interesse utilitário (de indivíduos perseguindo seus melhores interesses)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latin typeface="Tw Cen MT Condensed" panose="020B0606020104020203" pitchFamily="34" charset="77"/>
              </a:rPr>
              <a:t>Perseguição das necessidades materiais é realizada de acordo com um sistema simbólico de sentidos: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latin typeface="Tw Cen MT Condensed" panose="020B0606020104020203" pitchFamily="34" charset="77"/>
              </a:rPr>
              <a:t>"Nem mesmo o capitalismo, a despeito de sua organização ostensiva pela e para a vantagem pragmática, pode escapar dessa constituição cultural" (</a:t>
            </a:r>
            <a:r>
              <a:rPr lang="pt-PT" sz="2800" dirty="0" err="1">
                <a:latin typeface="Tw Cen MT Condensed" panose="020B0606020104020203" pitchFamily="34" charset="77"/>
              </a:rPr>
              <a:t>Sahlins</a:t>
            </a:r>
            <a:r>
              <a:rPr lang="pt-PT" sz="2800" dirty="0">
                <a:latin typeface="Tw Cen MT Condensed" panose="020B0606020104020203" pitchFamily="34" charset="77"/>
              </a:rPr>
              <a:t>: 169)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latin typeface="Tw Cen MT Condensed" panose="020B0606020104020203" pitchFamily="34" charset="77"/>
              </a:rPr>
              <a:t>Utilidade dos objetos é produto da cultura: propriedades, usos e valores são fruto da operação de classificações culturais</a:t>
            </a:r>
          </a:p>
        </p:txBody>
      </p:sp>
    </p:spTree>
    <p:extLst>
      <p:ext uri="{BB962C8B-B14F-4D97-AF65-F5344CB8AC3E}">
        <p14:creationId xmlns:p14="http://schemas.microsoft.com/office/powerpoint/2010/main" val="3869517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368300" y="145670"/>
            <a:ext cx="114808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A sociedade capitalista como uma cultura (</a:t>
            </a:r>
            <a:r>
              <a:rPr lang="pt-BR" sz="4000" b="1" dirty="0" err="1">
                <a:solidFill>
                  <a:srgbClr val="FF0000"/>
                </a:solidFill>
                <a:latin typeface="Tw Cen MT Condensed" panose="020B0606020104020203" pitchFamily="34" charset="77"/>
              </a:rPr>
              <a:t>Sahlins</a:t>
            </a:r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68300" y="733246"/>
            <a:ext cx="11480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>
                <a:latin typeface="Tw Cen MT Condensed" panose="020B0606020104020203" pitchFamily="34" charset="77"/>
              </a:rPr>
              <a:t>Aplicado ao consumo nos EUA dos anos 1970 (La </a:t>
            </a:r>
            <a:r>
              <a:rPr lang="pt-PT" sz="2800" b="1" dirty="0" err="1">
                <a:latin typeface="Tw Cen MT Condensed" panose="020B0606020104020203" pitchFamily="34" charset="77"/>
              </a:rPr>
              <a:t>Pensée</a:t>
            </a:r>
            <a:r>
              <a:rPr lang="pt-PT" sz="2800" b="1" dirty="0">
                <a:latin typeface="Tw Cen MT Condensed" panose="020B0606020104020203" pitchFamily="34" charset="77"/>
              </a:rPr>
              <a:t> </a:t>
            </a:r>
            <a:r>
              <a:rPr lang="pt-PT" sz="2800" b="1" dirty="0" err="1">
                <a:latin typeface="Tw Cen MT Condensed" panose="020B0606020104020203" pitchFamily="34" charset="77"/>
              </a:rPr>
              <a:t>Bourgeoise</a:t>
            </a:r>
            <a:r>
              <a:rPr lang="pt-PT" sz="2800" b="1" dirty="0">
                <a:latin typeface="Tw Cen MT Condensed" panose="020B0606020104020203" pitchFamily="34" charset="77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latin typeface="Tw Cen MT Condensed" panose="020B0606020104020203" pitchFamily="34" charset="77"/>
              </a:rPr>
              <a:t>Consumo definido não por função subjetiva de utilidade, mas por um esquema cultural de classificação (e linguagem)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latin typeface="Tw Cen MT Condensed" panose="020B0606020104020203" pitchFamily="34" charset="77"/>
              </a:rPr>
              <a:t>Demonstração da existência de uma razão cultural subjacente a preferências alimentares e códigos de vestimenta  - sempre como parte de uma sintaxe geral em um sistema de correlação e diferença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  <a:p>
            <a:pPr marL="514350" indent="-514350">
              <a:buAutoNum type="arabicParenR"/>
            </a:pPr>
            <a:r>
              <a:rPr lang="pt-PT" sz="2800" b="1" dirty="0">
                <a:latin typeface="Tw Cen MT Condensed" panose="020B0606020104020203" pitchFamily="34" charset="77"/>
              </a:rPr>
              <a:t>Sistema de alimentação: </a:t>
            </a:r>
            <a:r>
              <a:rPr lang="pt-PT" sz="2800" dirty="0">
                <a:latin typeface="Tw Cen MT Condensed" panose="020B0606020104020203" pitchFamily="34" charset="77"/>
              </a:rPr>
              <a:t>classificação dos animais e partes em relação a humanos (identificação diminui possibilidade do alimento) </a:t>
            </a:r>
          </a:p>
          <a:p>
            <a:pPr marL="514350" indent="-514350">
              <a:buAutoNum type="arabicParenR"/>
            </a:pPr>
            <a:endParaRPr lang="pt-PT" sz="2800" dirty="0">
              <a:latin typeface="Tw Cen MT Condensed" panose="020B0606020104020203" pitchFamily="34" charset="77"/>
            </a:endParaRPr>
          </a:p>
          <a:p>
            <a:pPr marL="514350" indent="-514350">
              <a:buAutoNum type="arabicParenR"/>
            </a:pPr>
            <a:r>
              <a:rPr lang="pt-PT" sz="2800" b="1" dirty="0">
                <a:latin typeface="Tw Cen MT Condensed" panose="020B0606020104020203" pitchFamily="34" charset="77"/>
              </a:rPr>
              <a:t>Sistema de vestimenta: </a:t>
            </a:r>
            <a:r>
              <a:rPr lang="pt-PT" sz="2800" dirty="0">
                <a:latin typeface="Tw Cen MT Condensed" panose="020B0606020104020203" pitchFamily="34" charset="77"/>
              </a:rPr>
              <a:t>um conjunto de regras para recusar ou combinar classes de vestimenta de modo a formular categorias culturais" (signo)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latin typeface="Tw Cen MT Condensed" panose="020B0606020104020203" pitchFamily="34" charset="77"/>
              </a:rPr>
              <a:t>Classificações por tempo (no dia ou frequência), funções, status ocupacional, classe, sexo e idade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latin typeface="Tw Cen MT Condensed" panose="020B0606020104020203" pitchFamily="34" charset="77"/>
              </a:rPr>
              <a:t>Marcadores da diferença: fineza do tecido, sexualidade -&gt; feminilidade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latin typeface="Tw Cen MT Condensed" panose="020B0606020104020203" pitchFamily="34" charset="77"/>
              </a:rPr>
              <a:t>Produtos são </a:t>
            </a:r>
            <a:r>
              <a:rPr lang="pt-PT" sz="2800" dirty="0" err="1">
                <a:latin typeface="Tw Cen MT Condensed" panose="020B0606020104020203" pitchFamily="34" charset="77"/>
              </a:rPr>
              <a:t>objetificação</a:t>
            </a:r>
            <a:r>
              <a:rPr lang="pt-PT" sz="2800" dirty="0">
                <a:latin typeface="Tw Cen MT Condensed" panose="020B0606020104020203" pitchFamily="34" charset="77"/>
              </a:rPr>
              <a:t> de categorias sociais (mas também produtores dessas categorias)</a:t>
            </a:r>
          </a:p>
        </p:txBody>
      </p:sp>
    </p:spTree>
    <p:extLst>
      <p:ext uri="{BB962C8B-B14F-4D97-AF65-F5344CB8AC3E}">
        <p14:creationId xmlns:p14="http://schemas.microsoft.com/office/powerpoint/2010/main" val="2102847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133350" y="187326"/>
            <a:ext cx="119507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2) Consumo, cultura e capitalismo</a:t>
            </a:r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68300" y="1334510"/>
            <a:ext cx="115697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Analisando os aspectos culturais da globalização em seu atual estágio histórico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Como descrever as relações entre local e global na formação cultural em condições de globalização?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i="1" dirty="0" err="1">
                <a:latin typeface="Tw Cen MT Condensed" panose="020B0606020104020203" pitchFamily="34" charset="77"/>
              </a:rPr>
              <a:t>Gro</a:t>
            </a:r>
            <a:r>
              <a:rPr lang="pt-BR" sz="2800" dirty="0" err="1">
                <a:latin typeface="Tw Cen MT Condensed" panose="020B0606020104020203" pitchFamily="34" charset="77"/>
              </a:rPr>
              <a:t>balização</a:t>
            </a:r>
            <a:r>
              <a:rPr lang="pt-BR" sz="2800" dirty="0">
                <a:latin typeface="Tw Cen MT Condensed" panose="020B0606020104020203" pitchFamily="34" charset="77"/>
              </a:rPr>
              <a:t> do nada ou a </a:t>
            </a:r>
            <a:r>
              <a:rPr lang="pt-BR" sz="2800" i="1" dirty="0" err="1">
                <a:latin typeface="Tw Cen MT Condensed" panose="020B0606020104020203" pitchFamily="34" charset="77"/>
              </a:rPr>
              <a:t>Glocal</a:t>
            </a:r>
            <a:r>
              <a:rPr lang="pt-BR" sz="2800" dirty="0" err="1">
                <a:latin typeface="Tw Cen MT Condensed" panose="020B0606020104020203" pitchFamily="34" charset="77"/>
              </a:rPr>
              <a:t>ização</a:t>
            </a:r>
            <a:r>
              <a:rPr lang="pt-BR" sz="2800" dirty="0">
                <a:latin typeface="Tw Cen MT Condensed" panose="020B0606020104020203" pitchFamily="34" charset="77"/>
              </a:rPr>
              <a:t> com hibridização e recriação cultural?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491A64-02DB-5C46-AC97-2C42DC8A895F}"/>
              </a:ext>
            </a:extLst>
          </p:cNvPr>
          <p:cNvSpPr txBox="1"/>
          <p:nvPr/>
        </p:nvSpPr>
        <p:spPr>
          <a:xfrm>
            <a:off x="546862" y="3093547"/>
            <a:ext cx="48097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w Cen MT Condensed" panose="020B0606020104020203" pitchFamily="34" charset="77"/>
              </a:rPr>
              <a:t>Glocalization</a:t>
            </a:r>
            <a:endParaRPr lang="en-US" sz="2800" dirty="0">
              <a:latin typeface="Tw Cen MT Condensed" panose="020B0606020104020203" pitchFamily="34" charset="77"/>
            </a:endParaRPr>
          </a:p>
          <a:p>
            <a:endParaRPr lang="en-US" sz="2800" dirty="0">
              <a:latin typeface="Tw Cen MT Condensed" panose="020B0606020104020203" pitchFamily="34" charset="77"/>
            </a:endParaRPr>
          </a:p>
          <a:p>
            <a:r>
              <a:rPr lang="en-US" sz="2800" dirty="0" err="1">
                <a:latin typeface="Tw Cen MT Condensed" panose="020B0606020104020203" pitchFamily="34" charset="77"/>
              </a:rPr>
              <a:t>Criatividade</a:t>
            </a:r>
            <a:r>
              <a:rPr lang="en-US" sz="2800" dirty="0">
                <a:latin typeface="Tw Cen MT Condensed" panose="020B0606020104020203" pitchFamily="34" charset="77"/>
              </a:rPr>
              <a:t> da </a:t>
            </a:r>
            <a:r>
              <a:rPr lang="en-US" sz="2800" dirty="0" err="1">
                <a:latin typeface="Tw Cen MT Condensed" panose="020B0606020104020203" pitchFamily="34" charset="77"/>
              </a:rPr>
              <a:t>ação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ao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nível</a:t>
            </a:r>
            <a:r>
              <a:rPr lang="en-US" sz="2800" dirty="0">
                <a:latin typeface="Tw Cen MT Condensed" panose="020B0606020104020203" pitchFamily="34" charset="77"/>
              </a:rPr>
              <a:t> local, </a:t>
            </a:r>
            <a:r>
              <a:rPr lang="en-US" sz="2800" dirty="0" err="1">
                <a:latin typeface="Tw Cen MT Condensed" panose="020B0606020104020203" pitchFamily="34" charset="77"/>
              </a:rPr>
              <a:t>formando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híbridos</a:t>
            </a:r>
            <a:r>
              <a:rPr lang="en-US" sz="2800" dirty="0">
                <a:latin typeface="Tw Cen MT Condensed" panose="020B0606020104020203" pitchFamily="34" charset="77"/>
              </a:rPr>
              <a:t>, </a:t>
            </a:r>
            <a:r>
              <a:rPr lang="en-US" sz="2800" dirty="0" err="1">
                <a:latin typeface="Tw Cen MT Condensed" panose="020B0606020104020203" pitchFamily="34" charset="77"/>
              </a:rPr>
              <a:t>promovendo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pluralidade</a:t>
            </a:r>
            <a:endParaRPr lang="en-US" sz="2800" dirty="0">
              <a:latin typeface="Tw Cen MT Condensed" panose="020B0606020104020203" pitchFamily="34" charset="77"/>
            </a:endParaRPr>
          </a:p>
          <a:p>
            <a:endParaRPr lang="en-US" sz="2800" dirty="0">
              <a:latin typeface="Tw Cen MT Condensed" panose="020B0606020104020203" pitchFamily="34" charset="77"/>
            </a:endParaRPr>
          </a:p>
          <a:p>
            <a:r>
              <a:rPr lang="en-US" sz="2800" dirty="0">
                <a:latin typeface="Tw Cen MT Condensed" panose="020B0606020104020203" pitchFamily="34" charset="77"/>
              </a:rPr>
              <a:t>ALGO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718F97-4DCF-8949-BB9C-E76867DE0400}"/>
              </a:ext>
            </a:extLst>
          </p:cNvPr>
          <p:cNvSpPr/>
          <p:nvPr/>
        </p:nvSpPr>
        <p:spPr>
          <a:xfrm>
            <a:off x="6345936" y="3093546"/>
            <a:ext cx="52852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 err="1">
                <a:latin typeface="Tw Cen MT Condensed" panose="020B0606020104020203" pitchFamily="34" charset="77"/>
              </a:rPr>
              <a:t>Grobalization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algn="r"/>
            <a:endParaRPr lang="en-US" sz="2800" dirty="0">
              <a:latin typeface="Tw Cen MT Condensed" panose="020B0606020104020203" pitchFamily="34" charset="77"/>
            </a:endParaRPr>
          </a:p>
          <a:p>
            <a:pPr algn="r"/>
            <a:r>
              <a:rPr lang="en-US" sz="2800" dirty="0" err="1">
                <a:latin typeface="Tw Cen MT Condensed" panose="020B0606020104020203" pitchFamily="34" charset="77"/>
              </a:rPr>
              <a:t>Imposição</a:t>
            </a:r>
            <a:r>
              <a:rPr lang="en-US" sz="2800" dirty="0">
                <a:latin typeface="Tw Cen MT Condensed" panose="020B0606020104020203" pitchFamily="34" charset="77"/>
              </a:rPr>
              <a:t> do global </a:t>
            </a:r>
            <a:r>
              <a:rPr lang="en-US" sz="2800" dirty="0" err="1">
                <a:latin typeface="Tw Cen MT Condensed" panose="020B0606020104020203" pitchFamily="34" charset="77"/>
              </a:rPr>
              <a:t>sobre</a:t>
            </a:r>
            <a:r>
              <a:rPr lang="en-US" sz="2800" dirty="0">
                <a:latin typeface="Tw Cen MT Condensed" panose="020B0606020104020203" pitchFamily="34" charset="77"/>
              </a:rPr>
              <a:t> o local</a:t>
            </a:r>
          </a:p>
          <a:p>
            <a:pPr algn="r"/>
            <a:r>
              <a:rPr lang="en-US" sz="2800" dirty="0" err="1">
                <a:latin typeface="Tw Cen MT Condensed" panose="020B0606020104020203" pitchFamily="34" charset="77"/>
              </a:rPr>
              <a:t>Racionalização</a:t>
            </a:r>
            <a:r>
              <a:rPr lang="en-US" sz="2800" dirty="0">
                <a:latin typeface="Tw Cen MT Condensed" panose="020B0606020104020203" pitchFamily="34" charset="77"/>
              </a:rPr>
              <a:t> a </a:t>
            </a:r>
            <a:r>
              <a:rPr lang="en-US" sz="2800" dirty="0" err="1">
                <a:latin typeface="Tw Cen MT Condensed" panose="020B0606020104020203" pitchFamily="34" charset="77"/>
              </a:rPr>
              <a:t>partir</a:t>
            </a:r>
            <a:r>
              <a:rPr lang="en-US" sz="2800" dirty="0">
                <a:latin typeface="Tw Cen MT Condensed" panose="020B0606020104020203" pitchFamily="34" charset="77"/>
              </a:rPr>
              <a:t> de </a:t>
            </a:r>
            <a:r>
              <a:rPr lang="en-US" sz="2800" dirty="0" err="1">
                <a:latin typeface="Tw Cen MT Condensed" panose="020B0606020104020203" pitchFamily="34" charset="77"/>
              </a:rPr>
              <a:t>processos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centralizados</a:t>
            </a:r>
            <a:r>
              <a:rPr lang="en-US" sz="2800" dirty="0">
                <a:latin typeface="Tw Cen MT Condensed" panose="020B0606020104020203" pitchFamily="34" charset="77"/>
              </a:rPr>
              <a:t> e </a:t>
            </a:r>
            <a:r>
              <a:rPr lang="en-US" sz="2800" dirty="0" err="1">
                <a:latin typeface="Tw Cen MT Condensed" panose="020B0606020104020203" pitchFamily="34" charset="77"/>
              </a:rPr>
              <a:t>controlados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formalmente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algn="r"/>
            <a:endParaRPr lang="en-US" sz="2800" dirty="0">
              <a:latin typeface="Tw Cen MT Condensed" panose="020B0606020104020203" pitchFamily="34" charset="77"/>
            </a:endParaRPr>
          </a:p>
          <a:p>
            <a:pPr algn="r"/>
            <a:r>
              <a:rPr lang="en-US" sz="2800">
                <a:latin typeface="Tw Cen MT Condensed" panose="020B0606020104020203" pitchFamily="34" charset="77"/>
              </a:rPr>
              <a:t>NADA</a:t>
            </a:r>
            <a:endParaRPr lang="en-US" sz="2800" dirty="0">
              <a:latin typeface="Tw Cen MT Condensed" panose="020B0606020104020203" pitchFamily="34" charset="77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7D73904-ACC6-E44B-A115-1E92CB1549B2}"/>
              </a:ext>
            </a:extLst>
          </p:cNvPr>
          <p:cNvCxnSpPr/>
          <p:nvPr/>
        </p:nvCxnSpPr>
        <p:spPr>
          <a:xfrm>
            <a:off x="1883664" y="5870448"/>
            <a:ext cx="865022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216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133350" y="187326"/>
            <a:ext cx="119507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A tese de </a:t>
            </a:r>
            <a:r>
              <a:rPr lang="pt-BR" sz="4800" b="1" dirty="0" err="1">
                <a:solidFill>
                  <a:srgbClr val="FF0000"/>
                </a:solidFill>
                <a:latin typeface="Tw Cen MT Condensed" panose="020B0606020104020203" pitchFamily="34" charset="77"/>
              </a:rPr>
              <a:t>Ritzer</a:t>
            </a:r>
            <a:r>
              <a:rPr lang="pt-BR" sz="48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 e Ryan</a:t>
            </a:r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133350" y="955542"/>
            <a:ext cx="115697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w Cen MT Condensed" panose="020B0606020104020203" pitchFamily="34" charset="77"/>
              </a:rPr>
              <a:t>Existe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uma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afinidade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eletiva</a:t>
            </a:r>
            <a:r>
              <a:rPr lang="en-US" sz="2800" dirty="0">
                <a:latin typeface="Tw Cen MT Condensed" panose="020B0606020104020203" pitchFamily="34" charset="77"/>
              </a:rPr>
              <a:t> entre a </a:t>
            </a:r>
            <a:r>
              <a:rPr lang="en-US" sz="2800" dirty="0" err="1">
                <a:latin typeface="Tw Cen MT Condensed" panose="020B0606020104020203" pitchFamily="34" charset="77"/>
              </a:rPr>
              <a:t>globalização</a:t>
            </a:r>
            <a:r>
              <a:rPr lang="en-US" sz="2800" dirty="0">
                <a:latin typeface="Tw Cen MT Condensed" panose="020B0606020104020203" pitchFamily="34" charset="77"/>
              </a:rPr>
              <a:t> e o “nada” – a </a:t>
            </a:r>
            <a:r>
              <a:rPr lang="en-US" sz="2800" dirty="0" err="1">
                <a:latin typeface="Tw Cen MT Condensed" panose="020B0606020104020203" pitchFamily="34" charset="77"/>
              </a:rPr>
              <a:t>globalização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corresponde</a:t>
            </a:r>
            <a:r>
              <a:rPr lang="en-US" sz="2800" dirty="0">
                <a:latin typeface="Tw Cen MT Condensed" panose="020B0606020104020203" pitchFamily="34" charset="77"/>
              </a:rPr>
              <a:t>, </a:t>
            </a:r>
            <a:r>
              <a:rPr lang="en-US" sz="2800" dirty="0" err="1">
                <a:latin typeface="Tw Cen MT Condensed" panose="020B0606020104020203" pitchFamily="34" charset="77"/>
              </a:rPr>
              <a:t>em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larga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medida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à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expansão</a:t>
            </a:r>
            <a:r>
              <a:rPr lang="en-US" sz="2800" dirty="0">
                <a:latin typeface="Tw Cen MT Condensed" panose="020B0606020104020203" pitchFamily="34" charset="77"/>
              </a:rPr>
              <a:t> global do “nada” </a:t>
            </a:r>
            <a:r>
              <a:rPr lang="en-US" sz="2800" dirty="0" err="1">
                <a:latin typeface="Tw Cen MT Condensed" panose="020B0606020104020203" pitchFamily="34" charset="77"/>
              </a:rPr>
              <a:t>ou</a:t>
            </a:r>
            <a:r>
              <a:rPr lang="en-US" sz="2800" dirty="0">
                <a:latin typeface="Tw Cen MT Condensed" panose="020B0606020104020203" pitchFamily="34" charset="77"/>
              </a:rPr>
              <a:t>, </a:t>
            </a:r>
            <a:r>
              <a:rPr lang="en-US" sz="2800" dirty="0" err="1">
                <a:latin typeface="Tw Cen MT Condensed" panose="020B0606020104020203" pitchFamily="34" charset="77"/>
              </a:rPr>
              <a:t>simplesmente</a:t>
            </a:r>
            <a:r>
              <a:rPr lang="en-US" sz="2800" dirty="0">
                <a:latin typeface="Tw Cen MT Condensed" panose="020B0606020104020203" pitchFamily="34" charset="77"/>
              </a:rPr>
              <a:t>, </a:t>
            </a:r>
            <a:r>
              <a:rPr lang="en-US" sz="2800" dirty="0" err="1">
                <a:latin typeface="Tw Cen MT Condensed" panose="020B0606020104020203" pitchFamily="34" charset="77"/>
              </a:rPr>
              <a:t>gro</a:t>
            </a:r>
            <a:r>
              <a:rPr lang="en-US" sz="2800" dirty="0">
                <a:latin typeface="Tw Cen MT Condensed" panose="020B0606020104020203" pitchFamily="34" charset="77"/>
              </a:rPr>
              <a:t>- (de </a:t>
            </a:r>
            <a:r>
              <a:rPr lang="en-US" sz="2800" dirty="0" err="1">
                <a:latin typeface="Tw Cen MT Condensed" panose="020B0606020104020203" pitchFamily="34" charset="77"/>
              </a:rPr>
              <a:t>crescimento</a:t>
            </a:r>
            <a:r>
              <a:rPr lang="en-US" sz="2800" dirty="0">
                <a:latin typeface="Tw Cen MT Condensed" panose="020B0606020104020203" pitchFamily="34" charset="77"/>
              </a:rPr>
              <a:t>) – </a:t>
            </a:r>
            <a:r>
              <a:rPr lang="en-US" sz="2800" dirty="0" err="1">
                <a:latin typeface="Tw Cen MT Condensed" panose="020B0606020104020203" pitchFamily="34" charset="77"/>
              </a:rPr>
              <a:t>balização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w Cen MT Condensed" panose="020B0606020104020203" pitchFamily="34" charset="77"/>
              </a:rPr>
              <a:t>Cultura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globalizada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é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vazia</a:t>
            </a:r>
            <a:r>
              <a:rPr lang="en-US" sz="2800" dirty="0">
                <a:latin typeface="Tw Cen MT Condensed" panose="020B0606020104020203" pitchFamily="34" charset="77"/>
              </a:rPr>
              <a:t> e </a:t>
            </a:r>
            <a:r>
              <a:rPr lang="en-US" sz="2800" dirty="0" err="1">
                <a:latin typeface="Tw Cen MT Condensed" panose="020B0606020104020203" pitchFamily="34" charset="77"/>
              </a:rPr>
              <a:t>atemporal</a:t>
            </a:r>
            <a:r>
              <a:rPr lang="en-US" sz="2800" dirty="0">
                <a:latin typeface="Tw Cen MT Condensed" panose="020B0606020104020203" pitchFamily="34" charset="77"/>
              </a:rPr>
              <a:t>, </a:t>
            </a:r>
            <a:r>
              <a:rPr lang="en-US" sz="2800" dirty="0" err="1">
                <a:latin typeface="Tw Cen MT Condensed" panose="020B0606020104020203" pitchFamily="34" charset="77"/>
              </a:rPr>
              <a:t>sem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conteúdo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específico</a:t>
            </a:r>
            <a:r>
              <a:rPr lang="en-US" sz="2800" dirty="0">
                <a:latin typeface="Tw Cen MT Condensed" panose="020B0606020104020203" pitchFamily="34" charset="77"/>
              </a:rPr>
              <a:t>, </a:t>
            </a:r>
            <a:r>
              <a:rPr lang="en-US" sz="2800" dirty="0" err="1">
                <a:latin typeface="Tw Cen MT Condensed" panose="020B0606020104020203" pitchFamily="34" charset="77"/>
              </a:rPr>
              <a:t>laços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locais</a:t>
            </a:r>
            <a:r>
              <a:rPr lang="en-US" sz="2800" dirty="0">
                <a:latin typeface="Tw Cen MT Condensed" panose="020B0606020104020203" pitchFamily="34" charset="77"/>
              </a:rPr>
              <a:t>, </a:t>
            </a:r>
            <a:r>
              <a:rPr lang="en-US" sz="2800" dirty="0" err="1">
                <a:latin typeface="Tw Cen MT Condensed" panose="020B0606020104020203" pitchFamily="34" charset="77"/>
              </a:rPr>
              <a:t>referências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temporais</a:t>
            </a:r>
            <a:r>
              <a:rPr lang="en-US" sz="2800" dirty="0">
                <a:latin typeface="Tw Cen MT Condensed" panose="020B0606020104020203" pitchFamily="34" charset="77"/>
              </a:rPr>
              <a:t> e </a:t>
            </a:r>
            <a:r>
              <a:rPr lang="en-US" sz="2800" dirty="0" err="1">
                <a:latin typeface="Tw Cen MT Condensed" panose="020B0606020104020203" pitchFamily="34" charset="77"/>
              </a:rPr>
              <a:t>desumana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w Cen MT Condensed" panose="020B0606020104020203" pitchFamily="34" charset="77"/>
              </a:rPr>
              <a:t>NADA: </a:t>
            </a:r>
            <a:r>
              <a:rPr lang="en-US" sz="2800" dirty="0" err="1">
                <a:latin typeface="Tw Cen MT Condensed" panose="020B0606020104020203" pitchFamily="34" charset="77"/>
              </a:rPr>
              <a:t>formas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vazias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concebidas</a:t>
            </a:r>
            <a:r>
              <a:rPr lang="en-US" sz="2800" dirty="0">
                <a:latin typeface="Tw Cen MT Condensed" panose="020B0606020104020203" pitchFamily="34" charset="77"/>
              </a:rPr>
              <a:t> e </a:t>
            </a:r>
            <a:r>
              <a:rPr lang="en-US" sz="2800" dirty="0" err="1">
                <a:latin typeface="Tw Cen MT Condensed" panose="020B0606020104020203" pitchFamily="34" charset="77"/>
              </a:rPr>
              <a:t>controladas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centralmente</a:t>
            </a:r>
            <a:r>
              <a:rPr lang="en-US" sz="2800" dirty="0">
                <a:latin typeface="Tw Cen MT Condensed" panose="020B0606020104020203" pitchFamily="34" charset="77"/>
              </a:rPr>
              <a:t> e </a:t>
            </a:r>
            <a:r>
              <a:rPr lang="en-US" sz="2800" dirty="0" err="1">
                <a:latin typeface="Tw Cen MT Condensed" panose="020B0606020104020203" pitchFamily="34" charset="77"/>
              </a:rPr>
              <a:t>desprovidas</a:t>
            </a:r>
            <a:r>
              <a:rPr lang="en-US" sz="2800" dirty="0">
                <a:latin typeface="Tw Cen MT Condensed" panose="020B0606020104020203" pitchFamily="34" charset="77"/>
              </a:rPr>
              <a:t> de </a:t>
            </a:r>
            <a:r>
              <a:rPr lang="en-US" sz="2800" dirty="0" err="1">
                <a:latin typeface="Tw Cen MT Condensed" panose="020B0606020104020203" pitchFamily="34" charset="77"/>
              </a:rPr>
              <a:t>conteúdo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w Cen MT Condensed" panose="020B0606020104020203" pitchFamily="34" charset="77"/>
              </a:rPr>
              <a:t>Fácil</a:t>
            </a:r>
            <a:r>
              <a:rPr lang="en-US" sz="2800" dirty="0">
                <a:latin typeface="Tw Cen MT Condensed" panose="020B0606020104020203" pitchFamily="34" charset="77"/>
              </a:rPr>
              <a:t> de </a:t>
            </a:r>
            <a:r>
              <a:rPr lang="en-US" sz="2800" dirty="0" err="1">
                <a:latin typeface="Tw Cen MT Condensed" panose="020B0606020104020203" pitchFamily="34" charset="77"/>
              </a:rPr>
              <a:t>exportar</a:t>
            </a:r>
            <a:r>
              <a:rPr lang="en-US" sz="2800" dirty="0">
                <a:latin typeface="Tw Cen MT Condensed" panose="020B0606020104020203" pitchFamily="34" charset="77"/>
              </a:rPr>
              <a:t> e </a:t>
            </a:r>
            <a:r>
              <a:rPr lang="en-US" sz="2800" dirty="0" err="1">
                <a:latin typeface="Tw Cen MT Condensed" panose="020B0606020104020203" pitchFamily="34" charset="77"/>
              </a:rPr>
              <a:t>replicar</a:t>
            </a:r>
            <a:r>
              <a:rPr lang="en-US" sz="2800" dirty="0">
                <a:latin typeface="Tw Cen MT Condensed" panose="020B0606020104020203" pitchFamily="34" charset="77"/>
              </a:rPr>
              <a:t>, </a:t>
            </a:r>
            <a:r>
              <a:rPr lang="en-US" sz="2800" dirty="0" err="1">
                <a:latin typeface="Tw Cen MT Condensed" panose="020B0606020104020203" pitchFamily="34" charset="77"/>
              </a:rPr>
              <a:t>sem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atritos</a:t>
            </a:r>
            <a:r>
              <a:rPr lang="en-US" sz="2800" dirty="0">
                <a:latin typeface="Tw Cen MT Condensed" panose="020B0606020104020203" pitchFamily="34" charset="77"/>
              </a:rPr>
              <a:t> (</a:t>
            </a:r>
            <a:r>
              <a:rPr lang="en-US" sz="2800" dirty="0" err="1">
                <a:latin typeface="Tw Cen MT Condensed" panose="020B0606020104020203" pitchFamily="34" charset="77"/>
              </a:rPr>
              <a:t>desprovido</a:t>
            </a:r>
            <a:r>
              <a:rPr lang="en-US" sz="2800" dirty="0">
                <a:latin typeface="Tw Cen MT Condensed" panose="020B0606020104020203" pitchFamily="34" charset="77"/>
              </a:rPr>
              <a:t> de </a:t>
            </a:r>
            <a:r>
              <a:rPr lang="en-US" sz="2800" dirty="0" err="1">
                <a:latin typeface="Tw Cen MT Condensed" panose="020B0606020104020203" pitchFamily="34" charset="77"/>
              </a:rPr>
              <a:t>referências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ou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sentidos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locais</a:t>
            </a:r>
            <a:r>
              <a:rPr lang="en-US" sz="2800" dirty="0">
                <a:latin typeface="Tw Cen MT Condensed" panose="020B0606020104020203" pitchFamily="34" charset="77"/>
              </a:rPr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w Cen MT Condensed" panose="020B0606020104020203" pitchFamily="34" charset="77"/>
              </a:rPr>
              <a:t>Mais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barato</a:t>
            </a:r>
            <a:r>
              <a:rPr lang="en-US" sz="2800" dirty="0">
                <a:latin typeface="Tw Cen MT Condensed" panose="020B0606020104020203" pitchFamily="34" charset="77"/>
              </a:rPr>
              <a:t>/</a:t>
            </a:r>
            <a:r>
              <a:rPr lang="en-US" sz="2800" dirty="0" err="1">
                <a:latin typeface="Tw Cen MT Condensed" panose="020B0606020104020203" pitchFamily="34" charset="77"/>
              </a:rPr>
              <a:t>barateado</a:t>
            </a:r>
            <a:r>
              <a:rPr lang="en-US" sz="2800" dirty="0">
                <a:latin typeface="Tw Cen MT Condensed" panose="020B0606020104020203" pitchFamily="34" charset="77"/>
              </a:rPr>
              <a:t> pela </a:t>
            </a:r>
            <a:r>
              <a:rPr lang="en-US" sz="2800" dirty="0" err="1">
                <a:latin typeface="Tw Cen MT Condensed" panose="020B0606020104020203" pitchFamily="34" charset="77"/>
              </a:rPr>
              <a:t>reprodutibilidade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em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grande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escala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w Cen MT Condensed" panose="020B0606020104020203" pitchFamily="34" charset="77"/>
              </a:rPr>
              <a:t>Existem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quatro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tipos</a:t>
            </a:r>
            <a:r>
              <a:rPr lang="en-US" sz="2800" dirty="0">
                <a:latin typeface="Tw Cen MT Condensed" panose="020B0606020104020203" pitchFamily="34" charset="77"/>
              </a:rPr>
              <a:t> de nada:</a:t>
            </a:r>
          </a:p>
          <a:p>
            <a:pPr marL="1428750" lvl="2" indent="-514350">
              <a:buAutoNum type="arabicParenR"/>
            </a:pPr>
            <a:r>
              <a:rPr lang="en-US" sz="2800" dirty="0" err="1">
                <a:latin typeface="Tw Cen MT Condensed" panose="020B0606020104020203" pitchFamily="34" charset="77"/>
              </a:rPr>
              <a:t>Não-lugares</a:t>
            </a:r>
            <a:r>
              <a:rPr lang="en-US" sz="2800" dirty="0">
                <a:latin typeface="Tw Cen MT Condensed" panose="020B0606020104020203" pitchFamily="34" charset="77"/>
              </a:rPr>
              <a:t> (Marc </a:t>
            </a:r>
            <a:r>
              <a:rPr lang="en-US" sz="2800" dirty="0" err="1">
                <a:latin typeface="Tw Cen MT Condensed" panose="020B0606020104020203" pitchFamily="34" charset="77"/>
              </a:rPr>
              <a:t>Auge</a:t>
            </a:r>
            <a:r>
              <a:rPr lang="en-US" sz="2800" dirty="0">
                <a:latin typeface="Tw Cen MT Condensed" panose="020B0606020104020203" pitchFamily="34" charset="77"/>
              </a:rPr>
              <a:t>): </a:t>
            </a:r>
            <a:r>
              <a:rPr lang="en-US" sz="2800" dirty="0" err="1">
                <a:latin typeface="Tw Cen MT Condensed" panose="020B0606020104020203" pitchFamily="34" charset="77"/>
              </a:rPr>
              <a:t>locais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vazios</a:t>
            </a:r>
            <a:r>
              <a:rPr lang="en-US" sz="2800" dirty="0">
                <a:latin typeface="Tw Cen MT Condensed" panose="020B0606020104020203" pitchFamily="34" charset="77"/>
              </a:rPr>
              <a:t> de </a:t>
            </a:r>
            <a:r>
              <a:rPr lang="en-US" sz="2800" dirty="0" err="1">
                <a:latin typeface="Tw Cen MT Condensed" panose="020B0606020104020203" pitchFamily="34" charset="77"/>
              </a:rPr>
              <a:t>sentido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1428750" lvl="2" indent="-514350">
              <a:buAutoNum type="arabicParenR"/>
            </a:pPr>
            <a:r>
              <a:rPr lang="en-US" sz="2800" dirty="0" err="1">
                <a:latin typeface="Tw Cen MT Condensed" panose="020B0606020104020203" pitchFamily="34" charset="77"/>
              </a:rPr>
              <a:t>Não-coisas</a:t>
            </a:r>
            <a:r>
              <a:rPr lang="en-US" sz="2800" dirty="0">
                <a:latin typeface="Tw Cen MT Condensed" panose="020B0606020104020203" pitchFamily="34" charset="77"/>
              </a:rPr>
              <a:t>: </a:t>
            </a:r>
            <a:r>
              <a:rPr lang="en-US" sz="2800" dirty="0" err="1">
                <a:latin typeface="Tw Cen MT Condensed" panose="020B0606020104020203" pitchFamily="34" charset="77"/>
              </a:rPr>
              <a:t>genéricas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1428750" lvl="2" indent="-514350">
              <a:buAutoNum type="arabicParenR"/>
            </a:pPr>
            <a:r>
              <a:rPr lang="en-US" sz="2800" dirty="0" err="1">
                <a:latin typeface="Tw Cen MT Condensed" panose="020B0606020104020203" pitchFamily="34" charset="77"/>
              </a:rPr>
              <a:t>Não-pessoas</a:t>
            </a:r>
            <a:r>
              <a:rPr lang="en-US" sz="2800" dirty="0">
                <a:latin typeface="Tw Cen MT Condensed" panose="020B0606020104020203" pitchFamily="34" charset="77"/>
              </a:rPr>
              <a:t>: </a:t>
            </a:r>
            <a:r>
              <a:rPr lang="en-US" sz="2800" dirty="0" err="1">
                <a:latin typeface="Tw Cen MT Condensed" panose="020B0606020104020203" pitchFamily="34" charset="77"/>
              </a:rPr>
              <a:t>humanos</a:t>
            </a:r>
            <a:r>
              <a:rPr lang="en-US" sz="2800" dirty="0">
                <a:latin typeface="Tw Cen MT Condensed" panose="020B0606020104020203" pitchFamily="34" charset="77"/>
              </a:rPr>
              <a:t> que </a:t>
            </a:r>
            <a:r>
              <a:rPr lang="en-US" sz="2800" dirty="0" err="1">
                <a:latin typeface="Tw Cen MT Condensed" panose="020B0606020104020203" pitchFamily="34" charset="77"/>
              </a:rPr>
              <a:t>interagem</a:t>
            </a:r>
            <a:r>
              <a:rPr lang="en-US" sz="2800" dirty="0">
                <a:latin typeface="Tw Cen MT Condensed" panose="020B0606020104020203" pitchFamily="34" charset="77"/>
              </a:rPr>
              <a:t> de </a:t>
            </a:r>
            <a:r>
              <a:rPr lang="en-US" sz="2800" dirty="0" err="1">
                <a:latin typeface="Tw Cen MT Condensed" panose="020B0606020104020203" pitchFamily="34" charset="77"/>
              </a:rPr>
              <a:t>acordo</a:t>
            </a:r>
            <a:r>
              <a:rPr lang="en-US" sz="2800" dirty="0">
                <a:latin typeface="Tw Cen MT Condensed" panose="020B0606020104020203" pitchFamily="34" charset="77"/>
              </a:rPr>
              <a:t> com </a:t>
            </a:r>
            <a:r>
              <a:rPr lang="en-US" sz="2800" dirty="0" err="1">
                <a:latin typeface="Tw Cen MT Condensed" panose="020B0606020104020203" pitchFamily="34" charset="77"/>
              </a:rPr>
              <a:t>roteiros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em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serviços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1428750" lvl="2" indent="-514350">
              <a:buAutoNum type="arabicParenR"/>
            </a:pPr>
            <a:r>
              <a:rPr lang="en-US" sz="2800" dirty="0" err="1">
                <a:latin typeface="Tw Cen MT Condensed" panose="020B0606020104020203" pitchFamily="34" charset="77"/>
              </a:rPr>
              <a:t>Não-serviços</a:t>
            </a:r>
            <a:r>
              <a:rPr lang="en-US" sz="2800" dirty="0">
                <a:latin typeface="Tw Cen MT Condensed" panose="020B0606020104020203" pitchFamily="34" charset="77"/>
              </a:rPr>
              <a:t>: </a:t>
            </a:r>
            <a:r>
              <a:rPr lang="en-US" sz="2800" dirty="0" err="1">
                <a:latin typeface="Tw Cen MT Condensed" panose="020B0606020104020203" pitchFamily="34" charset="77"/>
              </a:rPr>
              <a:t>dispositivos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automáticos</a:t>
            </a:r>
            <a:r>
              <a:rPr lang="en-US" sz="2800" dirty="0">
                <a:latin typeface="Tw Cen MT Condensed" panose="020B0606020104020203" pitchFamily="34" charset="77"/>
              </a:rPr>
              <a:t> para </a:t>
            </a:r>
            <a:r>
              <a:rPr lang="en-US" sz="2800" dirty="0" err="1">
                <a:latin typeface="Tw Cen MT Condensed" panose="020B0606020104020203" pitchFamily="34" charset="77"/>
              </a:rPr>
              <a:t>provisão</a:t>
            </a:r>
            <a:r>
              <a:rPr lang="en-US" sz="2800" dirty="0">
                <a:latin typeface="Tw Cen MT Condensed" panose="020B0606020104020203" pitchFamily="34" charset="77"/>
              </a:rPr>
              <a:t> de </a:t>
            </a:r>
            <a:r>
              <a:rPr lang="en-US" sz="2800" dirty="0" err="1">
                <a:latin typeface="Tw Cen MT Condensed" panose="020B0606020104020203" pitchFamily="34" charset="77"/>
              </a:rPr>
              <a:t>serviços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w Cen MT Condensed" panose="020B0606020104020203" pitchFamily="34" charset="77"/>
              </a:rPr>
              <a:t>ALGO: </a:t>
            </a:r>
            <a:r>
              <a:rPr lang="en-US" sz="2800" dirty="0" err="1">
                <a:latin typeface="Tw Cen MT Condensed" panose="020B0606020104020203" pitchFamily="34" charset="77"/>
              </a:rPr>
              <a:t>formas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cheias</a:t>
            </a:r>
            <a:r>
              <a:rPr lang="en-US" sz="2800" dirty="0">
                <a:latin typeface="Tw Cen MT Condensed" panose="020B0606020104020203" pitchFamily="34" charset="77"/>
              </a:rPr>
              <a:t> de </a:t>
            </a:r>
            <a:r>
              <a:rPr lang="en-US" sz="2800" dirty="0" err="1">
                <a:latin typeface="Tw Cen MT Condensed" panose="020B0606020104020203" pitchFamily="34" charset="77"/>
              </a:rPr>
              <a:t>sentido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concebidas</a:t>
            </a:r>
            <a:r>
              <a:rPr lang="en-US" sz="2800" dirty="0">
                <a:latin typeface="Tw Cen MT Condensed" panose="020B0606020104020203" pitchFamily="34" charset="77"/>
              </a:rPr>
              <a:t> e </a:t>
            </a:r>
            <a:r>
              <a:rPr lang="en-US" sz="2800" dirty="0" err="1">
                <a:latin typeface="Tw Cen MT Condensed" panose="020B0606020104020203" pitchFamily="34" charset="77"/>
              </a:rPr>
              <a:t>controladas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localmente</a:t>
            </a:r>
            <a:r>
              <a:rPr lang="en-US" sz="2800" dirty="0">
                <a:latin typeface="Tw Cen MT Condensed" panose="020B0606020104020203" pitchFamily="34" charset="77"/>
              </a:rPr>
              <a:t> e </a:t>
            </a:r>
            <a:r>
              <a:rPr lang="en-US" sz="2800" dirty="0" err="1">
                <a:latin typeface="Tw Cen MT Condensed" panose="020B0606020104020203" pitchFamily="34" charset="77"/>
              </a:rPr>
              <a:t>ricas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em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en-US" sz="2800" dirty="0" err="1">
                <a:latin typeface="Tw Cen MT Condensed" panose="020B0606020104020203" pitchFamily="34" charset="77"/>
              </a:rPr>
              <a:t>conteúdo</a:t>
            </a:r>
            <a:r>
              <a:rPr lang="en-US" sz="2800" dirty="0">
                <a:latin typeface="Tw Cen MT Condensed" panose="020B0606020104020203" pitchFamily="34" charset="77"/>
              </a:rPr>
              <a:t> singular</a:t>
            </a:r>
            <a:r>
              <a:rPr lang="en-US" dirty="0"/>
              <a:t> </a:t>
            </a:r>
            <a:endParaRPr lang="en-US" sz="2800" dirty="0">
              <a:latin typeface="Tw Cen MT Condensed" panose="020B0606020104020203" pitchFamily="34" charset="77"/>
            </a:endParaRPr>
          </a:p>
          <a:p>
            <a:endParaRPr lang="en-US" sz="2800" dirty="0">
              <a:latin typeface="Tw Cen MT Condensed" panose="020B0606020104020203" pitchFamily="34" charset="77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08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133350" y="187326"/>
            <a:ext cx="119507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A tese de </a:t>
            </a:r>
            <a:r>
              <a:rPr lang="pt-BR" sz="4800" b="1" dirty="0" err="1">
                <a:solidFill>
                  <a:srgbClr val="FF0000"/>
                </a:solidFill>
                <a:latin typeface="Tw Cen MT Condensed" panose="020B0606020104020203" pitchFamily="34" charset="77"/>
              </a:rPr>
              <a:t>Ritzer</a:t>
            </a:r>
            <a:r>
              <a:rPr lang="pt-BR" sz="48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 e Ryan</a:t>
            </a:r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133350" y="955542"/>
            <a:ext cx="115697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Tw Cen MT Condensed" panose="020B0606020104020203" pitchFamily="34" charset="77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AD6511-CB17-5F45-A0A3-C1952A92CCF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371600" y="1316736"/>
            <a:ext cx="9089136" cy="43159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9992F9-5501-BA47-B390-A6A2E274FBBE}"/>
              </a:ext>
            </a:extLst>
          </p:cNvPr>
          <p:cNvSpPr txBox="1"/>
          <p:nvPr/>
        </p:nvSpPr>
        <p:spPr>
          <a:xfrm>
            <a:off x="4111676" y="5670732"/>
            <a:ext cx="70311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Ritzer, George (2003). The Globalization of Nothing. </a:t>
            </a:r>
            <a:r>
              <a:rPr lang="en-US" i="1" dirty="0"/>
              <a:t>SAIS Review,</a:t>
            </a:r>
            <a:r>
              <a:rPr lang="en-US" dirty="0"/>
              <a:t> 23: 196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74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2988</TotalTime>
  <Words>1711</Words>
  <Application>Microsoft Macintosh PowerPoint</Application>
  <PresentationFormat>Widescreen</PresentationFormat>
  <Paragraphs>179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Tw Cen MT</vt:lpstr>
      <vt:lpstr>Tw Cen MT Condensed</vt:lpstr>
      <vt:lpstr>Office Theme</vt:lpstr>
      <vt:lpstr>SOCIOLOGIA DO CAPITALISMO CONTEMPORÂNEO 2018.02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264</cp:revision>
  <dcterms:created xsi:type="dcterms:W3CDTF">2018-03-15T21:24:10Z</dcterms:created>
  <dcterms:modified xsi:type="dcterms:W3CDTF">2018-10-02T21:20:19Z</dcterms:modified>
</cp:coreProperties>
</file>