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90"/>
  </p:notesMasterIdLst>
  <p:sldIdLst>
    <p:sldId id="896" r:id="rId2"/>
    <p:sldId id="842" r:id="rId3"/>
    <p:sldId id="844" r:id="rId4"/>
    <p:sldId id="846" r:id="rId5"/>
    <p:sldId id="878" r:id="rId6"/>
    <p:sldId id="848" r:id="rId7"/>
    <p:sldId id="849" r:id="rId8"/>
    <p:sldId id="850" r:id="rId9"/>
    <p:sldId id="851" r:id="rId10"/>
    <p:sldId id="852" r:id="rId11"/>
    <p:sldId id="853" r:id="rId12"/>
    <p:sldId id="854" r:id="rId13"/>
    <p:sldId id="855" r:id="rId14"/>
    <p:sldId id="856" r:id="rId15"/>
    <p:sldId id="857" r:id="rId16"/>
    <p:sldId id="858" r:id="rId17"/>
    <p:sldId id="859" r:id="rId18"/>
    <p:sldId id="860" r:id="rId19"/>
    <p:sldId id="861" r:id="rId20"/>
    <p:sldId id="862" r:id="rId21"/>
    <p:sldId id="863" r:id="rId22"/>
    <p:sldId id="864" r:id="rId23"/>
    <p:sldId id="865" r:id="rId24"/>
    <p:sldId id="866" r:id="rId25"/>
    <p:sldId id="867" r:id="rId26"/>
    <p:sldId id="868" r:id="rId27"/>
    <p:sldId id="869" r:id="rId28"/>
    <p:sldId id="870" r:id="rId29"/>
    <p:sldId id="871" r:id="rId30"/>
    <p:sldId id="872" r:id="rId31"/>
    <p:sldId id="873" r:id="rId32"/>
    <p:sldId id="874" r:id="rId33"/>
    <p:sldId id="875" r:id="rId34"/>
    <p:sldId id="876" r:id="rId35"/>
    <p:sldId id="877" r:id="rId36"/>
    <p:sldId id="717" r:id="rId37"/>
    <p:sldId id="683" r:id="rId38"/>
    <p:sldId id="684" r:id="rId39"/>
    <p:sldId id="796" r:id="rId40"/>
    <p:sldId id="685" r:id="rId41"/>
    <p:sldId id="686" r:id="rId42"/>
    <p:sldId id="795" r:id="rId43"/>
    <p:sldId id="688" r:id="rId44"/>
    <p:sldId id="718" r:id="rId45"/>
    <p:sldId id="689" r:id="rId46"/>
    <p:sldId id="690" r:id="rId47"/>
    <p:sldId id="691" r:id="rId48"/>
    <p:sldId id="724" r:id="rId49"/>
    <p:sldId id="725" r:id="rId50"/>
    <p:sldId id="692" r:id="rId51"/>
    <p:sldId id="693" r:id="rId52"/>
    <p:sldId id="694" r:id="rId53"/>
    <p:sldId id="695" r:id="rId54"/>
    <p:sldId id="696" r:id="rId55"/>
    <p:sldId id="697" r:id="rId56"/>
    <p:sldId id="698" r:id="rId57"/>
    <p:sldId id="732" r:id="rId58"/>
    <p:sldId id="699" r:id="rId59"/>
    <p:sldId id="700" r:id="rId60"/>
    <p:sldId id="733" r:id="rId61"/>
    <p:sldId id="734" r:id="rId62"/>
    <p:sldId id="735" r:id="rId63"/>
    <p:sldId id="736" r:id="rId64"/>
    <p:sldId id="737" r:id="rId65"/>
    <p:sldId id="738" r:id="rId66"/>
    <p:sldId id="739" r:id="rId67"/>
    <p:sldId id="740" r:id="rId68"/>
    <p:sldId id="741" r:id="rId69"/>
    <p:sldId id="770" r:id="rId70"/>
    <p:sldId id="771" r:id="rId71"/>
    <p:sldId id="742" r:id="rId72"/>
    <p:sldId id="750" r:id="rId73"/>
    <p:sldId id="751" r:id="rId74"/>
    <p:sldId id="752" r:id="rId75"/>
    <p:sldId id="701" r:id="rId76"/>
    <p:sldId id="702" r:id="rId77"/>
    <p:sldId id="703" r:id="rId78"/>
    <p:sldId id="704" r:id="rId79"/>
    <p:sldId id="705" r:id="rId80"/>
    <p:sldId id="706" r:id="rId81"/>
    <p:sldId id="707" r:id="rId82"/>
    <p:sldId id="708" r:id="rId83"/>
    <p:sldId id="680" r:id="rId84"/>
    <p:sldId id="772" r:id="rId85"/>
    <p:sldId id="773" r:id="rId86"/>
    <p:sldId id="774" r:id="rId87"/>
    <p:sldId id="895" r:id="rId88"/>
    <p:sldId id="894" r:id="rId89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33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8. Segurança Pessoal Relacionada Ao Transporte Rodoviário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8287511-6D2A-4598-AB74-1AEAFE1F261F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8.1 Segurança do transporte público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3C7CEBD-07A5-4D25-AE4B-7CE6C1EAC6CF}" type="parTrans" cxnId="{A53490FC-94C2-4536-889D-633FB5525282}">
      <dgm:prSet/>
      <dgm:spPr/>
      <dgm:t>
        <a:bodyPr/>
        <a:lstStyle/>
        <a:p>
          <a:endParaRPr lang="pt-BR"/>
        </a:p>
      </dgm:t>
    </dgm:pt>
    <dgm:pt modelId="{C32CE3CE-0DDB-4FC4-8C1A-CD5C83DA35A2}" type="sibTrans" cxnId="{A53490FC-94C2-4536-889D-633FB5525282}">
      <dgm:prSet/>
      <dgm:spPr/>
      <dgm:t>
        <a:bodyPr/>
        <a:lstStyle/>
        <a:p>
          <a:endParaRPr lang="pt-BR"/>
        </a:p>
      </dgm:t>
    </dgm:pt>
    <dgm:pt modelId="{BEB4FA5C-62CF-4F20-8850-55A88AA20853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8.2 Melhoria da segurança para usuários vulneráveis na rodovia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0E958F69-80D8-4DA5-8541-0F41BC37A656}" type="parTrans" cxnId="{8F6EDDCF-5AE8-4C78-8464-AEDA5ECC61AF}">
      <dgm:prSet/>
      <dgm:spPr/>
      <dgm:t>
        <a:bodyPr/>
        <a:lstStyle/>
        <a:p>
          <a:endParaRPr lang="pt-BR"/>
        </a:p>
      </dgm:t>
    </dgm:pt>
    <dgm:pt modelId="{E25432A0-B087-4557-962E-3253D0A10B10}" type="sibTrans" cxnId="{8F6EDDCF-5AE8-4C78-8464-AEDA5ECC61AF}">
      <dgm:prSet/>
      <dgm:spPr/>
      <dgm:t>
        <a:bodyPr/>
        <a:lstStyle/>
        <a:p>
          <a:endParaRPr lang="pt-BR"/>
        </a:p>
      </dgm:t>
    </dgm:pt>
    <dgm:pt modelId="{AFF0B879-8BDA-428A-A0B6-5EDC2D6078C0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8.3 Melhoria da segurança para usuários com necessidades especiais na rodovia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4422565-6352-4017-BB7A-D031597B9193}" type="parTrans" cxnId="{78065FF8-6F37-42A7-8063-D80FF9B9EBBB}">
      <dgm:prSet/>
      <dgm:spPr/>
      <dgm:t>
        <a:bodyPr/>
        <a:lstStyle/>
        <a:p>
          <a:endParaRPr lang="pt-BR"/>
        </a:p>
      </dgm:t>
    </dgm:pt>
    <dgm:pt modelId="{0B65B8CA-9E55-44A6-BD48-9A577B765C40}" type="sibTrans" cxnId="{78065FF8-6F37-42A7-8063-D80FF9B9EBBB}">
      <dgm:prSet/>
      <dgm:spPr/>
      <dgm:t>
        <a:bodyPr/>
        <a:lstStyle/>
        <a:p>
          <a:endParaRPr lang="pt-BR"/>
        </a:p>
      </dgm:t>
    </dgm:pt>
    <dgm:pt modelId="{2649A526-6384-4E6E-9A4D-52981DA322FB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8.4 Precauções de segurança para pedestres que utilizam cruzamentos e conexões inteligentes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AD95E8-8CA6-42F8-801F-9A46EEDE9919}" type="parTrans" cxnId="{6BF2C330-9802-4F60-8C19-680F06CE5BA4}">
      <dgm:prSet/>
      <dgm:spPr/>
      <dgm:t>
        <a:bodyPr/>
        <a:lstStyle/>
        <a:p>
          <a:endParaRPr lang="pt-BR"/>
        </a:p>
      </dgm:t>
    </dgm:pt>
    <dgm:pt modelId="{65F21397-3FC4-48DF-9212-802BC58143D0}" type="sibTrans" cxnId="{6BF2C330-9802-4F60-8C19-680F06CE5BA4}">
      <dgm:prSet/>
      <dgm:spPr/>
      <dgm:t>
        <a:bodyPr/>
        <a:lstStyle/>
        <a:p>
          <a:endParaRPr lang="pt-BR"/>
        </a:p>
      </dgm:t>
    </dgm:pt>
    <dgm:pt modelId="{E5BACADD-0E54-4ECF-A9AA-F27109E22645}">
      <dgm:prSet custT="1"/>
      <dgm:spPr>
        <a:noFill/>
        <a:ln>
          <a:noFill/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E78977F-EDFC-4CAA-A913-0F17A28F02FA}" type="parTrans" cxnId="{A74EC8CD-2D47-435A-9CC3-79E74842026B}">
      <dgm:prSet/>
      <dgm:spPr/>
      <dgm:t>
        <a:bodyPr/>
        <a:lstStyle/>
        <a:p>
          <a:endParaRPr lang="pt-BR"/>
        </a:p>
      </dgm:t>
    </dgm:pt>
    <dgm:pt modelId="{06F990DA-A315-4EE0-B66B-4879B2D9FE5B}" type="sibTrans" cxnId="{A74EC8CD-2D47-435A-9CC3-79E74842026B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4F123C64-1B92-46A8-83A2-08B6C5A7C4CB}" type="pres">
      <dgm:prSet presAssocID="{38287511-6D2A-4598-AB74-1AEAFE1F261F}" presName="vertThree" presStyleCnt="0"/>
      <dgm:spPr/>
    </dgm:pt>
    <dgm:pt modelId="{3ADCC1DF-2A8C-4E25-97C4-59CA31791D6E}" type="pres">
      <dgm:prSet presAssocID="{38287511-6D2A-4598-AB74-1AEAFE1F261F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9103451-67F0-482C-8036-B479C28CC741}" type="pres">
      <dgm:prSet presAssocID="{38287511-6D2A-4598-AB74-1AEAFE1F261F}" presName="horzThree" presStyleCnt="0"/>
      <dgm:spPr/>
    </dgm:pt>
    <dgm:pt modelId="{136B7FD7-B264-4444-A556-930E8778585D}" type="pres">
      <dgm:prSet presAssocID="{C32CE3CE-0DDB-4FC4-8C1A-CD5C83DA35A2}" presName="sibSpaceThree" presStyleCnt="0"/>
      <dgm:spPr/>
    </dgm:pt>
    <dgm:pt modelId="{8D7C27E7-3556-43E1-977D-7C74C9B89FD1}" type="pres">
      <dgm:prSet presAssocID="{BEB4FA5C-62CF-4F20-8850-55A88AA20853}" presName="vertThree" presStyleCnt="0"/>
      <dgm:spPr/>
    </dgm:pt>
    <dgm:pt modelId="{51AF923E-96B3-41FC-8348-B7497EA95931}" type="pres">
      <dgm:prSet presAssocID="{BEB4FA5C-62CF-4F20-8850-55A88AA20853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344CA74-9AF8-49FC-91DE-5CA47B1A0EBE}" type="pres">
      <dgm:prSet presAssocID="{BEB4FA5C-62CF-4F20-8850-55A88AA20853}" presName="horzThree" presStyleCnt="0"/>
      <dgm:spPr/>
    </dgm:pt>
    <dgm:pt modelId="{967DD7CC-41B2-4F07-BFAC-F0EE015FEFBD}" type="pres">
      <dgm:prSet presAssocID="{E25432A0-B087-4557-962E-3253D0A10B10}" presName="sibSpaceThree" presStyleCnt="0"/>
      <dgm:spPr/>
    </dgm:pt>
    <dgm:pt modelId="{6735149D-BB97-4E5C-9EE0-644F8B7F6F6A}" type="pres">
      <dgm:prSet presAssocID="{AFF0B879-8BDA-428A-A0B6-5EDC2D6078C0}" presName="vertThree" presStyleCnt="0"/>
      <dgm:spPr/>
    </dgm:pt>
    <dgm:pt modelId="{DDE5BEAB-02E2-4811-AE1F-25E1C2D15DF2}" type="pres">
      <dgm:prSet presAssocID="{AFF0B879-8BDA-428A-A0B6-5EDC2D6078C0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ACA4C30-6787-4F75-933F-EAAC7F6BD3A9}" type="pres">
      <dgm:prSet presAssocID="{AFF0B879-8BDA-428A-A0B6-5EDC2D6078C0}" presName="horzThree" presStyleCnt="0"/>
      <dgm:spPr/>
    </dgm:pt>
    <dgm:pt modelId="{5DF10C52-39E1-48DA-A0BB-14E47F5136DF}" type="pres">
      <dgm:prSet presAssocID="{0B65B8CA-9E55-44A6-BD48-9A577B765C40}" presName="sibSpaceThree" presStyleCnt="0"/>
      <dgm:spPr/>
    </dgm:pt>
    <dgm:pt modelId="{46C87112-AC93-4F99-82FB-A75E58204996}" type="pres">
      <dgm:prSet presAssocID="{2649A526-6384-4E6E-9A4D-52981DA322FB}" presName="vertThree" presStyleCnt="0"/>
      <dgm:spPr/>
    </dgm:pt>
    <dgm:pt modelId="{B04EC85D-BE2B-4BA8-B335-3ABAE13D0A3C}" type="pres">
      <dgm:prSet presAssocID="{2649A526-6384-4E6E-9A4D-52981DA322FB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FEB61C1F-C279-49A1-B334-5A16C31B887B}" type="pres">
      <dgm:prSet presAssocID="{2649A526-6384-4E6E-9A4D-52981DA322FB}" presName="parTransThree" presStyleCnt="0"/>
      <dgm:spPr/>
    </dgm:pt>
    <dgm:pt modelId="{4FE0B258-282D-4689-8ECC-B5A6AF5C56AB}" type="pres">
      <dgm:prSet presAssocID="{2649A526-6384-4E6E-9A4D-52981DA322FB}" presName="horzThree" presStyleCnt="0"/>
      <dgm:spPr/>
    </dgm:pt>
    <dgm:pt modelId="{F9A4C939-2D93-426F-9A35-DEEF8CC8DF14}" type="pres">
      <dgm:prSet presAssocID="{E5BACADD-0E54-4ECF-A9AA-F27109E22645}" presName="vertFour" presStyleCnt="0">
        <dgm:presLayoutVars>
          <dgm:chPref val="3"/>
        </dgm:presLayoutVars>
      </dgm:prSet>
      <dgm:spPr/>
    </dgm:pt>
    <dgm:pt modelId="{19330CC9-81DE-4CAC-AF6F-5BC1FFEA6790}" type="pres">
      <dgm:prSet presAssocID="{E5BACADD-0E54-4ECF-A9AA-F27109E22645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F68B312-F223-4F5E-9759-6BC41C99C4C9}" type="pres">
      <dgm:prSet presAssocID="{E5BACADD-0E54-4ECF-A9AA-F27109E22645}" presName="horzFour" presStyleCnt="0"/>
      <dgm:spPr/>
    </dgm:pt>
  </dgm:ptLst>
  <dgm:cxnLst>
    <dgm:cxn modelId="{2954AC08-D6CC-4DC0-A60F-B12CCBBCCB27}" type="presOf" srcId="{BEB4FA5C-62CF-4F20-8850-55A88AA20853}" destId="{51AF923E-96B3-41FC-8348-B7497EA95931}" srcOrd="0" destOrd="0" presId="urn:microsoft.com/office/officeart/2005/8/layout/hierarchy4"/>
    <dgm:cxn modelId="{8F6EDDCF-5AE8-4C78-8464-AEDA5ECC61AF}" srcId="{BC1E8C24-BB00-454A-93A3-040CD8E7AED6}" destId="{BEB4FA5C-62CF-4F20-8850-55A88AA20853}" srcOrd="1" destOrd="0" parTransId="{0E958F69-80D8-4DA5-8541-0F41BC37A656}" sibTransId="{E25432A0-B087-4557-962E-3253D0A10B10}"/>
    <dgm:cxn modelId="{3B5B3B79-BC4D-4CF7-A48C-22EFAB8F7141}" type="presOf" srcId="{2649A526-6384-4E6E-9A4D-52981DA322FB}" destId="{B04EC85D-BE2B-4BA8-B335-3ABAE13D0A3C}" srcOrd="0" destOrd="0" presId="urn:microsoft.com/office/officeart/2005/8/layout/hierarchy4"/>
    <dgm:cxn modelId="{78065FF8-6F37-42A7-8063-D80FF9B9EBBB}" srcId="{BC1E8C24-BB00-454A-93A3-040CD8E7AED6}" destId="{AFF0B879-8BDA-428A-A0B6-5EDC2D6078C0}" srcOrd="2" destOrd="0" parTransId="{B4422565-6352-4017-BB7A-D031597B9193}" sibTransId="{0B65B8CA-9E55-44A6-BD48-9A577B765C40}"/>
    <dgm:cxn modelId="{A53490FC-94C2-4536-889D-633FB5525282}" srcId="{BC1E8C24-BB00-454A-93A3-040CD8E7AED6}" destId="{38287511-6D2A-4598-AB74-1AEAFE1F261F}" srcOrd="0" destOrd="0" parTransId="{93C7CEBD-07A5-4D25-AE4B-7CE6C1EAC6CF}" sibTransId="{C32CE3CE-0DDB-4FC4-8C1A-CD5C83DA35A2}"/>
    <dgm:cxn modelId="{6BF2C330-9802-4F60-8C19-680F06CE5BA4}" srcId="{BC1E8C24-BB00-454A-93A3-040CD8E7AED6}" destId="{2649A526-6384-4E6E-9A4D-52981DA322FB}" srcOrd="3" destOrd="0" parTransId="{BBAD95E8-8CA6-42F8-801F-9A46EEDE9919}" sibTransId="{65F21397-3FC4-48DF-9212-802BC58143D0}"/>
    <dgm:cxn modelId="{97596384-6AD4-4F24-980C-FAD5963A10D9}" type="presOf" srcId="{2F428BD0-8D22-4A9F-AD7E-323421F896E5}" destId="{264F666A-735E-4771-AE7F-A85EB98F275E}" srcOrd="0" destOrd="0" presId="urn:microsoft.com/office/officeart/2005/8/layout/hierarchy4"/>
    <dgm:cxn modelId="{7D679152-0A14-4BE3-A000-C74E2786BB4E}" type="presOf" srcId="{BC1E8C24-BB00-454A-93A3-040CD8E7AED6}" destId="{FB3C0A1D-AF9A-4B06-AE4A-C3B37771AEFB}" srcOrd="0" destOrd="0" presId="urn:microsoft.com/office/officeart/2005/8/layout/hierarchy4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A74EC8CD-2D47-435A-9CC3-79E74842026B}" srcId="{2649A526-6384-4E6E-9A4D-52981DA322FB}" destId="{E5BACADD-0E54-4ECF-A9AA-F27109E22645}" srcOrd="0" destOrd="0" parTransId="{DE78977F-EDFC-4CAA-A913-0F17A28F02FA}" sibTransId="{06F990DA-A315-4EE0-B66B-4879B2D9FE5B}"/>
    <dgm:cxn modelId="{36212CE0-C64B-4D34-81C4-99FE04A13B52}" type="presOf" srcId="{6BB98AD0-17CB-4F44-83B6-EC860924DC28}" destId="{9BB353A9-5361-4F84-B867-3E3EF77B0C12}" srcOrd="0" destOrd="0" presId="urn:microsoft.com/office/officeart/2005/8/layout/hierarchy4"/>
    <dgm:cxn modelId="{05CE3D7D-3272-44A3-A9DE-A47E7B09CDF7}" type="presOf" srcId="{38287511-6D2A-4598-AB74-1AEAFE1F261F}" destId="{3ADCC1DF-2A8C-4E25-97C4-59CA31791D6E}" srcOrd="0" destOrd="0" presId="urn:microsoft.com/office/officeart/2005/8/layout/hierarchy4"/>
    <dgm:cxn modelId="{05866A40-9E7F-4ABE-9932-588DE4C221CC}" type="presOf" srcId="{AFF0B879-8BDA-428A-A0B6-5EDC2D6078C0}" destId="{DDE5BEAB-02E2-4811-AE1F-25E1C2D15DF2}" srcOrd="0" destOrd="0" presId="urn:microsoft.com/office/officeart/2005/8/layout/hierarchy4"/>
    <dgm:cxn modelId="{BC60FE1C-2D70-45D2-85AD-07853B21B5DC}" type="presOf" srcId="{E5BACADD-0E54-4ECF-A9AA-F27109E22645}" destId="{19330CC9-81DE-4CAC-AF6F-5BC1FFEA6790}" srcOrd="0" destOrd="0" presId="urn:microsoft.com/office/officeart/2005/8/layout/hierarchy4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F095468D-CC75-4571-B3BE-B5880DF5E8F1}" type="presParOf" srcId="{264F666A-735E-4771-AE7F-A85EB98F275E}" destId="{E00D738D-5627-4A2B-8E92-76DAA5D96E8B}" srcOrd="0" destOrd="0" presId="urn:microsoft.com/office/officeart/2005/8/layout/hierarchy4"/>
    <dgm:cxn modelId="{3C649240-4A58-410C-AFAD-96BF36296CAF}" type="presParOf" srcId="{E00D738D-5627-4A2B-8E92-76DAA5D96E8B}" destId="{9BB353A9-5361-4F84-B867-3E3EF77B0C12}" srcOrd="0" destOrd="0" presId="urn:microsoft.com/office/officeart/2005/8/layout/hierarchy4"/>
    <dgm:cxn modelId="{5A50A8D6-F1FF-441A-AF0E-B0C888F27023}" type="presParOf" srcId="{E00D738D-5627-4A2B-8E92-76DAA5D96E8B}" destId="{D4F66B03-79FC-4E70-A415-4D397189CB63}" srcOrd="1" destOrd="0" presId="urn:microsoft.com/office/officeart/2005/8/layout/hierarchy4"/>
    <dgm:cxn modelId="{B9842A17-B5FD-4ED3-812F-9D88583BEB73}" type="presParOf" srcId="{E00D738D-5627-4A2B-8E92-76DAA5D96E8B}" destId="{9891C87E-2604-4799-BAAA-8A36C19632A3}" srcOrd="2" destOrd="0" presId="urn:microsoft.com/office/officeart/2005/8/layout/hierarchy4"/>
    <dgm:cxn modelId="{B7813C7F-D229-49A5-829D-B5A7702B41DC}" type="presParOf" srcId="{9891C87E-2604-4799-BAAA-8A36C19632A3}" destId="{69FB80F9-A5EB-4EE7-B44B-99EE379DC40D}" srcOrd="0" destOrd="0" presId="urn:microsoft.com/office/officeart/2005/8/layout/hierarchy4"/>
    <dgm:cxn modelId="{AF6C287B-67EF-44F3-9470-DC4A80D0BB61}" type="presParOf" srcId="{69FB80F9-A5EB-4EE7-B44B-99EE379DC40D}" destId="{FB3C0A1D-AF9A-4B06-AE4A-C3B37771AEFB}" srcOrd="0" destOrd="0" presId="urn:microsoft.com/office/officeart/2005/8/layout/hierarchy4"/>
    <dgm:cxn modelId="{4097BA2B-69E7-4596-BE32-C06F12E5E749}" type="presParOf" srcId="{69FB80F9-A5EB-4EE7-B44B-99EE379DC40D}" destId="{A086833A-DEC7-4848-B15A-8377F70DDBED}" srcOrd="1" destOrd="0" presId="urn:microsoft.com/office/officeart/2005/8/layout/hierarchy4"/>
    <dgm:cxn modelId="{DDFE7B2D-1926-426C-8435-4FB9076F63C5}" type="presParOf" srcId="{69FB80F9-A5EB-4EE7-B44B-99EE379DC40D}" destId="{C7CA52D0-58DA-415D-AEAD-73CD01A78F0C}" srcOrd="2" destOrd="0" presId="urn:microsoft.com/office/officeart/2005/8/layout/hierarchy4"/>
    <dgm:cxn modelId="{BB3CD18E-F854-4442-A633-B98722163FA1}" type="presParOf" srcId="{C7CA52D0-58DA-415D-AEAD-73CD01A78F0C}" destId="{4F123C64-1B92-46A8-83A2-08B6C5A7C4CB}" srcOrd="0" destOrd="0" presId="urn:microsoft.com/office/officeart/2005/8/layout/hierarchy4"/>
    <dgm:cxn modelId="{11E28E8F-7B77-44A2-A862-C79BDB1A4463}" type="presParOf" srcId="{4F123C64-1B92-46A8-83A2-08B6C5A7C4CB}" destId="{3ADCC1DF-2A8C-4E25-97C4-59CA31791D6E}" srcOrd="0" destOrd="0" presId="urn:microsoft.com/office/officeart/2005/8/layout/hierarchy4"/>
    <dgm:cxn modelId="{7A503C7B-B494-4E08-BE33-F42D02706174}" type="presParOf" srcId="{4F123C64-1B92-46A8-83A2-08B6C5A7C4CB}" destId="{09103451-67F0-482C-8036-B479C28CC741}" srcOrd="1" destOrd="0" presId="urn:microsoft.com/office/officeart/2005/8/layout/hierarchy4"/>
    <dgm:cxn modelId="{50C5DC27-09AA-4D34-91E4-03949F79CB71}" type="presParOf" srcId="{C7CA52D0-58DA-415D-AEAD-73CD01A78F0C}" destId="{136B7FD7-B264-4444-A556-930E8778585D}" srcOrd="1" destOrd="0" presId="urn:microsoft.com/office/officeart/2005/8/layout/hierarchy4"/>
    <dgm:cxn modelId="{375E41F1-DEB0-43B7-AF79-DBA8EC686200}" type="presParOf" srcId="{C7CA52D0-58DA-415D-AEAD-73CD01A78F0C}" destId="{8D7C27E7-3556-43E1-977D-7C74C9B89FD1}" srcOrd="2" destOrd="0" presId="urn:microsoft.com/office/officeart/2005/8/layout/hierarchy4"/>
    <dgm:cxn modelId="{A45AD1CA-454E-4EA8-BEFB-A2304D913A68}" type="presParOf" srcId="{8D7C27E7-3556-43E1-977D-7C74C9B89FD1}" destId="{51AF923E-96B3-41FC-8348-B7497EA95931}" srcOrd="0" destOrd="0" presId="urn:microsoft.com/office/officeart/2005/8/layout/hierarchy4"/>
    <dgm:cxn modelId="{FB69D10D-3CC5-4DB9-846A-8433BD14DB90}" type="presParOf" srcId="{8D7C27E7-3556-43E1-977D-7C74C9B89FD1}" destId="{9344CA74-9AF8-49FC-91DE-5CA47B1A0EBE}" srcOrd="1" destOrd="0" presId="urn:microsoft.com/office/officeart/2005/8/layout/hierarchy4"/>
    <dgm:cxn modelId="{C5B9D46A-7E83-44BA-8036-8161208D1727}" type="presParOf" srcId="{C7CA52D0-58DA-415D-AEAD-73CD01A78F0C}" destId="{967DD7CC-41B2-4F07-BFAC-F0EE015FEFBD}" srcOrd="3" destOrd="0" presId="urn:microsoft.com/office/officeart/2005/8/layout/hierarchy4"/>
    <dgm:cxn modelId="{625F940E-B4F7-4FD6-AF40-A016C15C6253}" type="presParOf" srcId="{C7CA52D0-58DA-415D-AEAD-73CD01A78F0C}" destId="{6735149D-BB97-4E5C-9EE0-644F8B7F6F6A}" srcOrd="4" destOrd="0" presId="urn:microsoft.com/office/officeart/2005/8/layout/hierarchy4"/>
    <dgm:cxn modelId="{320B8120-6AA8-4E36-91E7-C07AA2DB879B}" type="presParOf" srcId="{6735149D-BB97-4E5C-9EE0-644F8B7F6F6A}" destId="{DDE5BEAB-02E2-4811-AE1F-25E1C2D15DF2}" srcOrd="0" destOrd="0" presId="urn:microsoft.com/office/officeart/2005/8/layout/hierarchy4"/>
    <dgm:cxn modelId="{92838B2F-71AB-4A24-9BFC-EF07E98E1065}" type="presParOf" srcId="{6735149D-BB97-4E5C-9EE0-644F8B7F6F6A}" destId="{8ACA4C30-6787-4F75-933F-EAAC7F6BD3A9}" srcOrd="1" destOrd="0" presId="urn:microsoft.com/office/officeart/2005/8/layout/hierarchy4"/>
    <dgm:cxn modelId="{0F1466A0-C78F-4E1A-8768-637C34E11654}" type="presParOf" srcId="{C7CA52D0-58DA-415D-AEAD-73CD01A78F0C}" destId="{5DF10C52-39E1-48DA-A0BB-14E47F5136DF}" srcOrd="5" destOrd="0" presId="urn:microsoft.com/office/officeart/2005/8/layout/hierarchy4"/>
    <dgm:cxn modelId="{DA81235E-11C2-41EB-BE79-AF84954A70C5}" type="presParOf" srcId="{C7CA52D0-58DA-415D-AEAD-73CD01A78F0C}" destId="{46C87112-AC93-4F99-82FB-A75E58204996}" srcOrd="6" destOrd="0" presId="urn:microsoft.com/office/officeart/2005/8/layout/hierarchy4"/>
    <dgm:cxn modelId="{FD726AA0-FB79-45EA-BA6B-91008EC5C263}" type="presParOf" srcId="{46C87112-AC93-4F99-82FB-A75E58204996}" destId="{B04EC85D-BE2B-4BA8-B335-3ABAE13D0A3C}" srcOrd="0" destOrd="0" presId="urn:microsoft.com/office/officeart/2005/8/layout/hierarchy4"/>
    <dgm:cxn modelId="{5EA58802-B313-47D2-9E22-FCC03354F8B2}" type="presParOf" srcId="{46C87112-AC93-4F99-82FB-A75E58204996}" destId="{FEB61C1F-C279-49A1-B334-5A16C31B887B}" srcOrd="1" destOrd="0" presId="urn:microsoft.com/office/officeart/2005/8/layout/hierarchy4"/>
    <dgm:cxn modelId="{368FAC2F-09CE-451D-B10A-497CDE5671C1}" type="presParOf" srcId="{46C87112-AC93-4F99-82FB-A75E58204996}" destId="{4FE0B258-282D-4689-8ECC-B5A6AF5C56AB}" srcOrd="2" destOrd="0" presId="urn:microsoft.com/office/officeart/2005/8/layout/hierarchy4"/>
    <dgm:cxn modelId="{3B8AA674-5372-46E3-8C0E-3C9AA12DDC88}" type="presParOf" srcId="{4FE0B258-282D-4689-8ECC-B5A6AF5C56AB}" destId="{F9A4C939-2D93-426F-9A35-DEEF8CC8DF14}" srcOrd="0" destOrd="0" presId="urn:microsoft.com/office/officeart/2005/8/layout/hierarchy4"/>
    <dgm:cxn modelId="{2CE1EC62-AB85-4281-92D6-1236711BDE9D}" type="presParOf" srcId="{F9A4C939-2D93-426F-9A35-DEEF8CC8DF14}" destId="{19330CC9-81DE-4CAC-AF6F-5BC1FFEA6790}" srcOrd="0" destOrd="0" presId="urn:microsoft.com/office/officeart/2005/8/layout/hierarchy4"/>
    <dgm:cxn modelId="{6FA50A20-62D8-4EFB-A951-107A991EFA1E}" type="presParOf" srcId="{F9A4C939-2D93-426F-9A35-DEEF8CC8DF14}" destId="{6F68B312-F223-4F5E-9759-6BC41C99C4C9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Arquitetura de referência de ITS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5. Transporte Público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A609A3FF-EF36-4A84-B815-2C21774830D6}">
      <dgm:prSet phldrT="[Texto]" custT="1"/>
      <dgm:spPr>
        <a:solidFill>
          <a:schemeClr val="bg2">
            <a:lumMod val="2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5.1 Gerenciamento de transporte público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839655D-810C-41A2-81E1-5F15DB24FE72}" type="parTrans" cxnId="{F9313725-B07B-4AB8-9724-98A217A9CA50}">
      <dgm:prSet/>
      <dgm:spPr/>
      <dgm:t>
        <a:bodyPr/>
        <a:lstStyle/>
        <a:p>
          <a:endParaRPr lang="pt-BR"/>
        </a:p>
      </dgm:t>
    </dgm:pt>
    <dgm:pt modelId="{C9BC0908-CAFD-486D-AEDD-0DEB822042FD}" type="sibTrans" cxnId="{F9313725-B07B-4AB8-9724-98A217A9CA50}">
      <dgm:prSet/>
      <dgm:spPr/>
      <dgm:t>
        <a:bodyPr/>
        <a:lstStyle/>
        <a:p>
          <a:endParaRPr lang="pt-BR"/>
        </a:p>
      </dgm:t>
    </dgm:pt>
    <dgm:pt modelId="{6E3F859D-8453-40A6-81D0-9A9D5A0B4944}">
      <dgm:prSet custT="1"/>
      <dgm:spPr>
        <a:noFill/>
        <a:ln>
          <a:noFill/>
        </a:ln>
        <a:effectLst/>
      </dgm:spPr>
      <dgm:t>
        <a:bodyPr/>
        <a:lstStyle/>
        <a:p>
          <a:endParaRPr lang="pt-BR" sz="11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11EA969-7ACD-4891-A39F-787045813600}" type="parTrans" cxnId="{F0260793-8AB4-43A7-AC61-3B65287E1E5D}">
      <dgm:prSet/>
      <dgm:spPr/>
      <dgm:t>
        <a:bodyPr/>
        <a:lstStyle/>
        <a:p>
          <a:endParaRPr lang="pt-BR"/>
        </a:p>
      </dgm:t>
    </dgm:pt>
    <dgm:pt modelId="{00317900-0472-4159-A4DE-799388A9F822}" type="sibTrans" cxnId="{F0260793-8AB4-43A7-AC61-3B65287E1E5D}">
      <dgm:prSet/>
      <dgm:spPr/>
      <dgm:t>
        <a:bodyPr/>
        <a:lstStyle/>
        <a:p>
          <a:endParaRPr lang="pt-BR"/>
        </a:p>
      </dgm:t>
    </dgm:pt>
    <dgm:pt modelId="{7CD89698-0986-448F-9F1A-E50B55CA8EBF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5.2 Transporte compartilhado e responsivo de demanda</a:t>
          </a:r>
        </a:p>
      </dgm:t>
    </dgm:pt>
    <dgm:pt modelId="{FC3BBD93-8976-493A-9E0C-BCC5AAD63231}" type="sibTrans" cxnId="{30BB2A48-AECA-4012-BC89-D54BE57E1B89}">
      <dgm:prSet/>
      <dgm:spPr/>
      <dgm:t>
        <a:bodyPr/>
        <a:lstStyle/>
        <a:p>
          <a:endParaRPr lang="pt-BR"/>
        </a:p>
      </dgm:t>
    </dgm:pt>
    <dgm:pt modelId="{EF399A0B-300C-4988-B33D-E8BF03ADD635}" type="parTrans" cxnId="{30BB2A48-AECA-4012-BC89-D54BE57E1B89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AFE5CFC7-A219-4F89-A717-4DF193CFED12}" type="pres">
      <dgm:prSet presAssocID="{A609A3FF-EF36-4A84-B815-2C21774830D6}" presName="vertThree" presStyleCnt="0"/>
      <dgm:spPr/>
    </dgm:pt>
    <dgm:pt modelId="{F77DCCE6-40F3-46F2-9D21-C30BE1DC1305}" type="pres">
      <dgm:prSet presAssocID="{A609A3FF-EF36-4A84-B815-2C21774830D6}" presName="txThree" presStyleLbl="node3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9162C57-7167-4C95-8124-3F71F410840A}" type="pres">
      <dgm:prSet presAssocID="{A609A3FF-EF36-4A84-B815-2C21774830D6}" presName="horzThree" presStyleCnt="0"/>
      <dgm:spPr/>
    </dgm:pt>
    <dgm:pt modelId="{0C5036E0-89D3-4E78-BF9D-624EE9B9DBA3}" type="pres">
      <dgm:prSet presAssocID="{C9BC0908-CAFD-486D-AEDD-0DEB822042FD}" presName="sibSpaceThree" presStyleCnt="0"/>
      <dgm:spPr/>
    </dgm:pt>
    <dgm:pt modelId="{8E312CE5-EDCD-4FC3-A6A2-794A9B8B7D0C}" type="pres">
      <dgm:prSet presAssocID="{7CD89698-0986-448F-9F1A-E50B55CA8EBF}" presName="vertThree" presStyleCnt="0"/>
      <dgm:spPr/>
    </dgm:pt>
    <dgm:pt modelId="{4D1E04DA-F4B7-444B-BC2C-5ED8AF79A348}" type="pres">
      <dgm:prSet presAssocID="{7CD89698-0986-448F-9F1A-E50B55CA8EBF}" presName="txThree" presStyleLbl="node3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EB7F818-1FB0-408C-821E-483154201CCB}" type="pres">
      <dgm:prSet presAssocID="{7CD89698-0986-448F-9F1A-E50B55CA8EBF}" presName="parTransThree" presStyleCnt="0"/>
      <dgm:spPr/>
    </dgm:pt>
    <dgm:pt modelId="{B01B20AB-24D0-4CE5-AAAD-65EF7FC0A818}" type="pres">
      <dgm:prSet presAssocID="{7CD89698-0986-448F-9F1A-E50B55CA8EBF}" presName="horzThree" presStyleCnt="0"/>
      <dgm:spPr/>
    </dgm:pt>
    <dgm:pt modelId="{A7A665A5-8858-4E18-B727-AE9AA22C61C1}" type="pres">
      <dgm:prSet presAssocID="{6E3F859D-8453-40A6-81D0-9A9D5A0B4944}" presName="vertFour" presStyleCnt="0">
        <dgm:presLayoutVars>
          <dgm:chPref val="3"/>
        </dgm:presLayoutVars>
      </dgm:prSet>
      <dgm:spPr/>
    </dgm:pt>
    <dgm:pt modelId="{D2E41A8B-5993-432E-AAB4-F54A3BDC73DE}" type="pres">
      <dgm:prSet presAssocID="{6E3F859D-8453-40A6-81D0-9A9D5A0B4944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DA1DD4-BAA6-42D4-BE9C-87F4743DFD78}" type="pres">
      <dgm:prSet presAssocID="{6E3F859D-8453-40A6-81D0-9A9D5A0B4944}" presName="horzFour" presStyleCnt="0"/>
      <dgm:spPr/>
    </dgm:pt>
  </dgm:ptLst>
  <dgm:cxnLst>
    <dgm:cxn modelId="{D4296C1C-68DB-4197-B7F5-5AF788502F39}" type="presOf" srcId="{A609A3FF-EF36-4A84-B815-2C21774830D6}" destId="{F77DCCE6-40F3-46F2-9D21-C30BE1DC1305}" srcOrd="0" destOrd="0" presId="urn:microsoft.com/office/officeart/2005/8/layout/hierarchy4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30BB2A48-AECA-4012-BC89-D54BE57E1B89}" srcId="{BC1E8C24-BB00-454A-93A3-040CD8E7AED6}" destId="{7CD89698-0986-448F-9F1A-E50B55CA8EBF}" srcOrd="1" destOrd="0" parTransId="{EF399A0B-300C-4988-B33D-E8BF03ADD635}" sibTransId="{FC3BBD93-8976-493A-9E0C-BCC5AAD63231}"/>
    <dgm:cxn modelId="{CD38EA8C-533A-4A7D-BC79-4EF23BFE107D}" type="presOf" srcId="{6E3F859D-8453-40A6-81D0-9A9D5A0B4944}" destId="{D2E41A8B-5993-432E-AAB4-F54A3BDC73DE}" srcOrd="0" destOrd="0" presId="urn:microsoft.com/office/officeart/2005/8/layout/hierarchy4"/>
    <dgm:cxn modelId="{7B1D1E57-EDB2-42CA-A910-FEC44163943E}" type="presOf" srcId="{BC1E8C24-BB00-454A-93A3-040CD8E7AED6}" destId="{FB3C0A1D-AF9A-4B06-AE4A-C3B37771AEFB}" srcOrd="0" destOrd="0" presId="urn:microsoft.com/office/officeart/2005/8/layout/hierarchy4"/>
    <dgm:cxn modelId="{F9313725-B07B-4AB8-9724-98A217A9CA50}" srcId="{BC1E8C24-BB00-454A-93A3-040CD8E7AED6}" destId="{A609A3FF-EF36-4A84-B815-2C21774830D6}" srcOrd="0" destOrd="0" parTransId="{C839655D-810C-41A2-81E1-5F15DB24FE72}" sibTransId="{C9BC0908-CAFD-486D-AEDD-0DEB822042FD}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F24672C0-F3D5-45C8-8DDA-8ED06B87D1FC}" type="presOf" srcId="{2F428BD0-8D22-4A9F-AD7E-323421F896E5}" destId="{264F666A-735E-4771-AE7F-A85EB98F275E}" srcOrd="0" destOrd="0" presId="urn:microsoft.com/office/officeart/2005/8/layout/hierarchy4"/>
    <dgm:cxn modelId="{1975C443-8462-48A1-B3A7-2213C8732586}" type="presOf" srcId="{6BB98AD0-17CB-4F44-83B6-EC860924DC28}" destId="{9BB353A9-5361-4F84-B867-3E3EF77B0C12}" srcOrd="0" destOrd="0" presId="urn:microsoft.com/office/officeart/2005/8/layout/hierarchy4"/>
    <dgm:cxn modelId="{CD7F70C0-B36C-4B2E-A89D-AD726353FE14}" type="presOf" srcId="{7CD89698-0986-448F-9F1A-E50B55CA8EBF}" destId="{4D1E04DA-F4B7-444B-BC2C-5ED8AF79A348}" srcOrd="0" destOrd="0" presId="urn:microsoft.com/office/officeart/2005/8/layout/hierarchy4"/>
    <dgm:cxn modelId="{F0260793-8AB4-43A7-AC61-3B65287E1E5D}" srcId="{7CD89698-0986-448F-9F1A-E50B55CA8EBF}" destId="{6E3F859D-8453-40A6-81D0-9A9D5A0B4944}" srcOrd="0" destOrd="0" parTransId="{511EA969-7ACD-4891-A39F-787045813600}" sibTransId="{00317900-0472-4159-A4DE-799388A9F822}"/>
    <dgm:cxn modelId="{95D52DB7-760E-45A8-A5F8-9132A15B0995}" type="presParOf" srcId="{264F666A-735E-4771-AE7F-A85EB98F275E}" destId="{E00D738D-5627-4A2B-8E92-76DAA5D96E8B}" srcOrd="0" destOrd="0" presId="urn:microsoft.com/office/officeart/2005/8/layout/hierarchy4"/>
    <dgm:cxn modelId="{ECD55BA2-5E14-4E62-A6F8-FD6035A48344}" type="presParOf" srcId="{E00D738D-5627-4A2B-8E92-76DAA5D96E8B}" destId="{9BB353A9-5361-4F84-B867-3E3EF77B0C12}" srcOrd="0" destOrd="0" presId="urn:microsoft.com/office/officeart/2005/8/layout/hierarchy4"/>
    <dgm:cxn modelId="{40F8E390-AAB5-4D11-9DFF-60DFA656037A}" type="presParOf" srcId="{E00D738D-5627-4A2B-8E92-76DAA5D96E8B}" destId="{D4F66B03-79FC-4E70-A415-4D397189CB63}" srcOrd="1" destOrd="0" presId="urn:microsoft.com/office/officeart/2005/8/layout/hierarchy4"/>
    <dgm:cxn modelId="{D285757B-745B-48AA-A9CA-AD572197B29E}" type="presParOf" srcId="{E00D738D-5627-4A2B-8E92-76DAA5D96E8B}" destId="{9891C87E-2604-4799-BAAA-8A36C19632A3}" srcOrd="2" destOrd="0" presId="urn:microsoft.com/office/officeart/2005/8/layout/hierarchy4"/>
    <dgm:cxn modelId="{1695F569-E343-4EB8-BA1E-1D8F9F5E4AF8}" type="presParOf" srcId="{9891C87E-2604-4799-BAAA-8A36C19632A3}" destId="{69FB80F9-A5EB-4EE7-B44B-99EE379DC40D}" srcOrd="0" destOrd="0" presId="urn:microsoft.com/office/officeart/2005/8/layout/hierarchy4"/>
    <dgm:cxn modelId="{3C24D156-96B0-4B93-919F-B289D1548BAC}" type="presParOf" srcId="{69FB80F9-A5EB-4EE7-B44B-99EE379DC40D}" destId="{FB3C0A1D-AF9A-4B06-AE4A-C3B37771AEFB}" srcOrd="0" destOrd="0" presId="urn:microsoft.com/office/officeart/2005/8/layout/hierarchy4"/>
    <dgm:cxn modelId="{31664021-699A-4741-ABEF-02F708F1D29E}" type="presParOf" srcId="{69FB80F9-A5EB-4EE7-B44B-99EE379DC40D}" destId="{A086833A-DEC7-4848-B15A-8377F70DDBED}" srcOrd="1" destOrd="0" presId="urn:microsoft.com/office/officeart/2005/8/layout/hierarchy4"/>
    <dgm:cxn modelId="{258D5492-6E79-4C74-B412-5A5A38B1BB2B}" type="presParOf" srcId="{69FB80F9-A5EB-4EE7-B44B-99EE379DC40D}" destId="{C7CA52D0-58DA-415D-AEAD-73CD01A78F0C}" srcOrd="2" destOrd="0" presId="urn:microsoft.com/office/officeart/2005/8/layout/hierarchy4"/>
    <dgm:cxn modelId="{926B9ED4-1761-487A-B25C-6F6A2C94B9AE}" type="presParOf" srcId="{C7CA52D0-58DA-415D-AEAD-73CD01A78F0C}" destId="{AFE5CFC7-A219-4F89-A717-4DF193CFED12}" srcOrd="0" destOrd="0" presId="urn:microsoft.com/office/officeart/2005/8/layout/hierarchy4"/>
    <dgm:cxn modelId="{BB2BE8EF-AC21-4B21-931A-B5DA93AAF72D}" type="presParOf" srcId="{AFE5CFC7-A219-4F89-A717-4DF193CFED12}" destId="{F77DCCE6-40F3-46F2-9D21-C30BE1DC1305}" srcOrd="0" destOrd="0" presId="urn:microsoft.com/office/officeart/2005/8/layout/hierarchy4"/>
    <dgm:cxn modelId="{1D87FB70-F0D2-45D4-8FF4-25B774754760}" type="presParOf" srcId="{AFE5CFC7-A219-4F89-A717-4DF193CFED12}" destId="{A9162C57-7167-4C95-8124-3F71F410840A}" srcOrd="1" destOrd="0" presId="urn:microsoft.com/office/officeart/2005/8/layout/hierarchy4"/>
    <dgm:cxn modelId="{D63A72D8-6988-458D-A191-4FD2B0066E85}" type="presParOf" srcId="{C7CA52D0-58DA-415D-AEAD-73CD01A78F0C}" destId="{0C5036E0-89D3-4E78-BF9D-624EE9B9DBA3}" srcOrd="1" destOrd="0" presId="urn:microsoft.com/office/officeart/2005/8/layout/hierarchy4"/>
    <dgm:cxn modelId="{B2D3E7CD-A1D3-4927-B676-2FBB834D7AFF}" type="presParOf" srcId="{C7CA52D0-58DA-415D-AEAD-73CD01A78F0C}" destId="{8E312CE5-EDCD-4FC3-A6A2-794A9B8B7D0C}" srcOrd="2" destOrd="0" presId="urn:microsoft.com/office/officeart/2005/8/layout/hierarchy4"/>
    <dgm:cxn modelId="{730C3AB7-793D-45AA-B3A0-DFDE68C29D1C}" type="presParOf" srcId="{8E312CE5-EDCD-4FC3-A6A2-794A9B8B7D0C}" destId="{4D1E04DA-F4B7-444B-BC2C-5ED8AF79A348}" srcOrd="0" destOrd="0" presId="urn:microsoft.com/office/officeart/2005/8/layout/hierarchy4"/>
    <dgm:cxn modelId="{84B26CCD-A396-465C-B245-631FAC154B3D}" type="presParOf" srcId="{8E312CE5-EDCD-4FC3-A6A2-794A9B8B7D0C}" destId="{AEB7F818-1FB0-408C-821E-483154201CCB}" srcOrd="1" destOrd="0" presId="urn:microsoft.com/office/officeart/2005/8/layout/hierarchy4"/>
    <dgm:cxn modelId="{082F2B69-B510-48CE-A9E5-8063A2D5907C}" type="presParOf" srcId="{8E312CE5-EDCD-4FC3-A6A2-794A9B8B7D0C}" destId="{B01B20AB-24D0-4CE5-AAAD-65EF7FC0A818}" srcOrd="2" destOrd="0" presId="urn:microsoft.com/office/officeart/2005/8/layout/hierarchy4"/>
    <dgm:cxn modelId="{B3134465-CA8D-4914-84A0-28DABC510CAB}" type="presParOf" srcId="{B01B20AB-24D0-4CE5-AAAD-65EF7FC0A818}" destId="{A7A665A5-8858-4E18-B727-AE9AA22C61C1}" srcOrd="0" destOrd="0" presId="urn:microsoft.com/office/officeart/2005/8/layout/hierarchy4"/>
    <dgm:cxn modelId="{78EED9DD-33F1-47FE-B352-74C608E3C831}" type="presParOf" srcId="{A7A665A5-8858-4E18-B727-AE9AA22C61C1}" destId="{D2E41A8B-5993-432E-AAB4-F54A3BDC73DE}" srcOrd="0" destOrd="0" presId="urn:microsoft.com/office/officeart/2005/8/layout/hierarchy4"/>
    <dgm:cxn modelId="{0ABAE503-67D3-451C-9B38-978E6C506478}" type="presParOf" srcId="{A7A665A5-8858-4E18-B727-AE9AA22C61C1}" destId="{F1DA1DD4-BAA6-42D4-BE9C-87F4743DFD78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0D06FC99-6A07-477B-9EE3-DA8EA9CCC1E2}" type="datetimeFigureOut">
              <a:rPr lang="pt-BR" altLang="pt-BR"/>
              <a:pPr>
                <a:defRPr/>
              </a:pPr>
              <a:t>27/10/2017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67DA53DF-A43A-4A4D-8098-F8FD110A13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48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91434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0818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34573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90213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5172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F947365-B841-4341-A9B5-A61415B3F0B3}" type="slidenum">
              <a:rPr lang="pt-BR" altLang="pt-BR" sz="1300">
                <a:latin typeface="Calibri" panose="020F0502020204030204" pitchFamily="34" charset="0"/>
              </a:rPr>
              <a:pPr algn="r" eaLnBrk="1" hangingPunct="1"/>
              <a:t>13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27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6196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3442D9A-1DD1-46F0-82AC-71D020058FCD}" type="slidenum">
              <a:rPr lang="pt-BR" altLang="pt-BR" sz="1300">
                <a:latin typeface="Calibri" panose="020F0502020204030204" pitchFamily="34" charset="0"/>
              </a:rPr>
              <a:pPr algn="r" eaLnBrk="1" hangingPunct="1"/>
              <a:t>14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54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49323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46981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65974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62796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4737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9038" tIns="49520" rIns="99038" bIns="49520"/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Confirmar nome do Proj. “Stadium” ????</a:t>
            </a:r>
          </a:p>
        </p:txBody>
      </p:sp>
      <p:sp>
        <p:nvSpPr>
          <p:cNvPr id="12292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EDE39EA-7575-4C0C-B242-32121A965367}" type="slidenum">
              <a:rPr lang="pt-BR" altLang="pt-BR" sz="1300"/>
              <a:pPr algn="r" eaLnBrk="1" hangingPunct="1"/>
              <a:t>2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5891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78274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25369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34245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69360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37375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63112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49394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74466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3385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2299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38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91CFFEA-6DDE-4734-A205-83D6F97869BF}" type="slidenum">
              <a:rPr lang="pt-BR" altLang="pt-BR" sz="1300"/>
              <a:pPr algn="r" eaLnBrk="1" hangingPunct="1"/>
              <a:t>3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884525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49636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73955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510289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9848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56676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04A9D71-DD51-49EA-A88A-4A1B15A3A4E6}" type="slidenum">
              <a:rPr lang="pt-BR" altLang="pt-BR" sz="1300">
                <a:latin typeface="Calibri" panose="020F0502020204030204" pitchFamily="34" charset="0"/>
              </a:rPr>
              <a:pPr algn="r" eaLnBrk="1" hangingPunct="1"/>
              <a:t>34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364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57700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7DC62A1-8584-4DF7-8677-F0F3BCD9A804}" type="slidenum">
              <a:rPr lang="pt-BR" altLang="pt-BR" sz="1300">
                <a:latin typeface="Calibri" panose="020F0502020204030204" pitchFamily="34" charset="0"/>
              </a:rPr>
              <a:pPr algn="r" eaLnBrk="1" hangingPunct="1"/>
              <a:t>35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550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091686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5488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/>
              <a:t>Padrões de atendimento e de qualidade dos serviços</a:t>
            </a:r>
            <a:r>
              <a:rPr lang="pt-BR" altLang="pt-BR" smtClean="0"/>
              <a:t>: acessibilidade, níveis de conforto, níveis de integração de serviços, tempos máximos de espera (freqüência mínima e velocidade comercial), indicadores de qualidade/desempenho e níveis de prevenção.</a:t>
            </a:r>
            <a:endParaRPr lang="pt-BR" altLang="pt-BR" b="1" smtClean="0"/>
          </a:p>
          <a:p>
            <a:pPr eaLnBrk="1" hangingPunct="1"/>
            <a:r>
              <a:rPr lang="pt-BR" altLang="pt-BR" b="1" smtClean="0"/>
              <a:t>Recursos e infra-estrutura para a realização: </a:t>
            </a:r>
            <a:r>
              <a:rPr lang="pt-BR" altLang="pt-BR" smtClean="0"/>
              <a:t>do planejamento das linhas e rotas, oferta de serviços e da análise econômico-financeira (distribuição da receita, análise de custos e planejamento econômico-financeiro das empresas).</a:t>
            </a:r>
          </a:p>
        </p:txBody>
      </p:sp>
    </p:spTree>
    <p:extLst>
      <p:ext uri="{BB962C8B-B14F-4D97-AF65-F5344CB8AC3E}">
        <p14:creationId xmlns:p14="http://schemas.microsoft.com/office/powerpoint/2010/main" val="22699645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/>
              <a:t>Padrões de atendimento e de qualidade dos serviços</a:t>
            </a:r>
            <a:r>
              <a:rPr lang="pt-BR" altLang="pt-BR" smtClean="0"/>
              <a:t>: acessibilidade, níveis de conforto, níveis de integração de serviços, tempos máximos de espera (freqüência mínima e velocidade comercial), indicadores de qualidade/desempenho e níveis de prevenção.</a:t>
            </a:r>
            <a:endParaRPr lang="pt-BR" altLang="pt-BR" b="1" smtClean="0"/>
          </a:p>
          <a:p>
            <a:pPr eaLnBrk="1" hangingPunct="1"/>
            <a:r>
              <a:rPr lang="pt-BR" altLang="pt-BR" b="1" smtClean="0"/>
              <a:t>Recursos e infra-estrutura para a realização: </a:t>
            </a:r>
            <a:r>
              <a:rPr lang="pt-BR" altLang="pt-BR" smtClean="0"/>
              <a:t>do planejamento das linhas e rotas, oferta de serviços e da análise econômico-financeira (distribuição da receita, análise de custos e planejamento econômico-financeiro das empresas).</a:t>
            </a:r>
          </a:p>
        </p:txBody>
      </p:sp>
    </p:spTree>
    <p:extLst>
      <p:ext uri="{BB962C8B-B14F-4D97-AF65-F5344CB8AC3E}">
        <p14:creationId xmlns:p14="http://schemas.microsoft.com/office/powerpoint/2010/main" val="187104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5956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49EDF00-23D1-435B-A504-8A18FFBBC071}" type="slidenum">
              <a:rPr lang="pt-BR" altLang="pt-BR" sz="1300"/>
              <a:pPr algn="r" eaLnBrk="1" hangingPunct="1"/>
              <a:t>4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1591116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833624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838592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5330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225979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030306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104764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262304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o Operador (Transportador) pode mensurar como o veículo é utilizado ao longo de todo o trajeto da rota de serviço. Essa mensuração contribui para a criação de índices de desempenho e da demanda </a:t>
            </a:r>
          </a:p>
          <a:p>
            <a:pPr eaLnBrk="1" hangingPunct="1"/>
            <a:r>
              <a:rPr lang="pt-BR" altLang="pt-BR" smtClean="0"/>
              <a:t>o Órgão Gestor, através do Fiscal, pode analisar se o serviço é desempenhado de acordo com as premissas básicas do planejamento. </a:t>
            </a:r>
          </a:p>
        </p:txBody>
      </p:sp>
    </p:spTree>
    <p:extLst>
      <p:ext uri="{BB962C8B-B14F-4D97-AF65-F5344CB8AC3E}">
        <p14:creationId xmlns:p14="http://schemas.microsoft.com/office/powerpoint/2010/main" val="17944116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135345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475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741462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392316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16582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509816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o Operador (Transportador) pode mensurar como o veículo é utilizado ao longo de todo o trajeto da rota de serviço. Essa mensuração contribui para a criação de índices de desempenho e da demanda </a:t>
            </a:r>
          </a:p>
          <a:p>
            <a:pPr eaLnBrk="1" hangingPunct="1"/>
            <a:r>
              <a:rPr lang="pt-BR" altLang="pt-BR" smtClean="0"/>
              <a:t>o Órgão Gestor, através do Fiscal, pode analisar se o serviço é desempenhado de acordo com as premissas básicas do planejamento. </a:t>
            </a:r>
          </a:p>
        </p:txBody>
      </p:sp>
    </p:spTree>
    <p:extLst>
      <p:ext uri="{BB962C8B-B14F-4D97-AF65-F5344CB8AC3E}">
        <p14:creationId xmlns:p14="http://schemas.microsoft.com/office/powerpoint/2010/main" val="3574549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o Operador (Transportador) pode mensurar como o veículo é utilizado ao longo de todo o trajeto da rota de serviço. Essa mensuração contribui para a criação de índices de desempenho e da demanda </a:t>
            </a:r>
          </a:p>
          <a:p>
            <a:pPr eaLnBrk="1" hangingPunct="1"/>
            <a:r>
              <a:rPr lang="pt-BR" altLang="pt-BR" smtClean="0"/>
              <a:t>o Órgão Gestor, através do Fiscal, pode analisar se o serviço é desempenhado de acordo com as premissas básicas do planejamento. </a:t>
            </a:r>
          </a:p>
        </p:txBody>
      </p:sp>
    </p:spTree>
    <p:extLst>
      <p:ext uri="{BB962C8B-B14F-4D97-AF65-F5344CB8AC3E}">
        <p14:creationId xmlns:p14="http://schemas.microsoft.com/office/powerpoint/2010/main" val="18904230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593516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59076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864862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219228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2732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84907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509663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682522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28412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4733445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47543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840563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0533431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788319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682124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2800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1730479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431013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132355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0341455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3908684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4694445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9886962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5820420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9394902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1862391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25922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8812815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2191384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3372505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6765521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2775771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22212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9440689-B747-42BA-972B-FDEEFBED1504}" type="slidenum">
              <a:rPr lang="pt-BR" altLang="pt-BR" sz="1300"/>
              <a:pPr algn="r" eaLnBrk="1" hangingPunct="1"/>
              <a:t>84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7931644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23236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23A934-3E43-4082-8BA9-4A3435A648EF}" type="slidenum">
              <a:rPr lang="pt-BR" altLang="pt-BR" sz="1300"/>
              <a:pPr algn="r" eaLnBrk="1" hangingPunct="1"/>
              <a:t>85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185726281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24260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D23DF5C-9160-4760-B910-24A92E5D0231}" type="slidenum">
              <a:rPr lang="pt-BR" altLang="pt-BR" sz="1300"/>
              <a:pPr algn="r" eaLnBrk="1" hangingPunct="1"/>
              <a:t>86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04430107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38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91CFFEA-6DDE-4734-A205-83D6F97869BF}" type="slidenum">
              <a:rPr lang="pt-BR" altLang="pt-BR" sz="1300"/>
              <a:pPr algn="r" eaLnBrk="1" hangingPunct="1"/>
              <a:t>87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11416247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03630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8006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15E97D-D266-4665-B36A-9EA31D5BD9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3958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A6FCA8D5-1F55-4D9F-B43B-4E47EE0793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340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DFDC-F609-441E-87EB-74F529046E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8706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18F96-3895-4ECF-B039-C4035245A7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168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4669B-6C04-4B57-8E58-2A2E311E76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968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91586-F55E-41EA-AF75-15B05AF7B5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302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36402206-8A67-41D3-8F08-072D67F82D6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398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BB679C-EAB5-42C7-85A3-29F056E687D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10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82605-57E7-4BCD-9BB5-6418C32081F1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1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2735A-D076-41F8-9000-E1A4F8E7BE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874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30AF5-A3E4-45B1-B2D9-26FEC65812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837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345CC5A4-276E-4D5A-9635-74C03E90053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732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DF57B-15AB-4A23-AE24-C0847FE033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567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  <a:endParaRPr lang="en-US" altLang="pt-BR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75A3E718-9F08-45C1-BABF-A318A472CB8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89" r:id="rId2"/>
    <p:sldLayoutId id="2147483891" r:id="rId3"/>
    <p:sldLayoutId id="2147483892" r:id="rId4"/>
    <p:sldLayoutId id="2147483893" r:id="rId5"/>
    <p:sldLayoutId id="2147483888" r:id="rId6"/>
    <p:sldLayoutId id="2147483887" r:id="rId7"/>
    <p:sldLayoutId id="2147483894" r:id="rId8"/>
    <p:sldLayoutId id="2147483886" r:id="rId9"/>
    <p:sldLayoutId id="2147483895" r:id="rId10"/>
    <p:sldLayoutId id="2147483885" r:id="rId11"/>
    <p:sldLayoutId id="2147483884" r:id="rId12"/>
    <p:sldLayoutId id="214748388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efzy/docs/rtp2012-130-00/1?mode=embed&amp;layout=http://portal1.antp.net/issuu/whiteMenu/layout.x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1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www.itsoverview.its.dot.gov/integration/ims-sm.gif" TargetMode="External"/><Relationship Id="rId13" Type="http://schemas.openxmlformats.org/officeDocument/2006/relationships/image" Target="../media/image10.gif"/><Relationship Id="rId18" Type="http://schemas.openxmlformats.org/officeDocument/2006/relationships/image" Target="http://www.itsoverview.its.dot.gov/integration/rom-sm.gif" TargetMode="External"/><Relationship Id="rId26" Type="http://schemas.openxmlformats.org/officeDocument/2006/relationships/image" Target="../media/image17.png"/><Relationship Id="rId3" Type="http://schemas.openxmlformats.org/officeDocument/2006/relationships/image" Target="../media/image5.gif"/><Relationship Id="rId21" Type="http://schemas.openxmlformats.org/officeDocument/2006/relationships/image" Target="../media/image14.gif"/><Relationship Id="rId7" Type="http://schemas.openxmlformats.org/officeDocument/2006/relationships/image" Target="../media/image7.gif"/><Relationship Id="rId12" Type="http://schemas.openxmlformats.org/officeDocument/2006/relationships/image" Target="http://www.itsoverview.its.dot.gov/integration/eps-sm.gif" TargetMode="External"/><Relationship Id="rId17" Type="http://schemas.openxmlformats.org/officeDocument/2006/relationships/image" Target="../media/image12.gif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http://www.itsoverview.its.dot.gov/integration/cps-sm.gif" TargetMode="External"/><Relationship Id="rId20" Type="http://schemas.openxmlformats.org/officeDocument/2006/relationships/image" Target="http://www.itsoverview.its.dot.gov/integration/rwm-sm.gif" TargetMode="External"/><Relationship Id="rId29" Type="http://schemas.openxmlformats.org/officeDocument/2006/relationships/image" Target="http://www.itsoverview.its.dot.gov/integration/am-sm.gi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http://www.itsoverview.its.dot.gov/integration/tm-sm.gif" TargetMode="External"/><Relationship Id="rId11" Type="http://schemas.openxmlformats.org/officeDocument/2006/relationships/image" Target="../media/image9.gif"/><Relationship Id="rId24" Type="http://schemas.openxmlformats.org/officeDocument/2006/relationships/image" Target="http://www.itsoverview.its.dot.gov/integration/if-sm.gif" TargetMode="External"/><Relationship Id="rId5" Type="http://schemas.openxmlformats.org/officeDocument/2006/relationships/image" Target="../media/image6.gif"/><Relationship Id="rId15" Type="http://schemas.openxmlformats.org/officeDocument/2006/relationships/image" Target="../media/image11.gif"/><Relationship Id="rId23" Type="http://schemas.openxmlformats.org/officeDocument/2006/relationships/image" Target="../media/image15.gif"/><Relationship Id="rId28" Type="http://schemas.openxmlformats.org/officeDocument/2006/relationships/image" Target="../media/image19.gif"/><Relationship Id="rId10" Type="http://schemas.openxmlformats.org/officeDocument/2006/relationships/image" Target="http://www.itsoverview.its.dot.gov/integration/ems-sm.gif" TargetMode="External"/><Relationship Id="rId19" Type="http://schemas.openxmlformats.org/officeDocument/2006/relationships/image" Target="../media/image13.gif"/><Relationship Id="rId4" Type="http://schemas.openxmlformats.org/officeDocument/2006/relationships/image" Target="http://www.itsoverview.its.dot.gov/integration/fm-sm.gif" TargetMode="External"/><Relationship Id="rId9" Type="http://schemas.openxmlformats.org/officeDocument/2006/relationships/image" Target="../media/image8.gif"/><Relationship Id="rId14" Type="http://schemas.openxmlformats.org/officeDocument/2006/relationships/image" Target="http://www.itsoverview.its.dot.gov/integration/im-sm.gif" TargetMode="External"/><Relationship Id="rId22" Type="http://schemas.openxmlformats.org/officeDocument/2006/relationships/image" Target="http://www.itsoverview.its.dot.gov/integration/cvo-sm.gif" TargetMode="External"/><Relationship Id="rId27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http://www.itsoverview.its.dot.gov/integration/tm-sm.gif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http://www.itsoverview.its.dot.gov/integration/tm-sm.gif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8.xml"/><Relationship Id="rId7" Type="http://schemas.openxmlformats.org/officeDocument/2006/relationships/slide" Target="slide59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8.xml"/><Relationship Id="rId5" Type="http://schemas.openxmlformats.org/officeDocument/2006/relationships/slide" Target="slide57.xml"/><Relationship Id="rId4" Type="http://schemas.openxmlformats.org/officeDocument/2006/relationships/slide" Target="slide56.xml"/><Relationship Id="rId9" Type="http://schemas.openxmlformats.org/officeDocument/2006/relationships/slide" Target="slide6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gc.ca/innovation/its/eng/architecture.htm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its.dot.gov/" TargetMode="External"/><Relationship Id="rId4" Type="http://schemas.openxmlformats.org/officeDocument/2006/relationships/hyperlink" Target="http://www.iteris.com/itsarch/html/entity/paents.htm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efzy/docs/rtp2012-130-00/1?mode=embed&amp;layout=http://portal1.antp.net/issuu/whiteMenu/layout.xml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o.marte@poli.usp.br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http://www.itsoverview.its.dot.gov/integration/tm-sm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/>
          </p:cNvSpPr>
          <p:nvPr>
            <p:ph type="subTitle" idx="1"/>
          </p:nvPr>
        </p:nvSpPr>
        <p:spPr>
          <a:xfrm>
            <a:off x="611188" y="2205038"/>
            <a:ext cx="7921625" cy="38163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altLang="pt-BR" sz="3200" b="1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IPTS / APTS</a:t>
            </a:r>
            <a:endParaRPr lang="pt-BR" altLang="pt-BR" sz="6100" smtClean="0">
              <a:solidFill>
                <a:srgbClr val="006666"/>
              </a:solidFill>
            </a:endParaRPr>
          </a:p>
          <a:p>
            <a:pPr marL="366713" lvl="1" eaLnBrk="1" hangingPunct="1">
              <a:lnSpc>
                <a:spcPct val="90000"/>
              </a:lnSpc>
              <a:defRPr/>
            </a:pPr>
            <a:endParaRPr lang="pt-BR" altLang="pt-BR" sz="2900" b="1" smtClean="0">
              <a:solidFill>
                <a:srgbClr val="333300"/>
              </a:solidFill>
              <a:cs typeface="Times New Roman" panose="02020603050405020304" pitchFamily="18" charset="0"/>
            </a:endParaRPr>
          </a:p>
          <a:p>
            <a:pPr marL="366713" lvl="1" eaLnBrk="1" hangingPunct="1">
              <a:lnSpc>
                <a:spcPct val="90000"/>
              </a:lnSpc>
              <a:defRPr/>
            </a:pPr>
            <a:r>
              <a:rPr lang="pt-BR" altLang="pt-BR" sz="2900" b="1" smtClean="0">
                <a:solidFill>
                  <a:srgbClr val="333300"/>
                </a:solidFill>
                <a:cs typeface="Times New Roman" panose="02020603050405020304" pitchFamily="18" charset="0"/>
              </a:rPr>
              <a:t>Ger. de Transporte Público Coletivo </a:t>
            </a:r>
          </a:p>
          <a:p>
            <a:pPr marL="366713" lvl="1" eaLnBrk="1" hangingPunct="1">
              <a:lnSpc>
                <a:spcPct val="90000"/>
              </a:lnSpc>
              <a:defRPr/>
            </a:pPr>
            <a:r>
              <a:rPr lang="pt-BR" altLang="pt-BR" sz="2900" b="1" smtClean="0">
                <a:solidFill>
                  <a:srgbClr val="333300"/>
                </a:solidFill>
                <a:cs typeface="Times New Roman" panose="02020603050405020304" pitchFamily="18" charset="0"/>
              </a:rPr>
              <a:t>(de Passageiros) </a:t>
            </a:r>
          </a:p>
          <a:p>
            <a:pPr marL="685800" lvl="2" eaLnBrk="1" hangingPunct="1">
              <a:lnSpc>
                <a:spcPct val="90000"/>
              </a:lnSpc>
              <a:defRPr/>
            </a:pPr>
            <a:r>
              <a:rPr lang="pt-BR" altLang="pt-BR" sz="2800" b="1" smtClean="0">
                <a:solidFill>
                  <a:srgbClr val="333300"/>
                </a:solidFill>
                <a:cs typeface="Times New Roman" panose="02020603050405020304" pitchFamily="18" charset="0"/>
              </a:rPr>
              <a:t>IPTS (APTS): </a:t>
            </a:r>
            <a:r>
              <a:rPr lang="pt-BR" altLang="pt-BR" sz="2300" smtClean="0">
                <a:solidFill>
                  <a:srgbClr val="FF0000"/>
                </a:solidFill>
                <a:cs typeface="Times New Roman" panose="02020603050405020304" pitchFamily="18" charset="0"/>
              </a:rPr>
              <a:t>Intelligent</a:t>
            </a:r>
            <a:r>
              <a:rPr lang="pt-BR" altLang="pt-BR" sz="2800" b="1" smtClean="0">
                <a:solidFill>
                  <a:srgbClr val="333300"/>
                </a:solidFill>
                <a:cs typeface="Times New Roman" panose="02020603050405020304" pitchFamily="18" charset="0"/>
              </a:rPr>
              <a:t> (</a:t>
            </a:r>
            <a:r>
              <a:rPr lang="en-US" altLang="pt-BR" sz="2300" smtClean="0"/>
              <a:t>Advanced) </a:t>
            </a:r>
          </a:p>
          <a:p>
            <a:pPr marL="685800" lvl="2" eaLnBrk="1" hangingPunct="1">
              <a:lnSpc>
                <a:spcPct val="90000"/>
              </a:lnSpc>
              <a:defRPr/>
            </a:pPr>
            <a:r>
              <a:rPr lang="en-US" altLang="pt-BR" sz="2300" smtClean="0"/>
              <a:t>Public Transportation </a:t>
            </a:r>
            <a:r>
              <a:rPr lang="en-US" altLang="pt-BR" sz="2300" u="sng" smtClean="0"/>
              <a:t>Services</a:t>
            </a:r>
          </a:p>
          <a:p>
            <a:pPr marL="685800" lvl="2" eaLnBrk="1" hangingPunct="1">
              <a:lnSpc>
                <a:spcPct val="90000"/>
              </a:lnSpc>
              <a:defRPr/>
            </a:pPr>
            <a:endParaRPr lang="pt-BR" altLang="pt-BR" sz="2800" u="sng" smtClean="0">
              <a:solidFill>
                <a:srgbClr val="3333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3200" b="1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3200" b="1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84933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PTR 5925 – Aula 6: ITS4BRT</a:t>
            </a:r>
          </a:p>
        </p:txBody>
      </p:sp>
    </p:spTree>
    <p:extLst>
      <p:ext uri="{BB962C8B-B14F-4D97-AF65-F5344CB8AC3E}">
        <p14:creationId xmlns:p14="http://schemas.microsoft.com/office/powerpoint/2010/main" val="42085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pt-BR" sz="6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2432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12838" y="2292350"/>
            <a:ext cx="6859587" cy="3419475"/>
          </a:xfrm>
        </p:spPr>
        <p:txBody>
          <a:bodyPr/>
          <a:lstStyle/>
          <a:p>
            <a:pPr marL="547688" indent="-411163">
              <a:defRPr/>
            </a:pPr>
            <a:r>
              <a:rPr lang="pt-BR" altLang="pt-BR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Referências (BRT)</a:t>
            </a:r>
          </a:p>
          <a:p>
            <a:pPr marL="547688" indent="-411163">
              <a:defRPr/>
            </a:pPr>
            <a:r>
              <a:rPr lang="pt-BR" altLang="pt-BR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Definições</a:t>
            </a:r>
          </a:p>
          <a:p>
            <a:pPr marL="742950" lvl="1" indent="-285750">
              <a:defRPr/>
            </a:pPr>
            <a:r>
              <a:rPr lang="pt-BR" altLang="pt-BR" sz="33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Atores</a:t>
            </a:r>
          </a:p>
          <a:p>
            <a:pPr marL="742950" lvl="1" indent="-285750">
              <a:defRPr/>
            </a:pPr>
            <a:r>
              <a:rPr lang="pt-BR" altLang="pt-BR" sz="33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Funcionalidades ITS</a:t>
            </a:r>
          </a:p>
        </p:txBody>
      </p:sp>
    </p:spTree>
    <p:extLst>
      <p:ext uri="{BB962C8B-B14F-4D97-AF65-F5344CB8AC3E}">
        <p14:creationId xmlns:p14="http://schemas.microsoft.com/office/powerpoint/2010/main" val="6057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pt-BR" sz="6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0624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84213" y="1700213"/>
            <a:ext cx="7920037" cy="3419475"/>
          </a:xfrm>
        </p:spPr>
        <p:txBody>
          <a:bodyPr/>
          <a:lstStyle/>
          <a:p>
            <a:pPr marL="547688" indent="-411163">
              <a:defRPr/>
            </a:pPr>
            <a:r>
              <a:rPr lang="pt-BR" altLang="pt-BR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Referências (BRT)</a:t>
            </a:r>
          </a:p>
          <a:p>
            <a:pPr marL="547688" indent="-411163">
              <a:defRPr/>
            </a:pPr>
            <a: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Definições</a:t>
            </a:r>
          </a:p>
          <a:p>
            <a:pPr marL="742950" lvl="1" indent="-285750">
              <a:defRPr/>
            </a:pPr>
            <a:r>
              <a:rPr lang="pt-BR" altLang="pt-BR" sz="3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Atores</a:t>
            </a:r>
          </a:p>
          <a:p>
            <a:pPr marL="742950" lvl="1" indent="-285750">
              <a:defRPr/>
            </a:pPr>
            <a:r>
              <a:rPr lang="pt-BR" altLang="pt-BR" sz="3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Funcionalidades ITS</a:t>
            </a:r>
          </a:p>
          <a:p>
            <a:pPr marL="1143000" lvl="2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poderão ser utilizadas de acordo com as características/necessidades específicas de cada BRT </a:t>
            </a:r>
          </a:p>
        </p:txBody>
      </p:sp>
    </p:spTree>
    <p:extLst>
      <p:ext uri="{BB962C8B-B14F-4D97-AF65-F5344CB8AC3E}">
        <p14:creationId xmlns:p14="http://schemas.microsoft.com/office/powerpoint/2010/main" val="13037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Estrutura Proposta</a:t>
            </a:r>
          </a:p>
        </p:txBody>
      </p:sp>
      <p:sp>
        <p:nvSpPr>
          <p:cNvPr id="5" name="Forma livre 4">
            <a:hlinkClick r:id="rId3" action="ppaction://hlinksldjump"/>
          </p:cNvPr>
          <p:cNvSpPr/>
          <p:nvPr/>
        </p:nvSpPr>
        <p:spPr>
          <a:xfrm>
            <a:off x="2189000" y="1620159"/>
            <a:ext cx="4838937" cy="4838937"/>
          </a:xfrm>
          <a:custGeom>
            <a:avLst/>
            <a:gdLst>
              <a:gd name="connsiteX0" fmla="*/ 2419468 w 4838937"/>
              <a:gd name="connsiteY0" fmla="*/ 0 h 4838937"/>
              <a:gd name="connsiteX1" fmla="*/ 4311086 w 4838937"/>
              <a:gd name="connsiteY1" fmla="*/ 910956 h 4838937"/>
              <a:gd name="connsiteX2" fmla="*/ 2419469 w 4838937"/>
              <a:gd name="connsiteY2" fmla="*/ 2419469 h 4838937"/>
              <a:gd name="connsiteX3" fmla="*/ 2419468 w 4838937"/>
              <a:gd name="connsiteY3" fmla="*/ 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2419468" y="0"/>
                </a:moveTo>
                <a:cubicBezTo>
                  <a:pt x="3155772" y="0"/>
                  <a:pt x="3852008" y="335289"/>
                  <a:pt x="4311086" y="910956"/>
                </a:cubicBezTo>
                <a:lnTo>
                  <a:pt x="2419469" y="2419469"/>
                </a:lnTo>
                <a:cubicBezTo>
                  <a:pt x="2419469" y="1612979"/>
                  <a:pt x="2419468" y="806490"/>
                  <a:pt x="2419468" y="0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2562491" tIns="469649" rIns="1164958" bIns="348822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Tarifação</a:t>
            </a:r>
          </a:p>
        </p:txBody>
      </p:sp>
      <p:sp>
        <p:nvSpPr>
          <p:cNvPr id="6" name="Forma livre 5">
            <a:hlinkClick r:id="rId4" action="ppaction://hlinksldjump"/>
          </p:cNvPr>
          <p:cNvSpPr/>
          <p:nvPr/>
        </p:nvSpPr>
        <p:spPr>
          <a:xfrm>
            <a:off x="2251215" y="1697927"/>
            <a:ext cx="4838937" cy="4838937"/>
          </a:xfrm>
          <a:custGeom>
            <a:avLst/>
            <a:gdLst>
              <a:gd name="connsiteX0" fmla="*/ 4311086 w 4838937"/>
              <a:gd name="connsiteY0" fmla="*/ 910956 h 4838937"/>
              <a:gd name="connsiteX1" fmla="*/ 4778276 w 4838937"/>
              <a:gd name="connsiteY1" fmla="*/ 2957851 h 4838937"/>
              <a:gd name="connsiteX2" fmla="*/ 2419469 w 4838937"/>
              <a:gd name="connsiteY2" fmla="*/ 2419469 h 4838937"/>
              <a:gd name="connsiteX3" fmla="*/ 4311086 w 4838937"/>
              <a:gd name="connsiteY3" fmla="*/ 910956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4311086" y="910956"/>
                </a:moveTo>
                <a:cubicBezTo>
                  <a:pt x="4770163" y="1486621"/>
                  <a:pt x="4942119" y="2240009"/>
                  <a:pt x="4778276" y="2957851"/>
                </a:cubicBezTo>
                <a:lnTo>
                  <a:pt x="2419469" y="2419469"/>
                </a:lnTo>
                <a:lnTo>
                  <a:pt x="4311086" y="910956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3306765" tIns="1774435" rIns="247865" bIns="2298653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aos Usuários</a:t>
            </a:r>
          </a:p>
        </p:txBody>
      </p:sp>
      <p:sp>
        <p:nvSpPr>
          <p:cNvPr id="7" name="Forma livre 6">
            <a:hlinkClick r:id="rId5" action="ppaction://hlinksldjump"/>
          </p:cNvPr>
          <p:cNvSpPr/>
          <p:nvPr/>
        </p:nvSpPr>
        <p:spPr>
          <a:xfrm>
            <a:off x="2228749" y="1795858"/>
            <a:ext cx="4838937" cy="4838937"/>
          </a:xfrm>
          <a:custGeom>
            <a:avLst/>
            <a:gdLst>
              <a:gd name="connsiteX0" fmla="*/ 4778276 w 4838937"/>
              <a:gd name="connsiteY0" fmla="*/ 2957850 h 4838937"/>
              <a:gd name="connsiteX1" fmla="*/ 3469236 w 4838937"/>
              <a:gd name="connsiteY1" fmla="*/ 4599334 h 4838937"/>
              <a:gd name="connsiteX2" fmla="*/ 2419469 w 4838937"/>
              <a:gd name="connsiteY2" fmla="*/ 2419469 h 4838937"/>
              <a:gd name="connsiteX3" fmla="*/ 4778276 w 4838937"/>
              <a:gd name="connsiteY3" fmla="*/ 295785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4778276" y="2957850"/>
                </a:moveTo>
                <a:cubicBezTo>
                  <a:pt x="4614433" y="3675694"/>
                  <a:pt x="4132623" y="4279864"/>
                  <a:pt x="3469236" y="4599334"/>
                </a:cubicBezTo>
                <a:lnTo>
                  <a:pt x="2419469" y="2419469"/>
                </a:lnTo>
                <a:lnTo>
                  <a:pt x="4778276" y="2957850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3127609" tIns="2886238" rIns="599840" bIns="110044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Programação e </a:t>
            </a:r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rma livre 7">
            <a:hlinkClick r:id="rId6" action="ppaction://hlinksldjump"/>
          </p:cNvPr>
          <p:cNvSpPr/>
          <p:nvPr/>
        </p:nvSpPr>
        <p:spPr>
          <a:xfrm>
            <a:off x="2138883" y="1839063"/>
            <a:ext cx="4838937" cy="4838937"/>
          </a:xfrm>
          <a:custGeom>
            <a:avLst/>
            <a:gdLst>
              <a:gd name="connsiteX0" fmla="*/ 3469184 w 4838937"/>
              <a:gd name="connsiteY0" fmla="*/ 4599360 h 4838937"/>
              <a:gd name="connsiteX1" fmla="*/ 1369700 w 4838937"/>
              <a:gd name="connsiteY1" fmla="*/ 4599334 h 4838937"/>
              <a:gd name="connsiteX2" fmla="*/ 2419469 w 4838937"/>
              <a:gd name="connsiteY2" fmla="*/ 2419469 h 4838937"/>
              <a:gd name="connsiteX3" fmla="*/ 3469184 w 4838937"/>
              <a:gd name="connsiteY3" fmla="*/ 459936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3469184" y="4599360"/>
                </a:moveTo>
                <a:cubicBezTo>
                  <a:pt x="2805808" y="4918805"/>
                  <a:pt x="2033068" y="4918796"/>
                  <a:pt x="1369700" y="4599334"/>
                </a:cubicBezTo>
                <a:lnTo>
                  <a:pt x="2419469" y="2419469"/>
                </a:lnTo>
                <a:lnTo>
                  <a:pt x="3469184" y="459936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878126" tIns="3822342" rIns="1878127" bIns="25074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Prevenção e Segurança</a:t>
            </a:r>
          </a:p>
        </p:txBody>
      </p:sp>
      <p:sp>
        <p:nvSpPr>
          <p:cNvPr id="9" name="Forma livre 8">
            <a:hlinkClick r:id="rId7" action="ppaction://hlinksldjump"/>
          </p:cNvPr>
          <p:cNvSpPr/>
          <p:nvPr/>
        </p:nvSpPr>
        <p:spPr>
          <a:xfrm>
            <a:off x="2049017" y="1795858"/>
            <a:ext cx="4838937" cy="4838937"/>
          </a:xfrm>
          <a:custGeom>
            <a:avLst/>
            <a:gdLst>
              <a:gd name="connsiteX0" fmla="*/ 1369700 w 4838937"/>
              <a:gd name="connsiteY0" fmla="*/ 4599334 h 4838937"/>
              <a:gd name="connsiteX1" fmla="*/ 60661 w 4838937"/>
              <a:gd name="connsiteY1" fmla="*/ 2957849 h 4838937"/>
              <a:gd name="connsiteX2" fmla="*/ 2419469 w 4838937"/>
              <a:gd name="connsiteY2" fmla="*/ 2419469 h 4838937"/>
              <a:gd name="connsiteX3" fmla="*/ 1369700 w 4838937"/>
              <a:gd name="connsiteY3" fmla="*/ 4599334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1369700" y="4599334"/>
                </a:moveTo>
                <a:cubicBezTo>
                  <a:pt x="706313" y="4279863"/>
                  <a:pt x="224503" y="3675693"/>
                  <a:pt x="60661" y="2957849"/>
                </a:cubicBezTo>
                <a:lnTo>
                  <a:pt x="2419469" y="2419469"/>
                </a:lnTo>
                <a:lnTo>
                  <a:pt x="1369700" y="4599334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599840" tIns="2886238" rIns="3127609" bIns="110044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</a:t>
            </a:r>
          </a:p>
        </p:txBody>
      </p:sp>
      <p:sp>
        <p:nvSpPr>
          <p:cNvPr id="10" name="Forma livre 9">
            <a:hlinkClick r:id="rId8" action="ppaction://hlinksldjump"/>
          </p:cNvPr>
          <p:cNvSpPr/>
          <p:nvPr/>
        </p:nvSpPr>
        <p:spPr>
          <a:xfrm>
            <a:off x="2026550" y="1697927"/>
            <a:ext cx="4838937" cy="4838937"/>
          </a:xfrm>
          <a:custGeom>
            <a:avLst/>
            <a:gdLst>
              <a:gd name="connsiteX0" fmla="*/ 60661 w 4838937"/>
              <a:gd name="connsiteY0" fmla="*/ 2957849 h 4838937"/>
              <a:gd name="connsiteX1" fmla="*/ 527851 w 4838937"/>
              <a:gd name="connsiteY1" fmla="*/ 910955 h 4838937"/>
              <a:gd name="connsiteX2" fmla="*/ 2419469 w 4838937"/>
              <a:gd name="connsiteY2" fmla="*/ 2419469 h 4838937"/>
              <a:gd name="connsiteX3" fmla="*/ 60661 w 4838937"/>
              <a:gd name="connsiteY3" fmla="*/ 2957849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60661" y="2957849"/>
                </a:moveTo>
                <a:cubicBezTo>
                  <a:pt x="-103181" y="2240007"/>
                  <a:pt x="68774" y="1486620"/>
                  <a:pt x="527851" y="910955"/>
                </a:cubicBezTo>
                <a:lnTo>
                  <a:pt x="2419469" y="2419469"/>
                </a:lnTo>
                <a:lnTo>
                  <a:pt x="60661" y="2957849"/>
                </a:lnTo>
                <a:close/>
              </a:path>
            </a:pathLst>
          </a:custGeom>
          <a:solidFill>
            <a:srgbClr val="3333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247866" tIns="1774435" rIns="3306764" bIns="2298653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e “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BRT”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rma livre 10">
            <a:hlinkClick r:id="rId9" action="ppaction://hlinksldjump"/>
          </p:cNvPr>
          <p:cNvSpPr/>
          <p:nvPr/>
        </p:nvSpPr>
        <p:spPr>
          <a:xfrm>
            <a:off x="2088765" y="1620159"/>
            <a:ext cx="4838937" cy="4838937"/>
          </a:xfrm>
          <a:custGeom>
            <a:avLst/>
            <a:gdLst>
              <a:gd name="connsiteX0" fmla="*/ 527851 w 4838937"/>
              <a:gd name="connsiteY0" fmla="*/ 910956 h 4838937"/>
              <a:gd name="connsiteX1" fmla="*/ 2419469 w 4838937"/>
              <a:gd name="connsiteY1" fmla="*/ 0 h 4838937"/>
              <a:gd name="connsiteX2" fmla="*/ 2419469 w 4838937"/>
              <a:gd name="connsiteY2" fmla="*/ 2419469 h 4838937"/>
              <a:gd name="connsiteX3" fmla="*/ 527851 w 4838937"/>
              <a:gd name="connsiteY3" fmla="*/ 910956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527851" y="910956"/>
                </a:moveTo>
                <a:cubicBezTo>
                  <a:pt x="986929" y="335290"/>
                  <a:pt x="1683164" y="0"/>
                  <a:pt x="2419469" y="0"/>
                </a:cubicBezTo>
                <a:lnTo>
                  <a:pt x="2419469" y="2419469"/>
                </a:lnTo>
                <a:lnTo>
                  <a:pt x="527851" y="91095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64959" tIns="469649" rIns="2562490" bIns="348822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 </a:t>
            </a:r>
            <a:r>
              <a:rPr lang="pt-B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Multimodos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ta circular 11"/>
          <p:cNvSpPr/>
          <p:nvPr/>
        </p:nvSpPr>
        <p:spPr>
          <a:xfrm>
            <a:off x="1889125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8957827"/>
              <a:gd name="adj4" fmla="val 16200343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Seta circular 12"/>
          <p:cNvSpPr/>
          <p:nvPr/>
        </p:nvSpPr>
        <p:spPr>
          <a:xfrm>
            <a:off x="1951038" y="1398588"/>
            <a:ext cx="5438775" cy="5438775"/>
          </a:xfrm>
          <a:prstGeom prst="circularArrow">
            <a:avLst>
              <a:gd name="adj1" fmla="val 5085"/>
              <a:gd name="adj2" fmla="val 327528"/>
              <a:gd name="adj3" fmla="val 443744"/>
              <a:gd name="adj4" fmla="val 1928577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Seta circular 13"/>
          <p:cNvSpPr/>
          <p:nvPr/>
        </p:nvSpPr>
        <p:spPr>
          <a:xfrm>
            <a:off x="1928813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3529100"/>
              <a:gd name="adj4" fmla="val 770764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Seta circular 14"/>
          <p:cNvSpPr/>
          <p:nvPr/>
        </p:nvSpPr>
        <p:spPr>
          <a:xfrm>
            <a:off x="1839913" y="1539875"/>
            <a:ext cx="5437187" cy="5437188"/>
          </a:xfrm>
          <a:prstGeom prst="circularArrow">
            <a:avLst>
              <a:gd name="adj1" fmla="val 5085"/>
              <a:gd name="adj2" fmla="val 327528"/>
              <a:gd name="adj3" fmla="val 6615046"/>
              <a:gd name="adj4" fmla="val 385742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Seta circular 15"/>
          <p:cNvSpPr/>
          <p:nvPr/>
        </p:nvSpPr>
        <p:spPr>
          <a:xfrm>
            <a:off x="1749425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9701707"/>
              <a:gd name="adj4" fmla="val 6943371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7" name="Seta circular 16"/>
          <p:cNvSpPr/>
          <p:nvPr/>
        </p:nvSpPr>
        <p:spPr>
          <a:xfrm>
            <a:off x="1727200" y="1398588"/>
            <a:ext cx="5437188" cy="5438775"/>
          </a:xfrm>
          <a:prstGeom prst="circularArrow">
            <a:avLst>
              <a:gd name="adj1" fmla="val 5085"/>
              <a:gd name="adj2" fmla="val 327528"/>
              <a:gd name="adj3" fmla="val 12786695"/>
              <a:gd name="adj4" fmla="val 10028727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Seta circular 17"/>
          <p:cNvSpPr/>
          <p:nvPr/>
        </p:nvSpPr>
        <p:spPr>
          <a:xfrm>
            <a:off x="1789113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5872129"/>
              <a:gd name="adj4" fmla="val 13114645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1" name="Elipse 20"/>
          <p:cNvSpPr/>
          <p:nvPr/>
        </p:nvSpPr>
        <p:spPr>
          <a:xfrm>
            <a:off x="3868738" y="3424238"/>
            <a:ext cx="1382712" cy="1354137"/>
          </a:xfrm>
          <a:prstGeom prst="ellipse">
            <a:avLst/>
          </a:prstGeom>
          <a:ln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ITS4BRT</a:t>
            </a:r>
          </a:p>
        </p:txBody>
      </p:sp>
    </p:spTree>
    <p:extLst>
      <p:ext uri="{BB962C8B-B14F-4D97-AF65-F5344CB8AC3E}">
        <p14:creationId xmlns:p14="http://schemas.microsoft.com/office/powerpoint/2010/main" val="35757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2"/>
          <p:cNvSpPr>
            <a:spLocks noChangeArrowheads="1"/>
          </p:cNvSpPr>
          <p:nvPr/>
        </p:nvSpPr>
        <p:spPr bwMode="auto">
          <a:xfrm>
            <a:off x="1241425" y="1989138"/>
            <a:ext cx="6661150" cy="417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25603" name="Group 12"/>
          <p:cNvGrpSpPr>
            <a:grpSpLocks/>
          </p:cNvGrpSpPr>
          <p:nvPr/>
        </p:nvGrpSpPr>
        <p:grpSpPr bwMode="auto">
          <a:xfrm>
            <a:off x="755650" y="1990725"/>
            <a:ext cx="7704138" cy="4030663"/>
            <a:chOff x="784" y="1254"/>
            <a:chExt cx="4194" cy="1958"/>
          </a:xfrm>
        </p:grpSpPr>
        <p:sp>
          <p:nvSpPr>
            <p:cNvPr id="6" name="Forma livre 5"/>
            <p:cNvSpPr/>
            <p:nvPr/>
          </p:nvSpPr>
          <p:spPr>
            <a:xfrm>
              <a:off x="784" y="1254"/>
              <a:ext cx="4192" cy="616"/>
            </a:xfrm>
            <a:custGeom>
              <a:avLst/>
              <a:gdLst>
                <a:gd name="connsiteX0" fmla="*/ 0 w 6655952"/>
                <a:gd name="connsiteY0" fmla="*/ 0 h 977839"/>
                <a:gd name="connsiteX1" fmla="*/ 6655952 w 6655952"/>
                <a:gd name="connsiteY1" fmla="*/ 0 h 977839"/>
                <a:gd name="connsiteX2" fmla="*/ 6655952 w 6655952"/>
                <a:gd name="connsiteY2" fmla="*/ 977839 h 977839"/>
                <a:gd name="connsiteX3" fmla="*/ 0 w 6655952"/>
                <a:gd name="connsiteY3" fmla="*/ 977839 h 977839"/>
                <a:gd name="connsiteX4" fmla="*/ 0 w 6655952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5952" h="977839">
                  <a:moveTo>
                    <a:pt x="0" y="0"/>
                  </a:moveTo>
                  <a:lnTo>
                    <a:pt x="6655952" y="0"/>
                  </a:lnTo>
                  <a:lnTo>
                    <a:pt x="6655952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pt-B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Arquitetura de referência de ITS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785" y="1925"/>
              <a:ext cx="4193" cy="616"/>
            </a:xfrm>
            <a:custGeom>
              <a:avLst/>
              <a:gdLst>
                <a:gd name="connsiteX0" fmla="*/ 0 w 6655952"/>
                <a:gd name="connsiteY0" fmla="*/ 0 h 977839"/>
                <a:gd name="connsiteX1" fmla="*/ 6655952 w 6655952"/>
                <a:gd name="connsiteY1" fmla="*/ 0 h 977839"/>
                <a:gd name="connsiteX2" fmla="*/ 6655952 w 6655952"/>
                <a:gd name="connsiteY2" fmla="*/ 977839 h 977839"/>
                <a:gd name="connsiteX3" fmla="*/ 0 w 6655952"/>
                <a:gd name="connsiteY3" fmla="*/ 977839 h 977839"/>
                <a:gd name="connsiteX4" fmla="*/ 0 w 6655952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5952" h="977839">
                  <a:moveTo>
                    <a:pt x="0" y="0"/>
                  </a:moveTo>
                  <a:lnTo>
                    <a:pt x="6655952" y="0"/>
                  </a:lnTo>
                  <a:lnTo>
                    <a:pt x="6655952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 Veículo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784" y="2596"/>
              <a:ext cx="811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3.1 Aumento da visão relacionada ao transporte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1629" y="2596"/>
              <a:ext cx="811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3.2 Operação automatizada do veículo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474" y="2596"/>
              <a:ext cx="811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3.3 Prevenção contra colisão</a:t>
              </a: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3320" y="2596"/>
              <a:ext cx="811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3.4 Prontidão quanto à segurança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4165" y="2596"/>
              <a:ext cx="811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3.5 Implantação da retenção de </a:t>
              </a:r>
              <a:r>
                <a:rPr lang="pt-BR" sz="1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pré</a:t>
              </a: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-impacto</a:t>
              </a:r>
            </a:p>
          </p:txBody>
        </p:sp>
      </p:grpSp>
      <p:sp>
        <p:nvSpPr>
          <p:cNvPr id="13" name="Forma livre 12"/>
          <p:cNvSpPr/>
          <p:nvPr/>
        </p:nvSpPr>
        <p:spPr>
          <a:xfrm>
            <a:off x="6611938" y="5186363"/>
            <a:ext cx="1287462" cy="977900"/>
          </a:xfrm>
          <a:custGeom>
            <a:avLst/>
            <a:gdLst>
              <a:gd name="connsiteX0" fmla="*/ 0 w 1287916"/>
              <a:gd name="connsiteY0" fmla="*/ 97784 h 977839"/>
              <a:gd name="connsiteX1" fmla="*/ 97784 w 1287916"/>
              <a:gd name="connsiteY1" fmla="*/ 0 h 977839"/>
              <a:gd name="connsiteX2" fmla="*/ 1190132 w 1287916"/>
              <a:gd name="connsiteY2" fmla="*/ 0 h 977839"/>
              <a:gd name="connsiteX3" fmla="*/ 1287916 w 1287916"/>
              <a:gd name="connsiteY3" fmla="*/ 97784 h 977839"/>
              <a:gd name="connsiteX4" fmla="*/ 1287916 w 1287916"/>
              <a:gd name="connsiteY4" fmla="*/ 880055 h 977839"/>
              <a:gd name="connsiteX5" fmla="*/ 1190132 w 1287916"/>
              <a:gd name="connsiteY5" fmla="*/ 977839 h 977839"/>
              <a:gd name="connsiteX6" fmla="*/ 97784 w 1287916"/>
              <a:gd name="connsiteY6" fmla="*/ 977839 h 977839"/>
              <a:gd name="connsiteX7" fmla="*/ 0 w 1287916"/>
              <a:gd name="connsiteY7" fmla="*/ 880055 h 977839"/>
              <a:gd name="connsiteX8" fmla="*/ 0 w 1287916"/>
              <a:gd name="connsiteY8" fmla="*/ 97784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916" h="977839">
                <a:moveTo>
                  <a:pt x="0" y="97784"/>
                </a:moveTo>
                <a:cubicBezTo>
                  <a:pt x="0" y="43779"/>
                  <a:pt x="43779" y="0"/>
                  <a:pt x="97784" y="0"/>
                </a:cubicBezTo>
                <a:lnTo>
                  <a:pt x="1190132" y="0"/>
                </a:lnTo>
                <a:cubicBezTo>
                  <a:pt x="1244137" y="0"/>
                  <a:pt x="1287916" y="43779"/>
                  <a:pt x="1287916" y="97784"/>
                </a:cubicBezTo>
                <a:lnTo>
                  <a:pt x="1287916" y="880055"/>
                </a:lnTo>
                <a:cubicBezTo>
                  <a:pt x="1287916" y="934060"/>
                  <a:pt x="1244137" y="977839"/>
                  <a:pt x="1190132" y="977839"/>
                </a:cubicBezTo>
                <a:lnTo>
                  <a:pt x="97784" y="977839"/>
                </a:lnTo>
                <a:cubicBezTo>
                  <a:pt x="43779" y="977839"/>
                  <a:pt x="0" y="934060"/>
                  <a:pt x="0" y="880055"/>
                </a:cubicBezTo>
                <a:lnTo>
                  <a:pt x="0" y="97784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lIns="70550" tIns="70550" rIns="70550" bIns="70550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605" name="Rectangle 11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14813 – 1:</a:t>
            </a:r>
            <a:r>
              <a:rPr lang="pt-BR" altLang="pt-BR" sz="2800" b="1" dirty="0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28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3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771916" y="1739292"/>
          <a:ext cx="7489475" cy="519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14813 -1: Arquitetura(s) de modelo de referência </a:t>
            </a:r>
            <a:br>
              <a:rPr lang="pt-BR" altLang="pt-BR" sz="2400" b="1" dirty="0">
                <a:solidFill>
                  <a:schemeClr val="tx2"/>
                </a:solidFill>
              </a:rPr>
            </a:br>
            <a:r>
              <a:rPr lang="pt-BR" altLang="pt-BR" sz="2400" b="1" dirty="0">
                <a:solidFill>
                  <a:schemeClr val="tx2"/>
                </a:solidFill>
              </a:rPr>
              <a:t>	       para o setor de ITS</a:t>
            </a:r>
          </a:p>
        </p:txBody>
      </p:sp>
    </p:spTree>
    <p:extLst>
      <p:ext uri="{BB962C8B-B14F-4D97-AF65-F5344CB8AC3E}">
        <p14:creationId xmlns:p14="http://schemas.microsoft.com/office/powerpoint/2010/main" val="26543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Estrutura Proposta</a:t>
            </a: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727200" y="1320800"/>
            <a:ext cx="5662613" cy="5656263"/>
            <a:chOff x="1727200" y="1320800"/>
            <a:chExt cx="5662613" cy="5656263"/>
          </a:xfrm>
        </p:grpSpPr>
        <p:sp>
          <p:nvSpPr>
            <p:cNvPr id="12" name="Seta circular 11"/>
            <p:cNvSpPr/>
            <p:nvPr/>
          </p:nvSpPr>
          <p:spPr>
            <a:xfrm>
              <a:off x="1889125" y="1320800"/>
              <a:ext cx="5438775" cy="5437188"/>
            </a:xfrm>
            <a:prstGeom prst="circularArrow">
              <a:avLst>
                <a:gd name="adj1" fmla="val 5085"/>
                <a:gd name="adj2" fmla="val 327528"/>
                <a:gd name="adj3" fmla="val 18957827"/>
                <a:gd name="adj4" fmla="val 16200343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Seta circular 17"/>
            <p:cNvSpPr/>
            <p:nvPr/>
          </p:nvSpPr>
          <p:spPr>
            <a:xfrm>
              <a:off x="1789113" y="1320800"/>
              <a:ext cx="5438775" cy="5437188"/>
            </a:xfrm>
            <a:prstGeom prst="circularArrow">
              <a:avLst>
                <a:gd name="adj1" fmla="val 5085"/>
                <a:gd name="adj2" fmla="val 327528"/>
                <a:gd name="adj3" fmla="val 15872129"/>
                <a:gd name="adj4" fmla="val 13114645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Seta circular 12"/>
            <p:cNvSpPr/>
            <p:nvPr/>
          </p:nvSpPr>
          <p:spPr>
            <a:xfrm>
              <a:off x="1951038" y="1398588"/>
              <a:ext cx="5438775" cy="5438775"/>
            </a:xfrm>
            <a:prstGeom prst="circularArrow">
              <a:avLst>
                <a:gd name="adj1" fmla="val 5085"/>
                <a:gd name="adj2" fmla="val 327528"/>
                <a:gd name="adj3" fmla="val 443744"/>
                <a:gd name="adj4" fmla="val 19285776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Seta circular 16"/>
            <p:cNvSpPr/>
            <p:nvPr/>
          </p:nvSpPr>
          <p:spPr>
            <a:xfrm>
              <a:off x="1727200" y="1398588"/>
              <a:ext cx="5437188" cy="5438775"/>
            </a:xfrm>
            <a:prstGeom prst="circularArrow">
              <a:avLst>
                <a:gd name="adj1" fmla="val 5085"/>
                <a:gd name="adj2" fmla="val 327528"/>
                <a:gd name="adj3" fmla="val 12786695"/>
                <a:gd name="adj4" fmla="val 10028727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Seta circular 13"/>
            <p:cNvSpPr/>
            <p:nvPr/>
          </p:nvSpPr>
          <p:spPr>
            <a:xfrm>
              <a:off x="1928813" y="1497013"/>
              <a:ext cx="5438775" cy="5437187"/>
            </a:xfrm>
            <a:prstGeom prst="circularArrow">
              <a:avLst>
                <a:gd name="adj1" fmla="val 5085"/>
                <a:gd name="adj2" fmla="val 327528"/>
                <a:gd name="adj3" fmla="val 3529100"/>
                <a:gd name="adj4" fmla="val 770764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Seta circular 14"/>
            <p:cNvSpPr/>
            <p:nvPr/>
          </p:nvSpPr>
          <p:spPr>
            <a:xfrm>
              <a:off x="1839913" y="1539875"/>
              <a:ext cx="5437187" cy="5437188"/>
            </a:xfrm>
            <a:prstGeom prst="circularArrow">
              <a:avLst>
                <a:gd name="adj1" fmla="val 5085"/>
                <a:gd name="adj2" fmla="val 327528"/>
                <a:gd name="adj3" fmla="val 6615046"/>
                <a:gd name="adj4" fmla="val 3857426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Seta circular 15"/>
            <p:cNvSpPr/>
            <p:nvPr/>
          </p:nvSpPr>
          <p:spPr>
            <a:xfrm>
              <a:off x="1749425" y="1497013"/>
              <a:ext cx="5438775" cy="5437187"/>
            </a:xfrm>
            <a:prstGeom prst="circularArrow">
              <a:avLst>
                <a:gd name="adj1" fmla="val 5085"/>
                <a:gd name="adj2" fmla="val 327528"/>
                <a:gd name="adj3" fmla="val 9701707"/>
                <a:gd name="adj4" fmla="val 6943371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Forma livre 4"/>
            <p:cNvSpPr/>
            <p:nvPr/>
          </p:nvSpPr>
          <p:spPr>
            <a:xfrm>
              <a:off x="2189000" y="1620159"/>
              <a:ext cx="4838937" cy="4838937"/>
            </a:xfrm>
            <a:custGeom>
              <a:avLst/>
              <a:gdLst>
                <a:gd name="connsiteX0" fmla="*/ 2419468 w 4838937"/>
                <a:gd name="connsiteY0" fmla="*/ 0 h 4838937"/>
                <a:gd name="connsiteX1" fmla="*/ 4311086 w 4838937"/>
                <a:gd name="connsiteY1" fmla="*/ 910956 h 4838937"/>
                <a:gd name="connsiteX2" fmla="*/ 2419469 w 4838937"/>
                <a:gd name="connsiteY2" fmla="*/ 2419469 h 4838937"/>
                <a:gd name="connsiteX3" fmla="*/ 2419468 w 4838937"/>
                <a:gd name="connsiteY3" fmla="*/ 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2419468" y="0"/>
                  </a:moveTo>
                  <a:cubicBezTo>
                    <a:pt x="3155772" y="0"/>
                    <a:pt x="3852008" y="335289"/>
                    <a:pt x="4311086" y="910956"/>
                  </a:cubicBezTo>
                  <a:lnTo>
                    <a:pt x="2419469" y="2419469"/>
                  </a:lnTo>
                  <a:cubicBezTo>
                    <a:pt x="2419469" y="1612979"/>
                    <a:pt x="2419468" y="806490"/>
                    <a:pt x="2419468" y="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562491" tIns="469649" rIns="1164958" bIns="3488226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Tarifação</a:t>
              </a: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088765" y="1620159"/>
              <a:ext cx="4838937" cy="4838937"/>
            </a:xfrm>
            <a:custGeom>
              <a:avLst/>
              <a:gdLst>
                <a:gd name="connsiteX0" fmla="*/ 527851 w 4838937"/>
                <a:gd name="connsiteY0" fmla="*/ 910956 h 4838937"/>
                <a:gd name="connsiteX1" fmla="*/ 2419469 w 4838937"/>
                <a:gd name="connsiteY1" fmla="*/ 0 h 4838937"/>
                <a:gd name="connsiteX2" fmla="*/ 2419469 w 4838937"/>
                <a:gd name="connsiteY2" fmla="*/ 2419469 h 4838937"/>
                <a:gd name="connsiteX3" fmla="*/ 527851 w 4838937"/>
                <a:gd name="connsiteY3" fmla="*/ 910956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527851" y="910956"/>
                  </a:moveTo>
                  <a:cubicBezTo>
                    <a:pt x="986929" y="335290"/>
                    <a:pt x="1683164" y="0"/>
                    <a:pt x="2419469" y="0"/>
                  </a:cubicBezTo>
                  <a:lnTo>
                    <a:pt x="2419469" y="2419469"/>
                  </a:lnTo>
                  <a:lnTo>
                    <a:pt x="527851" y="910956"/>
                  </a:lnTo>
                  <a:close/>
                </a:path>
              </a:pathLst>
            </a:custGeom>
            <a:solidFill>
              <a:schemeClr val="accent4">
                <a:lumMod val="75000"/>
                <a:alpha val="1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164959" tIns="469649" rIns="2562490" bIns="3488226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Coordenação Multimodos</a:t>
              </a:r>
            </a:p>
          </p:txBody>
        </p:sp>
        <p:grpSp>
          <p:nvGrpSpPr>
            <p:cNvPr id="27666" name="Grupo 2"/>
            <p:cNvGrpSpPr>
              <a:grpSpLocks/>
            </p:cNvGrpSpPr>
            <p:nvPr/>
          </p:nvGrpSpPr>
          <p:grpSpPr bwMode="auto">
            <a:xfrm>
              <a:off x="2026550" y="1697927"/>
              <a:ext cx="5063602" cy="4980073"/>
              <a:chOff x="2026550" y="1697927"/>
              <a:chExt cx="5063602" cy="4980073"/>
            </a:xfrm>
          </p:grpSpPr>
          <p:sp>
            <p:nvSpPr>
              <p:cNvPr id="6" name="Forma livre 5"/>
              <p:cNvSpPr/>
              <p:nvPr/>
            </p:nvSpPr>
            <p:spPr>
              <a:xfrm>
                <a:off x="2251215" y="1697927"/>
                <a:ext cx="4838937" cy="4838937"/>
              </a:xfrm>
              <a:custGeom>
                <a:avLst/>
                <a:gdLst>
                  <a:gd name="connsiteX0" fmla="*/ 4311086 w 4838937"/>
                  <a:gd name="connsiteY0" fmla="*/ 910956 h 4838937"/>
                  <a:gd name="connsiteX1" fmla="*/ 4778276 w 4838937"/>
                  <a:gd name="connsiteY1" fmla="*/ 2957851 h 4838937"/>
                  <a:gd name="connsiteX2" fmla="*/ 2419469 w 4838937"/>
                  <a:gd name="connsiteY2" fmla="*/ 2419469 h 4838937"/>
                  <a:gd name="connsiteX3" fmla="*/ 4311086 w 4838937"/>
                  <a:gd name="connsiteY3" fmla="*/ 910956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4311086" y="910956"/>
                    </a:moveTo>
                    <a:cubicBezTo>
                      <a:pt x="4770163" y="1486621"/>
                      <a:pt x="4942119" y="2240009"/>
                      <a:pt x="4778276" y="2957851"/>
                    </a:cubicBezTo>
                    <a:lnTo>
                      <a:pt x="2419469" y="2419469"/>
                    </a:lnTo>
                    <a:lnTo>
                      <a:pt x="4311086" y="910956"/>
                    </a:ln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3306765" tIns="1774435" rIns="247865" bIns="2298653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Informações aos Usuários</a:t>
                </a:r>
              </a:p>
            </p:txBody>
          </p:sp>
          <p:sp>
            <p:nvSpPr>
              <p:cNvPr id="7" name="Forma livre 6"/>
              <p:cNvSpPr/>
              <p:nvPr/>
            </p:nvSpPr>
            <p:spPr>
              <a:xfrm>
                <a:off x="2228749" y="1795858"/>
                <a:ext cx="4838937" cy="4838937"/>
              </a:xfrm>
              <a:custGeom>
                <a:avLst/>
                <a:gdLst>
                  <a:gd name="connsiteX0" fmla="*/ 4778276 w 4838937"/>
                  <a:gd name="connsiteY0" fmla="*/ 2957850 h 4838937"/>
                  <a:gd name="connsiteX1" fmla="*/ 3469236 w 4838937"/>
                  <a:gd name="connsiteY1" fmla="*/ 4599334 h 4838937"/>
                  <a:gd name="connsiteX2" fmla="*/ 2419469 w 4838937"/>
                  <a:gd name="connsiteY2" fmla="*/ 2419469 h 4838937"/>
                  <a:gd name="connsiteX3" fmla="*/ 4778276 w 4838937"/>
                  <a:gd name="connsiteY3" fmla="*/ 2957850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4778276" y="2957850"/>
                    </a:moveTo>
                    <a:cubicBezTo>
                      <a:pt x="4614433" y="3675694"/>
                      <a:pt x="4132623" y="4279864"/>
                      <a:pt x="3469236" y="4599334"/>
                    </a:cubicBezTo>
                    <a:lnTo>
                      <a:pt x="2419469" y="2419469"/>
                    </a:lnTo>
                    <a:lnTo>
                      <a:pt x="4778276" y="2957850"/>
                    </a:lnTo>
                    <a:close/>
                  </a:path>
                </a:pathLst>
              </a:custGeom>
              <a:solidFill>
                <a:srgbClr val="00B050">
                  <a:alpha val="10000"/>
                </a:srgb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3127609" tIns="2886238" rIns="599840" bIns="110044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Planejamento Programação </a:t>
                </a:r>
                <a:r>
                  <a:rPr lang="pt-BR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 </a:t>
                </a:r>
                <a:r>
                  <a:rPr lang="pt-BR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Gestão </a:t>
                </a:r>
                <a:endPara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Forma livre 7"/>
              <p:cNvSpPr/>
              <p:nvPr/>
            </p:nvSpPr>
            <p:spPr>
              <a:xfrm>
                <a:off x="2138883" y="1839063"/>
                <a:ext cx="4838937" cy="4838937"/>
              </a:xfrm>
              <a:custGeom>
                <a:avLst/>
                <a:gdLst>
                  <a:gd name="connsiteX0" fmla="*/ 3469184 w 4838937"/>
                  <a:gd name="connsiteY0" fmla="*/ 4599360 h 4838937"/>
                  <a:gd name="connsiteX1" fmla="*/ 1369700 w 4838937"/>
                  <a:gd name="connsiteY1" fmla="*/ 4599334 h 4838937"/>
                  <a:gd name="connsiteX2" fmla="*/ 2419469 w 4838937"/>
                  <a:gd name="connsiteY2" fmla="*/ 2419469 h 4838937"/>
                  <a:gd name="connsiteX3" fmla="*/ 3469184 w 4838937"/>
                  <a:gd name="connsiteY3" fmla="*/ 4599360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3469184" y="4599360"/>
                    </a:moveTo>
                    <a:cubicBezTo>
                      <a:pt x="2805808" y="4918805"/>
                      <a:pt x="2033068" y="4918796"/>
                      <a:pt x="1369700" y="4599334"/>
                    </a:cubicBezTo>
                    <a:lnTo>
                      <a:pt x="2419469" y="2419469"/>
                    </a:lnTo>
                    <a:lnTo>
                      <a:pt x="3469184" y="4599360"/>
                    </a:lnTo>
                    <a:close/>
                  </a:path>
                </a:pathLst>
              </a:cu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1878126" tIns="3822342" rIns="1878127" bIns="250746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Prevenção e Segurança</a:t>
                </a:r>
              </a:p>
            </p:txBody>
          </p:sp>
          <p:sp>
            <p:nvSpPr>
              <p:cNvPr id="9" name="Forma livre 8"/>
              <p:cNvSpPr/>
              <p:nvPr/>
            </p:nvSpPr>
            <p:spPr>
              <a:xfrm>
                <a:off x="2049017" y="1795858"/>
                <a:ext cx="4838937" cy="4838937"/>
              </a:xfrm>
              <a:custGeom>
                <a:avLst/>
                <a:gdLst>
                  <a:gd name="connsiteX0" fmla="*/ 1369700 w 4838937"/>
                  <a:gd name="connsiteY0" fmla="*/ 4599334 h 4838937"/>
                  <a:gd name="connsiteX1" fmla="*/ 60661 w 4838937"/>
                  <a:gd name="connsiteY1" fmla="*/ 2957849 h 4838937"/>
                  <a:gd name="connsiteX2" fmla="*/ 2419469 w 4838937"/>
                  <a:gd name="connsiteY2" fmla="*/ 2419469 h 4838937"/>
                  <a:gd name="connsiteX3" fmla="*/ 1369700 w 4838937"/>
                  <a:gd name="connsiteY3" fmla="*/ 4599334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1369700" y="4599334"/>
                    </a:moveTo>
                    <a:cubicBezTo>
                      <a:pt x="706313" y="4279863"/>
                      <a:pt x="224503" y="3675693"/>
                      <a:pt x="60661" y="2957849"/>
                    </a:cubicBezTo>
                    <a:lnTo>
                      <a:pt x="2419469" y="2419469"/>
                    </a:lnTo>
                    <a:lnTo>
                      <a:pt x="1369700" y="4599334"/>
                    </a:lnTo>
                    <a:close/>
                  </a:path>
                </a:pathLst>
              </a:custGeom>
              <a:solidFill>
                <a:srgbClr val="7030A0">
                  <a:alpha val="10000"/>
                </a:srgb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599840" tIns="2886238" rIns="3127609" bIns="110044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Infraestrutura</a:t>
                </a:r>
              </a:p>
            </p:txBody>
          </p:sp>
          <p:sp>
            <p:nvSpPr>
              <p:cNvPr id="10" name="Forma livre 9"/>
              <p:cNvSpPr/>
              <p:nvPr/>
            </p:nvSpPr>
            <p:spPr>
              <a:xfrm>
                <a:off x="2026550" y="1697927"/>
                <a:ext cx="4838937" cy="4838937"/>
              </a:xfrm>
              <a:custGeom>
                <a:avLst/>
                <a:gdLst>
                  <a:gd name="connsiteX0" fmla="*/ 60661 w 4838937"/>
                  <a:gd name="connsiteY0" fmla="*/ 2957849 h 4838937"/>
                  <a:gd name="connsiteX1" fmla="*/ 527851 w 4838937"/>
                  <a:gd name="connsiteY1" fmla="*/ 910955 h 4838937"/>
                  <a:gd name="connsiteX2" fmla="*/ 2419469 w 4838937"/>
                  <a:gd name="connsiteY2" fmla="*/ 2419469 h 4838937"/>
                  <a:gd name="connsiteX3" fmla="*/ 60661 w 4838937"/>
                  <a:gd name="connsiteY3" fmla="*/ 2957849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60661" y="2957849"/>
                    </a:moveTo>
                    <a:cubicBezTo>
                      <a:pt x="-103181" y="2240007"/>
                      <a:pt x="68774" y="1486620"/>
                      <a:pt x="527851" y="910955"/>
                    </a:cubicBezTo>
                    <a:lnTo>
                      <a:pt x="2419469" y="2419469"/>
                    </a:lnTo>
                    <a:lnTo>
                      <a:pt x="60661" y="2957849"/>
                    </a:lnTo>
                    <a:close/>
                  </a:path>
                </a:pathLst>
              </a:custGeom>
              <a:solidFill>
                <a:srgbClr val="333300">
                  <a:alpha val="10000"/>
                </a:srgb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247866" tIns="1774435" rIns="3306764" bIns="2298653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Marketing e “</a:t>
                </a:r>
                <a:r>
                  <a:rPr lang="en-US" sz="16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Imagem_BRT</a:t>
                </a:r>
                <a:r>
                  <a:rPr lang="en-US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”</a:t>
                </a:r>
                <a:endPara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3868738" y="3424238"/>
                <a:ext cx="1382712" cy="1354137"/>
              </a:xfrm>
              <a:prstGeom prst="ellipse">
                <a:avLst/>
              </a:prstGeom>
              <a:ln cmpd="sng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ITS4BRT</a:t>
                </a:r>
                <a:endParaRPr lang="pt-B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3851275" y="1700213"/>
            <a:ext cx="5257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§"/>
              <a:defRPr/>
            </a:pPr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Conjunto de serviços responsáveis por proporcionar maior segurança ao </a:t>
            </a:r>
            <a:r>
              <a:rPr lang="pt-BR" altLang="pt-BR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Viajante/Passageiro/Condutor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tanto no aspecto de evitar a </a:t>
            </a:r>
            <a:r>
              <a:rPr lang="pt-BR" altLang="pt-B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ação de terceiros</a:t>
            </a:r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(“</a:t>
            </a:r>
            <a:r>
              <a:rPr lang="pt-BR" altLang="pt-BR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security</a:t>
            </a:r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”),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quanto para prevenir contra </a:t>
            </a:r>
            <a:r>
              <a:rPr lang="pt-BR" altLang="pt-B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riscos operacionais</a:t>
            </a:r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(“</a:t>
            </a:r>
            <a:r>
              <a:rPr lang="pt-BR" altLang="pt-BR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safety</a:t>
            </a:r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385060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7262E-6 L -0.3843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b="1" smtClean="0">
                <a:solidFill>
                  <a:srgbClr val="0000CC"/>
                </a:solidFill>
              </a:rPr>
              <a:t>Prevenção e Segurança</a:t>
            </a:r>
            <a:endParaRPr lang="pt-BR" altLang="pt-BR" smtClean="0">
              <a:solidFill>
                <a:srgbClr val="0000CC"/>
              </a:solidFill>
            </a:endParaRPr>
          </a:p>
        </p:txBody>
      </p:sp>
      <p:sp>
        <p:nvSpPr>
          <p:cNvPr id="94105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924425"/>
          </a:xfrm>
        </p:spPr>
        <p:txBody>
          <a:bodyPr/>
          <a:lstStyle/>
          <a:p>
            <a:pPr lvl="1">
              <a:defRPr/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Prevenção contra colisão</a:t>
            </a:r>
          </a:p>
          <a:p>
            <a:pPr lvl="1">
              <a:defRPr/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Preventivo de Direção</a:t>
            </a:r>
            <a:endParaRPr lang="pt-BR" altLang="pt-BR" sz="1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dos veículos (interno), do entorno ao veículo (externo), das vias, das estações e dos terminais</a:t>
            </a:r>
          </a:p>
          <a:p>
            <a:pPr lvl="1">
              <a:defRPr/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Aglomeração / Superlotação</a:t>
            </a:r>
            <a:r>
              <a:rPr lang="pt-BR" alt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Integração com sistemas de Segurança Pública e Emergência</a:t>
            </a:r>
          </a:p>
          <a:p>
            <a:pPr lvl="1">
              <a:defRPr/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Controle Automático de Abertura de Portas das Estações (Embarque/Desembarque e Saídas de Emergência)</a:t>
            </a:r>
          </a:p>
          <a:p>
            <a:pPr>
              <a:defRPr/>
            </a:pPr>
            <a:endParaRPr lang="pt-BR" alt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4000" b="1" smtClean="0">
                <a:solidFill>
                  <a:srgbClr val="0000CC"/>
                </a:solidFill>
              </a:rPr>
              <a:t>Prevenção e Segurança</a:t>
            </a:r>
            <a:endParaRPr lang="pt-BR" altLang="pt-BR" sz="4000" smtClean="0">
              <a:solidFill>
                <a:srgbClr val="0000CC"/>
              </a:solidFill>
            </a:endParaRPr>
          </a:p>
        </p:txBody>
      </p:sp>
      <p:sp>
        <p:nvSpPr>
          <p:cNvPr id="105984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924425"/>
          </a:xfrm>
        </p:spPr>
        <p:txBody>
          <a:bodyPr/>
          <a:lstStyle/>
          <a:p>
            <a:pPr lvl="1">
              <a:defRPr/>
            </a:pPr>
            <a:r>
              <a:rPr lang="pt-BR" alt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Prevenção contra colisão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Preventivo de Direção</a:t>
            </a:r>
            <a:endParaRPr lang="pt-BR" altLang="pt-BR" sz="140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dos veículos (interno), do entorno ao veículo (externo), das vias, das estações e dos terminais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Aglomeração / Superlotação 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Integração com sistemas de Segurança Pública e Emergência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Automático de Abertura de Portas das Estações (Embarque/Desembarque e Saídas de Emergência)</a:t>
            </a:r>
          </a:p>
          <a:p>
            <a:pPr>
              <a:defRPr/>
            </a:pPr>
            <a:endParaRPr lang="pt-BR" alt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1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595313" y="188913"/>
            <a:ext cx="8153400" cy="990600"/>
          </a:xfrm>
        </p:spPr>
        <p:txBody>
          <a:bodyPr/>
          <a:lstStyle/>
          <a:p>
            <a:r>
              <a:rPr lang="pt-BR" altLang="pt-BR" sz="4000" b="1" smtClean="0"/>
              <a:t>Prevenção e Segurança</a:t>
            </a:r>
            <a:r>
              <a:rPr lang="pt-BR" altLang="pt-BR" sz="4000" smtClean="0"/>
              <a:t/>
            </a:r>
            <a:br>
              <a:rPr lang="pt-BR" altLang="pt-BR" sz="4000" smtClean="0"/>
            </a:br>
            <a:r>
              <a:rPr lang="pt-BR" altLang="pt-BR" sz="4000" smtClean="0">
                <a:solidFill>
                  <a:srgbClr val="0000CC"/>
                </a:solidFill>
              </a:rPr>
              <a:t>Prevenção contra colisão</a:t>
            </a:r>
          </a:p>
        </p:txBody>
      </p:sp>
      <p:sp>
        <p:nvSpPr>
          <p:cNvPr id="945155" name="Rectangle 3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8153400" cy="4852987"/>
          </a:xfrm>
        </p:spPr>
        <p:txBody>
          <a:bodyPr/>
          <a:lstStyle/>
          <a:p>
            <a:pPr lvl="1">
              <a:buFont typeface="Wingdings 2" panose="05020102010507070707" pitchFamily="18" charset="2"/>
              <a:buNone/>
              <a:defRPr/>
            </a:pP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Função que </a:t>
            </a:r>
          </a:p>
          <a:p>
            <a:pPr lvl="2" algn="just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realiza a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 de aproximação do veículo a obstáculos e a outros veículos</a:t>
            </a:r>
          </a:p>
          <a:p>
            <a:pPr lvl="2" algn="just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 ao </a:t>
            </a:r>
            <a:r>
              <a:rPr lang="pt-BR" alt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Condutor 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quanto ao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risco de colisão</a:t>
            </a:r>
          </a:p>
          <a:p>
            <a:pPr lvl="3" algn="just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 alarme sonoro e luminoso</a:t>
            </a:r>
            <a:endParaRPr lang="pt-BR" dirty="0"/>
          </a:p>
          <a:p>
            <a:pPr lvl="3" algn="just">
              <a:defRPr/>
            </a:pP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7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4000" b="1" smtClean="0">
                <a:solidFill>
                  <a:srgbClr val="0000CC"/>
                </a:solidFill>
              </a:rPr>
              <a:t>Prevenção e Segurança</a:t>
            </a:r>
            <a:endParaRPr lang="pt-BR" altLang="pt-BR" sz="4000" smtClean="0">
              <a:solidFill>
                <a:srgbClr val="0000CC"/>
              </a:solidFill>
            </a:endParaRPr>
          </a:p>
        </p:txBody>
      </p:sp>
      <p:sp>
        <p:nvSpPr>
          <p:cNvPr id="106189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924425"/>
          </a:xfrm>
        </p:spPr>
        <p:txBody>
          <a:bodyPr/>
          <a:lstStyle/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Prevenção contra colisão</a:t>
            </a:r>
          </a:p>
          <a:p>
            <a:pPr lvl="1">
              <a:defRPr/>
            </a:pPr>
            <a:r>
              <a:rPr lang="pt-BR" alt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Preventivo de Direção</a:t>
            </a:r>
            <a:endParaRPr lang="pt-BR" altLang="pt-BR" sz="1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dos veículos (interno), do entorno ao veículo (externo), das vias, das estações e dos terminais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Aglomeração / Superlotação 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Integração com sistemas de Segurança Pública e Emergência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Automático de Abertura de Portas das Estações (Embarque/Desembarque e Saídas de Emergência)</a:t>
            </a:r>
          </a:p>
          <a:p>
            <a:pPr>
              <a:defRPr/>
            </a:pPr>
            <a:endParaRPr lang="pt-BR" altLang="pt-BR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5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en-US" altLang="pt-BR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2275" name="Rectangle 1029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  <a:defRPr/>
            </a:pPr>
            <a:r>
              <a:rPr lang="pt-BR" altLang="pt-B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ITS visa endereçar respostas nas seguintes áreas de aplicações:</a:t>
            </a:r>
            <a:r>
              <a:rPr lang="pt-BR" altLang="pt-BR" sz="32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Multimodalidade de viagem</a:t>
            </a: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t-BR" alt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ao usuário</a:t>
            </a:r>
          </a:p>
          <a:p>
            <a:pPr lvl="1">
              <a:defRPr/>
            </a:pPr>
            <a:r>
              <a:rPr lang="pt-BR" altLang="pt-BR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Operações na “rede de transportes”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Tráfego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do Transporte Público de Rota Fixa (TPC)</a:t>
            </a:r>
            <a:r>
              <a:rPr lang="pt-BR" altLang="pt-BR" sz="2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altLang="pt-BR" sz="24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Operação de Veículos</a:t>
            </a:r>
            <a:r>
              <a:rPr lang="pt-BR" altLang="pt-BR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Outras frotas, exceto o TPC de “rota fixa”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Mobilidade e conectividade da carga</a:t>
            </a:r>
            <a:r>
              <a:rPr lang="pt-BR" altLang="pt-BR" sz="2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Atividades de coordenação e</a:t>
            </a: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resposta </a:t>
            </a: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relacionadas à</a:t>
            </a: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emergências e desastres</a:t>
            </a:r>
          </a:p>
          <a:p>
            <a:pPr lvl="1">
              <a:defRPr/>
            </a:pP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Estratégias de </a:t>
            </a: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tarifação variável</a:t>
            </a: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(</a:t>
            </a: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cargas</a:t>
            </a:r>
            <a:r>
              <a:rPr lang="pt-BR" alt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e viagens pessoais</a:t>
            </a:r>
            <a:endParaRPr lang="pt-BR" altLang="pt-BR" sz="2400" u="sng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Line 1030"/>
          <p:cNvSpPr>
            <a:spLocks noChangeShapeType="1"/>
          </p:cNvSpPr>
          <p:nvPr/>
        </p:nvSpPr>
        <p:spPr bwMode="auto">
          <a:xfrm>
            <a:off x="1905000" y="1219200"/>
            <a:ext cx="53340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5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97887" cy="990600"/>
          </a:xfrm>
        </p:spPr>
        <p:txBody>
          <a:bodyPr/>
          <a:lstStyle/>
          <a:p>
            <a:r>
              <a:rPr lang="pt-BR" altLang="pt-BR" sz="4000" b="1" dirty="0" smtClean="0"/>
              <a:t>Prevenção e Segurança</a:t>
            </a:r>
            <a:r>
              <a:rPr lang="pt-BR" altLang="pt-BR" sz="4000" dirty="0" smtClean="0"/>
              <a:t/>
            </a:r>
            <a:br>
              <a:rPr lang="pt-BR" altLang="pt-BR" sz="4000" dirty="0" smtClean="0"/>
            </a:br>
            <a:r>
              <a:rPr lang="pt-BR" altLang="pt-BR" sz="3600" dirty="0" smtClean="0">
                <a:solidFill>
                  <a:srgbClr val="0000CC"/>
                </a:solidFill>
              </a:rPr>
              <a:t>Monitoramento Preventivo de Direção</a:t>
            </a:r>
            <a:r>
              <a:rPr lang="pt-BR" altLang="pt-BR" sz="3600" dirty="0" smtClean="0"/>
              <a:t> </a:t>
            </a:r>
          </a:p>
        </p:txBody>
      </p:sp>
      <p:sp>
        <p:nvSpPr>
          <p:cNvPr id="94925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852988"/>
          </a:xfrm>
        </p:spPr>
        <p:txBody>
          <a:bodyPr/>
          <a:lstStyle/>
          <a:p>
            <a:pPr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Função que tem como objetivo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monitorar o comportamento do </a:t>
            </a:r>
            <a:r>
              <a:rPr lang="pt-BR" alt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Condutor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em relação à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dirigibilidade</a:t>
            </a:r>
          </a:p>
          <a:p>
            <a:pPr lvl="1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 realizado através de câmeras, sensores de aceleração e de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 de velocidade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medição de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aceleração no plano horizontal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permite verificar a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 como o </a:t>
            </a:r>
            <a:r>
              <a:rPr lang="pt-BR" alt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Condutor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aumenta e reduz a velocidade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veículo e realiza as curvas</a:t>
            </a:r>
          </a:p>
          <a:p>
            <a:pPr lvl="2">
              <a:defRPr/>
            </a:pPr>
            <a:r>
              <a:rPr lang="pt-BR" altLang="pt-BR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medição da aceleração no plano vertical permite monitorar o estado de conservação do pavimento</a:t>
            </a:r>
          </a:p>
        </p:txBody>
      </p:sp>
    </p:spTree>
    <p:extLst>
      <p:ext uri="{BB962C8B-B14F-4D97-AF65-F5344CB8AC3E}">
        <p14:creationId xmlns:p14="http://schemas.microsoft.com/office/powerpoint/2010/main" val="4822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97887" cy="990600"/>
          </a:xfrm>
        </p:spPr>
        <p:txBody>
          <a:bodyPr/>
          <a:lstStyle/>
          <a:p>
            <a:r>
              <a:rPr lang="pt-BR" altLang="pt-BR" sz="4000" b="1" dirty="0" smtClean="0"/>
              <a:t>Prevenção e Segurança</a:t>
            </a:r>
            <a:r>
              <a:rPr lang="pt-BR" altLang="pt-BR" sz="4000" dirty="0" smtClean="0"/>
              <a:t/>
            </a:r>
            <a:br>
              <a:rPr lang="pt-BR" altLang="pt-BR" sz="4000" dirty="0" smtClean="0"/>
            </a:br>
            <a:r>
              <a:rPr lang="pt-BR" altLang="pt-BR" sz="3600" dirty="0" smtClean="0">
                <a:solidFill>
                  <a:srgbClr val="0000CC"/>
                </a:solidFill>
              </a:rPr>
              <a:t>Monitoramento Preventivo de Direção</a:t>
            </a:r>
            <a:r>
              <a:rPr lang="pt-BR" altLang="pt-BR" sz="4000" dirty="0" smtClean="0"/>
              <a:t> </a:t>
            </a:r>
          </a:p>
        </p:txBody>
      </p:sp>
      <p:sp>
        <p:nvSpPr>
          <p:cNvPr id="95129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8529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 dados armazenados (</a:t>
            </a:r>
            <a:r>
              <a:rPr lang="pt-BR" altLang="pt-B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georreferenciados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e/ou indexados por eventos</a:t>
            </a: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podem ser utilizados para </a:t>
            </a: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avaliação do comportamento em cada viagem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durante um período - p.ex.: no dia ou no mês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Pode 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contribuir</a:t>
            </a: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para o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 de treinamento dos </a:t>
            </a:r>
            <a:r>
              <a:rPr lang="pt-BR" altLang="pt-B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Condutores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melhoria da dirigibilidade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(custo, segurança, conforto)</a:t>
            </a:r>
          </a:p>
        </p:txBody>
      </p:sp>
    </p:spTree>
    <p:extLst>
      <p:ext uri="{BB962C8B-B14F-4D97-AF65-F5344CB8AC3E}">
        <p14:creationId xmlns:p14="http://schemas.microsoft.com/office/powerpoint/2010/main" val="11332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pt-BR" altLang="pt-BR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Prevenção e Segurança</a:t>
            </a:r>
            <a:endParaRPr lang="pt-BR" altLang="pt-BR" sz="400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3939" name="Rectangle 3"/>
          <p:cNvSpPr>
            <a:spLocks noGrp="1"/>
          </p:cNvSpPr>
          <p:nvPr>
            <p:ph type="body" idx="1"/>
          </p:nvPr>
        </p:nvSpPr>
        <p:spPr>
          <a:xfrm>
            <a:off x="495300" y="1628775"/>
            <a:ext cx="8153400" cy="4924425"/>
          </a:xfrm>
        </p:spPr>
        <p:txBody>
          <a:bodyPr/>
          <a:lstStyle/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Prevenção contra colisão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Preventivo de Direção</a:t>
            </a:r>
            <a:endParaRPr lang="pt-BR" altLang="pt-BR" sz="140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dos veículos (interno), do entorno ao veículo (externo), das vias, das estações e dos terminais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Aglomeração / Superlotação 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Integração com sistemas de Segurança Pública e Emergência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Automático de Abertura de Portas das Estações (Embarque/Desembarque e Saídas de Emergência)</a:t>
            </a:r>
          </a:p>
          <a:p>
            <a:pPr>
              <a:defRPr/>
            </a:pPr>
            <a:endParaRPr lang="pt-BR" altLang="pt-BR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4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595313" y="188913"/>
            <a:ext cx="8153400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4000" b="1" smtClean="0"/>
              <a:t>Prevenção e Segurança</a:t>
            </a:r>
            <a:r>
              <a:rPr lang="pt-BR" altLang="pt-BR" sz="4000" smtClean="0"/>
              <a:t/>
            </a:r>
            <a:br>
              <a:rPr lang="pt-BR" altLang="pt-BR" sz="4000" smtClean="0"/>
            </a:br>
            <a:r>
              <a:rPr lang="pt-BR" altLang="pt-BR" sz="2400" smtClean="0">
                <a:solidFill>
                  <a:srgbClr val="0000CC"/>
                </a:solidFill>
              </a:rPr>
              <a:t>Monitoramento dos veículos (interno), do entorno ao veículo (externo), das vias, das estações e dos terminais</a:t>
            </a:r>
            <a:r>
              <a:rPr lang="pt-BR" altLang="pt-BR" sz="4000" smtClean="0"/>
              <a:t> </a:t>
            </a:r>
          </a:p>
        </p:txBody>
      </p:sp>
      <p:sp>
        <p:nvSpPr>
          <p:cNvPr id="95539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852988"/>
          </a:xfrm>
        </p:spPr>
        <p:txBody>
          <a:bodyPr/>
          <a:lstStyle/>
          <a:p>
            <a:pPr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Função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que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consiste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no </a:t>
            </a:r>
            <a:r>
              <a:rPr lang="pt-BR" sz="3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pt-BR" altLang="pt-BR" sz="3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onitoramento por imagem</a:t>
            </a:r>
          </a:p>
          <a:p>
            <a:pPr lvl="2"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embarcado nos veículos do TPCU, estações, terminais, paradas, bilheterias, plataformas, vias e pátios de estacionamento dos veículos do TPCU</a:t>
            </a:r>
          </a:p>
          <a:p>
            <a:pPr lvl="2">
              <a:defRPr/>
            </a:pPr>
            <a:r>
              <a:rPr lang="pt-BR" alt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Pode contribuir 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para proporcionar uma “sensação de maior segurança” aos </a:t>
            </a:r>
            <a:r>
              <a:rPr lang="pt-BR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Usuários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pt-BR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Passageiros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027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595313" y="188913"/>
            <a:ext cx="8153400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4000" b="1" smtClean="0"/>
              <a:t>Prevenção e Segurança</a:t>
            </a:r>
            <a:r>
              <a:rPr lang="pt-BR" altLang="pt-BR" sz="4000" smtClean="0"/>
              <a:t/>
            </a:r>
            <a:br>
              <a:rPr lang="pt-BR" altLang="pt-BR" sz="4000" smtClean="0"/>
            </a:br>
            <a:r>
              <a:rPr lang="pt-BR" altLang="pt-BR" sz="2400" smtClean="0">
                <a:solidFill>
                  <a:srgbClr val="0000CC"/>
                </a:solidFill>
              </a:rPr>
              <a:t>Monitoramento dos veículos (interno), do entorno ao veículo (externo), das vias, das estações e dos terminais</a:t>
            </a:r>
            <a:r>
              <a:rPr lang="pt-BR" altLang="pt-BR" sz="4000" smtClean="0"/>
              <a:t> </a:t>
            </a:r>
          </a:p>
        </p:txBody>
      </p:sp>
      <p:sp>
        <p:nvSpPr>
          <p:cNvPr id="95744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642350" cy="4852988"/>
          </a:xfrm>
        </p:spPr>
        <p:txBody>
          <a:bodyPr/>
          <a:lstStyle/>
          <a:p>
            <a:pPr>
              <a:defRPr/>
            </a:pP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  <a:r>
              <a:rPr lang="pt-BR" alt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>
              <a:defRPr/>
            </a:pPr>
            <a:r>
              <a:rPr lang="pt-BR" altLang="pt-BR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Possui</a:t>
            </a:r>
            <a:r>
              <a:rPr lang="pt-BR" altLang="pt-B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objetivos distintos (</a:t>
            </a:r>
            <a:r>
              <a:rPr lang="pt-BR" alt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dependendo da </a:t>
            </a:r>
            <a:r>
              <a:rPr lang="pt-BR" altLang="pt-B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localização das câmeras)</a:t>
            </a:r>
            <a:r>
              <a:rPr lang="pt-BR" alt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2" algn="just">
              <a:defRPr/>
            </a:pP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Entorno das estações: </a:t>
            </a: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prevenir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riscos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aos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Usuários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ao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patrimônio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ação de criminosos</a:t>
            </a: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2" algn="just">
              <a:defRPr/>
            </a:pP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Interior da estação</a:t>
            </a: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as câmeras, além do objetivo anterior, contribuem para </a:t>
            </a: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controlar a superlotação, comportamentos inadequados, vendedores não autorizados, assédio, 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evasão de receita e na apuração de fraudes</a:t>
            </a:r>
            <a:endParaRPr lang="pt-BR" altLang="pt-BR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>
              <a:defRPr/>
            </a:pPr>
            <a:endParaRPr lang="pt-BR" altLang="pt-BR" sz="3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5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595313" y="188913"/>
            <a:ext cx="8153400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4000" b="1" smtClean="0"/>
              <a:t>Prevenção e Segurança</a:t>
            </a:r>
            <a:r>
              <a:rPr lang="pt-BR" altLang="pt-BR" sz="4000" smtClean="0"/>
              <a:t/>
            </a:r>
            <a:br>
              <a:rPr lang="pt-BR" altLang="pt-BR" sz="4000" smtClean="0"/>
            </a:br>
            <a:r>
              <a:rPr lang="pt-BR" altLang="pt-BR" sz="2400" smtClean="0">
                <a:solidFill>
                  <a:srgbClr val="0000CC"/>
                </a:solidFill>
              </a:rPr>
              <a:t>Monitoramento dos veículos (interno), do entorno ao veículo (externo), das vias, das estações e dos terminais</a:t>
            </a:r>
            <a:r>
              <a:rPr lang="pt-BR" altLang="pt-BR" sz="4000" smtClean="0"/>
              <a:t> </a:t>
            </a:r>
          </a:p>
        </p:txBody>
      </p:sp>
      <p:sp>
        <p:nvSpPr>
          <p:cNvPr id="95949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642350" cy="48529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altLang="pt-BR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  <a:r>
              <a:rPr lang="pt-BR" alt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>
              <a:lnSpc>
                <a:spcPct val="90000"/>
              </a:lnSpc>
              <a:defRPr/>
            </a:pPr>
            <a:r>
              <a:rPr lang="pt-BR" alt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Possui</a:t>
            </a:r>
            <a:r>
              <a:rPr lang="pt-BR" altLang="pt-B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objetivos distintos (2):</a:t>
            </a: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just">
              <a:lnSpc>
                <a:spcPct val="90000"/>
              </a:lnSpc>
              <a:defRPr/>
            </a:pPr>
            <a:r>
              <a:rPr lang="pt-BR" altLang="pt-B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Interior dos veículos:</a:t>
            </a:r>
            <a:r>
              <a:rPr lang="pt-BR" altLang="pt-BR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visam proporcionar </a:t>
            </a:r>
          </a:p>
          <a:p>
            <a:pPr lvl="3" algn="just">
              <a:lnSpc>
                <a:spcPct val="90000"/>
              </a:lnSpc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mais segurança aos </a:t>
            </a:r>
            <a:r>
              <a:rPr lang="pt-BR" altLang="pt-BR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Condutores/Passageiros/Agentes de Comercialização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contra fraude, vandalismo e crime (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foco para dentro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3" algn="just">
              <a:lnSpc>
                <a:spcPct val="90000"/>
              </a:lnSpc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mais conforto nas viagens (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foco para frente do veículo)</a:t>
            </a:r>
          </a:p>
          <a:p>
            <a:pPr lvl="4" algn="just">
              <a:lnSpc>
                <a:spcPct val="90000"/>
              </a:lnSpc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permitindo a visualização de possíveis acidentes</a:t>
            </a:r>
          </a:p>
          <a:p>
            <a:pPr lvl="2" algn="just">
              <a:lnSpc>
                <a:spcPct val="90000"/>
              </a:lnSpc>
              <a:defRPr/>
            </a:pP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Alarmes podem ser ativados por </a:t>
            </a:r>
            <a:r>
              <a:rPr lang="pt-BR" altLang="pt-BR" sz="21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Condutores/Usuários</a:t>
            </a: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TPCU e enviados à central de operações (CCO) </a:t>
            </a:r>
          </a:p>
          <a:p>
            <a:pPr lvl="2" algn="just">
              <a:lnSpc>
                <a:spcPct val="90000"/>
              </a:lnSpc>
              <a:defRPr/>
            </a:pP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chamada do </a:t>
            </a:r>
            <a:r>
              <a:rPr lang="pt-BR" altLang="pt-BR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botão (pedal) de pânico</a:t>
            </a: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deve ser incluída em planos de tratamento de incidentes / acidentes</a:t>
            </a:r>
          </a:p>
          <a:p>
            <a:pPr lvl="4" algn="just">
              <a:lnSpc>
                <a:spcPct val="90000"/>
              </a:lnSpc>
              <a:defRPr/>
            </a:pP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P.ex.: transmissão da imagem e som ambiente, ativada em função do acionamento do botão de pânico.</a:t>
            </a:r>
          </a:p>
        </p:txBody>
      </p:sp>
    </p:spTree>
    <p:extLst>
      <p:ext uri="{BB962C8B-B14F-4D97-AF65-F5344CB8AC3E}">
        <p14:creationId xmlns:p14="http://schemas.microsoft.com/office/powerpoint/2010/main" val="16750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595313" y="188913"/>
            <a:ext cx="8153400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4000" b="1" smtClean="0"/>
              <a:t>Prevenção e Segurança</a:t>
            </a:r>
            <a:r>
              <a:rPr lang="pt-BR" altLang="pt-BR" sz="4000" smtClean="0"/>
              <a:t/>
            </a:r>
            <a:br>
              <a:rPr lang="pt-BR" altLang="pt-BR" sz="4000" smtClean="0"/>
            </a:br>
            <a:r>
              <a:rPr lang="pt-BR" altLang="pt-BR" sz="2400" smtClean="0">
                <a:solidFill>
                  <a:srgbClr val="0000CC"/>
                </a:solidFill>
              </a:rPr>
              <a:t>Monitoramento dos veículos (interno), do entorno ao veículo (externo), das vias, das estações e dos terminais</a:t>
            </a:r>
            <a:r>
              <a:rPr lang="pt-BR" altLang="pt-BR" sz="4000" smtClean="0"/>
              <a:t> </a:t>
            </a:r>
          </a:p>
        </p:txBody>
      </p:sp>
      <p:sp>
        <p:nvSpPr>
          <p:cNvPr id="106598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642350" cy="4852988"/>
          </a:xfrm>
        </p:spPr>
        <p:txBody>
          <a:bodyPr/>
          <a:lstStyle/>
          <a:p>
            <a:pPr>
              <a:defRPr/>
            </a:pP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>
              <a:defRPr/>
            </a:pPr>
            <a:r>
              <a:rPr lang="pt-BR" alt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Possui</a:t>
            </a:r>
            <a:r>
              <a:rPr lang="pt-BR" altLang="pt-B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objetivos distintos (3):</a:t>
            </a: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just">
              <a:defRPr/>
            </a:pP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Vias segregadas: 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câmeras têm como objetivo verificar a existência de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elementos que possam colocar em risco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 veículo, o </a:t>
            </a:r>
            <a:r>
              <a:rPr lang="pt-BR" altLang="pt-BR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Condutor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o </a:t>
            </a:r>
            <a:r>
              <a:rPr lang="pt-BR" altLang="pt-BR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Passageiro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no percurso da viagem, como obstáculos e ação suspeita</a:t>
            </a:r>
          </a:p>
          <a:p>
            <a:pPr lvl="3" algn="just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Previnem também contra a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invasão da via por veículos não autorizados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pedestres</a:t>
            </a:r>
          </a:p>
        </p:txBody>
      </p:sp>
    </p:spTree>
    <p:extLst>
      <p:ext uri="{BB962C8B-B14F-4D97-AF65-F5344CB8AC3E}">
        <p14:creationId xmlns:p14="http://schemas.microsoft.com/office/powerpoint/2010/main" val="35663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4000" b="1" smtClean="0">
                <a:solidFill>
                  <a:srgbClr val="0000CC"/>
                </a:solidFill>
              </a:rPr>
              <a:t>Prevenção e Segurança</a:t>
            </a:r>
            <a:endParaRPr lang="pt-BR" altLang="pt-BR" sz="4000" smtClean="0">
              <a:solidFill>
                <a:srgbClr val="0000CC"/>
              </a:solidFill>
            </a:endParaRPr>
          </a:p>
        </p:txBody>
      </p:sp>
      <p:sp>
        <p:nvSpPr>
          <p:cNvPr id="106803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924425"/>
          </a:xfrm>
        </p:spPr>
        <p:txBody>
          <a:bodyPr/>
          <a:lstStyle/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Prevenção contra colisão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Preventivo de Direção</a:t>
            </a:r>
            <a:endParaRPr lang="pt-BR" altLang="pt-BR" sz="140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dos veículos (interno), do entorno ao veículo (externo), das vias, das estações e dos terminais</a:t>
            </a:r>
          </a:p>
          <a:p>
            <a:pPr lvl="1">
              <a:defRPr/>
            </a:pPr>
            <a:r>
              <a:rPr lang="pt-BR" alt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Aglomeração / Superlotação</a:t>
            </a:r>
            <a:r>
              <a:rPr lang="pt-BR" alt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Integração com sistemas de Segurança Pública e Emergência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Automático de Abertura de Portas das Estações (Embarque/Desembarque e Saídas de Emergência)</a:t>
            </a:r>
          </a:p>
          <a:p>
            <a:pPr>
              <a:defRPr/>
            </a:pPr>
            <a:endParaRPr lang="pt-BR" alt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7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595313" y="188913"/>
            <a:ext cx="8153400" cy="990600"/>
          </a:xfrm>
        </p:spPr>
        <p:txBody>
          <a:bodyPr/>
          <a:lstStyle/>
          <a:p>
            <a:r>
              <a:rPr lang="pt-BR" altLang="pt-BR" sz="4000" b="1" smtClean="0"/>
              <a:t>Prevenção e Segurança</a:t>
            </a:r>
            <a:r>
              <a:rPr lang="pt-BR" altLang="pt-BR" sz="4000" smtClean="0"/>
              <a:t/>
            </a:r>
            <a:br>
              <a:rPr lang="pt-BR" altLang="pt-BR" sz="4000" smtClean="0"/>
            </a:br>
            <a:r>
              <a:rPr lang="pt-BR" altLang="pt-BR" sz="3200" smtClean="0">
                <a:solidFill>
                  <a:srgbClr val="0000CC"/>
                </a:solidFill>
              </a:rPr>
              <a:t>Controle de Aglomeração / Superlotação</a:t>
            </a:r>
          </a:p>
        </p:txBody>
      </p:sp>
      <p:sp>
        <p:nvSpPr>
          <p:cNvPr id="96358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8529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altLang="pt-BR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  <a:r>
              <a:rPr lang="pt-BR" altLang="pt-BR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Função para monitorar a </a:t>
            </a:r>
            <a:r>
              <a:rPr lang="pt-BR" altLang="pt-B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quantidade de </a:t>
            </a:r>
            <a:r>
              <a:rPr lang="pt-BR" altLang="pt-BR" sz="2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Viajantes</a:t>
            </a:r>
            <a:r>
              <a:rPr lang="pt-BR" altLang="pt-B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pt-BR" altLang="pt-BR" sz="2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Passageiros</a:t>
            </a:r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presentes nas estações e veículos, com a finalidade de: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determinar o nível de ocupação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evitar tumultos e desconforto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Pode utilizar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um sistema de monitoramento por imagem para atender o objetivo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assim como catracas e portas de acesso automáticas para limitar o fluxo de </a:t>
            </a:r>
            <a:r>
              <a:rPr lang="pt-BR" altLang="pt-BR" sz="21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Passageiros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sz="2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 situações de pânico as catracas em entradas/saídas devem proporcionar um mecanismo que facilite a evacuação (livre passagem)</a:t>
            </a:r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97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4000" b="1" smtClean="0">
                <a:solidFill>
                  <a:srgbClr val="0000CC"/>
                </a:solidFill>
              </a:rPr>
              <a:t>Prevenção e Segurança</a:t>
            </a:r>
            <a:endParaRPr lang="pt-BR" altLang="pt-BR" sz="4000" smtClean="0">
              <a:solidFill>
                <a:srgbClr val="0000CC"/>
              </a:solidFill>
            </a:endParaRPr>
          </a:p>
        </p:txBody>
      </p:sp>
      <p:sp>
        <p:nvSpPr>
          <p:cNvPr id="107008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924425"/>
          </a:xfrm>
        </p:spPr>
        <p:txBody>
          <a:bodyPr/>
          <a:lstStyle/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Prevenção contra colisão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Preventivo de Direção</a:t>
            </a:r>
            <a:endParaRPr lang="pt-BR" altLang="pt-BR" sz="140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dos veículos (interno), do entorno ao veículo (externo), das vias, das estações e dos terminais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Aglomeração / Superlotação</a:t>
            </a:r>
            <a:r>
              <a:rPr lang="pt-BR" alt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alt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Integração com sistemas de Segurança Pública e Emergência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Automático de Abertura de Portas das Estações (Embarque/Desembarque e Saídas de Emergência)</a:t>
            </a:r>
          </a:p>
          <a:p>
            <a:pPr>
              <a:defRPr/>
            </a:pPr>
            <a:endParaRPr lang="pt-BR" alt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8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Leitura </a:t>
            </a:r>
            <a:r>
              <a:rPr lang="pt-BR" alt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Recomendada</a:t>
            </a:r>
            <a:endParaRPr lang="en-US" altLang="pt-BR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861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196975"/>
            <a:ext cx="81534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t-BR" altLang="pt-BR" sz="250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ANTP – Associação Nacional de Transportes Públicos. </a:t>
            </a:r>
            <a:r>
              <a:rPr lang="pt-BR" altLang="pt-BR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Sistemas Inteligentes de Transportes</a:t>
            </a: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Série Cadernos Técnicos – Volume 8. São Paulo. Maio de 2012.</a:t>
            </a:r>
          </a:p>
          <a:p>
            <a:pPr lvl="1">
              <a:defRPr/>
            </a:pPr>
            <a:r>
              <a:rPr lang="pt-BR" alt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Artigo 6: Estudo Preliminar de Funções ITS aplicadas na Operação de Sistemas BRT </a:t>
            </a:r>
            <a:r>
              <a:rPr lang="pt-BR" altLang="pt-BR" b="1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(ITS4BRT)</a:t>
            </a:r>
            <a:endParaRPr lang="pt-BR" alt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pt-BR" altLang="pt-BR" sz="1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alt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 dos Transportes Públicos (ANTP), nº 130, págs 39 à 53 (ano 34, 1º quadrimestre de 2012)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sz="140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http://issuu.com/efzy/docs/rtp2012-130-00/1?mode=embed&amp;layout=http://portal1.antp.net/issuu/whiteMenu/layout.xml</a:t>
            </a:r>
            <a:endParaRPr lang="pt-BR" altLang="pt-BR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altLang="pt-BR" sz="25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8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595313" y="188913"/>
            <a:ext cx="8153400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4000" b="1" smtClean="0"/>
              <a:t>Prevenção e Segurança</a:t>
            </a:r>
            <a:r>
              <a:rPr lang="pt-BR" altLang="pt-BR" sz="4000" smtClean="0"/>
              <a:t/>
            </a:r>
            <a:br>
              <a:rPr lang="pt-BR" altLang="pt-BR" sz="4000" smtClean="0"/>
            </a:br>
            <a:r>
              <a:rPr lang="pt-BR" altLang="pt-BR" sz="3200" smtClean="0">
                <a:solidFill>
                  <a:srgbClr val="0000CC"/>
                </a:solidFill>
              </a:rPr>
              <a:t>Integração com sistemas </a:t>
            </a:r>
            <a:br>
              <a:rPr lang="pt-BR" altLang="pt-BR" sz="3200" smtClean="0">
                <a:solidFill>
                  <a:srgbClr val="0000CC"/>
                </a:solidFill>
              </a:rPr>
            </a:br>
            <a:r>
              <a:rPr lang="pt-BR" altLang="pt-BR" sz="3200" smtClean="0">
                <a:solidFill>
                  <a:srgbClr val="0000CC"/>
                </a:solidFill>
              </a:rPr>
              <a:t>de Segurança Pública e Emergência</a:t>
            </a:r>
            <a:r>
              <a:rPr lang="pt-BR" altLang="pt-BR" sz="4000" smtClean="0"/>
              <a:t> </a:t>
            </a:r>
          </a:p>
        </p:txBody>
      </p:sp>
      <p:sp>
        <p:nvSpPr>
          <p:cNvPr id="96768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852988"/>
          </a:xfrm>
        </p:spPr>
        <p:txBody>
          <a:bodyPr/>
          <a:lstStyle/>
          <a:p>
            <a:pPr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“Coordenação </a:t>
            </a:r>
            <a:r>
              <a:rPr lang="pt-BR" altLang="pt-BR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Multimodos”</a:t>
            </a:r>
          </a:p>
          <a:p>
            <a:pPr lvl="1">
              <a:defRPr/>
            </a:pP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Função que consiste no compartilhamento de informações, voz e imagem com as </a:t>
            </a:r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forças de segurança e emergência</a:t>
            </a:r>
          </a:p>
          <a:p>
            <a:pPr lvl="2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 o objetivo de prevenir e tratar situações críticas, riscos aos </a:t>
            </a:r>
            <a:r>
              <a:rPr lang="pt-BR" altLang="pt-BR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Usuários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prejuízos ao sistema de TPCU</a:t>
            </a:r>
          </a:p>
          <a:p>
            <a:pPr lvl="2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causados por contraventores e criminosos, vândalos,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condições climáticas ou acidentes</a:t>
            </a:r>
          </a:p>
          <a:p>
            <a:pPr lvl="1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Pode disponibilizar e utilizar dados das Polícias Civil e Militar, SAMU, Defesa Civil e Corpo de Bombeiros</a:t>
            </a:r>
          </a:p>
        </p:txBody>
      </p:sp>
    </p:spTree>
    <p:extLst>
      <p:ext uri="{BB962C8B-B14F-4D97-AF65-F5344CB8AC3E}">
        <p14:creationId xmlns:p14="http://schemas.microsoft.com/office/powerpoint/2010/main" val="27399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4000" b="1" smtClean="0">
                <a:solidFill>
                  <a:srgbClr val="0000CC"/>
                </a:solidFill>
              </a:rPr>
              <a:t>Prevenção e Segurança</a:t>
            </a:r>
            <a:endParaRPr lang="pt-BR" altLang="pt-BR" sz="4000" smtClean="0">
              <a:solidFill>
                <a:srgbClr val="0000CC"/>
              </a:solidFill>
            </a:endParaRPr>
          </a:p>
        </p:txBody>
      </p:sp>
      <p:sp>
        <p:nvSpPr>
          <p:cNvPr id="107213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924425"/>
          </a:xfrm>
        </p:spPr>
        <p:txBody>
          <a:bodyPr/>
          <a:lstStyle/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Prevenção contra colisão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Preventivo de Direção</a:t>
            </a:r>
            <a:endParaRPr lang="pt-BR" altLang="pt-BR" sz="140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dos veículos (interno), do entorno ao veículo (externo), das vias, das estações e dos terminais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Aglomeração / Superlotação </a:t>
            </a:r>
          </a:p>
          <a:p>
            <a:pPr lvl="1"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Integração com sistemas de Segurança Pública e Emergência</a:t>
            </a:r>
          </a:p>
          <a:p>
            <a:pPr lvl="1">
              <a:defRPr/>
            </a:pPr>
            <a:r>
              <a:rPr lang="pt-BR" alt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Automático de Abertura de Portas das Estações (Embarque/Desembarque e Saídas de Emergência)</a:t>
            </a:r>
          </a:p>
          <a:p>
            <a:pPr>
              <a:defRPr/>
            </a:pPr>
            <a:endParaRPr lang="pt-BR" altLang="pt-BR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3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/>
          </p:cNvSpPr>
          <p:nvPr>
            <p:ph type="title"/>
          </p:nvPr>
        </p:nvSpPr>
        <p:spPr>
          <a:xfrm>
            <a:off x="468313" y="206375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pt-BR" altLang="pt-BR" sz="4000" b="1" smtClean="0"/>
              <a:t>Prevenção e Segurança</a:t>
            </a:r>
            <a:r>
              <a:rPr lang="pt-BR" altLang="pt-BR" sz="4000" smtClean="0"/>
              <a:t/>
            </a:r>
            <a:br>
              <a:rPr lang="pt-BR" altLang="pt-BR" sz="4000" smtClean="0"/>
            </a:br>
            <a:r>
              <a:rPr lang="pt-BR" altLang="pt-BR" sz="23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Automático de Abertura de Portas das Estações (Embarque/Desembarque e Saídas de Emergência)</a:t>
            </a:r>
          </a:p>
        </p:txBody>
      </p:sp>
      <p:sp>
        <p:nvSpPr>
          <p:cNvPr id="1076227" name="Rectangle 3"/>
          <p:cNvSpPr>
            <a:spLocks noGrp="1"/>
          </p:cNvSpPr>
          <p:nvPr>
            <p:ph type="body" idx="1"/>
          </p:nvPr>
        </p:nvSpPr>
        <p:spPr>
          <a:xfrm>
            <a:off x="612775" y="1772816"/>
            <a:ext cx="8153400" cy="4852988"/>
          </a:xfrm>
        </p:spPr>
        <p:txBody>
          <a:bodyPr/>
          <a:lstStyle/>
          <a:p>
            <a:pPr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Função que objetiva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garantir a segurança dos </a:t>
            </a:r>
            <a:r>
              <a:rPr lang="pt-BR" alt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Usuários</a:t>
            </a:r>
            <a:endParaRPr lang="pt-BR" altLang="pt-B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Minimiza riscos de acidentes envolvendo os </a:t>
            </a:r>
            <a:r>
              <a:rPr lang="pt-BR" altLang="pt-BR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Viajantes</a:t>
            </a: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durante a espera nas estações e plataformas</a:t>
            </a:r>
            <a:endParaRPr lang="pt-BR" altLang="pt-B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momento de embarque e desembarque dos veículos</a:t>
            </a:r>
          </a:p>
          <a:p>
            <a:pPr lvl="1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Podem ser utilizados, por exemplo:</a:t>
            </a:r>
          </a:p>
          <a:p>
            <a:pPr lvl="2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dispositivos </a:t>
            </a:r>
            <a:r>
              <a:rPr lang="pt-BR" altLang="pt-BR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anti-esmagamento</a:t>
            </a: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sensores de posicionamento</a:t>
            </a:r>
          </a:p>
        </p:txBody>
      </p:sp>
    </p:spTree>
    <p:extLst>
      <p:ext uri="{BB962C8B-B14F-4D97-AF65-F5344CB8AC3E}">
        <p14:creationId xmlns:p14="http://schemas.microsoft.com/office/powerpoint/2010/main" val="42221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Estrutura Proposta</a:t>
            </a:r>
          </a:p>
        </p:txBody>
      </p:sp>
      <p:sp>
        <p:nvSpPr>
          <p:cNvPr id="5" name="Forma livre 4">
            <a:hlinkClick r:id="rId3" action="ppaction://hlinksldjump"/>
          </p:cNvPr>
          <p:cNvSpPr/>
          <p:nvPr/>
        </p:nvSpPr>
        <p:spPr>
          <a:xfrm>
            <a:off x="2189000" y="1620159"/>
            <a:ext cx="4838937" cy="4838937"/>
          </a:xfrm>
          <a:custGeom>
            <a:avLst/>
            <a:gdLst>
              <a:gd name="connsiteX0" fmla="*/ 2419468 w 4838937"/>
              <a:gd name="connsiteY0" fmla="*/ 0 h 4838937"/>
              <a:gd name="connsiteX1" fmla="*/ 4311086 w 4838937"/>
              <a:gd name="connsiteY1" fmla="*/ 910956 h 4838937"/>
              <a:gd name="connsiteX2" fmla="*/ 2419469 w 4838937"/>
              <a:gd name="connsiteY2" fmla="*/ 2419469 h 4838937"/>
              <a:gd name="connsiteX3" fmla="*/ 2419468 w 4838937"/>
              <a:gd name="connsiteY3" fmla="*/ 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2419468" y="0"/>
                </a:moveTo>
                <a:cubicBezTo>
                  <a:pt x="3155772" y="0"/>
                  <a:pt x="3852008" y="335289"/>
                  <a:pt x="4311086" y="910956"/>
                </a:cubicBezTo>
                <a:lnTo>
                  <a:pt x="2419469" y="2419469"/>
                </a:lnTo>
                <a:cubicBezTo>
                  <a:pt x="2419469" y="1612979"/>
                  <a:pt x="2419468" y="806490"/>
                  <a:pt x="2419468" y="0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2562491" tIns="469649" rIns="1164958" bIns="348822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Tarifação</a:t>
            </a:r>
          </a:p>
        </p:txBody>
      </p:sp>
      <p:sp>
        <p:nvSpPr>
          <p:cNvPr id="6" name="Forma livre 5">
            <a:hlinkClick r:id="rId4" action="ppaction://hlinksldjump"/>
          </p:cNvPr>
          <p:cNvSpPr/>
          <p:nvPr/>
        </p:nvSpPr>
        <p:spPr>
          <a:xfrm>
            <a:off x="2251215" y="1697927"/>
            <a:ext cx="4838937" cy="4838937"/>
          </a:xfrm>
          <a:custGeom>
            <a:avLst/>
            <a:gdLst>
              <a:gd name="connsiteX0" fmla="*/ 4311086 w 4838937"/>
              <a:gd name="connsiteY0" fmla="*/ 910956 h 4838937"/>
              <a:gd name="connsiteX1" fmla="*/ 4778276 w 4838937"/>
              <a:gd name="connsiteY1" fmla="*/ 2957851 h 4838937"/>
              <a:gd name="connsiteX2" fmla="*/ 2419469 w 4838937"/>
              <a:gd name="connsiteY2" fmla="*/ 2419469 h 4838937"/>
              <a:gd name="connsiteX3" fmla="*/ 4311086 w 4838937"/>
              <a:gd name="connsiteY3" fmla="*/ 910956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4311086" y="910956"/>
                </a:moveTo>
                <a:cubicBezTo>
                  <a:pt x="4770163" y="1486621"/>
                  <a:pt x="4942119" y="2240009"/>
                  <a:pt x="4778276" y="2957851"/>
                </a:cubicBezTo>
                <a:lnTo>
                  <a:pt x="2419469" y="2419469"/>
                </a:lnTo>
                <a:lnTo>
                  <a:pt x="4311086" y="910956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3306765" tIns="1774435" rIns="247865" bIns="2298653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aos Usuários</a:t>
            </a:r>
          </a:p>
        </p:txBody>
      </p:sp>
      <p:sp>
        <p:nvSpPr>
          <p:cNvPr id="7" name="Forma livre 6">
            <a:hlinkClick r:id="rId5" action="ppaction://hlinksldjump"/>
          </p:cNvPr>
          <p:cNvSpPr/>
          <p:nvPr/>
        </p:nvSpPr>
        <p:spPr>
          <a:xfrm>
            <a:off x="2228749" y="1795858"/>
            <a:ext cx="4838937" cy="4838937"/>
          </a:xfrm>
          <a:custGeom>
            <a:avLst/>
            <a:gdLst>
              <a:gd name="connsiteX0" fmla="*/ 4778276 w 4838937"/>
              <a:gd name="connsiteY0" fmla="*/ 2957850 h 4838937"/>
              <a:gd name="connsiteX1" fmla="*/ 3469236 w 4838937"/>
              <a:gd name="connsiteY1" fmla="*/ 4599334 h 4838937"/>
              <a:gd name="connsiteX2" fmla="*/ 2419469 w 4838937"/>
              <a:gd name="connsiteY2" fmla="*/ 2419469 h 4838937"/>
              <a:gd name="connsiteX3" fmla="*/ 4778276 w 4838937"/>
              <a:gd name="connsiteY3" fmla="*/ 295785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4778276" y="2957850"/>
                </a:moveTo>
                <a:cubicBezTo>
                  <a:pt x="4614433" y="3675694"/>
                  <a:pt x="4132623" y="4279864"/>
                  <a:pt x="3469236" y="4599334"/>
                </a:cubicBezTo>
                <a:lnTo>
                  <a:pt x="2419469" y="2419469"/>
                </a:lnTo>
                <a:lnTo>
                  <a:pt x="4778276" y="2957850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3127609" tIns="2886238" rIns="599840" bIns="110044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Programação e </a:t>
            </a:r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rma livre 7">
            <a:hlinkClick r:id="rId6" action="ppaction://hlinksldjump"/>
          </p:cNvPr>
          <p:cNvSpPr/>
          <p:nvPr/>
        </p:nvSpPr>
        <p:spPr>
          <a:xfrm>
            <a:off x="2138883" y="1839063"/>
            <a:ext cx="4838937" cy="4838937"/>
          </a:xfrm>
          <a:custGeom>
            <a:avLst/>
            <a:gdLst>
              <a:gd name="connsiteX0" fmla="*/ 3469184 w 4838937"/>
              <a:gd name="connsiteY0" fmla="*/ 4599360 h 4838937"/>
              <a:gd name="connsiteX1" fmla="*/ 1369700 w 4838937"/>
              <a:gd name="connsiteY1" fmla="*/ 4599334 h 4838937"/>
              <a:gd name="connsiteX2" fmla="*/ 2419469 w 4838937"/>
              <a:gd name="connsiteY2" fmla="*/ 2419469 h 4838937"/>
              <a:gd name="connsiteX3" fmla="*/ 3469184 w 4838937"/>
              <a:gd name="connsiteY3" fmla="*/ 459936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3469184" y="4599360"/>
                </a:moveTo>
                <a:cubicBezTo>
                  <a:pt x="2805808" y="4918805"/>
                  <a:pt x="2033068" y="4918796"/>
                  <a:pt x="1369700" y="4599334"/>
                </a:cubicBezTo>
                <a:lnTo>
                  <a:pt x="2419469" y="2419469"/>
                </a:lnTo>
                <a:lnTo>
                  <a:pt x="3469184" y="459936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878126" tIns="3822342" rIns="1878127" bIns="25074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Prevenção e Segurança</a:t>
            </a:r>
          </a:p>
        </p:txBody>
      </p:sp>
      <p:sp>
        <p:nvSpPr>
          <p:cNvPr id="9" name="Forma livre 8">
            <a:hlinkClick r:id="rId7" action="ppaction://hlinksldjump"/>
          </p:cNvPr>
          <p:cNvSpPr/>
          <p:nvPr/>
        </p:nvSpPr>
        <p:spPr>
          <a:xfrm>
            <a:off x="2049017" y="1795858"/>
            <a:ext cx="4838937" cy="4838937"/>
          </a:xfrm>
          <a:custGeom>
            <a:avLst/>
            <a:gdLst>
              <a:gd name="connsiteX0" fmla="*/ 1369700 w 4838937"/>
              <a:gd name="connsiteY0" fmla="*/ 4599334 h 4838937"/>
              <a:gd name="connsiteX1" fmla="*/ 60661 w 4838937"/>
              <a:gd name="connsiteY1" fmla="*/ 2957849 h 4838937"/>
              <a:gd name="connsiteX2" fmla="*/ 2419469 w 4838937"/>
              <a:gd name="connsiteY2" fmla="*/ 2419469 h 4838937"/>
              <a:gd name="connsiteX3" fmla="*/ 1369700 w 4838937"/>
              <a:gd name="connsiteY3" fmla="*/ 4599334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1369700" y="4599334"/>
                </a:moveTo>
                <a:cubicBezTo>
                  <a:pt x="706313" y="4279863"/>
                  <a:pt x="224503" y="3675693"/>
                  <a:pt x="60661" y="2957849"/>
                </a:cubicBezTo>
                <a:lnTo>
                  <a:pt x="2419469" y="2419469"/>
                </a:lnTo>
                <a:lnTo>
                  <a:pt x="1369700" y="4599334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599840" tIns="2886238" rIns="3127609" bIns="110044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</a:t>
            </a:r>
          </a:p>
        </p:txBody>
      </p:sp>
      <p:sp>
        <p:nvSpPr>
          <p:cNvPr id="10" name="Forma livre 9">
            <a:hlinkClick r:id="rId8" action="ppaction://hlinksldjump"/>
          </p:cNvPr>
          <p:cNvSpPr/>
          <p:nvPr/>
        </p:nvSpPr>
        <p:spPr>
          <a:xfrm>
            <a:off x="2026550" y="1697927"/>
            <a:ext cx="4838937" cy="4838937"/>
          </a:xfrm>
          <a:custGeom>
            <a:avLst/>
            <a:gdLst>
              <a:gd name="connsiteX0" fmla="*/ 60661 w 4838937"/>
              <a:gd name="connsiteY0" fmla="*/ 2957849 h 4838937"/>
              <a:gd name="connsiteX1" fmla="*/ 527851 w 4838937"/>
              <a:gd name="connsiteY1" fmla="*/ 910955 h 4838937"/>
              <a:gd name="connsiteX2" fmla="*/ 2419469 w 4838937"/>
              <a:gd name="connsiteY2" fmla="*/ 2419469 h 4838937"/>
              <a:gd name="connsiteX3" fmla="*/ 60661 w 4838937"/>
              <a:gd name="connsiteY3" fmla="*/ 2957849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60661" y="2957849"/>
                </a:moveTo>
                <a:cubicBezTo>
                  <a:pt x="-103181" y="2240007"/>
                  <a:pt x="68774" y="1486620"/>
                  <a:pt x="527851" y="910955"/>
                </a:cubicBezTo>
                <a:lnTo>
                  <a:pt x="2419469" y="2419469"/>
                </a:lnTo>
                <a:lnTo>
                  <a:pt x="60661" y="2957849"/>
                </a:lnTo>
                <a:close/>
              </a:path>
            </a:pathLst>
          </a:custGeom>
          <a:solidFill>
            <a:srgbClr val="3333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247866" tIns="1774435" rIns="3306764" bIns="2298653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e “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BRT”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rma livre 10">
            <a:hlinkClick r:id="rId9" action="ppaction://hlinksldjump"/>
          </p:cNvPr>
          <p:cNvSpPr/>
          <p:nvPr/>
        </p:nvSpPr>
        <p:spPr>
          <a:xfrm>
            <a:off x="2088765" y="1620159"/>
            <a:ext cx="4838937" cy="4838937"/>
          </a:xfrm>
          <a:custGeom>
            <a:avLst/>
            <a:gdLst>
              <a:gd name="connsiteX0" fmla="*/ 527851 w 4838937"/>
              <a:gd name="connsiteY0" fmla="*/ 910956 h 4838937"/>
              <a:gd name="connsiteX1" fmla="*/ 2419469 w 4838937"/>
              <a:gd name="connsiteY1" fmla="*/ 0 h 4838937"/>
              <a:gd name="connsiteX2" fmla="*/ 2419469 w 4838937"/>
              <a:gd name="connsiteY2" fmla="*/ 2419469 h 4838937"/>
              <a:gd name="connsiteX3" fmla="*/ 527851 w 4838937"/>
              <a:gd name="connsiteY3" fmla="*/ 910956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527851" y="910956"/>
                </a:moveTo>
                <a:cubicBezTo>
                  <a:pt x="986929" y="335290"/>
                  <a:pt x="1683164" y="0"/>
                  <a:pt x="2419469" y="0"/>
                </a:cubicBezTo>
                <a:lnTo>
                  <a:pt x="2419469" y="2419469"/>
                </a:lnTo>
                <a:lnTo>
                  <a:pt x="527851" y="91095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64959" tIns="469649" rIns="2562490" bIns="348822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 </a:t>
            </a:r>
            <a:r>
              <a:rPr lang="pt-B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Multimodos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ta circular 11"/>
          <p:cNvSpPr/>
          <p:nvPr/>
        </p:nvSpPr>
        <p:spPr>
          <a:xfrm>
            <a:off x="1889125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8957827"/>
              <a:gd name="adj4" fmla="val 16200343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Seta circular 12"/>
          <p:cNvSpPr/>
          <p:nvPr/>
        </p:nvSpPr>
        <p:spPr>
          <a:xfrm>
            <a:off x="1951038" y="1398588"/>
            <a:ext cx="5438775" cy="5438775"/>
          </a:xfrm>
          <a:prstGeom prst="circularArrow">
            <a:avLst>
              <a:gd name="adj1" fmla="val 5085"/>
              <a:gd name="adj2" fmla="val 327528"/>
              <a:gd name="adj3" fmla="val 443744"/>
              <a:gd name="adj4" fmla="val 1928577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Seta circular 13"/>
          <p:cNvSpPr/>
          <p:nvPr/>
        </p:nvSpPr>
        <p:spPr>
          <a:xfrm>
            <a:off x="1928813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3529100"/>
              <a:gd name="adj4" fmla="val 770764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Seta circular 14"/>
          <p:cNvSpPr/>
          <p:nvPr/>
        </p:nvSpPr>
        <p:spPr>
          <a:xfrm>
            <a:off x="1839913" y="1539875"/>
            <a:ext cx="5437187" cy="5437188"/>
          </a:xfrm>
          <a:prstGeom prst="circularArrow">
            <a:avLst>
              <a:gd name="adj1" fmla="val 5085"/>
              <a:gd name="adj2" fmla="val 327528"/>
              <a:gd name="adj3" fmla="val 6615046"/>
              <a:gd name="adj4" fmla="val 385742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Seta circular 15"/>
          <p:cNvSpPr/>
          <p:nvPr/>
        </p:nvSpPr>
        <p:spPr>
          <a:xfrm>
            <a:off x="1749425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9701707"/>
              <a:gd name="adj4" fmla="val 6943371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7" name="Seta circular 16"/>
          <p:cNvSpPr/>
          <p:nvPr/>
        </p:nvSpPr>
        <p:spPr>
          <a:xfrm>
            <a:off x="1727200" y="1398588"/>
            <a:ext cx="5437188" cy="5438775"/>
          </a:xfrm>
          <a:prstGeom prst="circularArrow">
            <a:avLst>
              <a:gd name="adj1" fmla="val 5085"/>
              <a:gd name="adj2" fmla="val 327528"/>
              <a:gd name="adj3" fmla="val 12786695"/>
              <a:gd name="adj4" fmla="val 10028727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Seta circular 17"/>
          <p:cNvSpPr/>
          <p:nvPr/>
        </p:nvSpPr>
        <p:spPr>
          <a:xfrm>
            <a:off x="1789113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5872129"/>
              <a:gd name="adj4" fmla="val 13114645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1" name="Elipse 20"/>
          <p:cNvSpPr/>
          <p:nvPr/>
        </p:nvSpPr>
        <p:spPr>
          <a:xfrm>
            <a:off x="3868738" y="3424238"/>
            <a:ext cx="1382712" cy="1354137"/>
          </a:xfrm>
          <a:prstGeom prst="ellipse">
            <a:avLst/>
          </a:prstGeom>
          <a:ln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ITS4BRT</a:t>
            </a:r>
          </a:p>
        </p:txBody>
      </p:sp>
    </p:spTree>
    <p:extLst>
      <p:ext uri="{BB962C8B-B14F-4D97-AF65-F5344CB8AC3E}">
        <p14:creationId xmlns:p14="http://schemas.microsoft.com/office/powerpoint/2010/main" val="34005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970029" y="1968871"/>
          <a:ext cx="7132503" cy="484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14813 -1: Arquitetura(s) de modelo de referência </a:t>
            </a:r>
            <a:br>
              <a:rPr lang="pt-BR" altLang="pt-BR" sz="2400" b="1" dirty="0">
                <a:solidFill>
                  <a:schemeClr val="tx2"/>
                </a:solidFill>
              </a:rPr>
            </a:br>
            <a:r>
              <a:rPr lang="pt-BR" altLang="pt-BR" sz="2400" b="1" dirty="0">
                <a:solidFill>
                  <a:schemeClr val="tx2"/>
                </a:solidFill>
              </a:rPr>
              <a:t>	       para o setor de ITS</a:t>
            </a:r>
          </a:p>
        </p:txBody>
      </p:sp>
    </p:spTree>
    <p:extLst>
      <p:ext uri="{BB962C8B-B14F-4D97-AF65-F5344CB8AC3E}">
        <p14:creationId xmlns:p14="http://schemas.microsoft.com/office/powerpoint/2010/main" val="6973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ângulo 2"/>
          <p:cNvSpPr>
            <a:spLocks noChangeArrowheads="1"/>
          </p:cNvSpPr>
          <p:nvPr/>
        </p:nvSpPr>
        <p:spPr bwMode="auto">
          <a:xfrm>
            <a:off x="1241425" y="1989138"/>
            <a:ext cx="6661150" cy="417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8131" name="Group 12"/>
          <p:cNvGrpSpPr>
            <a:grpSpLocks/>
          </p:cNvGrpSpPr>
          <p:nvPr/>
        </p:nvGrpSpPr>
        <p:grpSpPr bwMode="auto">
          <a:xfrm>
            <a:off x="755650" y="1990725"/>
            <a:ext cx="7704138" cy="4030663"/>
            <a:chOff x="784" y="1254"/>
            <a:chExt cx="4194" cy="1958"/>
          </a:xfrm>
        </p:grpSpPr>
        <p:sp>
          <p:nvSpPr>
            <p:cNvPr id="6" name="Forma livre 5"/>
            <p:cNvSpPr/>
            <p:nvPr/>
          </p:nvSpPr>
          <p:spPr>
            <a:xfrm>
              <a:off x="784" y="1254"/>
              <a:ext cx="4192" cy="616"/>
            </a:xfrm>
            <a:custGeom>
              <a:avLst/>
              <a:gdLst>
                <a:gd name="connsiteX0" fmla="*/ 0 w 6655952"/>
                <a:gd name="connsiteY0" fmla="*/ 0 h 977839"/>
                <a:gd name="connsiteX1" fmla="*/ 6655952 w 6655952"/>
                <a:gd name="connsiteY1" fmla="*/ 0 h 977839"/>
                <a:gd name="connsiteX2" fmla="*/ 6655952 w 6655952"/>
                <a:gd name="connsiteY2" fmla="*/ 977839 h 977839"/>
                <a:gd name="connsiteX3" fmla="*/ 0 w 6655952"/>
                <a:gd name="connsiteY3" fmla="*/ 977839 h 977839"/>
                <a:gd name="connsiteX4" fmla="*/ 0 w 6655952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5952" h="977839">
                  <a:moveTo>
                    <a:pt x="0" y="0"/>
                  </a:moveTo>
                  <a:lnTo>
                    <a:pt x="6655952" y="0"/>
                  </a:lnTo>
                  <a:lnTo>
                    <a:pt x="6655952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pt-B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Arquitetura de referência de ITS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785" y="1925"/>
              <a:ext cx="4193" cy="616"/>
            </a:xfrm>
            <a:custGeom>
              <a:avLst/>
              <a:gdLst>
                <a:gd name="connsiteX0" fmla="*/ 0 w 6655952"/>
                <a:gd name="connsiteY0" fmla="*/ 0 h 977839"/>
                <a:gd name="connsiteX1" fmla="*/ 6655952 w 6655952"/>
                <a:gd name="connsiteY1" fmla="*/ 0 h 977839"/>
                <a:gd name="connsiteX2" fmla="*/ 6655952 w 6655952"/>
                <a:gd name="connsiteY2" fmla="*/ 977839 h 977839"/>
                <a:gd name="connsiteX3" fmla="*/ 0 w 6655952"/>
                <a:gd name="connsiteY3" fmla="*/ 977839 h 977839"/>
                <a:gd name="connsiteX4" fmla="*/ 0 w 6655952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5952" h="977839">
                  <a:moveTo>
                    <a:pt x="0" y="0"/>
                  </a:moveTo>
                  <a:lnTo>
                    <a:pt x="6655952" y="0"/>
                  </a:lnTo>
                  <a:lnTo>
                    <a:pt x="6655952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 Veículo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784" y="2596"/>
              <a:ext cx="811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3.1 Aumento da visão relacionada ao transporte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1629" y="2596"/>
              <a:ext cx="811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3.2 Operação automatizada do veículo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474" y="2596"/>
              <a:ext cx="811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3.3 Prevenção contra colisão</a:t>
              </a: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3320" y="2596"/>
              <a:ext cx="811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3.4 Prontidão quanto à segurança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4165" y="2596"/>
              <a:ext cx="811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3.5 Implantação da retenção de </a:t>
              </a:r>
              <a:r>
                <a:rPr lang="pt-BR" sz="1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pré</a:t>
              </a: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-impacto</a:t>
              </a:r>
            </a:p>
          </p:txBody>
        </p:sp>
      </p:grpSp>
      <p:sp>
        <p:nvSpPr>
          <p:cNvPr id="13" name="Forma livre 12"/>
          <p:cNvSpPr/>
          <p:nvPr/>
        </p:nvSpPr>
        <p:spPr>
          <a:xfrm>
            <a:off x="6611938" y="5186363"/>
            <a:ext cx="1287462" cy="977900"/>
          </a:xfrm>
          <a:custGeom>
            <a:avLst/>
            <a:gdLst>
              <a:gd name="connsiteX0" fmla="*/ 0 w 1287916"/>
              <a:gd name="connsiteY0" fmla="*/ 97784 h 977839"/>
              <a:gd name="connsiteX1" fmla="*/ 97784 w 1287916"/>
              <a:gd name="connsiteY1" fmla="*/ 0 h 977839"/>
              <a:gd name="connsiteX2" fmla="*/ 1190132 w 1287916"/>
              <a:gd name="connsiteY2" fmla="*/ 0 h 977839"/>
              <a:gd name="connsiteX3" fmla="*/ 1287916 w 1287916"/>
              <a:gd name="connsiteY3" fmla="*/ 97784 h 977839"/>
              <a:gd name="connsiteX4" fmla="*/ 1287916 w 1287916"/>
              <a:gd name="connsiteY4" fmla="*/ 880055 h 977839"/>
              <a:gd name="connsiteX5" fmla="*/ 1190132 w 1287916"/>
              <a:gd name="connsiteY5" fmla="*/ 977839 h 977839"/>
              <a:gd name="connsiteX6" fmla="*/ 97784 w 1287916"/>
              <a:gd name="connsiteY6" fmla="*/ 977839 h 977839"/>
              <a:gd name="connsiteX7" fmla="*/ 0 w 1287916"/>
              <a:gd name="connsiteY7" fmla="*/ 880055 h 977839"/>
              <a:gd name="connsiteX8" fmla="*/ 0 w 1287916"/>
              <a:gd name="connsiteY8" fmla="*/ 97784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916" h="977839">
                <a:moveTo>
                  <a:pt x="0" y="97784"/>
                </a:moveTo>
                <a:cubicBezTo>
                  <a:pt x="0" y="43779"/>
                  <a:pt x="43779" y="0"/>
                  <a:pt x="97784" y="0"/>
                </a:cubicBezTo>
                <a:lnTo>
                  <a:pt x="1190132" y="0"/>
                </a:lnTo>
                <a:cubicBezTo>
                  <a:pt x="1244137" y="0"/>
                  <a:pt x="1287916" y="43779"/>
                  <a:pt x="1287916" y="97784"/>
                </a:cubicBezTo>
                <a:lnTo>
                  <a:pt x="1287916" y="880055"/>
                </a:lnTo>
                <a:cubicBezTo>
                  <a:pt x="1287916" y="934060"/>
                  <a:pt x="1244137" y="977839"/>
                  <a:pt x="1190132" y="977839"/>
                </a:cubicBezTo>
                <a:lnTo>
                  <a:pt x="97784" y="977839"/>
                </a:lnTo>
                <a:cubicBezTo>
                  <a:pt x="43779" y="977839"/>
                  <a:pt x="0" y="934060"/>
                  <a:pt x="0" y="880055"/>
                </a:cubicBezTo>
                <a:lnTo>
                  <a:pt x="0" y="97784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lIns="70550" tIns="70550" rIns="70550" bIns="70550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8133" name="Rectangle 11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14813 – 1:</a:t>
            </a:r>
            <a:r>
              <a:rPr lang="pt-BR" altLang="pt-BR" sz="2800" b="1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28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5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Estrutura Proposta</a:t>
            </a:r>
          </a:p>
        </p:txBody>
      </p:sp>
      <p:sp>
        <p:nvSpPr>
          <p:cNvPr id="12" name="Seta circular 11"/>
          <p:cNvSpPr/>
          <p:nvPr/>
        </p:nvSpPr>
        <p:spPr>
          <a:xfrm>
            <a:off x="1889125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8957827"/>
              <a:gd name="adj4" fmla="val 16200343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Seta circular 17"/>
          <p:cNvSpPr/>
          <p:nvPr/>
        </p:nvSpPr>
        <p:spPr>
          <a:xfrm>
            <a:off x="1789113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5872129"/>
              <a:gd name="adj4" fmla="val 13114645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Seta circular 12"/>
          <p:cNvSpPr/>
          <p:nvPr/>
        </p:nvSpPr>
        <p:spPr>
          <a:xfrm>
            <a:off x="1951038" y="1398588"/>
            <a:ext cx="5438775" cy="5438775"/>
          </a:xfrm>
          <a:prstGeom prst="circularArrow">
            <a:avLst>
              <a:gd name="adj1" fmla="val 5085"/>
              <a:gd name="adj2" fmla="val 327528"/>
              <a:gd name="adj3" fmla="val 443744"/>
              <a:gd name="adj4" fmla="val 1928577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7" name="Seta circular 16"/>
          <p:cNvSpPr/>
          <p:nvPr/>
        </p:nvSpPr>
        <p:spPr>
          <a:xfrm>
            <a:off x="1727200" y="1398588"/>
            <a:ext cx="5437188" cy="5438775"/>
          </a:xfrm>
          <a:prstGeom prst="circularArrow">
            <a:avLst>
              <a:gd name="adj1" fmla="val 5085"/>
              <a:gd name="adj2" fmla="val 327528"/>
              <a:gd name="adj3" fmla="val 12786695"/>
              <a:gd name="adj4" fmla="val 10028727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Seta circular 13"/>
          <p:cNvSpPr/>
          <p:nvPr/>
        </p:nvSpPr>
        <p:spPr>
          <a:xfrm>
            <a:off x="1928813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3529100"/>
              <a:gd name="adj4" fmla="val 770764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Seta circular 14"/>
          <p:cNvSpPr/>
          <p:nvPr/>
        </p:nvSpPr>
        <p:spPr>
          <a:xfrm>
            <a:off x="1839913" y="1539875"/>
            <a:ext cx="5437187" cy="5437188"/>
          </a:xfrm>
          <a:prstGeom prst="circularArrow">
            <a:avLst>
              <a:gd name="adj1" fmla="val 5085"/>
              <a:gd name="adj2" fmla="val 327528"/>
              <a:gd name="adj3" fmla="val 6615046"/>
              <a:gd name="adj4" fmla="val 385742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Seta circular 15"/>
          <p:cNvSpPr/>
          <p:nvPr/>
        </p:nvSpPr>
        <p:spPr>
          <a:xfrm>
            <a:off x="1749425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9701707"/>
              <a:gd name="adj4" fmla="val 6943371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027238" y="1620838"/>
            <a:ext cx="5062537" cy="5057775"/>
            <a:chOff x="2026550" y="1620159"/>
            <a:chExt cx="5063602" cy="5057841"/>
          </a:xfrm>
        </p:grpSpPr>
        <p:sp>
          <p:nvSpPr>
            <p:cNvPr id="5" name="Forma livre 4"/>
            <p:cNvSpPr/>
            <p:nvPr/>
          </p:nvSpPr>
          <p:spPr>
            <a:xfrm>
              <a:off x="2189000" y="1620159"/>
              <a:ext cx="4838937" cy="4838937"/>
            </a:xfrm>
            <a:custGeom>
              <a:avLst/>
              <a:gdLst>
                <a:gd name="connsiteX0" fmla="*/ 2419468 w 4838937"/>
                <a:gd name="connsiteY0" fmla="*/ 0 h 4838937"/>
                <a:gd name="connsiteX1" fmla="*/ 4311086 w 4838937"/>
                <a:gd name="connsiteY1" fmla="*/ 910956 h 4838937"/>
                <a:gd name="connsiteX2" fmla="*/ 2419469 w 4838937"/>
                <a:gd name="connsiteY2" fmla="*/ 2419469 h 4838937"/>
                <a:gd name="connsiteX3" fmla="*/ 2419468 w 4838937"/>
                <a:gd name="connsiteY3" fmla="*/ 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2419468" y="0"/>
                  </a:moveTo>
                  <a:cubicBezTo>
                    <a:pt x="3155772" y="0"/>
                    <a:pt x="3852008" y="335289"/>
                    <a:pt x="4311086" y="910956"/>
                  </a:cubicBezTo>
                  <a:lnTo>
                    <a:pt x="2419469" y="2419469"/>
                  </a:lnTo>
                  <a:cubicBezTo>
                    <a:pt x="2419469" y="1612979"/>
                    <a:pt x="2419468" y="806490"/>
                    <a:pt x="2419468" y="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562491" tIns="469649" rIns="1164958" bIns="3488226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Tarifação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2251215" y="1697927"/>
              <a:ext cx="4838937" cy="4838937"/>
            </a:xfrm>
            <a:custGeom>
              <a:avLst/>
              <a:gdLst>
                <a:gd name="connsiteX0" fmla="*/ 4311086 w 4838937"/>
                <a:gd name="connsiteY0" fmla="*/ 910956 h 4838937"/>
                <a:gd name="connsiteX1" fmla="*/ 4778276 w 4838937"/>
                <a:gd name="connsiteY1" fmla="*/ 2957851 h 4838937"/>
                <a:gd name="connsiteX2" fmla="*/ 2419469 w 4838937"/>
                <a:gd name="connsiteY2" fmla="*/ 2419469 h 4838937"/>
                <a:gd name="connsiteX3" fmla="*/ 4311086 w 4838937"/>
                <a:gd name="connsiteY3" fmla="*/ 910956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4311086" y="910956"/>
                  </a:moveTo>
                  <a:cubicBezTo>
                    <a:pt x="4770163" y="1486621"/>
                    <a:pt x="4942119" y="2240009"/>
                    <a:pt x="4778276" y="2957851"/>
                  </a:cubicBezTo>
                  <a:lnTo>
                    <a:pt x="2419469" y="2419469"/>
                  </a:lnTo>
                  <a:lnTo>
                    <a:pt x="4311086" y="910956"/>
                  </a:ln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306765" tIns="1774435" rIns="247865" bIns="2298653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Informações aos Usuários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228749" y="1795858"/>
              <a:ext cx="4838937" cy="4838937"/>
            </a:xfrm>
            <a:custGeom>
              <a:avLst/>
              <a:gdLst>
                <a:gd name="connsiteX0" fmla="*/ 4778276 w 4838937"/>
                <a:gd name="connsiteY0" fmla="*/ 2957850 h 4838937"/>
                <a:gd name="connsiteX1" fmla="*/ 3469236 w 4838937"/>
                <a:gd name="connsiteY1" fmla="*/ 4599334 h 4838937"/>
                <a:gd name="connsiteX2" fmla="*/ 2419469 w 4838937"/>
                <a:gd name="connsiteY2" fmla="*/ 2419469 h 4838937"/>
                <a:gd name="connsiteX3" fmla="*/ 4778276 w 4838937"/>
                <a:gd name="connsiteY3" fmla="*/ 295785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4778276" y="2957850"/>
                  </a:moveTo>
                  <a:cubicBezTo>
                    <a:pt x="4614433" y="3675694"/>
                    <a:pt x="4132623" y="4279864"/>
                    <a:pt x="3469236" y="4599334"/>
                  </a:cubicBezTo>
                  <a:lnTo>
                    <a:pt x="2419469" y="2419469"/>
                  </a:lnTo>
                  <a:lnTo>
                    <a:pt x="4778276" y="295785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27609" tIns="2886238" rIns="599840" bIns="110044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Planejamento Programação </a:t>
              </a: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 </a:t>
              </a:r>
              <a:r>
                <a:rPr lang="pt-BR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Gestão  </a:t>
              </a:r>
              <a:endPara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2138883" y="1839063"/>
              <a:ext cx="4838937" cy="4838937"/>
            </a:xfrm>
            <a:custGeom>
              <a:avLst/>
              <a:gdLst>
                <a:gd name="connsiteX0" fmla="*/ 3469184 w 4838937"/>
                <a:gd name="connsiteY0" fmla="*/ 4599360 h 4838937"/>
                <a:gd name="connsiteX1" fmla="*/ 1369700 w 4838937"/>
                <a:gd name="connsiteY1" fmla="*/ 4599334 h 4838937"/>
                <a:gd name="connsiteX2" fmla="*/ 2419469 w 4838937"/>
                <a:gd name="connsiteY2" fmla="*/ 2419469 h 4838937"/>
                <a:gd name="connsiteX3" fmla="*/ 3469184 w 4838937"/>
                <a:gd name="connsiteY3" fmla="*/ 459936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3469184" y="4599360"/>
                  </a:moveTo>
                  <a:cubicBezTo>
                    <a:pt x="2805808" y="4918805"/>
                    <a:pt x="2033068" y="4918796"/>
                    <a:pt x="1369700" y="4599334"/>
                  </a:cubicBezTo>
                  <a:lnTo>
                    <a:pt x="2419469" y="2419469"/>
                  </a:lnTo>
                  <a:lnTo>
                    <a:pt x="3469184" y="4599360"/>
                  </a:lnTo>
                  <a:close/>
                </a:path>
              </a:pathLst>
            </a:custGeom>
            <a:solidFill>
              <a:srgbClr val="00206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878126" tIns="3822342" rIns="1878127" bIns="250746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Prevenção e Segurança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2049017" y="1795858"/>
              <a:ext cx="4838937" cy="4838937"/>
            </a:xfrm>
            <a:custGeom>
              <a:avLst/>
              <a:gdLst>
                <a:gd name="connsiteX0" fmla="*/ 1369700 w 4838937"/>
                <a:gd name="connsiteY0" fmla="*/ 4599334 h 4838937"/>
                <a:gd name="connsiteX1" fmla="*/ 60661 w 4838937"/>
                <a:gd name="connsiteY1" fmla="*/ 2957849 h 4838937"/>
                <a:gd name="connsiteX2" fmla="*/ 2419469 w 4838937"/>
                <a:gd name="connsiteY2" fmla="*/ 2419469 h 4838937"/>
                <a:gd name="connsiteX3" fmla="*/ 1369700 w 4838937"/>
                <a:gd name="connsiteY3" fmla="*/ 4599334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1369700" y="4599334"/>
                  </a:moveTo>
                  <a:cubicBezTo>
                    <a:pt x="706313" y="4279863"/>
                    <a:pt x="224503" y="3675693"/>
                    <a:pt x="60661" y="2957849"/>
                  </a:cubicBezTo>
                  <a:lnTo>
                    <a:pt x="2419469" y="2419469"/>
                  </a:lnTo>
                  <a:lnTo>
                    <a:pt x="1369700" y="4599334"/>
                  </a:ln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99840" tIns="2886238" rIns="3127609" bIns="110044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Infraestrutura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026550" y="1697927"/>
              <a:ext cx="4838937" cy="4838937"/>
            </a:xfrm>
            <a:custGeom>
              <a:avLst/>
              <a:gdLst>
                <a:gd name="connsiteX0" fmla="*/ 60661 w 4838937"/>
                <a:gd name="connsiteY0" fmla="*/ 2957849 h 4838937"/>
                <a:gd name="connsiteX1" fmla="*/ 527851 w 4838937"/>
                <a:gd name="connsiteY1" fmla="*/ 910955 h 4838937"/>
                <a:gd name="connsiteX2" fmla="*/ 2419469 w 4838937"/>
                <a:gd name="connsiteY2" fmla="*/ 2419469 h 4838937"/>
                <a:gd name="connsiteX3" fmla="*/ 60661 w 4838937"/>
                <a:gd name="connsiteY3" fmla="*/ 2957849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60661" y="2957849"/>
                  </a:moveTo>
                  <a:cubicBezTo>
                    <a:pt x="-103181" y="2240007"/>
                    <a:pt x="68774" y="1486620"/>
                    <a:pt x="527851" y="910955"/>
                  </a:cubicBezTo>
                  <a:lnTo>
                    <a:pt x="2419469" y="2419469"/>
                  </a:lnTo>
                  <a:lnTo>
                    <a:pt x="60661" y="2957849"/>
                  </a:lnTo>
                  <a:close/>
                </a:path>
              </a:pathLst>
            </a:custGeom>
            <a:solidFill>
              <a:srgbClr val="33330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47866" tIns="1774435" rIns="3306764" bIns="2298653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Marketing e “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Imagem_BRT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</a:t>
              </a:r>
              <a:endPara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088765" y="1620159"/>
              <a:ext cx="4838937" cy="4838937"/>
            </a:xfrm>
            <a:custGeom>
              <a:avLst/>
              <a:gdLst>
                <a:gd name="connsiteX0" fmla="*/ 527851 w 4838937"/>
                <a:gd name="connsiteY0" fmla="*/ 910956 h 4838937"/>
                <a:gd name="connsiteX1" fmla="*/ 2419469 w 4838937"/>
                <a:gd name="connsiteY1" fmla="*/ 0 h 4838937"/>
                <a:gd name="connsiteX2" fmla="*/ 2419469 w 4838937"/>
                <a:gd name="connsiteY2" fmla="*/ 2419469 h 4838937"/>
                <a:gd name="connsiteX3" fmla="*/ 527851 w 4838937"/>
                <a:gd name="connsiteY3" fmla="*/ 910956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527851" y="910956"/>
                  </a:moveTo>
                  <a:cubicBezTo>
                    <a:pt x="986929" y="335290"/>
                    <a:pt x="1683164" y="0"/>
                    <a:pt x="2419469" y="0"/>
                  </a:cubicBezTo>
                  <a:lnTo>
                    <a:pt x="2419469" y="2419469"/>
                  </a:lnTo>
                  <a:lnTo>
                    <a:pt x="527851" y="910956"/>
                  </a:lnTo>
                  <a:close/>
                </a:path>
              </a:pathLst>
            </a:custGeom>
            <a:solidFill>
              <a:schemeClr val="accent4">
                <a:lumMod val="75000"/>
                <a:alpha val="1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164959" tIns="469649" rIns="2562490" bIns="3488226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Coordenação Multimodos</a:t>
              </a:r>
            </a:p>
          </p:txBody>
        </p:sp>
        <p:sp>
          <p:nvSpPr>
            <p:cNvPr id="21" name="Elipse 20"/>
            <p:cNvSpPr/>
            <p:nvPr/>
          </p:nvSpPr>
          <p:spPr>
            <a:xfrm>
              <a:off x="3868437" y="3423583"/>
              <a:ext cx="1383003" cy="1354155"/>
            </a:xfrm>
            <a:prstGeom prst="ellipse">
              <a:avLst/>
            </a:prstGeom>
            <a:ln cmpd="sng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ITS4BRT</a:t>
              </a:r>
              <a:endPara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CaixaDeTexto 26"/>
          <p:cNvSpPr txBox="1">
            <a:spLocks noChangeArrowheads="1"/>
          </p:cNvSpPr>
          <p:nvPr/>
        </p:nvSpPr>
        <p:spPr bwMode="auto">
          <a:xfrm>
            <a:off x="3779838" y="1700213"/>
            <a:ext cx="52578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§"/>
              <a:defRPr/>
            </a:pPr>
            <a:r>
              <a:rPr lang="pt-BR" b="1" dirty="0" smtClean="0"/>
              <a:t>Planejamento e Programação: </a:t>
            </a:r>
            <a:r>
              <a:rPr lang="pt-BR" dirty="0" smtClean="0"/>
              <a:t>conjunto de serviços que compreende – por exemplo: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Estabelecer</a:t>
            </a:r>
          </a:p>
          <a:p>
            <a:pPr lvl="2" algn="just"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nível de capilaridade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sistema e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extensão da rede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 algn="just"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serviços</a:t>
            </a:r>
          </a:p>
          <a:p>
            <a:pPr lvl="2" algn="just">
              <a:buFont typeface="Wingdings" pitchFamily="2" charset="2"/>
              <a:buChar char="§"/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padrões de atendimento e de qualidade (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indicadores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Gerar ordens de serviço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3996E-6 L -0.4 -2.839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ITS4BRT: </a:t>
            </a:r>
            <a:r>
              <a:rPr lang="pt-BR" altLang="pt-BR" sz="4000" smtClean="0"/>
              <a:t>Estrutura Proposta</a:t>
            </a:r>
          </a:p>
        </p:txBody>
      </p:sp>
      <p:sp>
        <p:nvSpPr>
          <p:cNvPr id="108441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852988"/>
          </a:xfrm>
        </p:spPr>
        <p:txBody>
          <a:bodyPr/>
          <a:lstStyle/>
          <a:p>
            <a:pPr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Planejamento, Programação e Gestão</a:t>
            </a:r>
            <a:endParaRPr lang="pt-BR" altLang="pt-B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</a:t>
            </a:r>
          </a:p>
          <a:p>
            <a:pPr lvl="1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Programação</a:t>
            </a:r>
          </a:p>
          <a:p>
            <a:pPr lvl="1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(Supervisão, Fiscalização e Controle Operacional) </a:t>
            </a: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 (</a:t>
            </a:r>
            <a:r>
              <a:rPr lang="pt-BR" altLang="pt-BR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aquisição da informação embarcada, das estações, terminais e vias</a:t>
            </a: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de Frota [</a:t>
            </a:r>
            <a:r>
              <a:rPr lang="pt-BR" altLang="pt-BR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Frota do TP]</a:t>
            </a:r>
            <a:endParaRPr lang="pt-BR" altLang="pt-BR" sz="20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dos Serviços Prestados (Viagens, Rotas e Ofertas) [Operação de TP de Rota Fixa]</a:t>
            </a: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Vias e Portas das Estações</a:t>
            </a:r>
          </a:p>
          <a:p>
            <a:pPr lvl="1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Críticos Autônomos </a:t>
            </a: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Estacionamento preciso em estações e paradas </a:t>
            </a:r>
          </a:p>
          <a:p>
            <a:pPr lvl="2">
              <a:defRPr/>
            </a:pPr>
            <a:r>
              <a:rPr lang="pt-BR" altLang="pt-BR" sz="2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Guiagem</a:t>
            </a: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Automática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442325" cy="48529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endParaRPr lang="pt-BR" altLang="pt-B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Funcionalidade utilizada para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Permite identificar antecipadamente as demandas (futuras)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Modelar cenários  e Avaliar alternativas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Estruturar ações:  estabelecer rotinas e procedimentos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endParaRPr lang="pt-BR" altLang="pt-B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Principais atribuições/competências a estabelecer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pt-BR" altLang="pt-B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90000"/>
              </a:lnSpc>
              <a:defRPr/>
            </a:pP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Padrões de atendimento e de qualidade dos serviços:</a:t>
            </a:r>
          </a:p>
          <a:p>
            <a:pPr lvl="3">
              <a:lnSpc>
                <a:spcPct val="90000"/>
              </a:lnSpc>
              <a:defRPr/>
            </a:pP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acessibilidade, níveis de conforto, níveis de integração de serviços,  tempos máximos de espera (</a:t>
            </a:r>
            <a:r>
              <a:rPr lang="pt-BR" altLang="pt-BR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freqüência</a:t>
            </a: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mínima e velocidade comercial)</a:t>
            </a:r>
          </a:p>
          <a:p>
            <a:pPr lvl="3">
              <a:lnSpc>
                <a:spcPct val="90000"/>
              </a:lnSpc>
              <a:defRPr/>
            </a:pP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Indicadores de qualidade/desempenho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noFill/>
        </p:spPr>
        <p:txBody>
          <a:bodyPr/>
          <a:lstStyle/>
          <a:p>
            <a:r>
              <a:rPr lang="pt-BR" altLang="pt-BR" sz="3600" b="1" u="sng" smtClean="0">
                <a:solidFill>
                  <a:srgbClr val="FF0000"/>
                </a:solidFill>
              </a:rPr>
              <a:t>Planejamento</a:t>
            </a:r>
            <a:r>
              <a:rPr lang="pt-BR" altLang="pt-BR" sz="3600" b="1" smtClean="0">
                <a:solidFill>
                  <a:srgbClr val="FF0000"/>
                </a:solidFill>
              </a:rPr>
              <a:t>, </a:t>
            </a:r>
            <a:r>
              <a:rPr lang="pt-BR" altLang="pt-BR" sz="3600" smtClean="0">
                <a:solidFill>
                  <a:schemeClr val="tx1"/>
                </a:solidFill>
              </a:rPr>
              <a:t>Programação</a:t>
            </a:r>
            <a:br>
              <a:rPr lang="pt-BR" altLang="pt-BR" sz="3600" smtClean="0">
                <a:solidFill>
                  <a:schemeClr val="tx1"/>
                </a:solidFill>
              </a:rPr>
            </a:br>
            <a:r>
              <a:rPr lang="pt-BR" altLang="pt-BR" sz="3600" smtClean="0">
                <a:solidFill>
                  <a:schemeClr val="tx1"/>
                </a:solidFill>
              </a:rPr>
              <a:t> e Gestão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442325" cy="48529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Principais atribuições/competências a estabelecer</a:t>
            </a: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pt-BR" altLang="pt-BR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90000"/>
              </a:lnSpc>
              <a:defRPr/>
            </a:pP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Recursos e </a:t>
            </a:r>
            <a:r>
              <a:rPr lang="pt-BR" altLang="pt-B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infra-estrutura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para a realização: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3">
              <a:lnSpc>
                <a:spcPct val="90000"/>
              </a:lnSpc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 planejamento das linhas e rotas, da oferta de serviços e da análise econômico-financeira </a:t>
            </a:r>
          </a:p>
          <a:p>
            <a:pPr lvl="4">
              <a:defRPr/>
            </a:pPr>
            <a:r>
              <a:rPr lang="pt-BR" dirty="0" smtClean="0"/>
              <a:t>Distribuição </a:t>
            </a:r>
            <a:r>
              <a:rPr lang="pt-BR" dirty="0"/>
              <a:t>da receita, análise de custos e planejamento econômico-financeiro das </a:t>
            </a:r>
            <a:r>
              <a:rPr lang="pt-BR" dirty="0" smtClean="0"/>
              <a:t>empresas</a:t>
            </a:r>
            <a:endParaRPr lang="pt-BR" sz="2700" dirty="0"/>
          </a:p>
          <a:p>
            <a:pPr lvl="3">
              <a:lnSpc>
                <a:spcPct val="90000"/>
              </a:lnSpc>
              <a:defRPr/>
            </a:pP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noFill/>
        </p:spPr>
        <p:txBody>
          <a:bodyPr/>
          <a:lstStyle/>
          <a:p>
            <a:r>
              <a:rPr lang="pt-BR" altLang="pt-BR" sz="3600" b="1" u="sng" smtClean="0">
                <a:solidFill>
                  <a:srgbClr val="FF0000"/>
                </a:solidFill>
              </a:rPr>
              <a:t>Planejamento</a:t>
            </a:r>
            <a:r>
              <a:rPr lang="pt-BR" altLang="pt-BR" sz="3600" b="1" smtClean="0">
                <a:solidFill>
                  <a:srgbClr val="FF0000"/>
                </a:solidFill>
              </a:rPr>
              <a:t>, </a:t>
            </a:r>
            <a:r>
              <a:rPr lang="pt-BR" altLang="pt-BR" sz="3600" smtClean="0">
                <a:solidFill>
                  <a:schemeClr val="tx1"/>
                </a:solidFill>
              </a:rPr>
              <a:t>Programação</a:t>
            </a:r>
            <a:br>
              <a:rPr lang="pt-BR" altLang="pt-BR" sz="3600" smtClean="0">
                <a:solidFill>
                  <a:schemeClr val="tx1"/>
                </a:solidFill>
              </a:rPr>
            </a:br>
            <a:r>
              <a:rPr lang="pt-BR" altLang="pt-BR" sz="3600" smtClean="0">
                <a:solidFill>
                  <a:schemeClr val="tx1"/>
                </a:solidFill>
              </a:rPr>
              <a:t> e Gestão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Leitura Complementar</a:t>
            </a:r>
            <a:endParaRPr lang="en-US" altLang="pt-BR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8717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052513"/>
            <a:ext cx="81534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t-BR" altLang="pt-BR" sz="250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pt-BR" altLang="pt-BR" sz="21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pt-BR" alt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DENG, Taotao; NELSON, John D.</a:t>
            </a:r>
            <a:r>
              <a:rPr lang="pt-BR" altLang="pt-BR" sz="25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Recent Developments in Bus Rapid Transit: A Review of the Literature. </a:t>
            </a:r>
            <a:r>
              <a:rPr lang="pt-BR" alt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Transport Reviews, Vol. 31, Nº 1, pags 69-96. 2011.</a:t>
            </a:r>
          </a:p>
          <a:p>
            <a:pPr>
              <a:defRPr/>
            </a:pPr>
            <a:endParaRPr lang="en-US" altLang="pt-BR" sz="17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pt-BR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APTA</a:t>
            </a:r>
            <a:r>
              <a:rPr lang="en-US" alt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American Public Transportation Association. </a:t>
            </a:r>
            <a:r>
              <a:rPr lang="en-US" altLang="pt-BR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Standards Development Program Recommended Pratice: Implementing BRT Intelligent Transportation Systems. </a:t>
            </a:r>
            <a:r>
              <a:rPr lang="en-US" alt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2010. 34 p.</a:t>
            </a:r>
          </a:p>
          <a:p>
            <a:pPr lvl="1">
              <a:defRPr/>
            </a:pPr>
            <a:endParaRPr lang="pt-BR" altLang="pt-BR" sz="28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4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ITS4BRT: </a:t>
            </a:r>
            <a:r>
              <a:rPr lang="pt-BR" altLang="pt-BR" sz="4000" smtClean="0"/>
              <a:t>Estrutura Proposta</a:t>
            </a:r>
          </a:p>
        </p:txBody>
      </p:sp>
      <p:sp>
        <p:nvSpPr>
          <p:cNvPr id="108851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997450"/>
          </a:xfrm>
        </p:spPr>
        <p:txBody>
          <a:bodyPr/>
          <a:lstStyle/>
          <a:p>
            <a:pPr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Planejamento, Programação e Gestão</a:t>
            </a:r>
            <a:endParaRPr lang="pt-BR" altLang="pt-B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</a:t>
            </a:r>
          </a:p>
          <a:p>
            <a:pPr lvl="1">
              <a:defRPr/>
            </a:pP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Programação</a:t>
            </a:r>
          </a:p>
          <a:p>
            <a:pPr lvl="1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(Supervisão, Fiscalização e Controle Operacional) </a:t>
            </a: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 (</a:t>
            </a:r>
            <a:r>
              <a:rPr lang="pt-BR" altLang="pt-BR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aquisição da informação embarcada, das estações, terminais e vias</a:t>
            </a: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de Frota [</a:t>
            </a:r>
            <a:r>
              <a:rPr lang="pt-BR" altLang="pt-BR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Frota do TP]</a:t>
            </a:r>
            <a:endParaRPr lang="pt-BR" altLang="pt-BR" sz="20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dos Serviços Prestados (Viagens, Rotas e Ofertas) [Operação de TP de Rota Fixa]</a:t>
            </a: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Vias e Portas das Estações</a:t>
            </a:r>
          </a:p>
          <a:p>
            <a:pPr lvl="1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Críticos Autônomos </a:t>
            </a: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Estacionamento preciso em estações e paradas </a:t>
            </a:r>
          </a:p>
          <a:p>
            <a:pPr lvl="2">
              <a:defRPr/>
            </a:pPr>
            <a:r>
              <a:rPr lang="pt-BR" altLang="pt-BR" sz="2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Guiagem</a:t>
            </a: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Automática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/>
          </p:cNvSpPr>
          <p:nvPr>
            <p:ph type="body" idx="1"/>
          </p:nvPr>
        </p:nvSpPr>
        <p:spPr>
          <a:xfrm>
            <a:off x="612775" y="1269702"/>
            <a:ext cx="8153400" cy="5327650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pt-BR" altLang="pt-B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  <a:r>
              <a:rPr lang="pt-BR" alt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Baseada no </a:t>
            </a:r>
            <a:r>
              <a:rPr lang="pt-BR" altLang="pt-BR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em função dos recursos disponíveis, alterações de demanda (variações diárias e sazonais) e de outros fatores externos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Função que visa estabelecer a </a:t>
            </a: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Programação dos Serviços de TPCU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Busca a </a:t>
            </a: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melhor relação entre oferta e demanda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 geração de ordens de serviço operacionais (</a:t>
            </a: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Programação Diária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2" algn="just">
              <a:lnSpc>
                <a:spcPct val="90000"/>
              </a:lnSpc>
              <a:defRPr/>
            </a:pP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quantidade e alocação de veículos por linha, </a:t>
            </a:r>
          </a:p>
          <a:p>
            <a:pPr lvl="2" algn="just">
              <a:lnSpc>
                <a:spcPct val="90000"/>
              </a:lnSpc>
              <a:defRPr/>
            </a:pPr>
            <a:r>
              <a:rPr lang="pt-BR" altLang="pt-BR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freqüência</a:t>
            </a: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/ tempo de viagem, </a:t>
            </a:r>
          </a:p>
          <a:p>
            <a:pPr lvl="2" algn="just">
              <a:lnSpc>
                <a:spcPct val="90000"/>
              </a:lnSpc>
              <a:defRPr/>
            </a:pP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itinerários, </a:t>
            </a:r>
          </a:p>
          <a:p>
            <a:pPr lvl="2" algn="just">
              <a:lnSpc>
                <a:spcPct val="90000"/>
              </a:lnSpc>
              <a:defRPr/>
            </a:pP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quadro de horários (</a:t>
            </a:r>
            <a:r>
              <a:rPr lang="pt-BR" altLang="pt-B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grade horária</a:t>
            </a: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e </a:t>
            </a:r>
          </a:p>
          <a:p>
            <a:pPr lvl="2" algn="just">
              <a:lnSpc>
                <a:spcPct val="90000"/>
              </a:lnSpc>
              <a:defRPr/>
            </a:pP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alocação dos recursos humanos (</a:t>
            </a:r>
            <a:r>
              <a:rPr lang="pt-BR" altLang="pt-BR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Condutor</a:t>
            </a: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altLang="pt-BR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Agente de Comercialização</a:t>
            </a: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  <a:p>
            <a:pPr lvl="2" algn="just">
              <a:lnSpc>
                <a:spcPct val="90000"/>
              </a:lnSpc>
              <a:defRPr/>
            </a:pPr>
            <a:endParaRPr lang="pt-BR" altLang="pt-BR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noFill/>
        </p:spPr>
        <p:txBody>
          <a:bodyPr/>
          <a:lstStyle/>
          <a:p>
            <a:r>
              <a:rPr lang="pt-BR" altLang="pt-BR" sz="3600" smtClean="0">
                <a:solidFill>
                  <a:schemeClr val="tx1"/>
                </a:solidFill>
              </a:rPr>
              <a:t>Planejamento</a:t>
            </a:r>
            <a:r>
              <a:rPr lang="pt-BR" altLang="pt-BR" sz="3600" b="1" smtClean="0">
                <a:solidFill>
                  <a:srgbClr val="FF0000"/>
                </a:solidFill>
              </a:rPr>
              <a:t>, </a:t>
            </a:r>
            <a:r>
              <a:rPr lang="pt-BR" altLang="pt-BR" sz="3600" b="1" u="sng" smtClean="0">
                <a:solidFill>
                  <a:srgbClr val="FF0000"/>
                </a:solidFill>
              </a:rPr>
              <a:t>Programação</a:t>
            </a:r>
            <a:r>
              <a:rPr lang="pt-BR" altLang="pt-BR" sz="3600" smtClean="0"/>
              <a:t/>
            </a:r>
            <a:br>
              <a:rPr lang="pt-BR" altLang="pt-BR" sz="3600" smtClean="0"/>
            </a:br>
            <a:r>
              <a:rPr lang="pt-BR" altLang="pt-BR" sz="3600" smtClean="0"/>
              <a:t> </a:t>
            </a:r>
            <a:r>
              <a:rPr lang="pt-BR" altLang="pt-BR" sz="3600" smtClean="0">
                <a:solidFill>
                  <a:schemeClr val="tx1"/>
                </a:solidFill>
              </a:rPr>
              <a:t>e Gestão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Estrutura Proposta</a:t>
            </a:r>
          </a:p>
        </p:txBody>
      </p:sp>
      <p:sp>
        <p:nvSpPr>
          <p:cNvPr id="12" name="Seta circular 11"/>
          <p:cNvSpPr/>
          <p:nvPr/>
        </p:nvSpPr>
        <p:spPr>
          <a:xfrm>
            <a:off x="1889125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8957827"/>
              <a:gd name="adj4" fmla="val 16200343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Seta circular 17"/>
          <p:cNvSpPr/>
          <p:nvPr/>
        </p:nvSpPr>
        <p:spPr>
          <a:xfrm>
            <a:off x="1789113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5872129"/>
              <a:gd name="adj4" fmla="val 13114645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Seta circular 12"/>
          <p:cNvSpPr/>
          <p:nvPr/>
        </p:nvSpPr>
        <p:spPr>
          <a:xfrm>
            <a:off x="1951038" y="1398588"/>
            <a:ext cx="5438775" cy="5438775"/>
          </a:xfrm>
          <a:prstGeom prst="circularArrow">
            <a:avLst>
              <a:gd name="adj1" fmla="val 5085"/>
              <a:gd name="adj2" fmla="val 327528"/>
              <a:gd name="adj3" fmla="val 443744"/>
              <a:gd name="adj4" fmla="val 1928577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7" name="Seta circular 16"/>
          <p:cNvSpPr/>
          <p:nvPr/>
        </p:nvSpPr>
        <p:spPr>
          <a:xfrm>
            <a:off x="1727200" y="1398588"/>
            <a:ext cx="5437188" cy="5438775"/>
          </a:xfrm>
          <a:prstGeom prst="circularArrow">
            <a:avLst>
              <a:gd name="adj1" fmla="val 5085"/>
              <a:gd name="adj2" fmla="val 327528"/>
              <a:gd name="adj3" fmla="val 12786695"/>
              <a:gd name="adj4" fmla="val 10028727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Seta circular 13"/>
          <p:cNvSpPr/>
          <p:nvPr/>
        </p:nvSpPr>
        <p:spPr>
          <a:xfrm>
            <a:off x="1928813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3529100"/>
              <a:gd name="adj4" fmla="val 770764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Seta circular 14"/>
          <p:cNvSpPr/>
          <p:nvPr/>
        </p:nvSpPr>
        <p:spPr>
          <a:xfrm>
            <a:off x="1839913" y="1539875"/>
            <a:ext cx="5437187" cy="5437188"/>
          </a:xfrm>
          <a:prstGeom prst="circularArrow">
            <a:avLst>
              <a:gd name="adj1" fmla="val 5085"/>
              <a:gd name="adj2" fmla="val 327528"/>
              <a:gd name="adj3" fmla="val 6615046"/>
              <a:gd name="adj4" fmla="val 385742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Seta circular 15"/>
          <p:cNvSpPr/>
          <p:nvPr/>
        </p:nvSpPr>
        <p:spPr>
          <a:xfrm>
            <a:off x="1749425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9701707"/>
              <a:gd name="adj4" fmla="val 6943371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027238" y="1620838"/>
            <a:ext cx="5062537" cy="5057775"/>
            <a:chOff x="2026550" y="1620159"/>
            <a:chExt cx="5063602" cy="5057841"/>
          </a:xfrm>
        </p:grpSpPr>
        <p:sp>
          <p:nvSpPr>
            <p:cNvPr id="5" name="Forma livre 4"/>
            <p:cNvSpPr/>
            <p:nvPr/>
          </p:nvSpPr>
          <p:spPr>
            <a:xfrm>
              <a:off x="2189000" y="1620159"/>
              <a:ext cx="4838937" cy="4838937"/>
            </a:xfrm>
            <a:custGeom>
              <a:avLst/>
              <a:gdLst>
                <a:gd name="connsiteX0" fmla="*/ 2419468 w 4838937"/>
                <a:gd name="connsiteY0" fmla="*/ 0 h 4838937"/>
                <a:gd name="connsiteX1" fmla="*/ 4311086 w 4838937"/>
                <a:gd name="connsiteY1" fmla="*/ 910956 h 4838937"/>
                <a:gd name="connsiteX2" fmla="*/ 2419469 w 4838937"/>
                <a:gd name="connsiteY2" fmla="*/ 2419469 h 4838937"/>
                <a:gd name="connsiteX3" fmla="*/ 2419468 w 4838937"/>
                <a:gd name="connsiteY3" fmla="*/ 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2419468" y="0"/>
                  </a:moveTo>
                  <a:cubicBezTo>
                    <a:pt x="3155772" y="0"/>
                    <a:pt x="3852008" y="335289"/>
                    <a:pt x="4311086" y="910956"/>
                  </a:cubicBezTo>
                  <a:lnTo>
                    <a:pt x="2419469" y="2419469"/>
                  </a:lnTo>
                  <a:cubicBezTo>
                    <a:pt x="2419469" y="1612979"/>
                    <a:pt x="2419468" y="806490"/>
                    <a:pt x="2419468" y="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562491" tIns="469649" rIns="1164958" bIns="3488226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Tarifação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2251215" y="1697927"/>
              <a:ext cx="4838937" cy="4838937"/>
            </a:xfrm>
            <a:custGeom>
              <a:avLst/>
              <a:gdLst>
                <a:gd name="connsiteX0" fmla="*/ 4311086 w 4838937"/>
                <a:gd name="connsiteY0" fmla="*/ 910956 h 4838937"/>
                <a:gd name="connsiteX1" fmla="*/ 4778276 w 4838937"/>
                <a:gd name="connsiteY1" fmla="*/ 2957851 h 4838937"/>
                <a:gd name="connsiteX2" fmla="*/ 2419469 w 4838937"/>
                <a:gd name="connsiteY2" fmla="*/ 2419469 h 4838937"/>
                <a:gd name="connsiteX3" fmla="*/ 4311086 w 4838937"/>
                <a:gd name="connsiteY3" fmla="*/ 910956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4311086" y="910956"/>
                  </a:moveTo>
                  <a:cubicBezTo>
                    <a:pt x="4770163" y="1486621"/>
                    <a:pt x="4942119" y="2240009"/>
                    <a:pt x="4778276" y="2957851"/>
                  </a:cubicBezTo>
                  <a:lnTo>
                    <a:pt x="2419469" y="2419469"/>
                  </a:lnTo>
                  <a:lnTo>
                    <a:pt x="4311086" y="910956"/>
                  </a:ln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306765" tIns="1774435" rIns="247865" bIns="2298653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Informações aos Usuários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228749" y="1795858"/>
              <a:ext cx="4838937" cy="4838937"/>
            </a:xfrm>
            <a:custGeom>
              <a:avLst/>
              <a:gdLst>
                <a:gd name="connsiteX0" fmla="*/ 4778276 w 4838937"/>
                <a:gd name="connsiteY0" fmla="*/ 2957850 h 4838937"/>
                <a:gd name="connsiteX1" fmla="*/ 3469236 w 4838937"/>
                <a:gd name="connsiteY1" fmla="*/ 4599334 h 4838937"/>
                <a:gd name="connsiteX2" fmla="*/ 2419469 w 4838937"/>
                <a:gd name="connsiteY2" fmla="*/ 2419469 h 4838937"/>
                <a:gd name="connsiteX3" fmla="*/ 4778276 w 4838937"/>
                <a:gd name="connsiteY3" fmla="*/ 295785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4778276" y="2957850"/>
                  </a:moveTo>
                  <a:cubicBezTo>
                    <a:pt x="4614433" y="3675694"/>
                    <a:pt x="4132623" y="4279864"/>
                    <a:pt x="3469236" y="4599334"/>
                  </a:cubicBezTo>
                  <a:lnTo>
                    <a:pt x="2419469" y="2419469"/>
                  </a:lnTo>
                  <a:lnTo>
                    <a:pt x="4778276" y="295785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27609" tIns="2886238" rIns="599840" bIns="110044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PlanejamentoProgramação</a:t>
              </a: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BR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 Gestão </a:t>
              </a:r>
              <a:endPara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2138883" y="1839063"/>
              <a:ext cx="4838937" cy="4838937"/>
            </a:xfrm>
            <a:custGeom>
              <a:avLst/>
              <a:gdLst>
                <a:gd name="connsiteX0" fmla="*/ 3469184 w 4838937"/>
                <a:gd name="connsiteY0" fmla="*/ 4599360 h 4838937"/>
                <a:gd name="connsiteX1" fmla="*/ 1369700 w 4838937"/>
                <a:gd name="connsiteY1" fmla="*/ 4599334 h 4838937"/>
                <a:gd name="connsiteX2" fmla="*/ 2419469 w 4838937"/>
                <a:gd name="connsiteY2" fmla="*/ 2419469 h 4838937"/>
                <a:gd name="connsiteX3" fmla="*/ 3469184 w 4838937"/>
                <a:gd name="connsiteY3" fmla="*/ 459936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3469184" y="4599360"/>
                  </a:moveTo>
                  <a:cubicBezTo>
                    <a:pt x="2805808" y="4918805"/>
                    <a:pt x="2033068" y="4918796"/>
                    <a:pt x="1369700" y="4599334"/>
                  </a:cubicBezTo>
                  <a:lnTo>
                    <a:pt x="2419469" y="2419469"/>
                  </a:lnTo>
                  <a:lnTo>
                    <a:pt x="3469184" y="4599360"/>
                  </a:lnTo>
                  <a:close/>
                </a:path>
              </a:pathLst>
            </a:custGeom>
            <a:solidFill>
              <a:srgbClr val="00206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878126" tIns="3822342" rIns="1878127" bIns="250746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Prevenção e Segurança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2049017" y="1795858"/>
              <a:ext cx="4838937" cy="4838937"/>
            </a:xfrm>
            <a:custGeom>
              <a:avLst/>
              <a:gdLst>
                <a:gd name="connsiteX0" fmla="*/ 1369700 w 4838937"/>
                <a:gd name="connsiteY0" fmla="*/ 4599334 h 4838937"/>
                <a:gd name="connsiteX1" fmla="*/ 60661 w 4838937"/>
                <a:gd name="connsiteY1" fmla="*/ 2957849 h 4838937"/>
                <a:gd name="connsiteX2" fmla="*/ 2419469 w 4838937"/>
                <a:gd name="connsiteY2" fmla="*/ 2419469 h 4838937"/>
                <a:gd name="connsiteX3" fmla="*/ 1369700 w 4838937"/>
                <a:gd name="connsiteY3" fmla="*/ 4599334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1369700" y="4599334"/>
                  </a:moveTo>
                  <a:cubicBezTo>
                    <a:pt x="706313" y="4279863"/>
                    <a:pt x="224503" y="3675693"/>
                    <a:pt x="60661" y="2957849"/>
                  </a:cubicBezTo>
                  <a:lnTo>
                    <a:pt x="2419469" y="2419469"/>
                  </a:lnTo>
                  <a:lnTo>
                    <a:pt x="1369700" y="4599334"/>
                  </a:ln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99840" tIns="2886238" rIns="3127609" bIns="110044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Infraestrutura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026550" y="1697927"/>
              <a:ext cx="4838937" cy="4838937"/>
            </a:xfrm>
            <a:custGeom>
              <a:avLst/>
              <a:gdLst>
                <a:gd name="connsiteX0" fmla="*/ 60661 w 4838937"/>
                <a:gd name="connsiteY0" fmla="*/ 2957849 h 4838937"/>
                <a:gd name="connsiteX1" fmla="*/ 527851 w 4838937"/>
                <a:gd name="connsiteY1" fmla="*/ 910955 h 4838937"/>
                <a:gd name="connsiteX2" fmla="*/ 2419469 w 4838937"/>
                <a:gd name="connsiteY2" fmla="*/ 2419469 h 4838937"/>
                <a:gd name="connsiteX3" fmla="*/ 60661 w 4838937"/>
                <a:gd name="connsiteY3" fmla="*/ 2957849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60661" y="2957849"/>
                  </a:moveTo>
                  <a:cubicBezTo>
                    <a:pt x="-103181" y="2240007"/>
                    <a:pt x="68774" y="1486620"/>
                    <a:pt x="527851" y="910955"/>
                  </a:cubicBezTo>
                  <a:lnTo>
                    <a:pt x="2419469" y="2419469"/>
                  </a:lnTo>
                  <a:lnTo>
                    <a:pt x="60661" y="2957849"/>
                  </a:lnTo>
                  <a:close/>
                </a:path>
              </a:pathLst>
            </a:custGeom>
            <a:solidFill>
              <a:srgbClr val="33330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47866" tIns="1774435" rIns="3306764" bIns="2298653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Marketing e “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Imagem_BRT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</a:t>
              </a:r>
              <a:endPara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088765" y="1620159"/>
              <a:ext cx="4838937" cy="4838937"/>
            </a:xfrm>
            <a:custGeom>
              <a:avLst/>
              <a:gdLst>
                <a:gd name="connsiteX0" fmla="*/ 527851 w 4838937"/>
                <a:gd name="connsiteY0" fmla="*/ 910956 h 4838937"/>
                <a:gd name="connsiteX1" fmla="*/ 2419469 w 4838937"/>
                <a:gd name="connsiteY1" fmla="*/ 0 h 4838937"/>
                <a:gd name="connsiteX2" fmla="*/ 2419469 w 4838937"/>
                <a:gd name="connsiteY2" fmla="*/ 2419469 h 4838937"/>
                <a:gd name="connsiteX3" fmla="*/ 527851 w 4838937"/>
                <a:gd name="connsiteY3" fmla="*/ 910956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527851" y="910956"/>
                  </a:moveTo>
                  <a:cubicBezTo>
                    <a:pt x="986929" y="335290"/>
                    <a:pt x="1683164" y="0"/>
                    <a:pt x="2419469" y="0"/>
                  </a:cubicBezTo>
                  <a:lnTo>
                    <a:pt x="2419469" y="2419469"/>
                  </a:lnTo>
                  <a:lnTo>
                    <a:pt x="527851" y="910956"/>
                  </a:lnTo>
                  <a:close/>
                </a:path>
              </a:pathLst>
            </a:custGeom>
            <a:solidFill>
              <a:schemeClr val="accent4">
                <a:lumMod val="75000"/>
                <a:alpha val="1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164959" tIns="469649" rIns="2562490" bIns="3488226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Coordenação Multimodos</a:t>
              </a:r>
            </a:p>
          </p:txBody>
        </p:sp>
        <p:sp>
          <p:nvSpPr>
            <p:cNvPr id="21" name="Elipse 20"/>
            <p:cNvSpPr/>
            <p:nvPr/>
          </p:nvSpPr>
          <p:spPr>
            <a:xfrm>
              <a:off x="3868437" y="3423583"/>
              <a:ext cx="1383003" cy="1354155"/>
            </a:xfrm>
            <a:prstGeom prst="ellipse">
              <a:avLst/>
            </a:prstGeom>
            <a:ln cmpd="sng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ITS4BRT</a:t>
              </a:r>
              <a:endPara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CaixaDeTexto 26"/>
          <p:cNvSpPr txBox="1">
            <a:spLocks noChangeArrowheads="1"/>
          </p:cNvSpPr>
          <p:nvPr/>
        </p:nvSpPr>
        <p:spPr bwMode="auto">
          <a:xfrm>
            <a:off x="3779838" y="1700213"/>
            <a:ext cx="52578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§"/>
              <a:defRPr/>
            </a:pPr>
            <a:r>
              <a:rPr lang="pt-BR" b="1" dirty="0" smtClean="0"/>
              <a:t>Gestão da Operação:</a:t>
            </a:r>
            <a:r>
              <a:rPr lang="pt-BR" dirty="0" smtClean="0"/>
              <a:t> conjunto de serviços que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dirty="0" smtClean="0"/>
              <a:t>permite </a:t>
            </a:r>
            <a:r>
              <a:rPr lang="pt-BR" dirty="0" smtClean="0">
                <a:solidFill>
                  <a:srgbClr val="FF0000"/>
                </a:solidFill>
              </a:rPr>
              <a:t>fiscalizar, monitorar e controlar</a:t>
            </a:r>
            <a:r>
              <a:rPr lang="pt-BR" dirty="0" smtClean="0"/>
              <a:t>, em tempo real, parâmetros e eventos do sistema de TPCU,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dirty="0" smtClean="0"/>
              <a:t>através de comparação com o programado, intervindo, quando necessário, visando adequar a operação aos padrões definidos.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dirty="0" smtClean="0"/>
              <a:t>Permite implementar </a:t>
            </a:r>
            <a:r>
              <a:rPr lang="pt-BR" dirty="0" smtClean="0">
                <a:solidFill>
                  <a:srgbClr val="FF0000"/>
                </a:solidFill>
              </a:rPr>
              <a:t>medidas contingenciais</a:t>
            </a:r>
          </a:p>
          <a:p>
            <a:pPr lvl="2" algn="just">
              <a:buFont typeface="Wingdings" pitchFamily="2" charset="2"/>
              <a:buChar char="§"/>
              <a:defRPr/>
            </a:pPr>
            <a:r>
              <a:rPr lang="pt-BR" dirty="0" smtClean="0"/>
              <a:t>visando adequar situações adversas aos padrões estabelecidos</a:t>
            </a: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3996E-6 L -0.4 -2.839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</a:p>
        </p:txBody>
      </p:sp>
      <p:sp>
        <p:nvSpPr>
          <p:cNvPr id="1094659" name="Rectangle 3"/>
          <p:cNvSpPr>
            <a:spLocks noGrp="1"/>
          </p:cNvSpPr>
          <p:nvPr>
            <p:ph type="body" idx="1"/>
          </p:nvPr>
        </p:nvSpPr>
        <p:spPr>
          <a:xfrm>
            <a:off x="468313" y="1600200"/>
            <a:ext cx="8424862" cy="4852988"/>
          </a:xfrm>
        </p:spPr>
        <p:txBody>
          <a:bodyPr/>
          <a:lstStyle/>
          <a:p>
            <a:pPr>
              <a:defRPr/>
            </a:pPr>
            <a:r>
              <a:rPr lang="pt-BR" alt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Supervisão, Fiscalização e Controle Operacional)</a:t>
            </a:r>
            <a:r>
              <a:rPr lang="pt-BR" alt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altLang="pt-BR" sz="18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do Grupo</a:t>
            </a:r>
            <a:r>
              <a:rPr lang="pt-BR" alt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Funcionalidades [PROPÓSITO (</a:t>
            </a:r>
            <a:r>
              <a:rPr lang="pt-BR" altLang="pt-B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</a:t>
            </a:r>
          </a:p>
          <a:p>
            <a:pPr lvl="2"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Realiza o monitoramento de parâmetros e eventos do Sistema de TP</a:t>
            </a:r>
          </a:p>
          <a:p>
            <a:pPr lvl="2"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Compara com o Programado</a:t>
            </a:r>
          </a:p>
          <a:p>
            <a:pPr lvl="2"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Intervêm quando necessário</a:t>
            </a:r>
          </a:p>
          <a:p>
            <a:pPr lvl="3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visando adequar a operação aos padrões definidos</a:t>
            </a: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ITS4BRT: </a:t>
            </a:r>
            <a:r>
              <a:rPr lang="pt-BR" altLang="pt-BR" sz="4000" smtClean="0"/>
              <a:t>Estrutura Proposta</a:t>
            </a:r>
          </a:p>
        </p:txBody>
      </p:sp>
      <p:sp>
        <p:nvSpPr>
          <p:cNvPr id="1160195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442325" cy="4924425"/>
          </a:xfrm>
        </p:spPr>
        <p:txBody>
          <a:bodyPr/>
          <a:lstStyle/>
          <a:p>
            <a:pPr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Planejamento, Programação e Gestão</a:t>
            </a:r>
            <a:endParaRPr lang="pt-BR" altLang="pt-B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</a:t>
            </a:r>
          </a:p>
          <a:p>
            <a:pPr lvl="1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Programação</a:t>
            </a:r>
          </a:p>
          <a:p>
            <a:pPr lvl="1">
              <a:defRPr/>
            </a:pP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(Supervisão, Fiscalização e Controle Operacional)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Medição (</a:t>
            </a:r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aquisição da informação embarcada, das estações, terminais e vias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2"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de Frota [</a:t>
            </a: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Frota do TP]</a:t>
            </a:r>
            <a:endParaRPr lang="pt-BR" altLang="pt-BR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dos Serviços Prestados (Viagens, Rotas e Ofertas) [Operação de TP de Rota Fixa]</a:t>
            </a:r>
          </a:p>
          <a:p>
            <a:pPr lvl="2"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Vias e Portas das Estações</a:t>
            </a:r>
          </a:p>
          <a:p>
            <a:pPr lvl="1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Críticos Autônomos </a:t>
            </a: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Estacionamento preciso em estações e paradas </a:t>
            </a:r>
          </a:p>
          <a:p>
            <a:pPr lvl="2">
              <a:defRPr/>
            </a:pPr>
            <a:r>
              <a:rPr lang="pt-BR" altLang="pt-BR" sz="2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Guiagem</a:t>
            </a: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Automática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</a:p>
        </p:txBody>
      </p:sp>
      <p:sp>
        <p:nvSpPr>
          <p:cNvPr id="109670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924425"/>
          </a:xfrm>
        </p:spPr>
        <p:txBody>
          <a:bodyPr/>
          <a:lstStyle/>
          <a:p>
            <a:pPr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(Supervisão, Fiscalização e Controle Operacional)</a:t>
            </a:r>
          </a:p>
          <a:p>
            <a:pPr lvl="1">
              <a:defRPr/>
            </a:pP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 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BR" altLang="pt-B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aquisição da informação embarcada, das estações, terminai e vias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>
              <a:defRPr/>
            </a:pP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de Frota</a:t>
            </a:r>
          </a:p>
          <a:p>
            <a:pPr lvl="2">
              <a:defRPr/>
            </a:pPr>
            <a:r>
              <a:rPr lang="pt-BR" altLang="pt-B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Gerenciamento da Frota de Transporte Público</a:t>
            </a:r>
            <a:endParaRPr lang="pt-BR" altLang="pt-BR" sz="20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</a:t>
            </a:r>
            <a:r>
              <a:rPr lang="en-US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 </a:t>
            </a:r>
            <a:r>
              <a:rPr lang="en-US" altLang="pt-BR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Serviços</a:t>
            </a:r>
            <a:r>
              <a:rPr lang="en-US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Prestados</a:t>
            </a:r>
            <a:r>
              <a:rPr lang="en-US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</a:t>
            </a:r>
            <a:r>
              <a:rPr lang="en-US" altLang="pt-BR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Viagens</a:t>
            </a:r>
            <a:r>
              <a:rPr lang="en-US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pt-BR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Rotas</a:t>
            </a:r>
            <a:r>
              <a:rPr lang="en-US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altLang="pt-BR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Ofertas</a:t>
            </a:r>
            <a:r>
              <a:rPr lang="en-US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endParaRPr lang="pt-BR" altLang="pt-BR" sz="24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Operação de Transporte Público de Rota Fixa</a:t>
            </a:r>
          </a:p>
          <a:p>
            <a:pPr lvl="1">
              <a:defRPr/>
            </a:pP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Vias e Portas das Estações</a:t>
            </a:r>
          </a:p>
          <a:p>
            <a:pPr>
              <a:defRPr/>
            </a:pPr>
            <a:r>
              <a:rPr lang="pt-BR" altLang="pt-BR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Críticos Autônomos</a:t>
            </a:r>
          </a:p>
          <a:p>
            <a:pPr lvl="1">
              <a:defRPr/>
            </a:pP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Estacionamento preciso em estações e paradas</a:t>
            </a:r>
          </a:p>
          <a:p>
            <a:pPr lvl="1">
              <a:defRPr/>
            </a:pPr>
            <a:r>
              <a:rPr lang="pt-BR" altLang="pt-BR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Guiagem</a:t>
            </a: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Automática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/>
          </p:cNvSpPr>
          <p:nvPr>
            <p:ph type="title"/>
          </p:nvPr>
        </p:nvSpPr>
        <p:spPr>
          <a:xfrm>
            <a:off x="381000" y="277813"/>
            <a:ext cx="8512175" cy="990600"/>
          </a:xfrm>
        </p:spPr>
        <p:txBody>
          <a:bodyPr/>
          <a:lstStyle/>
          <a:p>
            <a:pPr>
              <a:defRPr/>
            </a:pPr>
            <a:r>
              <a:rPr lang="pt-BR" altLang="pt-BR" sz="3600" smtClean="0">
                <a:latin typeface="Arial" charset="0"/>
                <a:cs typeface="Arial" charset="0"/>
              </a:rPr>
              <a:t>Planejamento, Programação</a:t>
            </a:r>
            <a:br>
              <a:rPr lang="pt-BR" altLang="pt-BR" sz="3600" smtClean="0">
                <a:latin typeface="Arial" charset="0"/>
                <a:cs typeface="Arial" charset="0"/>
              </a:rPr>
            </a:br>
            <a:r>
              <a:rPr lang="pt-BR" altLang="pt-BR" sz="3600" smtClean="0">
                <a:latin typeface="Arial" charset="0"/>
                <a:cs typeface="Arial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Gestão </a:t>
            </a:r>
            <a:r>
              <a:rPr lang="pt-BR" altLang="pt-B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BR" altLang="pt-B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Supervisão, Fiscalização e Controle Operacional</a:t>
            </a:r>
            <a:r>
              <a:rPr lang="pt-BR" altLang="pt-B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098755" name="Rectangle 3"/>
          <p:cNvSpPr>
            <a:spLocks noGrp="1"/>
          </p:cNvSpPr>
          <p:nvPr>
            <p:ph type="body" idx="1"/>
          </p:nvPr>
        </p:nvSpPr>
        <p:spPr>
          <a:xfrm>
            <a:off x="250825" y="1167854"/>
            <a:ext cx="8713788" cy="49974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t-BR" altLang="pt-B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alt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</a:t>
            </a:r>
            <a:r>
              <a:rPr lang="pt-BR" alt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aquisição da informação embarcada, das estações, terminais e vias</a:t>
            </a:r>
            <a:r>
              <a:rPr lang="pt-BR" alt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</a:p>
          <a:p>
            <a:pPr lvl="2"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Conjunto de funções associadas à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coleta, processamento e visualização de informações (parâmetros) a cerca do veículo e da infraestrutura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(estações, terminais e vias) necessários à operação</a:t>
            </a:r>
          </a:p>
          <a:p>
            <a:pPr lvl="2"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Todas as informações (parâmetros) deverão ser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referenciadas no espaço e no tempo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para que possam ser mais facilmente recuperadas</a:t>
            </a:r>
          </a:p>
          <a:p>
            <a:pPr lvl="2">
              <a:defRPr/>
            </a:pPr>
            <a:r>
              <a:rPr lang="en-GB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Contribui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para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GB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racionalização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dos </a:t>
            </a:r>
            <a:r>
              <a:rPr lang="en-GB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equipamentos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dimensionamento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da </a:t>
            </a:r>
            <a:r>
              <a:rPr lang="en-GB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oferta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segurança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GB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conforto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da </a:t>
            </a:r>
            <a:r>
              <a:rPr lang="en-GB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operação</a:t>
            </a:r>
            <a:endParaRPr lang="pt-BR" altLang="pt-B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5800" lvl="2" indent="0">
              <a:buFont typeface="Wingdings" panose="05000000000000000000" pitchFamily="2" charset="2"/>
              <a:buNone/>
              <a:defRPr/>
            </a:pPr>
            <a:endParaRPr lang="pt-BR" altLang="pt-B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buFont typeface="Wingdings" panose="05000000000000000000" pitchFamily="2" charset="2"/>
              <a:buNone/>
              <a:defRPr/>
            </a:pPr>
            <a:endParaRPr lang="pt-BR" alt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/>
          </p:cNvSpPr>
          <p:nvPr>
            <p:ph type="title"/>
          </p:nvPr>
        </p:nvSpPr>
        <p:spPr>
          <a:xfrm>
            <a:off x="468313" y="228600"/>
            <a:ext cx="8294687" cy="990600"/>
          </a:xfrm>
        </p:spPr>
        <p:txBody>
          <a:bodyPr/>
          <a:lstStyle/>
          <a:p>
            <a:pPr>
              <a:defRPr/>
            </a:pPr>
            <a:r>
              <a:rPr lang="pt-BR" altLang="pt-BR" sz="3600" smtClean="0">
                <a:latin typeface="Arial" charset="0"/>
                <a:cs typeface="Arial" charset="0"/>
              </a:rPr>
              <a:t>Planejamento, Programação</a:t>
            </a:r>
            <a:br>
              <a:rPr lang="pt-BR" altLang="pt-BR" sz="3600" smtClean="0">
                <a:latin typeface="Arial" charset="0"/>
                <a:cs typeface="Arial" charset="0"/>
              </a:rPr>
            </a:br>
            <a:r>
              <a:rPr lang="pt-BR" altLang="pt-BR" sz="3600" smtClean="0">
                <a:latin typeface="Arial" charset="0"/>
                <a:cs typeface="Arial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Gestão </a:t>
            </a:r>
            <a:r>
              <a:rPr lang="pt-BR" altLang="pt-B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BR" altLang="pt-B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Supervisão, Fiscalização e Controle Operacional</a:t>
            </a:r>
            <a:r>
              <a:rPr lang="pt-BR" altLang="pt-B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100803" name="Rectangle 3"/>
          <p:cNvSpPr>
            <a:spLocks noGrp="1"/>
          </p:cNvSpPr>
          <p:nvPr>
            <p:ph type="body" idx="1"/>
          </p:nvPr>
        </p:nvSpPr>
        <p:spPr>
          <a:xfrm>
            <a:off x="179388" y="1196975"/>
            <a:ext cx="87852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t-BR" altLang="pt-B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aquisição da informação embarcada, das estações, terminais e vias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>
              <a:defRPr/>
            </a:pPr>
            <a:r>
              <a:rPr lang="pt-BR" altLang="pt-B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 1 – Medição embarcada no veículo BRT</a:t>
            </a:r>
          </a:p>
          <a:p>
            <a:pPr lvl="2"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</a:p>
          <a:p>
            <a:pPr lvl="3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Acompanhar o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nível de utilização e desempenho dos equipamentos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a forma como são operados</a:t>
            </a:r>
            <a:endParaRPr lang="pt-BR" altLang="pt-BR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Exemplos:</a:t>
            </a:r>
          </a:p>
          <a:p>
            <a:pPr lvl="4">
              <a:defRPr/>
            </a:pP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do </a:t>
            </a:r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estado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dispositivos de segurança, abertura/fechamento de portas e </a:t>
            </a:r>
          </a:p>
          <a:p>
            <a:pPr lvl="4">
              <a:defRPr/>
            </a:pP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Medida de </a:t>
            </a:r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variáveis contínuas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t-BR" altLang="pt-B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posicionamento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 velocidade, aceleração (nos planos horizontal e vertical</a:t>
            </a:r>
            <a:r>
              <a:rPr lang="pt-BR" alt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pt-BR" altLang="pt-B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ocupação</a:t>
            </a:r>
            <a:r>
              <a:rPr lang="pt-BR" alt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funções de motor/carroceria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395288" y="228600"/>
            <a:ext cx="8497887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10366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1900" b="1" dirty="0" smtClean="0"/>
              <a:t>Gestão (Supervisão, Fiscalização e Controle Operacional)</a:t>
            </a:r>
          </a:p>
          <a:p>
            <a:pPr lvl="1">
              <a:lnSpc>
                <a:spcPct val="80000"/>
              </a:lnSpc>
            </a:pPr>
            <a:r>
              <a:rPr lang="pt-BR" altLang="pt-BR" sz="1700" dirty="0" smtClean="0"/>
              <a:t>Monitoramento e Gestão de Frota</a:t>
            </a:r>
            <a:r>
              <a:rPr lang="pt-BR" altLang="pt-BR" sz="19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pt-BR" altLang="pt-BR" sz="1900" dirty="0" smtClean="0"/>
              <a:t>Monitoramento e Gestão </a:t>
            </a:r>
            <a:r>
              <a:rPr lang="en-US" altLang="pt-BR" sz="1900" dirty="0" smtClean="0"/>
              <a:t>dos </a:t>
            </a:r>
            <a:r>
              <a:rPr lang="en-US" altLang="pt-BR" sz="1900" dirty="0" err="1" smtClean="0"/>
              <a:t>Serviços</a:t>
            </a:r>
            <a:r>
              <a:rPr lang="en-US" altLang="pt-BR" sz="1900" dirty="0" smtClean="0"/>
              <a:t> </a:t>
            </a:r>
            <a:r>
              <a:rPr lang="en-US" altLang="pt-BR" sz="1900" dirty="0" err="1" smtClean="0"/>
              <a:t>Prestados</a:t>
            </a:r>
            <a:r>
              <a:rPr lang="en-US" altLang="pt-BR" sz="1900" dirty="0" smtClean="0"/>
              <a:t>  (</a:t>
            </a:r>
            <a:r>
              <a:rPr lang="en-US" altLang="pt-BR" sz="1900" dirty="0" err="1" smtClean="0"/>
              <a:t>Viagens</a:t>
            </a:r>
            <a:r>
              <a:rPr lang="en-US" altLang="pt-BR" sz="1900" dirty="0" smtClean="0"/>
              <a:t>, </a:t>
            </a:r>
            <a:r>
              <a:rPr lang="en-US" altLang="pt-BR" sz="1900" dirty="0" err="1" smtClean="0"/>
              <a:t>Rotas</a:t>
            </a:r>
            <a:r>
              <a:rPr lang="en-US" altLang="pt-BR" sz="1900" dirty="0" smtClean="0"/>
              <a:t> e </a:t>
            </a:r>
            <a:r>
              <a:rPr lang="en-US" altLang="pt-BR" sz="1900" dirty="0" err="1" smtClean="0"/>
              <a:t>Ofertas</a:t>
            </a:r>
            <a:r>
              <a:rPr lang="en-US" altLang="pt-BR" sz="1900" dirty="0" smtClean="0"/>
              <a:t>)</a:t>
            </a:r>
            <a:endParaRPr lang="pt-BR" altLang="pt-BR" sz="1900" dirty="0" smtClean="0"/>
          </a:p>
          <a:p>
            <a:pPr lvl="2">
              <a:lnSpc>
                <a:spcPct val="80000"/>
              </a:lnSpc>
            </a:pPr>
            <a:r>
              <a:rPr lang="pt-BR" altLang="pt-BR" sz="2000" b="1" dirty="0" smtClean="0">
                <a:solidFill>
                  <a:srgbClr val="FF3300"/>
                </a:solidFill>
              </a:rPr>
              <a:t>Ilustração das Funcionalidades:</a:t>
            </a:r>
            <a:r>
              <a:rPr lang="pt-BR" altLang="pt-BR" dirty="0" smtClean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62468" name="Picture 4" descr="oni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814638"/>
            <a:ext cx="8518525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395288" y="228600"/>
            <a:ext cx="8497887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10366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1900" b="1" smtClean="0"/>
              <a:t>Gestão (Supervisão, Fiscalização e Controle Operacional)</a:t>
            </a:r>
          </a:p>
          <a:p>
            <a:pPr lvl="1">
              <a:lnSpc>
                <a:spcPct val="80000"/>
              </a:lnSpc>
            </a:pPr>
            <a:r>
              <a:rPr lang="pt-BR" altLang="pt-BR" sz="1700" smtClean="0"/>
              <a:t>Monitoramento e Gestão de Frota</a:t>
            </a:r>
            <a:r>
              <a:rPr lang="pt-BR" altLang="pt-BR" sz="190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pt-BR" altLang="pt-BR" sz="1900" smtClean="0"/>
              <a:t>Monitoramento e Gestão </a:t>
            </a:r>
            <a:r>
              <a:rPr lang="en-US" altLang="pt-BR" sz="1900" smtClean="0"/>
              <a:t>dos Serviços Prestados  (Viagens, Rotas e Ofertas)</a:t>
            </a:r>
            <a:endParaRPr lang="pt-BR" altLang="pt-BR" sz="1900" smtClean="0"/>
          </a:p>
          <a:p>
            <a:pPr lvl="2">
              <a:lnSpc>
                <a:spcPct val="80000"/>
              </a:lnSpc>
            </a:pPr>
            <a:r>
              <a:rPr lang="pt-BR" altLang="pt-BR" sz="2000" b="1" smtClean="0">
                <a:solidFill>
                  <a:srgbClr val="FF3300"/>
                </a:solidFill>
              </a:rPr>
              <a:t>Ilustração das Funcionalidades:</a:t>
            </a:r>
            <a:r>
              <a:rPr lang="pt-BR" altLang="pt-BR" sz="1800" smtClean="0"/>
              <a:t> </a:t>
            </a:r>
          </a:p>
        </p:txBody>
      </p:sp>
      <p:pic>
        <p:nvPicPr>
          <p:cNvPr id="63492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590800"/>
            <a:ext cx="6265863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/>
          </p:cNvSpPr>
          <p:nvPr>
            <p:ph type="subTitle" idx="1"/>
          </p:nvPr>
        </p:nvSpPr>
        <p:spPr>
          <a:xfrm>
            <a:off x="611188" y="2205038"/>
            <a:ext cx="7921625" cy="38163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altLang="pt-BR" sz="3200" b="1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IPTS / APTS</a:t>
            </a:r>
            <a:endParaRPr lang="pt-BR" altLang="pt-BR" sz="6100" smtClean="0">
              <a:solidFill>
                <a:srgbClr val="006666"/>
              </a:solidFill>
            </a:endParaRPr>
          </a:p>
          <a:p>
            <a:pPr marL="366713" lvl="1" eaLnBrk="1" hangingPunct="1">
              <a:lnSpc>
                <a:spcPct val="90000"/>
              </a:lnSpc>
              <a:defRPr/>
            </a:pPr>
            <a:endParaRPr lang="pt-BR" altLang="pt-BR" sz="2900" b="1" smtClean="0">
              <a:solidFill>
                <a:srgbClr val="333300"/>
              </a:solidFill>
              <a:cs typeface="Times New Roman" panose="02020603050405020304" pitchFamily="18" charset="0"/>
            </a:endParaRPr>
          </a:p>
          <a:p>
            <a:pPr marL="366713" lvl="1" eaLnBrk="1" hangingPunct="1">
              <a:lnSpc>
                <a:spcPct val="90000"/>
              </a:lnSpc>
              <a:defRPr/>
            </a:pPr>
            <a:r>
              <a:rPr lang="pt-BR" altLang="pt-BR" sz="2900" b="1" smtClean="0">
                <a:solidFill>
                  <a:srgbClr val="333300"/>
                </a:solidFill>
                <a:cs typeface="Times New Roman" panose="02020603050405020304" pitchFamily="18" charset="0"/>
              </a:rPr>
              <a:t>Ger. de Transporte Público Coletivo </a:t>
            </a:r>
          </a:p>
          <a:p>
            <a:pPr marL="366713" lvl="1" eaLnBrk="1" hangingPunct="1">
              <a:lnSpc>
                <a:spcPct val="90000"/>
              </a:lnSpc>
              <a:defRPr/>
            </a:pPr>
            <a:r>
              <a:rPr lang="pt-BR" altLang="pt-BR" sz="2900" b="1" smtClean="0">
                <a:solidFill>
                  <a:srgbClr val="333300"/>
                </a:solidFill>
                <a:cs typeface="Times New Roman" panose="02020603050405020304" pitchFamily="18" charset="0"/>
              </a:rPr>
              <a:t>(de Passageiros) </a:t>
            </a:r>
          </a:p>
          <a:p>
            <a:pPr marL="685800" lvl="2" eaLnBrk="1" hangingPunct="1">
              <a:lnSpc>
                <a:spcPct val="90000"/>
              </a:lnSpc>
              <a:defRPr/>
            </a:pPr>
            <a:r>
              <a:rPr lang="pt-BR" altLang="pt-BR" sz="2800" b="1" smtClean="0">
                <a:solidFill>
                  <a:srgbClr val="333300"/>
                </a:solidFill>
                <a:cs typeface="Times New Roman" panose="02020603050405020304" pitchFamily="18" charset="0"/>
              </a:rPr>
              <a:t>IPTS (APTS): </a:t>
            </a:r>
            <a:r>
              <a:rPr lang="pt-BR" altLang="pt-BR" sz="2300" smtClean="0">
                <a:solidFill>
                  <a:srgbClr val="FF0000"/>
                </a:solidFill>
                <a:cs typeface="Times New Roman" panose="02020603050405020304" pitchFamily="18" charset="0"/>
              </a:rPr>
              <a:t>Intelligent</a:t>
            </a:r>
            <a:r>
              <a:rPr lang="pt-BR" altLang="pt-BR" sz="2800" b="1" smtClean="0">
                <a:solidFill>
                  <a:srgbClr val="333300"/>
                </a:solidFill>
                <a:cs typeface="Times New Roman" panose="02020603050405020304" pitchFamily="18" charset="0"/>
              </a:rPr>
              <a:t> (</a:t>
            </a:r>
            <a:r>
              <a:rPr lang="en-US" altLang="pt-BR" sz="2300" smtClean="0"/>
              <a:t>Advanced) </a:t>
            </a:r>
          </a:p>
          <a:p>
            <a:pPr marL="685800" lvl="2" eaLnBrk="1" hangingPunct="1">
              <a:lnSpc>
                <a:spcPct val="90000"/>
              </a:lnSpc>
              <a:defRPr/>
            </a:pPr>
            <a:r>
              <a:rPr lang="en-US" altLang="pt-BR" sz="2300" smtClean="0"/>
              <a:t>Public Transportation </a:t>
            </a:r>
            <a:r>
              <a:rPr lang="en-US" altLang="pt-BR" sz="2300" u="sng" smtClean="0"/>
              <a:t>Services</a:t>
            </a:r>
          </a:p>
          <a:p>
            <a:pPr marL="685800" lvl="2" eaLnBrk="1" hangingPunct="1">
              <a:lnSpc>
                <a:spcPct val="90000"/>
              </a:lnSpc>
              <a:defRPr/>
            </a:pPr>
            <a:endParaRPr lang="pt-BR" altLang="pt-BR" sz="2800" u="sng" smtClean="0">
              <a:solidFill>
                <a:srgbClr val="3333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3200" b="1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3200" b="1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439150" cy="990600"/>
          </a:xfrm>
        </p:spPr>
        <p:txBody>
          <a:bodyPr/>
          <a:lstStyle/>
          <a:p>
            <a:pPr>
              <a:defRPr/>
            </a:pPr>
            <a:r>
              <a:rPr lang="pt-BR" altLang="pt-BR" sz="3600" smtClean="0">
                <a:latin typeface="Arial" charset="0"/>
                <a:cs typeface="Arial" charset="0"/>
              </a:rPr>
              <a:t>Planejamento, Programação</a:t>
            </a:r>
            <a:br>
              <a:rPr lang="pt-BR" altLang="pt-BR" sz="3600" smtClean="0">
                <a:latin typeface="Arial" charset="0"/>
                <a:cs typeface="Arial" charset="0"/>
              </a:rPr>
            </a:br>
            <a:r>
              <a:rPr lang="pt-BR" altLang="pt-BR" sz="3600" smtClean="0">
                <a:latin typeface="Arial" charset="0"/>
                <a:cs typeface="Arial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Gestão </a:t>
            </a:r>
            <a:r>
              <a:rPr lang="pt-BR" altLang="pt-B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BR" altLang="pt-B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Supervisão, Fiscalização e Controle Operacional</a:t>
            </a:r>
            <a:r>
              <a:rPr lang="pt-BR" altLang="pt-B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102851" name="Rectangle 3"/>
          <p:cNvSpPr>
            <a:spLocks noGrp="1"/>
          </p:cNvSpPr>
          <p:nvPr>
            <p:ph type="body" idx="1"/>
          </p:nvPr>
        </p:nvSpPr>
        <p:spPr>
          <a:xfrm>
            <a:off x="179388" y="1196975"/>
            <a:ext cx="8785225" cy="48958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t-BR" altLang="pt-B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aquisição da informação embarcada, das estações, terminais e vias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>
              <a:defRPr/>
            </a:pPr>
            <a:r>
              <a:rPr lang="pt-BR" altLang="pt-B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 2 – </a:t>
            </a:r>
            <a:r>
              <a:rPr lang="pt-BR" altLang="pt-B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 associada à infraestrutura</a:t>
            </a:r>
            <a:r>
              <a:rPr lang="pt-BR" alt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estações, terminais e vias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sz="28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</a:p>
          <a:p>
            <a:pPr lvl="3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Avaliar o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nível de congestionamento e ocupação</a:t>
            </a:r>
          </a:p>
          <a:p>
            <a:pPr lvl="3">
              <a:defRPr/>
            </a:pP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Exemplos:</a:t>
            </a:r>
            <a:r>
              <a:rPr lang="pt-BR" altLang="pt-B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4">
              <a:defRPr/>
            </a:pPr>
            <a:r>
              <a:rPr lang="pt-BR" alt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Terminais e Plataformas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contagem de </a:t>
            </a:r>
            <a:r>
              <a:rPr lang="pt-BR" altLang="pt-BR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Usuários/Viajantes</a:t>
            </a:r>
          </a:p>
          <a:p>
            <a:pPr lvl="4">
              <a:defRPr/>
            </a:pPr>
            <a:r>
              <a:rPr lang="pt-BR" alt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Vias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contagem e identificação de veículos, medição de velocidade, avanço de semáforo e ocupação indevida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</a:p>
        </p:txBody>
      </p:sp>
      <p:sp>
        <p:nvSpPr>
          <p:cNvPr id="110489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924425"/>
          </a:xfrm>
        </p:spPr>
        <p:txBody>
          <a:bodyPr/>
          <a:lstStyle/>
          <a:p>
            <a:pPr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(Supervisão, Fiscalização e Controle Operacional)</a:t>
            </a:r>
          </a:p>
          <a:p>
            <a:pPr lvl="1">
              <a:defRPr/>
            </a:pP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 (</a:t>
            </a:r>
            <a:r>
              <a:rPr lang="pt-BR" altLang="pt-BR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aquisição da informação embarcada, das estações, terminai e vias</a:t>
            </a: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>
              <a:defRPr/>
            </a:pP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</a:t>
            </a:r>
            <a:r>
              <a:rPr lang="pt-BR" altLang="pt-B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Frota</a:t>
            </a:r>
          </a:p>
          <a:p>
            <a:pPr lvl="2">
              <a:defRPr/>
            </a:pPr>
            <a:r>
              <a:rPr lang="pt-BR" altLang="pt-BR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Gerenciamento da Frota de Transporte Público</a:t>
            </a:r>
            <a:endParaRPr lang="pt-BR" altLang="pt-BR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</a:t>
            </a:r>
            <a:r>
              <a:rPr lang="en-US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 </a:t>
            </a:r>
            <a:r>
              <a:rPr lang="en-US" altLang="pt-BR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Serviços</a:t>
            </a:r>
            <a:r>
              <a:rPr lang="en-US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Prestados</a:t>
            </a:r>
            <a:r>
              <a:rPr lang="en-US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</a:t>
            </a:r>
            <a:r>
              <a:rPr lang="en-US" altLang="pt-BR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Viagens</a:t>
            </a:r>
            <a:r>
              <a:rPr lang="en-US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pt-BR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Rotas</a:t>
            </a:r>
            <a:r>
              <a:rPr lang="en-US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altLang="pt-BR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Ofertas</a:t>
            </a:r>
            <a:r>
              <a:rPr lang="en-US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endParaRPr lang="pt-BR" altLang="pt-BR" sz="24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Operação de Transporte Público de Rota Fixa</a:t>
            </a:r>
          </a:p>
          <a:p>
            <a:pPr lvl="1">
              <a:defRPr/>
            </a:pP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Vias e Portas das Estações</a:t>
            </a:r>
          </a:p>
          <a:p>
            <a:pPr>
              <a:defRPr/>
            </a:pPr>
            <a:r>
              <a:rPr lang="pt-BR" altLang="pt-BR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Críticos Autônomos</a:t>
            </a:r>
          </a:p>
          <a:p>
            <a:pPr lvl="1">
              <a:defRPr/>
            </a:pP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Estacionamento preciso em estações e paradas</a:t>
            </a:r>
          </a:p>
          <a:p>
            <a:pPr lvl="1">
              <a:defRPr/>
            </a:pPr>
            <a:r>
              <a:rPr lang="pt-BR" altLang="pt-BR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Guiagem</a:t>
            </a: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Automática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395288" y="228600"/>
            <a:ext cx="8497887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altLang="pt-BR" sz="3200" b="1" smtClean="0"/>
              <a:t>(</a:t>
            </a:r>
            <a:r>
              <a:rPr lang="pt-BR" altLang="pt-BR" sz="1800" b="1" smtClean="0"/>
              <a:t>Supervisão, Fiscalização e Controle Operacional</a:t>
            </a:r>
            <a:r>
              <a:rPr lang="pt-BR" altLang="pt-BR" sz="3200" b="1" smtClean="0"/>
              <a:t>)</a:t>
            </a:r>
          </a:p>
        </p:txBody>
      </p:sp>
      <p:sp>
        <p:nvSpPr>
          <p:cNvPr id="1106947" name="Rectangle 3"/>
          <p:cNvSpPr>
            <a:spLocks noGrp="1"/>
          </p:cNvSpPr>
          <p:nvPr>
            <p:ph type="body" idx="1"/>
          </p:nvPr>
        </p:nvSpPr>
        <p:spPr>
          <a:xfrm>
            <a:off x="323850" y="1125538"/>
            <a:ext cx="8442325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t-BR" altLang="pt-BR" sz="25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altLang="pt-BR" sz="3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</a:t>
            </a:r>
            <a:r>
              <a:rPr lang="pt-BR" altLang="pt-BR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Frota</a:t>
            </a:r>
          </a:p>
          <a:p>
            <a:pPr lvl="1">
              <a:defRPr/>
            </a:pPr>
            <a:r>
              <a:rPr lang="pt-BR" altLang="pt-BR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Palavras-chaves: </a:t>
            </a:r>
          </a:p>
          <a:p>
            <a:pPr lvl="2">
              <a:defRPr/>
            </a:pPr>
            <a:r>
              <a:rPr lang="pt-BR" alt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da Frota de Transporte Público</a:t>
            </a:r>
          </a:p>
          <a:p>
            <a:pPr lvl="2">
              <a:buFont typeface="Wingdings" panose="05000000000000000000" pitchFamily="2" charset="2"/>
              <a:buNone/>
              <a:defRPr/>
            </a:pPr>
            <a:endParaRPr lang="pt-BR" alt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</a:p>
          <a:p>
            <a:pPr lvl="2">
              <a:defRPr/>
            </a:pPr>
            <a:r>
              <a:rPr lang="pt-BR" alt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Função referente à capacidade de </a:t>
            </a:r>
            <a:r>
              <a:rPr lang="pt-BR" alt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gerir eficientemente os principais </a:t>
            </a:r>
            <a:r>
              <a:rPr lang="pt-BR" altLang="pt-BR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insumos</a:t>
            </a:r>
            <a:r>
              <a:rPr lang="pt-BR" alt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envolvidos na produção dos serviços</a:t>
            </a:r>
            <a:r>
              <a:rPr lang="pt-BR" alt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TPCU</a:t>
            </a: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395288" y="228600"/>
            <a:ext cx="8569325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altLang="pt-BR" sz="3200" b="1" smtClean="0"/>
              <a:t>(</a:t>
            </a:r>
            <a:r>
              <a:rPr lang="pt-BR" altLang="pt-BR" sz="1800" b="1" smtClean="0"/>
              <a:t>Supervisão, Fiscalização e Controle Operacional</a:t>
            </a:r>
            <a:r>
              <a:rPr lang="pt-BR" altLang="pt-BR" sz="3200" b="1" smtClean="0"/>
              <a:t>)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179388" y="1196975"/>
            <a:ext cx="8785225" cy="50403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500" b="1" smtClean="0"/>
          </a:p>
          <a:p>
            <a:pPr>
              <a:lnSpc>
                <a:spcPct val="90000"/>
              </a:lnSpc>
            </a:pPr>
            <a:r>
              <a:rPr lang="pt-BR" altLang="pt-BR" smtClean="0"/>
              <a:t>Monitoramento e </a:t>
            </a:r>
            <a:r>
              <a:rPr lang="pt-BR" altLang="pt-BR" smtClean="0">
                <a:solidFill>
                  <a:srgbClr val="FF0000"/>
                </a:solidFill>
              </a:rPr>
              <a:t>Gestão de Frota</a:t>
            </a:r>
            <a:endParaRPr lang="pt-BR" altLang="pt-BR" sz="330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altLang="pt-BR" sz="3100" b="1" i="1" smtClean="0">
                <a:solidFill>
                  <a:srgbClr val="FF0000"/>
                </a:solidFill>
              </a:rPr>
              <a:t>Tipo 1 – </a:t>
            </a:r>
            <a:r>
              <a:rPr lang="pt-BR" altLang="pt-BR" sz="2700" b="1" i="1" smtClean="0">
                <a:solidFill>
                  <a:srgbClr val="FF0000"/>
                </a:solidFill>
              </a:rPr>
              <a:t>Manutenção e controle de insumos</a:t>
            </a:r>
            <a:r>
              <a:rPr lang="pt-BR" altLang="pt-BR" sz="2400" smtClean="0"/>
              <a:t> </a:t>
            </a:r>
            <a:endParaRPr lang="pt-BR" altLang="pt-BR" sz="2700" b="1" i="1" smtClean="0"/>
          </a:p>
          <a:p>
            <a:pPr lvl="2">
              <a:lnSpc>
                <a:spcPct val="90000"/>
              </a:lnSpc>
            </a:pPr>
            <a:r>
              <a:rPr lang="pt-BR" altLang="pt-BR" sz="2100" b="1" smtClean="0"/>
              <a:t>Definição da Funcionalidade [PROPÓSITO (</a:t>
            </a:r>
            <a:r>
              <a:rPr lang="pt-BR" altLang="pt-BR" sz="2100" b="1" smtClean="0">
                <a:solidFill>
                  <a:srgbClr val="FF0000"/>
                </a:solidFill>
              </a:rPr>
              <a:t>o que é ?</a:t>
            </a:r>
            <a:r>
              <a:rPr lang="pt-BR" altLang="pt-BR" sz="2100" b="1" smtClean="0"/>
              <a:t>)]:</a:t>
            </a:r>
          </a:p>
          <a:p>
            <a:pPr lvl="3">
              <a:lnSpc>
                <a:spcPct val="90000"/>
              </a:lnSpc>
            </a:pPr>
            <a:r>
              <a:rPr lang="pt-BR" altLang="pt-BR" sz="2400" smtClean="0"/>
              <a:t>Concentra-se em </a:t>
            </a:r>
            <a:r>
              <a:rPr lang="pt-BR" altLang="pt-BR" sz="2400" smtClean="0">
                <a:solidFill>
                  <a:srgbClr val="FF0000"/>
                </a:solidFill>
              </a:rPr>
              <a:t>obter, armazenar e tratar</a:t>
            </a:r>
            <a:r>
              <a:rPr lang="pt-BR" altLang="pt-BR" sz="2400" smtClean="0"/>
              <a:t> as informações sobre o </a:t>
            </a:r>
            <a:r>
              <a:rPr lang="pt-BR" altLang="pt-BR" sz="2400" smtClean="0">
                <a:solidFill>
                  <a:srgbClr val="FF0000"/>
                </a:solidFill>
              </a:rPr>
              <a:t>desempenho, nível  de conservação e desgaste das partes, peças e acessórios dos veículos </a:t>
            </a:r>
          </a:p>
          <a:p>
            <a:pPr lvl="4">
              <a:lnSpc>
                <a:spcPct val="90000"/>
              </a:lnSpc>
            </a:pPr>
            <a:r>
              <a:rPr lang="pt-BR" altLang="pt-BR" sz="2400" b="1" smtClean="0"/>
              <a:t>Exemplos</a:t>
            </a:r>
            <a:r>
              <a:rPr lang="pt-BR" altLang="pt-BR" sz="2400" smtClean="0"/>
              <a:t>: consumo de combustível, quilometragem entre falhas [</a:t>
            </a:r>
            <a:r>
              <a:rPr lang="en-GB" altLang="pt-BR" sz="2400" smtClean="0"/>
              <a:t>MTBF (Mean Time Between Failure)]</a:t>
            </a:r>
            <a:endParaRPr lang="pt-BR" altLang="pt-BR" sz="2400" smtClean="0">
              <a:solidFill>
                <a:srgbClr val="FF0000"/>
              </a:solidFill>
            </a:endParaRPr>
          </a:p>
          <a:p>
            <a:pPr lvl="4">
              <a:lnSpc>
                <a:spcPct val="90000"/>
              </a:lnSpc>
            </a:pPr>
            <a:r>
              <a:rPr lang="pt-BR" altLang="pt-BR" sz="2400" b="1" smtClean="0"/>
              <a:t>É importante:</a:t>
            </a:r>
            <a:r>
              <a:rPr lang="pt-BR" altLang="pt-BR" sz="2400" smtClean="0"/>
              <a:t> </a:t>
            </a:r>
            <a:r>
              <a:rPr lang="pt-BR" altLang="pt-BR" sz="2400" smtClean="0">
                <a:solidFill>
                  <a:srgbClr val="FF0000"/>
                </a:solidFill>
              </a:rPr>
              <a:t>no controle de custos, na preservação de equipamentos, na redução de acidentes/poluição e na prevenção de falhas</a:t>
            </a: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defRPr/>
            </a:pPr>
            <a:r>
              <a:rPr lang="pt-BR" altLang="pt-BR" sz="3600" dirty="0" smtClean="0">
                <a:latin typeface="Arial" charset="0"/>
                <a:cs typeface="Arial" charset="0"/>
              </a:rPr>
              <a:t>Planejamento, Programação</a:t>
            </a:r>
            <a:br>
              <a:rPr lang="pt-BR" altLang="pt-BR" sz="3600" dirty="0" smtClean="0">
                <a:latin typeface="Arial" charset="0"/>
                <a:cs typeface="Arial" charset="0"/>
              </a:rPr>
            </a:br>
            <a:r>
              <a:rPr lang="pt-BR" altLang="pt-BR" sz="3600" dirty="0" smtClean="0">
                <a:latin typeface="Arial" charset="0"/>
                <a:cs typeface="Arial" charset="0"/>
              </a:rPr>
              <a:t> e </a:t>
            </a:r>
            <a:r>
              <a:rPr lang="pt-BR" altLang="pt-BR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Gestão </a:t>
            </a:r>
            <a:r>
              <a:rPr lang="pt-BR" alt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BR" alt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Supervisão, Fiscalização e Controle Operacional</a:t>
            </a:r>
            <a:r>
              <a:rPr lang="pt-BR" alt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111043" name="Rectangle 3"/>
          <p:cNvSpPr>
            <a:spLocks noGrp="1"/>
          </p:cNvSpPr>
          <p:nvPr>
            <p:ph type="body" idx="1"/>
          </p:nvPr>
        </p:nvSpPr>
        <p:spPr>
          <a:xfrm>
            <a:off x="179388" y="1054100"/>
            <a:ext cx="8785225" cy="48958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t-BR" altLang="pt-B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</a:t>
            </a: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Frota</a:t>
            </a:r>
            <a:endParaRPr lang="pt-BR" altLang="pt-B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 2 – </a:t>
            </a:r>
            <a:r>
              <a:rPr lang="pt-BR" altLang="pt-B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Regularidade, Confiabilidade e Qualidade</a:t>
            </a:r>
            <a:endParaRPr lang="pt-BR" altLang="pt-B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</a:p>
          <a:p>
            <a:pPr lvl="3"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Capturar dados que reflitam a segurança no trânsito, o conforto dos </a:t>
            </a:r>
            <a:r>
              <a:rPr lang="pt-BR" altLang="pt-BR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Passageiros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a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 de interação entre o veículo e o </a:t>
            </a:r>
            <a:r>
              <a:rPr lang="pt-BR" altLang="pt-B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Condutor</a:t>
            </a:r>
          </a:p>
          <a:p>
            <a:pPr lvl="3">
              <a:defRPr/>
            </a:pPr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Controlar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en-GB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funcionamento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dos </a:t>
            </a:r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equipamentos</a:t>
            </a:r>
            <a:endParaRPr lang="en-GB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defRPr/>
            </a:pPr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Avaliar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GB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condução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GB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veículo</a:t>
            </a:r>
            <a:r>
              <a:rPr lang="pt-BR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3"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Estabelecer ações para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corrigir ou mitigar uma situação inadequada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4"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p.ex.: excesso de velocidade</a:t>
            </a:r>
            <a:endParaRPr lang="pt-BR" altLang="pt-BR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</a:p>
        </p:txBody>
      </p:sp>
      <p:sp>
        <p:nvSpPr>
          <p:cNvPr id="111309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924425"/>
          </a:xfrm>
        </p:spPr>
        <p:txBody>
          <a:bodyPr/>
          <a:lstStyle/>
          <a:p>
            <a:pPr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(Supervisão, Fiscalização e Controle Operacional)</a:t>
            </a:r>
          </a:p>
          <a:p>
            <a:pPr lvl="1">
              <a:defRPr/>
            </a:pP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 (</a:t>
            </a:r>
            <a:r>
              <a:rPr lang="pt-BR" altLang="pt-BR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aquisição da informação embarcada, das estações, terminai e vias</a:t>
            </a: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>
              <a:defRPr/>
            </a:pP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de Frota</a:t>
            </a:r>
          </a:p>
          <a:p>
            <a:pPr lvl="2">
              <a:defRPr/>
            </a:pPr>
            <a:r>
              <a:rPr lang="pt-BR" altLang="pt-B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Gerenciamento da Frota de Transporte Público</a:t>
            </a:r>
            <a:endParaRPr lang="pt-BR" altLang="pt-BR" sz="20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</a:t>
            </a:r>
            <a:r>
              <a:rPr lang="en-US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 </a:t>
            </a:r>
            <a:r>
              <a:rPr lang="en-US" altLang="pt-B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Serviços</a:t>
            </a:r>
            <a:r>
              <a:rPr lang="en-US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Prestados</a:t>
            </a:r>
            <a:r>
              <a:rPr lang="en-US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</a:t>
            </a:r>
            <a:r>
              <a:rPr lang="en-US" altLang="pt-B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Viagens</a:t>
            </a:r>
            <a:r>
              <a:rPr lang="en-US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pt-B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Rotas</a:t>
            </a:r>
            <a:r>
              <a:rPr lang="en-US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altLang="pt-B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Ofertas</a:t>
            </a:r>
            <a:r>
              <a:rPr lang="en-US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Operação de Transporte Público de Rota Fixa</a:t>
            </a:r>
          </a:p>
          <a:p>
            <a:pPr lvl="1">
              <a:defRPr/>
            </a:pP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Vias e Portas das Estações</a:t>
            </a:r>
          </a:p>
          <a:p>
            <a:pPr>
              <a:defRPr/>
            </a:pPr>
            <a:r>
              <a:rPr lang="pt-BR" altLang="pt-BR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Críticos Autônomos</a:t>
            </a:r>
          </a:p>
          <a:p>
            <a:pPr lvl="1">
              <a:defRPr/>
            </a:pP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Estacionamento preciso em estações e paradas</a:t>
            </a:r>
          </a:p>
          <a:p>
            <a:pPr lvl="1">
              <a:defRPr/>
            </a:pPr>
            <a:r>
              <a:rPr lang="pt-BR" altLang="pt-BR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Guiagem</a:t>
            </a: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Automática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/>
          </p:cNvSpPr>
          <p:nvPr>
            <p:ph type="title"/>
          </p:nvPr>
        </p:nvSpPr>
        <p:spPr>
          <a:xfrm>
            <a:off x="250825" y="228600"/>
            <a:ext cx="8642350" cy="990600"/>
          </a:xfrm>
        </p:spPr>
        <p:txBody>
          <a:bodyPr/>
          <a:lstStyle/>
          <a:p>
            <a:pPr>
              <a:defRPr/>
            </a:pPr>
            <a:r>
              <a:rPr lang="pt-BR" altLang="pt-BR" sz="3600" smtClean="0">
                <a:latin typeface="Arial" charset="0"/>
                <a:cs typeface="Arial" charset="0"/>
              </a:rPr>
              <a:t>Planejamento, Programação</a:t>
            </a:r>
            <a:br>
              <a:rPr lang="pt-BR" altLang="pt-BR" sz="3600" smtClean="0">
                <a:latin typeface="Arial" charset="0"/>
                <a:cs typeface="Arial" charset="0"/>
              </a:rPr>
            </a:br>
            <a:r>
              <a:rPr lang="pt-BR" altLang="pt-BR" sz="3600" smtClean="0">
                <a:latin typeface="Arial" charset="0"/>
                <a:cs typeface="Arial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Gestão </a:t>
            </a: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BR" altLang="pt-B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Supervisão, Fiscalização e Controle Operacional</a:t>
            </a: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115139" name="Rectangle 3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8515350" cy="49244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t-BR" altLang="pt-BR" sz="21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</a:t>
            </a: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</a:t>
            </a:r>
            <a:r>
              <a:rPr lang="en-US" alt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 Serviços Prestados</a:t>
            </a:r>
            <a:r>
              <a:rPr lang="en-US" altLang="pt-BR" sz="33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(</a:t>
            </a:r>
            <a:r>
              <a:rPr lang="en-US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Viagens, Rotas e Ofertas</a:t>
            </a:r>
            <a:r>
              <a:rPr lang="en-US" altLang="pt-BR" sz="33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pt-BR" altLang="pt-BR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endParaRPr lang="pt-BR" altLang="pt-BR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Palavras-chaves: </a:t>
            </a:r>
          </a:p>
          <a:p>
            <a:pPr lvl="2">
              <a:defRPr/>
            </a:pPr>
            <a:r>
              <a:rPr lang="pt-BR" alt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Operação de Transporte Público de Rota Fixa</a:t>
            </a:r>
          </a:p>
          <a:p>
            <a:pPr lvl="2">
              <a:defRPr/>
            </a:pPr>
            <a:r>
              <a:rPr lang="pt-BR" altLang="pt-B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da Oferta</a:t>
            </a:r>
          </a:p>
          <a:p>
            <a:pPr lvl="2">
              <a:defRPr/>
            </a:pPr>
            <a:r>
              <a:rPr lang="pt-BR" altLang="pt-B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Controle da Operação</a:t>
            </a:r>
          </a:p>
          <a:p>
            <a:pPr lvl="2">
              <a:buFont typeface="Wingdings" panose="05000000000000000000" pitchFamily="2" charset="2"/>
              <a:buNone/>
              <a:defRPr/>
            </a:pP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69325" cy="990600"/>
          </a:xfrm>
        </p:spPr>
        <p:txBody>
          <a:bodyPr/>
          <a:lstStyle/>
          <a:p>
            <a:pPr>
              <a:defRPr/>
            </a:pPr>
            <a:r>
              <a:rPr lang="pt-BR" altLang="pt-BR" sz="3200" smtClean="0">
                <a:latin typeface="Arial" charset="0"/>
                <a:cs typeface="Arial" charset="0"/>
              </a:rPr>
              <a:t>Planejamento, Programação</a:t>
            </a:r>
            <a:br>
              <a:rPr lang="pt-BR" altLang="pt-BR" sz="3200" smtClean="0">
                <a:latin typeface="Arial" charset="0"/>
                <a:cs typeface="Arial" charset="0"/>
              </a:rPr>
            </a:br>
            <a:r>
              <a:rPr lang="pt-BR" altLang="pt-BR" sz="3200" smtClean="0">
                <a:latin typeface="Arial" charset="0"/>
                <a:cs typeface="Arial" charset="0"/>
              </a:rPr>
              <a:t> e </a:t>
            </a:r>
            <a:r>
              <a:rPr lang="pt-BR" altLang="pt-BR" sz="3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Gestão</a:t>
            </a:r>
            <a:r>
              <a:rPr lang="pt-BR" altLang="pt-BR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BR" altLang="pt-B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Supervisão, Fiscalização e Controle Operacional</a:t>
            </a:r>
            <a:r>
              <a:rPr lang="pt-BR" altLang="pt-B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188867" name="Rectangle 3"/>
          <p:cNvSpPr>
            <a:spLocks noGrp="1"/>
          </p:cNvSpPr>
          <p:nvPr>
            <p:ph type="body" idx="1"/>
          </p:nvPr>
        </p:nvSpPr>
        <p:spPr>
          <a:xfrm>
            <a:off x="250825" y="1456903"/>
            <a:ext cx="8515350" cy="49244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altLang="pt-B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alt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</a:t>
            </a:r>
            <a:r>
              <a:rPr lang="en-US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 </a:t>
            </a:r>
            <a:r>
              <a:rPr lang="en-US" altLang="pt-B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Serviços</a:t>
            </a:r>
            <a:r>
              <a:rPr lang="en-US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Prestados</a:t>
            </a:r>
            <a:r>
              <a:rPr lang="en-US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(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Viagens</a:t>
            </a:r>
            <a:r>
              <a:rPr lang="en-US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Rotas</a:t>
            </a:r>
            <a:r>
              <a:rPr lang="en-US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Ofertas</a:t>
            </a:r>
            <a:r>
              <a:rPr lang="en-US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pt-BR" altLang="pt-BR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pt-BR" alt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Função que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permite acompanhar o desempenho das viagens do TPCU e realizar a Gestão da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Operação</a:t>
            </a:r>
          </a:p>
          <a:p>
            <a:pPr lvl="2">
              <a:lnSpc>
                <a:spcPct val="90000"/>
              </a:lnSpc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onitora e controla (em tempo real) os elementos do sistema de TPCU, com o objetivo de</a:t>
            </a:r>
          </a:p>
          <a:p>
            <a:pPr lvl="3">
              <a:lnSpc>
                <a:spcPct val="90000"/>
              </a:lnSpc>
              <a:defRPr/>
            </a:pP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proporcionar uma operação dentro de princípios e parâmetros pré-estabelecidos no Planejamento e na Programação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Busca evitar:</a:t>
            </a:r>
          </a:p>
          <a:p>
            <a:pPr lvl="3">
              <a:lnSpc>
                <a:spcPct val="90000"/>
              </a:lnSpc>
              <a:defRPr/>
            </a:pP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Atrasos nos serviços</a:t>
            </a:r>
            <a:endParaRPr lang="en-US" altLang="pt-BR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lnSpc>
                <a:spcPct val="90000"/>
              </a:lnSpc>
              <a:defRPr/>
            </a:pP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pt-BR" altLang="pt-BR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Sanfonamento</a:t>
            </a: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(comboio) de ônibus</a:t>
            </a:r>
          </a:p>
          <a:p>
            <a:pPr marL="1143000" lvl="3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altLang="pt-BR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altLang="pt-BR" sz="3200" b="1" smtClean="0"/>
              <a:t>(</a:t>
            </a:r>
            <a:r>
              <a:rPr lang="pt-BR" altLang="pt-BR" sz="1800" b="1" smtClean="0"/>
              <a:t>Supervisão, Fiscalização e Controle Operacional</a:t>
            </a:r>
            <a:r>
              <a:rPr lang="pt-BR" altLang="pt-BR" sz="3200" b="1" smtClean="0"/>
              <a:t>)</a:t>
            </a:r>
          </a:p>
        </p:txBody>
      </p:sp>
      <p:sp>
        <p:nvSpPr>
          <p:cNvPr id="1117187" name="Rectangle 3"/>
          <p:cNvSpPr>
            <a:spLocks noGrp="1"/>
          </p:cNvSpPr>
          <p:nvPr>
            <p:ph type="body" idx="1"/>
          </p:nvPr>
        </p:nvSpPr>
        <p:spPr>
          <a:xfrm>
            <a:off x="250825" y="1196975"/>
            <a:ext cx="8515350" cy="49244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altLang="pt-BR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</a:t>
            </a: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Gestão </a:t>
            </a:r>
            <a:r>
              <a:rPr lang="en-US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 </a:t>
            </a:r>
            <a:r>
              <a:rPr lang="en-US" altLang="pt-BR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Serviços</a:t>
            </a:r>
            <a:r>
              <a:rPr lang="en-US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Prestados</a:t>
            </a:r>
            <a:r>
              <a:rPr lang="en-US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(</a:t>
            </a:r>
            <a:r>
              <a:rPr lang="en-US" altLang="pt-BR" sz="1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Viagens</a:t>
            </a:r>
            <a:r>
              <a:rPr lang="en-US" altLang="pt-BR" sz="1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pt-BR" sz="1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Rotas</a:t>
            </a:r>
            <a:r>
              <a:rPr lang="en-US" altLang="pt-BR" sz="1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altLang="pt-BR" sz="1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Ofertas</a:t>
            </a:r>
            <a:r>
              <a:rPr lang="en-US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pt-BR" altLang="pt-B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pt-BR" alt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parâmetros pré-estabelecidos</a:t>
            </a:r>
          </a:p>
          <a:p>
            <a:pPr lvl="3">
              <a:lnSpc>
                <a:spcPct val="90000"/>
              </a:lnSpc>
              <a:defRPr/>
            </a:pPr>
            <a:r>
              <a:rPr lang="pt-BR" altLang="pt-BR" sz="2400" dirty="0" smtClean="0"/>
              <a:t>referem-se as condições que o sistema deverá operar </a:t>
            </a:r>
          </a:p>
          <a:p>
            <a:pPr lvl="4">
              <a:lnSpc>
                <a:spcPct val="90000"/>
              </a:lnSpc>
              <a:defRPr/>
            </a:pPr>
            <a:r>
              <a:rPr lang="pt-BR" altLang="pt-BR" sz="2400" dirty="0" smtClean="0">
                <a:solidFill>
                  <a:srgbClr val="FF0000"/>
                </a:solidFill>
              </a:rPr>
              <a:t>obtidas no </a:t>
            </a:r>
            <a:r>
              <a:rPr lang="pt-BR" altLang="pt-BR" sz="2400" u="sng" dirty="0" smtClean="0">
                <a:solidFill>
                  <a:srgbClr val="FF0000"/>
                </a:solidFill>
              </a:rPr>
              <a:t>Planejamento</a:t>
            </a:r>
            <a:r>
              <a:rPr lang="pt-BR" altLang="pt-BR" sz="2400" dirty="0" smtClean="0">
                <a:solidFill>
                  <a:srgbClr val="FF0000"/>
                </a:solidFill>
              </a:rPr>
              <a:t> e </a:t>
            </a:r>
            <a:r>
              <a:rPr lang="pt-BR" altLang="pt-BR" sz="2400" u="sng" dirty="0" smtClean="0">
                <a:solidFill>
                  <a:srgbClr val="FF0000"/>
                </a:solidFill>
              </a:rPr>
              <a:t>Programação</a:t>
            </a:r>
            <a:r>
              <a:rPr lang="pt-BR" altLang="pt-BR" sz="2400" dirty="0" smtClean="0"/>
              <a:t> da operação </a:t>
            </a:r>
          </a:p>
          <a:p>
            <a:pPr lvl="3">
              <a:lnSpc>
                <a:spcPct val="90000"/>
              </a:lnSpc>
              <a:defRPr/>
            </a:pPr>
            <a:r>
              <a:rPr lang="pt-BR" altLang="pt-BR" sz="2400" dirty="0" smtClean="0"/>
              <a:t>estão sujeitos às </a:t>
            </a:r>
            <a:r>
              <a:rPr lang="pt-BR" altLang="pt-BR" sz="2400" dirty="0" smtClean="0">
                <a:solidFill>
                  <a:srgbClr val="FF0000"/>
                </a:solidFill>
              </a:rPr>
              <a:t>interferências dos processos</a:t>
            </a:r>
          </a:p>
          <a:p>
            <a:pPr lvl="4">
              <a:lnSpc>
                <a:spcPct val="90000"/>
              </a:lnSpc>
              <a:defRPr/>
            </a:pPr>
            <a:r>
              <a:rPr lang="pt-BR" altLang="pt-BR" sz="2400" dirty="0" smtClean="0"/>
              <a:t>que podem ser originadas por vários fatores </a:t>
            </a:r>
          </a:p>
          <a:p>
            <a:pPr lvl="4">
              <a:lnSpc>
                <a:spcPct val="90000"/>
              </a:lnSpc>
              <a:defRPr/>
            </a:pPr>
            <a:r>
              <a:rPr lang="pt-BR" altLang="pt-BR" sz="2400" dirty="0" smtClean="0"/>
              <a:t>Ex.: condições climáticas, eventos, obras, ação do </a:t>
            </a:r>
            <a:r>
              <a:rPr lang="pt-BR" altLang="pt-BR" sz="2400" u="sng" dirty="0" smtClean="0"/>
              <a:t>Condutor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69325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altLang="pt-BR" sz="3200" b="1" smtClean="0"/>
              <a:t>(</a:t>
            </a:r>
            <a:r>
              <a:rPr lang="pt-BR" altLang="pt-BR" sz="1800" b="1" smtClean="0"/>
              <a:t>Supervisão, Fiscalização e Controle Operacional</a:t>
            </a:r>
            <a:r>
              <a:rPr lang="pt-BR" altLang="pt-BR" sz="3200" b="1" smtClean="0"/>
              <a:t>)</a:t>
            </a:r>
          </a:p>
        </p:txBody>
      </p:sp>
      <p:sp>
        <p:nvSpPr>
          <p:cNvPr id="1119235" name="Rectangle 3"/>
          <p:cNvSpPr>
            <a:spLocks noGrp="1"/>
          </p:cNvSpPr>
          <p:nvPr>
            <p:ph type="body" idx="1"/>
          </p:nvPr>
        </p:nvSpPr>
        <p:spPr>
          <a:xfrm>
            <a:off x="250825" y="1312887"/>
            <a:ext cx="8515350" cy="49244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t-BR" altLang="pt-BR" sz="1800" b="1" dirty="0" smtClean="0"/>
          </a:p>
          <a:p>
            <a:pPr>
              <a:defRPr/>
            </a:pPr>
            <a:r>
              <a:rPr lang="pt-BR" altLang="pt-BR" sz="2000" dirty="0" smtClean="0">
                <a:solidFill>
                  <a:schemeClr val="bg2"/>
                </a:solidFill>
              </a:rPr>
              <a:t>Monitoramento e</a:t>
            </a:r>
            <a:r>
              <a:rPr lang="pt-BR" altLang="pt-BR" sz="2000" dirty="0" smtClean="0"/>
              <a:t> </a:t>
            </a:r>
            <a:r>
              <a:rPr lang="pt-BR" altLang="pt-BR" sz="2000" dirty="0" smtClean="0">
                <a:solidFill>
                  <a:srgbClr val="FF0000"/>
                </a:solidFill>
              </a:rPr>
              <a:t>Gestão </a:t>
            </a:r>
            <a:r>
              <a:rPr lang="en-US" altLang="pt-BR" sz="2000" dirty="0" smtClean="0">
                <a:solidFill>
                  <a:srgbClr val="FF0000"/>
                </a:solidFill>
              </a:rPr>
              <a:t>dos </a:t>
            </a:r>
            <a:r>
              <a:rPr lang="en-US" altLang="pt-BR" sz="2000" dirty="0" err="1" smtClean="0">
                <a:solidFill>
                  <a:srgbClr val="FF0000"/>
                </a:solidFill>
              </a:rPr>
              <a:t>Serviços</a:t>
            </a:r>
            <a:r>
              <a:rPr lang="en-US" altLang="pt-BR" sz="2000" dirty="0" smtClean="0">
                <a:solidFill>
                  <a:srgbClr val="FF0000"/>
                </a:solidFill>
              </a:rPr>
              <a:t> </a:t>
            </a:r>
            <a:r>
              <a:rPr lang="en-US" altLang="pt-BR" sz="2000" dirty="0" err="1" smtClean="0">
                <a:solidFill>
                  <a:srgbClr val="FF0000"/>
                </a:solidFill>
              </a:rPr>
              <a:t>Prestados</a:t>
            </a:r>
            <a:r>
              <a:rPr lang="en-US" altLang="pt-BR" sz="2400" dirty="0" smtClean="0"/>
              <a:t>  (</a:t>
            </a:r>
            <a:r>
              <a:rPr lang="en-US" altLang="pt-BR" sz="1000" dirty="0" err="1" smtClean="0"/>
              <a:t>Viagens</a:t>
            </a:r>
            <a:r>
              <a:rPr lang="en-US" altLang="pt-BR" sz="1000" dirty="0" smtClean="0"/>
              <a:t>, </a:t>
            </a:r>
            <a:r>
              <a:rPr lang="en-US" altLang="pt-BR" sz="1000" dirty="0" err="1" smtClean="0"/>
              <a:t>Rotas</a:t>
            </a:r>
            <a:r>
              <a:rPr lang="en-US" altLang="pt-BR" sz="1000" dirty="0" smtClean="0"/>
              <a:t> e </a:t>
            </a:r>
            <a:r>
              <a:rPr lang="en-US" altLang="pt-BR" sz="1000" dirty="0" err="1" smtClean="0"/>
              <a:t>Ofertas</a:t>
            </a:r>
            <a:r>
              <a:rPr lang="en-US" altLang="pt-BR" sz="2400" dirty="0" smtClean="0"/>
              <a:t>)</a:t>
            </a:r>
            <a:endParaRPr lang="pt-BR" altLang="pt-BR" sz="2400" dirty="0" smtClean="0"/>
          </a:p>
          <a:p>
            <a:pPr lvl="1">
              <a:defRPr/>
            </a:pPr>
            <a:r>
              <a:rPr lang="pt-BR" altLang="pt-BR" sz="1600" b="1" dirty="0" smtClean="0"/>
              <a:t>Definição da Funcionalidade [PROPÓSITO (</a:t>
            </a:r>
            <a:r>
              <a:rPr lang="pt-BR" altLang="pt-BR" sz="1600" b="1" dirty="0" smtClean="0">
                <a:solidFill>
                  <a:srgbClr val="FF0000"/>
                </a:solidFill>
              </a:rPr>
              <a:t>o que é ?</a:t>
            </a:r>
            <a:r>
              <a:rPr lang="pt-BR" altLang="pt-BR" sz="1600" b="1" dirty="0" smtClean="0"/>
              <a:t>)]:</a:t>
            </a:r>
          </a:p>
          <a:p>
            <a:pPr lvl="2">
              <a:defRPr/>
            </a:pPr>
            <a:r>
              <a:rPr lang="pt-BR" altLang="pt-BR" sz="2000" dirty="0" smtClean="0"/>
              <a:t>Compreende:</a:t>
            </a:r>
            <a:endParaRPr lang="pt-BR" altLang="pt-BR" sz="2000" b="1" dirty="0" smtClean="0"/>
          </a:p>
          <a:p>
            <a:pPr lvl="3">
              <a:defRPr/>
            </a:pPr>
            <a:r>
              <a:rPr lang="pt-BR" altLang="pt-BR" b="1" dirty="0" smtClean="0">
                <a:solidFill>
                  <a:srgbClr val="FF0000"/>
                </a:solidFill>
              </a:rPr>
              <a:t>Gestão e Controle da Operação</a:t>
            </a:r>
          </a:p>
          <a:p>
            <a:pPr lvl="4">
              <a:defRPr/>
            </a:pPr>
            <a:r>
              <a:rPr lang="pt-BR" altLang="pt-BR" dirty="0" smtClean="0"/>
              <a:t>manter </a:t>
            </a:r>
            <a:r>
              <a:rPr lang="pt-BR" altLang="pt-BR" dirty="0" smtClean="0">
                <a:solidFill>
                  <a:srgbClr val="FF0000"/>
                </a:solidFill>
              </a:rPr>
              <a:t>regularidade e a confiabilidade</a:t>
            </a:r>
            <a:r>
              <a:rPr lang="pt-BR" altLang="pt-BR" dirty="0" smtClean="0"/>
              <a:t> dos serviços</a:t>
            </a:r>
          </a:p>
          <a:p>
            <a:pPr lvl="3">
              <a:defRPr/>
            </a:pPr>
            <a:r>
              <a:rPr lang="pt-BR" altLang="pt-BR" dirty="0"/>
              <a:t>Confrontar a</a:t>
            </a:r>
            <a:r>
              <a:rPr lang="pt-BR" altLang="pt-BR" b="1" dirty="0" smtClean="0">
                <a:solidFill>
                  <a:srgbClr val="FF0000"/>
                </a:solidFill>
              </a:rPr>
              <a:t> Grade planejada (programada) </a:t>
            </a:r>
            <a:r>
              <a:rPr lang="pt-BR" altLang="pt-BR" dirty="0" smtClean="0">
                <a:solidFill>
                  <a:srgbClr val="FF0000"/>
                </a:solidFill>
              </a:rPr>
              <a:t>versus a </a:t>
            </a:r>
            <a:r>
              <a:rPr lang="pt-BR" altLang="pt-BR" b="1" dirty="0" smtClean="0">
                <a:solidFill>
                  <a:srgbClr val="FF0000"/>
                </a:solidFill>
              </a:rPr>
              <a:t>Grade em execução (realizada)</a:t>
            </a:r>
            <a:endParaRPr lang="pt-BR" altLang="pt-BR" b="1" dirty="0" smtClean="0"/>
          </a:p>
          <a:p>
            <a:pPr lvl="3">
              <a:defRPr/>
            </a:pPr>
            <a:r>
              <a:rPr lang="pt-BR" altLang="pt-BR" b="1" dirty="0" smtClean="0">
                <a:solidFill>
                  <a:srgbClr val="FF0000"/>
                </a:solidFill>
              </a:rPr>
              <a:t>Ajustar dinamicamente a oferta versus a demanda</a:t>
            </a:r>
          </a:p>
          <a:p>
            <a:pPr lvl="4">
              <a:defRPr/>
            </a:pPr>
            <a:r>
              <a:rPr lang="pt-BR" altLang="pt-BR" dirty="0" smtClean="0"/>
              <a:t>por estação, terminal, linha, eixo</a:t>
            </a:r>
          </a:p>
          <a:p>
            <a:pPr lvl="3">
              <a:defRPr/>
            </a:pPr>
            <a:r>
              <a:rPr lang="pt-BR" dirty="0"/>
              <a:t>Adequar a operação a uma </a:t>
            </a:r>
            <a:r>
              <a:rPr lang="pt-BR" b="1" dirty="0">
                <a:solidFill>
                  <a:srgbClr val="FF0000"/>
                </a:solidFill>
              </a:rPr>
              <a:t>situação não </a:t>
            </a:r>
            <a:r>
              <a:rPr lang="pt-BR" b="1" dirty="0" smtClean="0">
                <a:solidFill>
                  <a:srgbClr val="FF0000"/>
                </a:solidFill>
              </a:rPr>
              <a:t>prevista</a:t>
            </a:r>
          </a:p>
          <a:p>
            <a:pPr lvl="4">
              <a:defRPr/>
            </a:pPr>
            <a:r>
              <a:rPr lang="pt-BR" b="1" dirty="0" smtClean="0"/>
              <a:t>considerando </a:t>
            </a:r>
            <a:r>
              <a:rPr lang="pt-BR" b="1" dirty="0"/>
              <a:t>os recursos disponíveis, </a:t>
            </a:r>
            <a:r>
              <a:rPr lang="pt-BR" b="1" dirty="0" smtClean="0"/>
              <a:t>incluir:</a:t>
            </a:r>
          </a:p>
          <a:p>
            <a:pPr lvl="5">
              <a:defRPr/>
            </a:pPr>
            <a:r>
              <a:rPr lang="pt-BR" sz="2000" b="1" dirty="0" smtClean="0"/>
              <a:t>alocação </a:t>
            </a:r>
            <a:r>
              <a:rPr lang="pt-BR" sz="2000" b="1" dirty="0"/>
              <a:t>de viagens extras ou </a:t>
            </a:r>
            <a:r>
              <a:rPr lang="pt-BR" sz="2000" b="1" dirty="0" smtClean="0"/>
              <a:t>REDUÇÃO DE VIAGENS EM VIRTUDE DA FLUTUAÇÃO DE DEMANDA</a:t>
            </a:r>
            <a:endParaRPr lang="pt-BR" sz="2000" b="1" dirty="0"/>
          </a:p>
          <a:p>
            <a:pPr lvl="4">
              <a:defRPr/>
            </a:pPr>
            <a:endParaRPr lang="pt-BR" altLang="pt-B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2" name="Rectangle 76"/>
          <p:cNvSpPr>
            <a:spLocks noChangeArrowheads="1"/>
          </p:cNvSpPr>
          <p:nvPr/>
        </p:nvSpPr>
        <p:spPr bwMode="auto">
          <a:xfrm>
            <a:off x="1116013" y="404813"/>
            <a:ext cx="6911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RITA: ITS - Áreas de Aplicação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6000" y="1828800"/>
            <a:ext cx="1509713" cy="898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Controle de Tráfego Urbano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6792913" y="3573463"/>
            <a:ext cx="1509712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755650" y="3573463"/>
            <a:ext cx="1509713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2265363" y="3575050"/>
            <a:ext cx="1509712" cy="11890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Gerenciamento das Condições Climáticas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Rectangle 16"/>
          <p:cNvSpPr>
            <a:spLocks noChangeArrowheads="1"/>
          </p:cNvSpPr>
          <p:nvPr/>
        </p:nvSpPr>
        <p:spPr bwMode="auto">
          <a:xfrm>
            <a:off x="5284788" y="3575050"/>
            <a:ext cx="1508125" cy="11890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 b="1">
                <a:solidFill>
                  <a:srgbClr val="FF0000"/>
                </a:solidFill>
                <a:cs typeface="Times New Roman" panose="02020603050405020304" pitchFamily="18" charset="0"/>
              </a:rPr>
              <a:t>Integração Inter-modal de Viagens</a:t>
            </a: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Rectangle 15"/>
          <p:cNvSpPr>
            <a:spLocks noChangeArrowheads="1"/>
          </p:cNvSpPr>
          <p:nvPr/>
        </p:nvSpPr>
        <p:spPr bwMode="auto">
          <a:xfrm>
            <a:off x="3744913" y="3724275"/>
            <a:ext cx="1539875" cy="1128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 b="1">
                <a:cs typeface="Times New Roman" panose="02020603050405020304" pitchFamily="18" charset="0"/>
              </a:rPr>
              <a:t>Operação de Veículos Comerciais</a:t>
            </a: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3775075" y="2773363"/>
            <a:ext cx="1509713" cy="10064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Gestão da Informação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47"/>
          <p:cNvSpPr>
            <a:spLocks noChangeArrowheads="1"/>
          </p:cNvSpPr>
          <p:nvPr/>
        </p:nvSpPr>
        <p:spPr bwMode="auto">
          <a:xfrm>
            <a:off x="755650" y="4975225"/>
            <a:ext cx="1509713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3" name="Rectangle 48"/>
          <p:cNvSpPr>
            <a:spLocks noChangeArrowheads="1"/>
          </p:cNvSpPr>
          <p:nvPr/>
        </p:nvSpPr>
        <p:spPr bwMode="auto">
          <a:xfrm>
            <a:off x="2265363" y="4976813"/>
            <a:ext cx="1509712" cy="1189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Sistema de Prevenção de Colisões</a:t>
            </a:r>
          </a:p>
        </p:txBody>
      </p:sp>
      <p:sp>
        <p:nvSpPr>
          <p:cNvPr id="18444" name="Rectangle 49"/>
          <p:cNvSpPr>
            <a:spLocks noChangeArrowheads="1"/>
          </p:cNvSpPr>
          <p:nvPr/>
        </p:nvSpPr>
        <p:spPr bwMode="auto">
          <a:xfrm>
            <a:off x="3775075" y="4976813"/>
            <a:ext cx="1509713" cy="1189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Sistema de Atendimento ao Motorista </a:t>
            </a:r>
          </a:p>
        </p:txBody>
      </p:sp>
      <p:sp>
        <p:nvSpPr>
          <p:cNvPr id="18445" name="Rectangle 50"/>
          <p:cNvSpPr>
            <a:spLocks noChangeArrowheads="1"/>
          </p:cNvSpPr>
          <p:nvPr/>
        </p:nvSpPr>
        <p:spPr bwMode="auto">
          <a:xfrm>
            <a:off x="5284788" y="4976813"/>
            <a:ext cx="1508125" cy="1189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Sistema de Notificação de Colisão</a:t>
            </a:r>
          </a:p>
        </p:txBody>
      </p:sp>
      <p:sp>
        <p:nvSpPr>
          <p:cNvPr id="18446" name="Rectangle 51"/>
          <p:cNvSpPr>
            <a:spLocks noChangeArrowheads="1"/>
          </p:cNvSpPr>
          <p:nvPr/>
        </p:nvSpPr>
        <p:spPr bwMode="auto">
          <a:xfrm>
            <a:off x="6792913" y="4975225"/>
            <a:ext cx="1509712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7" name="Rectangle 44"/>
          <p:cNvSpPr>
            <a:spLocks noChangeArrowheads="1"/>
          </p:cNvSpPr>
          <p:nvPr/>
        </p:nvSpPr>
        <p:spPr bwMode="auto">
          <a:xfrm>
            <a:off x="768350" y="4756150"/>
            <a:ext cx="7546975" cy="4032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000000"/>
                </a:solidFill>
                <a:cs typeface="Times New Roman" panose="02020603050405020304" pitchFamily="18" charset="0"/>
              </a:rPr>
              <a:t>VEÍCULOS INTELIGENTES</a:t>
            </a:r>
            <a:endParaRPr lang="pt-BR" altLang="pt-BR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Rectangle 2"/>
          <p:cNvSpPr>
            <a:spLocks noChangeArrowheads="1"/>
          </p:cNvSpPr>
          <p:nvPr/>
        </p:nvSpPr>
        <p:spPr bwMode="auto">
          <a:xfrm>
            <a:off x="755650" y="1428750"/>
            <a:ext cx="7546975" cy="4032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000000"/>
                </a:solidFill>
                <a:cs typeface="Times New Roman" panose="02020603050405020304" pitchFamily="18" charset="0"/>
              </a:rPr>
              <a:t>INFRA-ESTRUTURA INTELIGENTE</a:t>
            </a:r>
            <a:endParaRPr lang="pt-BR" altLang="pt-BR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9" name="Rectangle 4"/>
          <p:cNvSpPr>
            <a:spLocks noChangeArrowheads="1"/>
          </p:cNvSpPr>
          <p:nvPr/>
        </p:nvSpPr>
        <p:spPr bwMode="auto">
          <a:xfrm>
            <a:off x="766763" y="1838325"/>
            <a:ext cx="1509712" cy="9350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Controle de Rodovias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Rectangle 5"/>
          <p:cNvSpPr>
            <a:spLocks noChangeArrowheads="1"/>
          </p:cNvSpPr>
          <p:nvPr/>
        </p:nvSpPr>
        <p:spPr bwMode="auto">
          <a:xfrm>
            <a:off x="3775075" y="1836738"/>
            <a:ext cx="1509713" cy="962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 b="1">
                <a:solidFill>
                  <a:srgbClr val="FF0000"/>
                </a:solidFill>
                <a:cs typeface="Times New Roman" panose="02020603050405020304" pitchFamily="18" charset="0"/>
              </a:rPr>
              <a:t>Gestão de Transporte de Passageiros</a:t>
            </a: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1" name="Rectangle 6"/>
          <p:cNvSpPr>
            <a:spLocks noChangeArrowheads="1"/>
          </p:cNvSpPr>
          <p:nvPr/>
        </p:nvSpPr>
        <p:spPr bwMode="auto">
          <a:xfrm>
            <a:off x="5284788" y="1830388"/>
            <a:ext cx="1508125" cy="935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Gestão de Incidentes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2" name="Rectangle 7"/>
          <p:cNvSpPr>
            <a:spLocks noChangeArrowheads="1"/>
          </p:cNvSpPr>
          <p:nvPr/>
        </p:nvSpPr>
        <p:spPr bwMode="auto">
          <a:xfrm>
            <a:off x="6792913" y="1830388"/>
            <a:ext cx="1509712" cy="935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Gestão de Emergências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3" name="Rectangle 8"/>
          <p:cNvSpPr>
            <a:spLocks noChangeArrowheads="1"/>
          </p:cNvSpPr>
          <p:nvPr/>
        </p:nvSpPr>
        <p:spPr bwMode="auto">
          <a:xfrm>
            <a:off x="755650" y="2682875"/>
            <a:ext cx="1509713" cy="9779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 b="1">
                <a:solidFill>
                  <a:srgbClr val="FF0000"/>
                </a:solidFill>
                <a:cs typeface="Times New Roman" panose="02020603050405020304" pitchFamily="18" charset="0"/>
              </a:rPr>
              <a:t>Meios Eletrônicos de Pagamento e Tarifação</a:t>
            </a:r>
          </a:p>
        </p:txBody>
      </p:sp>
      <p:sp>
        <p:nvSpPr>
          <p:cNvPr id="18454" name="Rectangle 9"/>
          <p:cNvSpPr>
            <a:spLocks noChangeArrowheads="1"/>
          </p:cNvSpPr>
          <p:nvPr/>
        </p:nvSpPr>
        <p:spPr bwMode="auto">
          <a:xfrm>
            <a:off x="2265363" y="2682875"/>
            <a:ext cx="1509712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 b="1">
                <a:solidFill>
                  <a:srgbClr val="FF0000"/>
                </a:solidFill>
                <a:cs typeface="Times New Roman" panose="02020603050405020304" pitchFamily="18" charset="0"/>
              </a:rPr>
              <a:t>Informação ao Usuário</a:t>
            </a: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5" name="Rectangle 11"/>
          <p:cNvSpPr>
            <a:spLocks noChangeArrowheads="1"/>
          </p:cNvSpPr>
          <p:nvPr/>
        </p:nvSpPr>
        <p:spPr bwMode="auto">
          <a:xfrm>
            <a:off x="5284788" y="2682875"/>
            <a:ext cx="1508125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Prevenção de Acidentes e Segurança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6" name="Rectangle 12"/>
          <p:cNvSpPr>
            <a:spLocks noChangeArrowheads="1"/>
          </p:cNvSpPr>
          <p:nvPr/>
        </p:nvSpPr>
        <p:spPr bwMode="auto">
          <a:xfrm>
            <a:off x="6792913" y="2682875"/>
            <a:ext cx="1509712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Operação e Manutenção Rodoviária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7" name="Line 18"/>
          <p:cNvSpPr>
            <a:spLocks noChangeShapeType="1"/>
          </p:cNvSpPr>
          <p:nvPr/>
        </p:nvSpPr>
        <p:spPr bwMode="auto">
          <a:xfrm>
            <a:off x="2265363" y="1830388"/>
            <a:ext cx="0" cy="2938462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58" name="Line 19"/>
          <p:cNvSpPr>
            <a:spLocks noChangeShapeType="1"/>
          </p:cNvSpPr>
          <p:nvPr/>
        </p:nvSpPr>
        <p:spPr bwMode="auto">
          <a:xfrm>
            <a:off x="3775075" y="1830388"/>
            <a:ext cx="0" cy="2938462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59" name="Line 20"/>
          <p:cNvSpPr>
            <a:spLocks noChangeShapeType="1"/>
          </p:cNvSpPr>
          <p:nvPr/>
        </p:nvSpPr>
        <p:spPr bwMode="auto">
          <a:xfrm>
            <a:off x="5284788" y="1830388"/>
            <a:ext cx="0" cy="2938462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0" name="Line 21"/>
          <p:cNvSpPr>
            <a:spLocks noChangeShapeType="1"/>
          </p:cNvSpPr>
          <p:nvPr/>
        </p:nvSpPr>
        <p:spPr bwMode="auto">
          <a:xfrm>
            <a:off x="6792913" y="1830388"/>
            <a:ext cx="0" cy="2938462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1" name="Line 22"/>
          <p:cNvSpPr>
            <a:spLocks noChangeShapeType="1"/>
          </p:cNvSpPr>
          <p:nvPr/>
        </p:nvSpPr>
        <p:spPr bwMode="auto">
          <a:xfrm>
            <a:off x="755650" y="1830388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2" name="Line 23"/>
          <p:cNvSpPr>
            <a:spLocks noChangeShapeType="1"/>
          </p:cNvSpPr>
          <p:nvPr/>
        </p:nvSpPr>
        <p:spPr bwMode="auto">
          <a:xfrm>
            <a:off x="755650" y="2789238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3" name="Line 24"/>
          <p:cNvSpPr>
            <a:spLocks noChangeShapeType="1"/>
          </p:cNvSpPr>
          <p:nvPr/>
        </p:nvSpPr>
        <p:spPr bwMode="auto">
          <a:xfrm>
            <a:off x="755650" y="3760788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4" name="Line 25"/>
          <p:cNvSpPr>
            <a:spLocks noChangeShapeType="1"/>
          </p:cNvSpPr>
          <p:nvPr/>
        </p:nvSpPr>
        <p:spPr bwMode="auto">
          <a:xfrm>
            <a:off x="755650" y="1435100"/>
            <a:ext cx="0" cy="4703763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5" name="Line 26"/>
          <p:cNvSpPr>
            <a:spLocks noChangeShapeType="1"/>
          </p:cNvSpPr>
          <p:nvPr/>
        </p:nvSpPr>
        <p:spPr bwMode="auto">
          <a:xfrm>
            <a:off x="8302625" y="1435100"/>
            <a:ext cx="0" cy="4703763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6" name="Line 27"/>
          <p:cNvSpPr>
            <a:spLocks noChangeShapeType="1"/>
          </p:cNvSpPr>
          <p:nvPr/>
        </p:nvSpPr>
        <p:spPr bwMode="auto">
          <a:xfrm>
            <a:off x="755650" y="1428750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7" name="Line 28"/>
          <p:cNvSpPr>
            <a:spLocks noChangeShapeType="1"/>
          </p:cNvSpPr>
          <p:nvPr/>
        </p:nvSpPr>
        <p:spPr bwMode="auto">
          <a:xfrm>
            <a:off x="755650" y="4765675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8468" name="Picture 28" descr="Freeway Management System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890713"/>
            <a:ext cx="609600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27" descr="Transit Management Systems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881188"/>
            <a:ext cx="604837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0" name="Picture 26" descr="Incident Management Systems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881188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Picture 25" descr="Emergency Management Systems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881188"/>
            <a:ext cx="604837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2" name="Picture 24" descr="Electronic Payment Systems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833688"/>
            <a:ext cx="609600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Picture 22" descr="Information Management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2830513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Picture 21" descr="Crash Prevention and Safety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833688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5" name="Picture 20" descr="Roadway Operations and Maintenance"/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2833688"/>
            <a:ext cx="604837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6" name="Picture 19" descr="Road Weather Management"/>
          <p:cNvPicPr>
            <a:picLocks noChangeAspect="1" noChangeArrowheads="1"/>
          </p:cNvPicPr>
          <p:nvPr/>
        </p:nvPicPr>
        <p:blipFill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808413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7" name="Picture 18" descr="Commercial Vehicle Operations"/>
          <p:cNvPicPr>
            <a:picLocks noChangeAspect="1" noChangeArrowheads="1"/>
          </p:cNvPicPr>
          <p:nvPr/>
        </p:nvPicPr>
        <p:blipFill>
          <a:blip r:embed="rId21" r:link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08413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8" name="Picture 17" descr="Intermodal Freight"/>
          <p:cNvPicPr>
            <a:picLocks noChangeAspect="1" noChangeArrowheads="1"/>
          </p:cNvPicPr>
          <p:nvPr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3806825"/>
            <a:ext cx="604837" cy="588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9" name="Line 45"/>
          <p:cNvSpPr>
            <a:spLocks noChangeShapeType="1"/>
          </p:cNvSpPr>
          <p:nvPr/>
        </p:nvSpPr>
        <p:spPr bwMode="auto">
          <a:xfrm>
            <a:off x="758825" y="5157788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80" name="Line 53"/>
          <p:cNvSpPr>
            <a:spLocks noChangeShapeType="1"/>
          </p:cNvSpPr>
          <p:nvPr/>
        </p:nvSpPr>
        <p:spPr bwMode="auto">
          <a:xfrm>
            <a:off x="755650" y="6149975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81" name="Line 58"/>
          <p:cNvSpPr>
            <a:spLocks noChangeShapeType="1"/>
          </p:cNvSpPr>
          <p:nvPr/>
        </p:nvSpPr>
        <p:spPr bwMode="auto">
          <a:xfrm>
            <a:off x="2270125" y="5165725"/>
            <a:ext cx="0" cy="979488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82" name="Line 59"/>
          <p:cNvSpPr>
            <a:spLocks noChangeShapeType="1"/>
          </p:cNvSpPr>
          <p:nvPr/>
        </p:nvSpPr>
        <p:spPr bwMode="auto">
          <a:xfrm>
            <a:off x="3778250" y="5167313"/>
            <a:ext cx="0" cy="97790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83" name="Line 61"/>
          <p:cNvSpPr>
            <a:spLocks noChangeShapeType="1"/>
          </p:cNvSpPr>
          <p:nvPr/>
        </p:nvSpPr>
        <p:spPr bwMode="auto">
          <a:xfrm>
            <a:off x="6792913" y="5164138"/>
            <a:ext cx="0" cy="981075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8484" name="Picture 6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10175"/>
            <a:ext cx="571500" cy="5715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5" name="Picture 6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5203825"/>
            <a:ext cx="571500" cy="5730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6" name="Picture 6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5203825"/>
            <a:ext cx="571500" cy="5730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7" name="Line 67"/>
          <p:cNvSpPr>
            <a:spLocks noChangeShapeType="1"/>
          </p:cNvSpPr>
          <p:nvPr/>
        </p:nvSpPr>
        <p:spPr bwMode="auto">
          <a:xfrm>
            <a:off x="5286375" y="5160963"/>
            <a:ext cx="0" cy="981075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8488" name="Grupo 69"/>
          <p:cNvGrpSpPr>
            <a:grpSpLocks/>
          </p:cNvGrpSpPr>
          <p:nvPr/>
        </p:nvGrpSpPr>
        <p:grpSpPr bwMode="auto">
          <a:xfrm>
            <a:off x="2722563" y="2881313"/>
            <a:ext cx="611187" cy="515937"/>
            <a:chOff x="2765657" y="3296451"/>
            <a:chExt cx="611008" cy="517335"/>
          </a:xfrm>
        </p:grpSpPr>
        <p:grpSp>
          <p:nvGrpSpPr>
            <p:cNvPr id="18490" name="Grupo 61"/>
            <p:cNvGrpSpPr>
              <a:grpSpLocks/>
            </p:cNvGrpSpPr>
            <p:nvPr/>
          </p:nvGrpSpPr>
          <p:grpSpPr bwMode="auto">
            <a:xfrm>
              <a:off x="2803746" y="3296451"/>
              <a:ext cx="549113" cy="458481"/>
              <a:chOff x="8441630" y="410493"/>
              <a:chExt cx="641984" cy="888198"/>
            </a:xfrm>
          </p:grpSpPr>
          <p:sp>
            <p:nvSpPr>
              <p:cNvPr id="60" name="CaixaDeTexto 59"/>
              <p:cNvSpPr txBox="1"/>
              <p:nvPr/>
            </p:nvSpPr>
            <p:spPr>
              <a:xfrm>
                <a:off x="8469461" y="410493"/>
                <a:ext cx="569623" cy="8881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pt-BR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cript MT Bold" pitchFamily="66" charset="0"/>
                    <a:cs typeface="Arial" pitchFamily="34" charset="0"/>
                  </a:rPr>
                  <a:t>i</a:t>
                </a:r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8441630" y="573930"/>
                <a:ext cx="641985" cy="715427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63" name="Retângulo 62"/>
            <p:cNvSpPr/>
            <p:nvPr/>
          </p:nvSpPr>
          <p:spPr>
            <a:xfrm>
              <a:off x="2765657" y="3334654"/>
              <a:ext cx="611008" cy="4791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18489" name="Picture 29" descr="Arterial Management Systems"/>
          <p:cNvPicPr>
            <a:picLocks noChangeAspect="1" noChangeArrowheads="1"/>
          </p:cNvPicPr>
          <p:nvPr/>
        </p:nvPicPr>
        <p:blipFill>
          <a:blip r:embed="rId28" r:link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862138"/>
            <a:ext cx="581025" cy="563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469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xfrm>
            <a:off x="250825" y="228600"/>
            <a:ext cx="8893175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altLang="pt-BR" sz="3200" b="1" smtClean="0"/>
              <a:t>(</a:t>
            </a:r>
            <a:r>
              <a:rPr lang="pt-BR" altLang="pt-BR" sz="1800" b="1" smtClean="0"/>
              <a:t>Supervisão, Fiscalização e Controle Operacional</a:t>
            </a:r>
            <a:r>
              <a:rPr lang="pt-BR" altLang="pt-BR" sz="3200" b="1" smtClean="0"/>
              <a:t>)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10366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100" b="1" smtClean="0"/>
              <a:t>Supervisão, Fiscalização, Gestão e Controle Operacional</a:t>
            </a:r>
          </a:p>
          <a:p>
            <a:pPr lvl="1">
              <a:lnSpc>
                <a:spcPct val="80000"/>
              </a:lnSpc>
            </a:pPr>
            <a:r>
              <a:rPr lang="pt-BR" altLang="pt-BR" sz="2100" smtClean="0"/>
              <a:t>Monitoramento e </a:t>
            </a:r>
            <a:r>
              <a:rPr lang="pt-BR" altLang="pt-BR" sz="2100" b="1" smtClean="0">
                <a:solidFill>
                  <a:srgbClr val="FF0000"/>
                </a:solidFill>
              </a:rPr>
              <a:t>Gestão </a:t>
            </a:r>
            <a:r>
              <a:rPr lang="en-US" altLang="pt-BR" sz="2100" b="1" smtClean="0">
                <a:solidFill>
                  <a:srgbClr val="FF0000"/>
                </a:solidFill>
              </a:rPr>
              <a:t>dos Serviços Prestados</a:t>
            </a:r>
            <a:r>
              <a:rPr lang="en-US" altLang="pt-BR" sz="2100" smtClean="0"/>
              <a:t>  (Viagens, Rotas e Ofertas)</a:t>
            </a:r>
            <a:endParaRPr lang="pt-BR" altLang="pt-BR" sz="2100" smtClean="0"/>
          </a:p>
          <a:p>
            <a:pPr lvl="2">
              <a:lnSpc>
                <a:spcPct val="80000"/>
              </a:lnSpc>
            </a:pPr>
            <a:r>
              <a:rPr lang="pt-BR" altLang="pt-BR" sz="1700" b="1" smtClean="0">
                <a:solidFill>
                  <a:srgbClr val="FF0000"/>
                </a:solidFill>
              </a:rPr>
              <a:t>Ilustração das Funcionalidades:</a:t>
            </a:r>
            <a:r>
              <a:rPr lang="pt-BR" altLang="pt-BR" sz="2100" smtClean="0"/>
              <a:t> </a:t>
            </a:r>
            <a:endParaRPr lang="pt-BR" altLang="pt-BR" sz="2000" smtClean="0"/>
          </a:p>
        </p:txBody>
      </p:sp>
      <p:pic>
        <p:nvPicPr>
          <p:cNvPr id="80900" name="Imagem 6" descr="W:\Kretta\Logit\BRTPOA\ESPECIFICAÇÃO\Imagens\SCO_INF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r="2087"/>
          <a:stretch>
            <a:fillRect/>
          </a:stretch>
        </p:blipFill>
        <p:spPr bwMode="auto">
          <a:xfrm>
            <a:off x="155575" y="3003550"/>
            <a:ext cx="87376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ítulo 1"/>
          <p:cNvSpPr>
            <a:spLocks noGrp="1"/>
          </p:cNvSpPr>
          <p:nvPr>
            <p:ph type="title" idx="4294967295"/>
          </p:nvPr>
        </p:nvSpPr>
        <p:spPr>
          <a:xfrm>
            <a:off x="71438" y="115888"/>
            <a:ext cx="8964612" cy="990600"/>
          </a:xfrm>
        </p:spPr>
        <p:txBody>
          <a:bodyPr lIns="0" tIns="0" rIns="0" bIns="0" anchor="t"/>
          <a:lstStyle/>
          <a:p>
            <a:r>
              <a:rPr lang="pt-BR" altLang="pt-BR" sz="2400" b="1" smtClean="0"/>
              <a:t>Exemplo de monitoramento do progresso das viagens – comparando-se, em intervalos programados, o progresso real com a </a:t>
            </a:r>
            <a:r>
              <a:rPr lang="pt-BR" altLang="pt-BR" sz="2400" b="1" smtClean="0">
                <a:solidFill>
                  <a:srgbClr val="0000CC"/>
                </a:solidFill>
              </a:rPr>
              <a:t>tabela de programação horária</a:t>
            </a:r>
            <a:r>
              <a:rPr lang="pt-BR" altLang="pt-BR" sz="2400" b="1" smtClean="0">
                <a:solidFill>
                  <a:srgbClr val="FF3300"/>
                </a:solidFill>
              </a:rPr>
              <a:t> (Usuário/Viajante/Passageiro)</a:t>
            </a:r>
            <a:endParaRPr lang="en-US" altLang="pt-BR" sz="2400" b="1" smtClean="0">
              <a:solidFill>
                <a:srgbClr val="FF3300"/>
              </a:solidFill>
            </a:endParaRPr>
          </a:p>
        </p:txBody>
      </p:sp>
      <p:sp>
        <p:nvSpPr>
          <p:cNvPr id="81923" name="Espaço Reservado para Número de Slide 3"/>
          <p:cNvSpPr txBox="1">
            <a:spLocks noGrp="1"/>
          </p:cNvSpPr>
          <p:nvPr/>
        </p:nvSpPr>
        <p:spPr bwMode="auto">
          <a:xfrm>
            <a:off x="8435975" y="82550"/>
            <a:ext cx="4984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13A0670-FD9C-4A0E-9270-DE7BD78AC0D4}" type="slidenum">
              <a:rPr lang="en-US" altLang="pt-BR" sz="1400"/>
              <a:pPr algn="r" eaLnBrk="1" hangingPunct="1"/>
              <a:t>61</a:t>
            </a:fld>
            <a:endParaRPr lang="en-US" altLang="pt-BR" sz="1400"/>
          </a:p>
        </p:txBody>
      </p:sp>
      <p:sp>
        <p:nvSpPr>
          <p:cNvPr id="8192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/>
              <a:t/>
            </a:r>
            <a:br>
              <a:rPr lang="en-US" altLang="pt-BR"/>
            </a:br>
            <a:endParaRPr lang="en-US" altLang="pt-BR"/>
          </a:p>
        </p:txBody>
      </p:sp>
      <p:grpSp>
        <p:nvGrpSpPr>
          <p:cNvPr id="81925" name="Grupo 10"/>
          <p:cNvGrpSpPr>
            <a:grpSpLocks/>
          </p:cNvGrpSpPr>
          <p:nvPr/>
        </p:nvGrpSpPr>
        <p:grpSpPr bwMode="auto">
          <a:xfrm>
            <a:off x="1087438" y="1600200"/>
            <a:ext cx="6146800" cy="4525963"/>
            <a:chOff x="1177419" y="1600200"/>
            <a:chExt cx="6659895" cy="4525963"/>
          </a:xfrm>
        </p:grpSpPr>
        <p:pic>
          <p:nvPicPr>
            <p:cNvPr id="81926" name="Picture 3" descr="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639" y="1600200"/>
              <a:ext cx="6416675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1177419" y="2663825"/>
              <a:ext cx="999328" cy="468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4381805" y="4286250"/>
              <a:ext cx="1071569" cy="214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6573103" y="4865688"/>
              <a:ext cx="1071569" cy="420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ítulo 1"/>
          <p:cNvSpPr>
            <a:spLocks noGrp="1"/>
          </p:cNvSpPr>
          <p:nvPr>
            <p:ph type="title" idx="4294967295"/>
          </p:nvPr>
        </p:nvSpPr>
        <p:spPr>
          <a:xfrm>
            <a:off x="180975" y="115888"/>
            <a:ext cx="9144000" cy="990600"/>
          </a:xfrm>
        </p:spPr>
        <p:txBody>
          <a:bodyPr lIns="0" tIns="0" rIns="0" bIns="0" anchor="t"/>
          <a:lstStyle/>
          <a:p>
            <a:r>
              <a:rPr lang="pt-BR" altLang="pt-BR" sz="2400" b="1" smtClean="0"/>
              <a:t>Exemplo de monitoramento do progresso das viagens – comparando-se, em intervalos programados, o progresso real com a </a:t>
            </a:r>
            <a:r>
              <a:rPr lang="pt-BR" altLang="pt-BR" sz="2400" b="1" smtClean="0">
                <a:solidFill>
                  <a:srgbClr val="0000CC"/>
                </a:solidFill>
              </a:rPr>
              <a:t>tabela de programação horária</a:t>
            </a:r>
            <a:r>
              <a:rPr lang="pt-BR" altLang="pt-BR" sz="2400" b="1" smtClean="0">
                <a:solidFill>
                  <a:srgbClr val="FF3300"/>
                </a:solidFill>
              </a:rPr>
              <a:t> (Usuário/Viajante/Passageiro)</a:t>
            </a:r>
            <a:endParaRPr lang="en-US" altLang="pt-BR" sz="2400" b="1" smtClean="0">
              <a:solidFill>
                <a:srgbClr val="FF3300"/>
              </a:solidFill>
            </a:endParaRPr>
          </a:p>
        </p:txBody>
      </p:sp>
      <p:sp>
        <p:nvSpPr>
          <p:cNvPr id="82947" name="Espaço Reservado para Número de Slide 3"/>
          <p:cNvSpPr txBox="1">
            <a:spLocks noGrp="1"/>
          </p:cNvSpPr>
          <p:nvPr/>
        </p:nvSpPr>
        <p:spPr bwMode="auto">
          <a:xfrm>
            <a:off x="8435975" y="82550"/>
            <a:ext cx="4984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A332EA6-E603-4476-90A8-8F6946D67717}" type="slidenum">
              <a:rPr lang="en-US" altLang="pt-BR" sz="1400"/>
              <a:pPr algn="r" eaLnBrk="1" hangingPunct="1"/>
              <a:t>62</a:t>
            </a:fld>
            <a:endParaRPr lang="en-US" altLang="pt-BR" sz="1400"/>
          </a:p>
        </p:txBody>
      </p:sp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/>
              <a:t/>
            </a:r>
            <a:br>
              <a:rPr lang="en-US" altLang="pt-BR"/>
            </a:br>
            <a:endParaRPr lang="en-US" altLang="pt-BR"/>
          </a:p>
        </p:txBody>
      </p:sp>
      <p:grpSp>
        <p:nvGrpSpPr>
          <p:cNvPr id="82949" name="Grupo 10"/>
          <p:cNvGrpSpPr>
            <a:grpSpLocks/>
          </p:cNvGrpSpPr>
          <p:nvPr/>
        </p:nvGrpSpPr>
        <p:grpSpPr bwMode="auto">
          <a:xfrm>
            <a:off x="1087438" y="1600200"/>
            <a:ext cx="6094412" cy="4525963"/>
            <a:chOff x="1177419" y="1600200"/>
            <a:chExt cx="6602919" cy="4525963"/>
          </a:xfrm>
        </p:grpSpPr>
        <p:pic>
          <p:nvPicPr>
            <p:cNvPr id="82950" name="Picture 3" descr="a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663" y="1600200"/>
              <a:ext cx="6416675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1177419" y="2717800"/>
              <a:ext cx="1001016" cy="468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4381701" y="4286250"/>
              <a:ext cx="1071535" cy="214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6572927" y="4865688"/>
              <a:ext cx="1073254" cy="420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ítulo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8893175" cy="990600"/>
          </a:xfrm>
        </p:spPr>
        <p:txBody>
          <a:bodyPr lIns="0" tIns="0" rIns="0" bIns="0" anchor="t"/>
          <a:lstStyle/>
          <a:p>
            <a:r>
              <a:rPr lang="pt-BR" altLang="pt-BR" sz="2400" b="1" smtClean="0"/>
              <a:t>Exemplo de monitoramento do progresso das viagens – comparando-se, em intervalos programados, o progresso real com a </a:t>
            </a:r>
            <a:r>
              <a:rPr lang="pt-BR" altLang="pt-BR" sz="2400" b="1" smtClean="0">
                <a:solidFill>
                  <a:srgbClr val="0000CC"/>
                </a:solidFill>
              </a:rPr>
              <a:t>tabela de programação horária</a:t>
            </a:r>
            <a:r>
              <a:rPr lang="pt-BR" altLang="pt-BR" sz="2400" b="1" smtClean="0">
                <a:solidFill>
                  <a:srgbClr val="FF3300"/>
                </a:solidFill>
              </a:rPr>
              <a:t> (Usuário/Viajante/Passageiro)</a:t>
            </a:r>
            <a:endParaRPr lang="en-US" altLang="pt-BR" sz="2400" b="1" smtClean="0">
              <a:solidFill>
                <a:srgbClr val="FF3300"/>
              </a:solidFill>
            </a:endParaRPr>
          </a:p>
        </p:txBody>
      </p:sp>
      <p:sp>
        <p:nvSpPr>
          <p:cNvPr id="83971" name="Espaço Reservado para Número de Slide 3"/>
          <p:cNvSpPr txBox="1">
            <a:spLocks noGrp="1"/>
          </p:cNvSpPr>
          <p:nvPr/>
        </p:nvSpPr>
        <p:spPr bwMode="auto">
          <a:xfrm>
            <a:off x="8435975" y="82550"/>
            <a:ext cx="4984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978CC92-D785-49A9-AF85-6FAA96243501}" type="slidenum">
              <a:rPr lang="en-US" altLang="pt-BR" sz="1400"/>
              <a:pPr algn="r" eaLnBrk="1" hangingPunct="1"/>
              <a:t>63</a:t>
            </a:fld>
            <a:endParaRPr lang="en-US" altLang="pt-BR" sz="1400"/>
          </a:p>
        </p:txBody>
      </p:sp>
      <p:sp>
        <p:nvSpPr>
          <p:cNvPr id="8397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/>
              <a:t/>
            </a:r>
            <a:br>
              <a:rPr lang="en-US" altLang="pt-BR"/>
            </a:br>
            <a:endParaRPr lang="en-US" altLang="pt-BR"/>
          </a:p>
        </p:txBody>
      </p:sp>
      <p:grpSp>
        <p:nvGrpSpPr>
          <p:cNvPr id="83973" name="Grupo 10"/>
          <p:cNvGrpSpPr>
            <a:grpSpLocks/>
          </p:cNvGrpSpPr>
          <p:nvPr/>
        </p:nvGrpSpPr>
        <p:grpSpPr bwMode="auto">
          <a:xfrm>
            <a:off x="1087438" y="1600200"/>
            <a:ext cx="6094412" cy="4525963"/>
            <a:chOff x="1177419" y="1600200"/>
            <a:chExt cx="6602919" cy="4525963"/>
          </a:xfrm>
        </p:grpSpPr>
        <p:pic>
          <p:nvPicPr>
            <p:cNvPr id="83974" name="Picture 3" descr="a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663" y="1600200"/>
              <a:ext cx="6416675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1177419" y="2717800"/>
              <a:ext cx="1001016" cy="468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4381701" y="4286250"/>
              <a:ext cx="1071535" cy="214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6572927" y="4865688"/>
              <a:ext cx="1073254" cy="420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ítulo 1"/>
          <p:cNvSpPr>
            <a:spLocks noGrp="1"/>
          </p:cNvSpPr>
          <p:nvPr>
            <p:ph type="title" idx="4294967295"/>
          </p:nvPr>
        </p:nvSpPr>
        <p:spPr>
          <a:xfrm>
            <a:off x="144463" y="115888"/>
            <a:ext cx="9036050" cy="990600"/>
          </a:xfrm>
        </p:spPr>
        <p:txBody>
          <a:bodyPr lIns="0" tIns="0" rIns="0" bIns="0" anchor="t"/>
          <a:lstStyle/>
          <a:p>
            <a:r>
              <a:rPr lang="pt-BR" altLang="pt-BR" sz="2400" b="1" smtClean="0"/>
              <a:t>Exemplo de monitoramento do progresso das viagens – comparando-se, em intervalos programados, o progresso real com a </a:t>
            </a:r>
            <a:r>
              <a:rPr lang="pt-BR" altLang="pt-BR" sz="2400" b="1" smtClean="0">
                <a:solidFill>
                  <a:srgbClr val="0000CC"/>
                </a:solidFill>
              </a:rPr>
              <a:t>tabela de programação horária</a:t>
            </a:r>
            <a:r>
              <a:rPr lang="pt-BR" altLang="pt-BR" sz="2400" b="1" smtClean="0">
                <a:solidFill>
                  <a:srgbClr val="FF3300"/>
                </a:solidFill>
              </a:rPr>
              <a:t> (Usuário/Viajante/Passageiro)</a:t>
            </a:r>
            <a:endParaRPr lang="en-US" altLang="pt-BR" sz="2400" b="1" smtClean="0">
              <a:solidFill>
                <a:srgbClr val="FF3300"/>
              </a:solidFill>
            </a:endParaRPr>
          </a:p>
        </p:txBody>
      </p:sp>
      <p:sp>
        <p:nvSpPr>
          <p:cNvPr id="84995" name="Espaço Reservado para Número de Slide 3"/>
          <p:cNvSpPr txBox="1">
            <a:spLocks noGrp="1"/>
          </p:cNvSpPr>
          <p:nvPr/>
        </p:nvSpPr>
        <p:spPr bwMode="auto">
          <a:xfrm>
            <a:off x="8435975" y="82550"/>
            <a:ext cx="4984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7F23CB2-E193-40BC-AD43-D5CDE111E3C0}" type="slidenum">
              <a:rPr lang="en-US" altLang="pt-BR" sz="1400"/>
              <a:pPr algn="r" eaLnBrk="1" hangingPunct="1"/>
              <a:t>64</a:t>
            </a:fld>
            <a:endParaRPr lang="en-US" altLang="pt-BR" sz="1400"/>
          </a:p>
        </p:txBody>
      </p:sp>
      <p:sp>
        <p:nvSpPr>
          <p:cNvPr id="8499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/>
              <a:t/>
            </a:r>
            <a:br>
              <a:rPr lang="en-US" altLang="pt-BR"/>
            </a:br>
            <a:endParaRPr lang="en-US" altLang="pt-BR"/>
          </a:p>
        </p:txBody>
      </p:sp>
      <p:grpSp>
        <p:nvGrpSpPr>
          <p:cNvPr id="84997" name="Grupo 10"/>
          <p:cNvGrpSpPr>
            <a:grpSpLocks/>
          </p:cNvGrpSpPr>
          <p:nvPr/>
        </p:nvGrpSpPr>
        <p:grpSpPr bwMode="auto">
          <a:xfrm>
            <a:off x="1087438" y="1600200"/>
            <a:ext cx="6094412" cy="4525963"/>
            <a:chOff x="1177419" y="1600200"/>
            <a:chExt cx="6602919" cy="4525963"/>
          </a:xfrm>
        </p:grpSpPr>
        <p:pic>
          <p:nvPicPr>
            <p:cNvPr id="84998" name="Picture 3" descr="a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663" y="1600200"/>
              <a:ext cx="6416675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1177419" y="2717800"/>
              <a:ext cx="1001016" cy="468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4381701" y="4286250"/>
              <a:ext cx="1071535" cy="214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6572927" y="4865688"/>
              <a:ext cx="1073254" cy="420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ítulo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8893175" cy="990600"/>
          </a:xfrm>
        </p:spPr>
        <p:txBody>
          <a:bodyPr lIns="0" tIns="0" rIns="0" bIns="0" anchor="t"/>
          <a:lstStyle/>
          <a:p>
            <a:r>
              <a:rPr lang="pt-BR" altLang="pt-BR" sz="2400" b="1" smtClean="0"/>
              <a:t>Exemplo de monitoramento do progresso das viagens – comparando-se, em intervalos programados, o progresso real com a </a:t>
            </a:r>
            <a:r>
              <a:rPr lang="pt-BR" altLang="pt-BR" sz="2400" b="1" smtClean="0">
                <a:solidFill>
                  <a:srgbClr val="0000CC"/>
                </a:solidFill>
              </a:rPr>
              <a:t>tabela de programação horária</a:t>
            </a:r>
            <a:r>
              <a:rPr lang="pt-BR" altLang="pt-BR" sz="2400" b="1" smtClean="0">
                <a:solidFill>
                  <a:srgbClr val="FF3300"/>
                </a:solidFill>
              </a:rPr>
              <a:t> (Usuário/Viajante/Passageiro)</a:t>
            </a:r>
            <a:endParaRPr lang="en-US" altLang="pt-BR" sz="2400" b="1" smtClean="0">
              <a:solidFill>
                <a:srgbClr val="FF3300"/>
              </a:solidFill>
            </a:endParaRPr>
          </a:p>
        </p:txBody>
      </p:sp>
      <p:sp>
        <p:nvSpPr>
          <p:cNvPr id="86019" name="Espaço Reservado para Número de Slide 3"/>
          <p:cNvSpPr txBox="1">
            <a:spLocks noGrp="1"/>
          </p:cNvSpPr>
          <p:nvPr/>
        </p:nvSpPr>
        <p:spPr bwMode="auto">
          <a:xfrm>
            <a:off x="8435975" y="82550"/>
            <a:ext cx="4984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424D70-62EB-463B-B299-9FA28D5719A5}" type="slidenum">
              <a:rPr lang="en-US" altLang="pt-BR" sz="1400"/>
              <a:pPr algn="r" eaLnBrk="1" hangingPunct="1"/>
              <a:t>65</a:t>
            </a:fld>
            <a:endParaRPr lang="en-US" altLang="pt-BR" sz="1400"/>
          </a:p>
        </p:txBody>
      </p:sp>
      <p:sp>
        <p:nvSpPr>
          <p:cNvPr id="86020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/>
              <a:t/>
            </a:r>
            <a:br>
              <a:rPr lang="en-US" altLang="pt-BR"/>
            </a:br>
            <a:endParaRPr lang="en-US" altLang="pt-BR"/>
          </a:p>
        </p:txBody>
      </p:sp>
      <p:grpSp>
        <p:nvGrpSpPr>
          <p:cNvPr id="86021" name="Grupo 10"/>
          <p:cNvGrpSpPr>
            <a:grpSpLocks/>
          </p:cNvGrpSpPr>
          <p:nvPr/>
        </p:nvGrpSpPr>
        <p:grpSpPr bwMode="auto">
          <a:xfrm>
            <a:off x="1087438" y="1600200"/>
            <a:ext cx="6094412" cy="4525963"/>
            <a:chOff x="1177419" y="1600200"/>
            <a:chExt cx="6602919" cy="4525963"/>
          </a:xfrm>
        </p:grpSpPr>
        <p:pic>
          <p:nvPicPr>
            <p:cNvPr id="86022" name="Picture 3" descr="a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663" y="1600200"/>
              <a:ext cx="6416675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1177419" y="2717800"/>
              <a:ext cx="1001016" cy="468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ítulo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893175" cy="990600"/>
          </a:xfrm>
        </p:spPr>
        <p:txBody>
          <a:bodyPr lIns="0" tIns="0" rIns="0" bIns="0" anchor="t"/>
          <a:lstStyle/>
          <a:p>
            <a:r>
              <a:rPr lang="pt-BR" altLang="pt-BR" sz="2400" b="1" dirty="0" smtClean="0"/>
              <a:t>Exemplo de implementação da tela de monitoramento para acompanhar o </a:t>
            </a:r>
            <a:r>
              <a:rPr lang="pt-BR" altLang="pt-BR" sz="2400" b="1" dirty="0" smtClean="0">
                <a:solidFill>
                  <a:srgbClr val="0000CC"/>
                </a:solidFill>
              </a:rPr>
              <a:t>progresso das viagens</a:t>
            </a:r>
            <a:r>
              <a:rPr lang="pt-BR" altLang="pt-BR" sz="2400" b="1" dirty="0" smtClean="0"/>
              <a:t> </a:t>
            </a:r>
            <a:br>
              <a:rPr lang="pt-BR" altLang="pt-BR" sz="2400" b="1" dirty="0" smtClean="0"/>
            </a:br>
            <a:r>
              <a:rPr lang="pt-BR" altLang="pt-BR" sz="2400" b="1" dirty="0" smtClean="0">
                <a:solidFill>
                  <a:srgbClr val="FF0000"/>
                </a:solidFill>
              </a:rPr>
              <a:t>(Controlador Operacional)</a:t>
            </a:r>
            <a:endParaRPr lang="en-US" altLang="pt-BR" sz="2400" b="1" dirty="0" smtClean="0">
              <a:solidFill>
                <a:srgbClr val="FF0000"/>
              </a:solidFill>
            </a:endParaRPr>
          </a:p>
        </p:txBody>
      </p:sp>
      <p:sp>
        <p:nvSpPr>
          <p:cNvPr id="8704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/>
              <a:t/>
            </a:r>
            <a:br>
              <a:rPr lang="en-US" altLang="pt-BR"/>
            </a:br>
            <a:endParaRPr lang="en-US" altLang="pt-BR"/>
          </a:p>
        </p:txBody>
      </p:sp>
      <p:pic>
        <p:nvPicPr>
          <p:cNvPr id="87044" name="Picture 2" descr="W:\Kretta\Logit\BRTPOA\ESPECIFICAÇÃO\Imagens\Progresso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17663"/>
            <a:ext cx="8424863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ítulo 1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512175" cy="990600"/>
          </a:xfrm>
        </p:spPr>
        <p:txBody>
          <a:bodyPr lIns="0" tIns="0" rIns="0" bIns="0" anchor="t"/>
          <a:lstStyle/>
          <a:p>
            <a:r>
              <a:rPr lang="pt-BR" altLang="pt-BR" sz="2400" b="1" smtClean="0"/>
              <a:t>Os indicadores de desempenho, de forma combinada ou isoladamente, visam fornecer medidas que refletem o </a:t>
            </a:r>
            <a:r>
              <a:rPr lang="pt-BR" altLang="pt-BR" sz="2400" b="1" smtClean="0">
                <a:solidFill>
                  <a:srgbClr val="0000CC"/>
                </a:solidFill>
              </a:rPr>
              <a:t>desempenho do serviço BRT</a:t>
            </a:r>
            <a:r>
              <a:rPr lang="pt-BR" altLang="pt-BR" sz="2400" b="1" smtClean="0"/>
              <a:t> </a:t>
            </a:r>
            <a:r>
              <a:rPr lang="pt-BR" altLang="pt-BR" sz="2400" b="1" smtClean="0">
                <a:solidFill>
                  <a:srgbClr val="FF0000"/>
                </a:solidFill>
              </a:rPr>
              <a:t>(Gestores)</a:t>
            </a:r>
            <a:endParaRPr lang="en-US" altLang="pt-BR" sz="2400" b="1" smtClean="0">
              <a:solidFill>
                <a:srgbClr val="FF0000"/>
              </a:solidFill>
            </a:endParaRPr>
          </a:p>
        </p:txBody>
      </p:sp>
      <p:sp>
        <p:nvSpPr>
          <p:cNvPr id="1205251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250825" y="1484313"/>
            <a:ext cx="8713788" cy="4525962"/>
          </a:xfrm>
        </p:spPr>
        <p:txBody>
          <a:bodyPr/>
          <a:lstStyle/>
          <a:p>
            <a:pPr>
              <a:defRPr/>
            </a:pPr>
            <a:r>
              <a:rPr lang="pt-BR" alt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Indicadores que podem ser calculados pela operação:</a:t>
            </a:r>
          </a:p>
          <a:p>
            <a:pPr lvl="1">
              <a:defRPr/>
            </a:pPr>
            <a:r>
              <a:rPr lang="pt-BR" altLang="pt-BR" sz="21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Diferença da operação com a programação</a:t>
            </a:r>
            <a:endParaRPr lang="en-US" altLang="pt-BR" sz="2100" b="1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Visão por serviço</a:t>
            </a:r>
            <a:endParaRPr lang="en-US" altLang="pt-BR" sz="200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Visão por estação</a:t>
            </a:r>
            <a:endParaRPr lang="en-US" altLang="pt-BR" sz="200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trecho da linha</a:t>
            </a:r>
            <a:endParaRPr lang="en-US" altLang="pt-BR" sz="200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Número de passageiros embarcados</a:t>
            </a:r>
            <a:endParaRPr lang="en-US" altLang="pt-BR" sz="21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  <a:endParaRPr lang="en-US" alt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 serviço</a:t>
            </a:r>
            <a:endParaRPr lang="en-US" alt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 ônibus</a:t>
            </a:r>
            <a:endParaRPr lang="en-US" alt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 trecho da linha</a:t>
            </a:r>
            <a:endParaRPr lang="en-US" alt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Número de usuário aguardando o embarque</a:t>
            </a:r>
            <a:endParaRPr lang="en-US" altLang="pt-BR" sz="21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  <a:endParaRPr lang="en-US" alt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 estação</a:t>
            </a:r>
            <a:endParaRPr lang="en-US" alt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 trecho da linha</a:t>
            </a:r>
            <a:endParaRPr lang="en-US" altLang="pt-BR" sz="21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xfrm>
            <a:off x="250825" y="269875"/>
            <a:ext cx="8642350" cy="11430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altLang="pt-BR" sz="2500" b="1" smtClean="0"/>
              <a:t>(</a:t>
            </a:r>
            <a:r>
              <a:rPr lang="pt-BR" altLang="pt-BR" sz="1900" b="1" smtClean="0"/>
              <a:t>Supervisão, Fiscalização e Controle Operacional</a:t>
            </a:r>
            <a:r>
              <a:rPr lang="pt-BR" altLang="pt-BR" sz="2500" b="1" smtClean="0"/>
              <a:t>)</a:t>
            </a:r>
            <a:br>
              <a:rPr lang="pt-BR" altLang="pt-BR" sz="2500" b="1" smtClean="0"/>
            </a:br>
            <a:endParaRPr lang="pt-BR" altLang="pt-BR" sz="2500" b="1" smtClean="0"/>
          </a:p>
        </p:txBody>
      </p:sp>
      <p:sp>
        <p:nvSpPr>
          <p:cNvPr id="1207299" name="Rectangle 3"/>
          <p:cNvSpPr>
            <a:spLocks noGrp="1"/>
          </p:cNvSpPr>
          <p:nvPr>
            <p:ph type="body" idx="1"/>
          </p:nvPr>
        </p:nvSpPr>
        <p:spPr>
          <a:xfrm>
            <a:off x="250825" y="1527175"/>
            <a:ext cx="8713788" cy="4997450"/>
          </a:xfrm>
        </p:spPr>
        <p:txBody>
          <a:bodyPr/>
          <a:lstStyle/>
          <a:p>
            <a:pPr>
              <a:defRPr/>
            </a:pP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</a:t>
            </a:r>
            <a:r>
              <a:rPr lang="en-US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dos </a:t>
            </a:r>
            <a:r>
              <a:rPr lang="en-US" altLang="pt-BR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Serviços</a:t>
            </a:r>
            <a:r>
              <a:rPr lang="en-US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Prestados</a:t>
            </a:r>
            <a:r>
              <a:rPr lang="en-US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(</a:t>
            </a:r>
            <a:r>
              <a:rPr lang="en-US" altLang="pt-BR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Viagens</a:t>
            </a:r>
            <a:r>
              <a:rPr lang="en-US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pt-BR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Rotas</a:t>
            </a:r>
            <a:r>
              <a:rPr lang="en-US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altLang="pt-BR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Ofertas</a:t>
            </a:r>
            <a:r>
              <a:rPr lang="en-US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pt-BR" altLang="pt-BR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Correlacionamento das Funções ITS com os Atores [</a:t>
            </a:r>
            <a:r>
              <a:rPr lang="pt-BR" altLang="pt-B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que serve</a:t>
            </a:r>
            <a:r>
              <a:rPr lang="pt-BR" alt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]:</a:t>
            </a:r>
            <a:endParaRPr lang="pt-BR" altLang="pt-BR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 aplicável para a gestão da operação com </a:t>
            </a: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reflexos diretos na 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qualidade dos serviços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conveniência para os passageiros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2"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Ao realizar o acompanhamento da operação é possível:</a:t>
            </a:r>
          </a:p>
          <a:p>
            <a:pPr lvl="3">
              <a:defRPr/>
            </a:pPr>
            <a:r>
              <a:rPr lang="pt-BR" altLang="pt-BR" sz="1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aumentar</a:t>
            </a:r>
            <a:r>
              <a:rPr lang="pt-BR" altLang="pt-BR" sz="1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pt-BR" altLang="pt-BR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produtividade</a:t>
            </a:r>
            <a:r>
              <a:rPr lang="pt-BR" altLang="pt-BR" sz="1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(como o </a:t>
            </a:r>
            <a:r>
              <a:rPr lang="pt-BR" altLang="pt-BR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índice de ocupação</a:t>
            </a:r>
            <a:r>
              <a:rPr lang="pt-BR" altLang="pt-BR" sz="1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IPK) </a:t>
            </a:r>
            <a:r>
              <a:rPr lang="pt-BR" altLang="pt-B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[Exemplo BRT/MIO]</a:t>
            </a:r>
          </a:p>
          <a:p>
            <a:pPr lvl="3">
              <a:defRPr/>
            </a:pPr>
            <a:r>
              <a:rPr lang="pt-BR" altLang="pt-B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melhorar o controle sobre intervalos de oferta</a:t>
            </a: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possibilidade de </a:t>
            </a:r>
            <a:r>
              <a:rPr lang="pt-BR" altLang="pt-B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VARIAR A </a:t>
            </a:r>
            <a:r>
              <a:rPr lang="pt-BR" altLang="pt-B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FREQÜÊNCIA</a:t>
            </a:r>
            <a:r>
              <a:rPr lang="pt-BR" altLang="pt-B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EM FUNÇÃO DA DEMANDA</a:t>
            </a:r>
          </a:p>
          <a:p>
            <a:pPr lvl="4">
              <a:defRPr/>
            </a:pPr>
            <a:r>
              <a:rPr lang="pt-BR" altLang="pt-BR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P.ex</a:t>
            </a: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fora do pico menor que no pico</a:t>
            </a:r>
          </a:p>
          <a:p>
            <a:pPr lvl="3">
              <a:defRPr/>
            </a:pPr>
            <a:r>
              <a:rPr lang="pt-BR" altLang="pt-B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melhorar o </a:t>
            </a:r>
            <a:r>
              <a:rPr lang="pt-BR" altLang="pt-B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nível de serviço</a:t>
            </a:r>
          </a:p>
          <a:p>
            <a:pPr lvl="4">
              <a:defRPr/>
            </a:pP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p.ex.: melhorando a </a:t>
            </a:r>
            <a:r>
              <a:rPr lang="pt-BR" altLang="pt-BR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confiabilidade</a:t>
            </a: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dentro de um determinado período (ex.: pico) – </a:t>
            </a:r>
            <a:r>
              <a:rPr lang="pt-BR" altLang="pt-B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mantendo regular a </a:t>
            </a:r>
            <a:r>
              <a:rPr lang="pt-BR" altLang="pt-BR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freqüência</a:t>
            </a: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ou o intervalo entre veículos, para as viagens em operação, mantendo-se  constantes: </a:t>
            </a:r>
            <a:r>
              <a:rPr lang="pt-BR" alt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velocidade comercial, extensão e tempo de ciclo</a:t>
            </a:r>
            <a:endParaRPr lang="pt-BR" altLang="pt-BR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4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Gestão: </a:t>
            </a:r>
            <a:r>
              <a:rPr lang="pt-BR" altLang="pt-BR" sz="32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(</a:t>
            </a:r>
            <a:r>
              <a:rPr lang="pt-BR" altLang="pt-BR" sz="320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BRT/MIO</a:t>
            </a:r>
            <a:r>
              <a:rPr lang="pt-BR" altLang="pt-BR" sz="32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8713788" cy="10366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1600" b="1" dirty="0" smtClean="0"/>
              <a:t>Gestão (Supervisão, Fiscalização e Controle Operacional)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 smtClean="0">
                <a:solidFill>
                  <a:srgbClr val="FF0000"/>
                </a:solidFill>
              </a:rPr>
              <a:t>Monitoramento e Gestão </a:t>
            </a:r>
            <a:r>
              <a:rPr lang="en-US" altLang="pt-BR" sz="1800" dirty="0" smtClean="0">
                <a:solidFill>
                  <a:srgbClr val="FF0000"/>
                </a:solidFill>
              </a:rPr>
              <a:t>dos </a:t>
            </a:r>
            <a:r>
              <a:rPr lang="en-US" altLang="pt-BR" sz="1800" dirty="0" err="1" smtClean="0">
                <a:solidFill>
                  <a:srgbClr val="FF0000"/>
                </a:solidFill>
              </a:rPr>
              <a:t>Serviços</a:t>
            </a:r>
            <a:r>
              <a:rPr lang="en-US" altLang="pt-BR" sz="1800" dirty="0" smtClean="0">
                <a:solidFill>
                  <a:srgbClr val="FF0000"/>
                </a:solidFill>
              </a:rPr>
              <a:t> </a:t>
            </a:r>
            <a:r>
              <a:rPr lang="en-US" altLang="pt-BR" sz="1800" dirty="0" err="1" smtClean="0">
                <a:solidFill>
                  <a:srgbClr val="FF0000"/>
                </a:solidFill>
              </a:rPr>
              <a:t>Prestados</a:t>
            </a:r>
            <a:r>
              <a:rPr lang="en-US" altLang="pt-BR" sz="1800" dirty="0" smtClean="0"/>
              <a:t>  (</a:t>
            </a:r>
            <a:r>
              <a:rPr lang="en-US" altLang="pt-BR" sz="1800" dirty="0" err="1" smtClean="0"/>
              <a:t>Viagens</a:t>
            </a:r>
            <a:r>
              <a:rPr lang="en-US" altLang="pt-BR" sz="1800" dirty="0" smtClean="0"/>
              <a:t>, </a:t>
            </a:r>
            <a:r>
              <a:rPr lang="en-US" altLang="pt-BR" sz="1800" dirty="0" err="1" smtClean="0"/>
              <a:t>Rotas</a:t>
            </a:r>
            <a:r>
              <a:rPr lang="en-US" altLang="pt-BR" sz="1800" dirty="0" smtClean="0"/>
              <a:t> e </a:t>
            </a:r>
            <a:r>
              <a:rPr lang="en-US" altLang="pt-BR" sz="1800" dirty="0" err="1" smtClean="0"/>
              <a:t>Ofertas</a:t>
            </a:r>
            <a:r>
              <a:rPr lang="en-US" altLang="pt-BR" sz="1800" dirty="0" smtClean="0"/>
              <a:t>)</a:t>
            </a:r>
            <a:endParaRPr lang="pt-BR" altLang="pt-BR" sz="1200" b="1" dirty="0" smtClean="0"/>
          </a:p>
          <a:p>
            <a:pPr lvl="2">
              <a:lnSpc>
                <a:spcPct val="80000"/>
              </a:lnSpc>
            </a:pPr>
            <a:r>
              <a:rPr lang="pt-BR" altLang="pt-BR" sz="2000" b="1" dirty="0" smtClean="0"/>
              <a:t>Cali – Colômbia em 1999 (esquerda) e 2009 (direita)</a:t>
            </a:r>
            <a:r>
              <a:rPr lang="pt-BR" altLang="pt-BR" sz="1200" dirty="0" smtClean="0"/>
              <a:t> 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90117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2525"/>
            <a:ext cx="74168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60350"/>
            <a:ext cx="8229600" cy="15843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pt-BR" altLang="pt-BR" sz="220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INFRA-ESTRUTURA INTELIGENTE –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pt-BR" altLang="pt-BR" sz="2500" smtClean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GESTÃO DE TRANSPORTE COLETIVO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</a:pPr>
            <a:endParaRPr lang="pt-BR" altLang="pt-BR" sz="2500" smtClean="0">
              <a:solidFill>
                <a:srgbClr val="FF33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pt-BR" altLang="pt-BR" sz="1900" smtClean="0"/>
              <a:t>A Gestão do Transporte de Passageiros abrange o monitoramento e a comunicação entre sistemas, como sistemas de localização automática de veículo (AVL), despacho assistido por computador (CAD), controle remoto do veículo e câmeras de vigilância, que permitem ao gestor de transporte melhorar a eficiência operacional e a segurança dos sistemas dos transportes públicos. </a:t>
            </a:r>
            <a:endParaRPr lang="pt-BR" altLang="pt-BR" sz="190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/>
            <a:endParaRPr lang="pt-BR" altLang="pt-BR" sz="1900" smtClean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200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459" name="Group 63"/>
          <p:cNvGrpSpPr>
            <a:grpSpLocks/>
          </p:cNvGrpSpPr>
          <p:nvPr/>
        </p:nvGrpSpPr>
        <p:grpSpPr bwMode="auto">
          <a:xfrm>
            <a:off x="2765425" y="3009900"/>
            <a:ext cx="3956050" cy="358775"/>
            <a:chOff x="1742" y="1896"/>
            <a:chExt cx="2492" cy="226"/>
          </a:xfrm>
        </p:grpSpPr>
        <p:sp>
          <p:nvSpPr>
            <p:cNvPr id="19475" name="Rectangle 8"/>
            <p:cNvSpPr>
              <a:spLocks noChangeArrowheads="1"/>
            </p:cNvSpPr>
            <p:nvPr/>
          </p:nvSpPr>
          <p:spPr bwMode="auto">
            <a:xfrm>
              <a:off x="1746" y="1896"/>
              <a:ext cx="2246" cy="21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cs typeface="Arial" panose="020B0604020202020204" pitchFamily="34" charset="0"/>
              </a:endParaRPr>
            </a:p>
          </p:txBody>
        </p:sp>
        <p:sp>
          <p:nvSpPr>
            <p:cNvPr id="19476" name="Text Box 9"/>
            <p:cNvSpPr txBox="1">
              <a:spLocks noChangeArrowheads="1"/>
            </p:cNvSpPr>
            <p:nvPr/>
          </p:nvSpPr>
          <p:spPr bwMode="auto">
            <a:xfrm>
              <a:off x="2246" y="1949"/>
              <a:ext cx="11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200" b="1">
                  <a:solidFill>
                    <a:srgbClr val="FF0000"/>
                  </a:solidFill>
                  <a:cs typeface="Arial" panose="020B0604020202020204" pitchFamily="34" charset="0"/>
                </a:rPr>
                <a:t>Prevenção e Segurança</a:t>
              </a:r>
            </a:p>
          </p:txBody>
        </p:sp>
        <p:pic>
          <p:nvPicPr>
            <p:cNvPr id="19477" name="Picture 27" descr="Transit Management Systems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" y="1899"/>
              <a:ext cx="240" cy="2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45" descr="Safety &amp; Securit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" y="1899"/>
              <a:ext cx="240" cy="2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60" name="Group 64"/>
          <p:cNvGrpSpPr>
            <a:grpSpLocks/>
          </p:cNvGrpSpPr>
          <p:nvPr/>
        </p:nvGrpSpPr>
        <p:grpSpPr bwMode="auto">
          <a:xfrm>
            <a:off x="2771775" y="4033838"/>
            <a:ext cx="3956050" cy="346075"/>
            <a:chOff x="1742" y="2541"/>
            <a:chExt cx="2492" cy="218"/>
          </a:xfrm>
        </p:grpSpPr>
        <p:sp>
          <p:nvSpPr>
            <p:cNvPr id="19471" name="Rectangle 33"/>
            <p:cNvSpPr>
              <a:spLocks noChangeArrowheads="1"/>
            </p:cNvSpPr>
            <p:nvPr/>
          </p:nvSpPr>
          <p:spPr bwMode="auto">
            <a:xfrm>
              <a:off x="1746" y="2541"/>
              <a:ext cx="2246" cy="2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cs typeface="Arial" panose="020B0604020202020204" pitchFamily="34" charset="0"/>
              </a:endParaRPr>
            </a:p>
          </p:txBody>
        </p:sp>
        <p:sp>
          <p:nvSpPr>
            <p:cNvPr id="19472" name="Text Box 11"/>
            <p:cNvSpPr txBox="1">
              <a:spLocks noChangeArrowheads="1"/>
            </p:cNvSpPr>
            <p:nvPr/>
          </p:nvSpPr>
          <p:spPr bwMode="auto">
            <a:xfrm>
              <a:off x="2169" y="2586"/>
              <a:ext cx="17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200" b="1">
                  <a:solidFill>
                    <a:srgbClr val="FF0000"/>
                  </a:solidFill>
                  <a:cs typeface="Arial" panose="020B0604020202020204" pitchFamily="34" charset="0"/>
                </a:rPr>
                <a:t>Gestão da Demanda de Transporte</a:t>
              </a:r>
            </a:p>
          </p:txBody>
        </p:sp>
        <p:pic>
          <p:nvPicPr>
            <p:cNvPr id="19473" name="Picture 27" descr="Transit Management Systems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" y="2544"/>
              <a:ext cx="240" cy="20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47" descr="Transportation Demand Managemen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" y="2543"/>
              <a:ext cx="240" cy="2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61" name="Group 65"/>
          <p:cNvGrpSpPr>
            <a:grpSpLocks/>
          </p:cNvGrpSpPr>
          <p:nvPr/>
        </p:nvGrpSpPr>
        <p:grpSpPr bwMode="auto">
          <a:xfrm>
            <a:off x="2765425" y="5029200"/>
            <a:ext cx="3959225" cy="350838"/>
            <a:chOff x="1742" y="3168"/>
            <a:chExt cx="2494" cy="221"/>
          </a:xfrm>
        </p:grpSpPr>
        <p:sp>
          <p:nvSpPr>
            <p:cNvPr id="19467" name="Rectangle 35"/>
            <p:cNvSpPr>
              <a:spLocks noChangeArrowheads="1"/>
            </p:cNvSpPr>
            <p:nvPr/>
          </p:nvSpPr>
          <p:spPr bwMode="auto">
            <a:xfrm>
              <a:off x="1746" y="3168"/>
              <a:ext cx="2246" cy="2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cs typeface="Arial" panose="020B0604020202020204" pitchFamily="34" charset="0"/>
              </a:endParaRPr>
            </a:p>
          </p:txBody>
        </p:sp>
        <p:sp>
          <p:nvSpPr>
            <p:cNvPr id="19468" name="Text Box 19"/>
            <p:cNvSpPr txBox="1">
              <a:spLocks noChangeArrowheads="1"/>
            </p:cNvSpPr>
            <p:nvPr/>
          </p:nvSpPr>
          <p:spPr bwMode="auto">
            <a:xfrm>
              <a:off x="2378" y="3214"/>
              <a:ext cx="8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200" b="1">
                  <a:solidFill>
                    <a:srgbClr val="00B050"/>
                  </a:solidFill>
                  <a:cs typeface="Arial" panose="020B0604020202020204" pitchFamily="34" charset="0"/>
                </a:rPr>
                <a:t>Gestão da Oferta</a:t>
              </a:r>
            </a:p>
          </p:txBody>
        </p:sp>
        <p:pic>
          <p:nvPicPr>
            <p:cNvPr id="19469" name="Picture 27" descr="Transit Management Systems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" y="3171"/>
              <a:ext cx="240" cy="2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49" descr="Fleet Managemen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3171"/>
              <a:ext cx="240" cy="2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62" name="Group 66"/>
          <p:cNvGrpSpPr>
            <a:grpSpLocks/>
          </p:cNvGrpSpPr>
          <p:nvPr/>
        </p:nvGrpSpPr>
        <p:grpSpPr bwMode="auto">
          <a:xfrm>
            <a:off x="2765425" y="6029325"/>
            <a:ext cx="3959225" cy="365125"/>
            <a:chOff x="1742" y="3798"/>
            <a:chExt cx="2494" cy="230"/>
          </a:xfrm>
        </p:grpSpPr>
        <p:sp>
          <p:nvSpPr>
            <p:cNvPr id="19463" name="Rectangle 37"/>
            <p:cNvSpPr>
              <a:spLocks noChangeArrowheads="1"/>
            </p:cNvSpPr>
            <p:nvPr/>
          </p:nvSpPr>
          <p:spPr bwMode="auto">
            <a:xfrm>
              <a:off x="1746" y="3798"/>
              <a:ext cx="2246" cy="23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cs typeface="Arial" panose="020B0604020202020204" pitchFamily="34" charset="0"/>
              </a:endParaRPr>
            </a:p>
          </p:txBody>
        </p:sp>
        <p:sp>
          <p:nvSpPr>
            <p:cNvPr id="19464" name="Text Box 21"/>
            <p:cNvSpPr txBox="1">
              <a:spLocks noChangeArrowheads="1"/>
            </p:cNvSpPr>
            <p:nvPr/>
          </p:nvSpPr>
          <p:spPr bwMode="auto">
            <a:xfrm>
              <a:off x="2202" y="3831"/>
              <a:ext cx="13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200" b="1">
                  <a:cs typeface="Arial" panose="020B0604020202020204" pitchFamily="34" charset="0"/>
                </a:rPr>
                <a:t>Veiculação da Informação</a:t>
              </a:r>
            </a:p>
          </p:txBody>
        </p:sp>
        <p:pic>
          <p:nvPicPr>
            <p:cNvPr id="19465" name="Picture 27" descr="Transit Management Systems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" y="3801"/>
              <a:ext cx="240" cy="2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51" descr="Information Disseminati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3801"/>
              <a:ext cx="240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4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Gestão: </a:t>
            </a:r>
            <a:r>
              <a:rPr lang="pt-BR" altLang="pt-BR" sz="32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(</a:t>
            </a:r>
            <a:r>
              <a:rPr lang="pt-BR" altLang="pt-BR" sz="320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BRT/MIO</a:t>
            </a:r>
            <a:r>
              <a:rPr lang="pt-BR" altLang="pt-BR" sz="32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xfrm>
            <a:off x="250825" y="1528266"/>
            <a:ext cx="8713788" cy="10366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1600" b="1" dirty="0" smtClean="0"/>
              <a:t>Gestão (Supervisão, Fiscalização e Controle Operacional)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 smtClean="0">
                <a:solidFill>
                  <a:srgbClr val="FF0000"/>
                </a:solidFill>
              </a:rPr>
              <a:t>Monitoramento e Gestão </a:t>
            </a:r>
            <a:r>
              <a:rPr lang="en-US" altLang="pt-BR" sz="1800" dirty="0" smtClean="0">
                <a:solidFill>
                  <a:srgbClr val="FF0000"/>
                </a:solidFill>
              </a:rPr>
              <a:t>dos </a:t>
            </a:r>
            <a:r>
              <a:rPr lang="en-US" altLang="pt-BR" sz="1800" dirty="0" err="1" smtClean="0">
                <a:solidFill>
                  <a:srgbClr val="FF0000"/>
                </a:solidFill>
              </a:rPr>
              <a:t>Serviços</a:t>
            </a:r>
            <a:r>
              <a:rPr lang="en-US" altLang="pt-BR" sz="1800" dirty="0" smtClean="0">
                <a:solidFill>
                  <a:srgbClr val="FF0000"/>
                </a:solidFill>
              </a:rPr>
              <a:t> </a:t>
            </a:r>
            <a:r>
              <a:rPr lang="en-US" altLang="pt-BR" sz="1800" dirty="0" err="1" smtClean="0">
                <a:solidFill>
                  <a:srgbClr val="FF0000"/>
                </a:solidFill>
              </a:rPr>
              <a:t>Prestados</a:t>
            </a:r>
            <a:r>
              <a:rPr lang="en-US" altLang="pt-BR" sz="1800" dirty="0" smtClean="0"/>
              <a:t>  (</a:t>
            </a:r>
            <a:r>
              <a:rPr lang="en-US" altLang="pt-BR" sz="1800" dirty="0" err="1" smtClean="0"/>
              <a:t>Viagens</a:t>
            </a:r>
            <a:r>
              <a:rPr lang="en-US" altLang="pt-BR" sz="1800" dirty="0" smtClean="0"/>
              <a:t>, </a:t>
            </a:r>
            <a:r>
              <a:rPr lang="en-US" altLang="pt-BR" sz="1800" dirty="0" err="1" smtClean="0"/>
              <a:t>Rotas</a:t>
            </a:r>
            <a:r>
              <a:rPr lang="en-US" altLang="pt-BR" sz="1800" dirty="0" smtClean="0"/>
              <a:t> e </a:t>
            </a:r>
            <a:r>
              <a:rPr lang="en-US" altLang="pt-BR" sz="1800" dirty="0" err="1" smtClean="0"/>
              <a:t>Ofertas</a:t>
            </a:r>
            <a:r>
              <a:rPr lang="en-US" altLang="pt-BR" sz="1800" dirty="0" smtClean="0"/>
              <a:t>)</a:t>
            </a:r>
            <a:endParaRPr lang="pt-BR" altLang="pt-BR" sz="1800" dirty="0" smtClean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91141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27250"/>
            <a:ext cx="331311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01863"/>
            <a:ext cx="370681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Imagem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652963"/>
            <a:ext cx="259238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439150" cy="990600"/>
          </a:xfrm>
        </p:spPr>
        <p:txBody>
          <a:bodyPr/>
          <a:lstStyle/>
          <a:p>
            <a:r>
              <a:rPr lang="pt-BR" altLang="pt-BR" sz="40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4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Gestão: </a:t>
            </a:r>
            <a:r>
              <a:rPr lang="pt-BR" altLang="pt-BR" sz="32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(</a:t>
            </a:r>
            <a:r>
              <a:rPr lang="pt-BR" altLang="pt-BR" sz="320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BRT/MIO</a:t>
            </a:r>
            <a:r>
              <a:rPr lang="pt-BR" altLang="pt-BR" sz="32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8713788" cy="1036638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pt-BR" altLang="pt-BR" sz="2100" b="1" smtClean="0">
                <a:solidFill>
                  <a:srgbClr val="FF0000"/>
                </a:solidFill>
              </a:rPr>
              <a:t>Monitoramento e Gestão </a:t>
            </a:r>
            <a:r>
              <a:rPr lang="en-US" altLang="pt-BR" sz="2100" b="1" smtClean="0">
                <a:solidFill>
                  <a:srgbClr val="FF0000"/>
                </a:solidFill>
              </a:rPr>
              <a:t>dos Serviços Prestados  </a:t>
            </a:r>
            <a:r>
              <a:rPr lang="en-US" altLang="pt-BR" sz="2100" smtClean="0"/>
              <a:t>(</a:t>
            </a:r>
            <a:r>
              <a:rPr lang="en-US" altLang="pt-BR" sz="1700" smtClean="0"/>
              <a:t>Viagens, Rotas e Ofertas</a:t>
            </a:r>
            <a:r>
              <a:rPr lang="en-US" altLang="pt-BR" sz="2100" smtClean="0"/>
              <a:t>)</a:t>
            </a:r>
            <a:endParaRPr lang="pt-BR" altLang="pt-BR" sz="2100" smtClean="0"/>
          </a:p>
          <a:p>
            <a:pPr lvl="2">
              <a:lnSpc>
                <a:spcPct val="80000"/>
              </a:lnSpc>
            </a:pPr>
            <a:r>
              <a:rPr lang="pt-BR" altLang="pt-BR" sz="2200" b="1" smtClean="0"/>
              <a:t>Transformações ocorridas na mobilidade urbana em função do Sistema BRT MIO, em Cali – Colômbia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92165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641600"/>
            <a:ext cx="777716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ítulo 1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8439150" cy="990600"/>
          </a:xfrm>
        </p:spPr>
        <p:txBody>
          <a:bodyPr lIns="0" tIns="0" rIns="0" bIns="0" anchor="t"/>
          <a:lstStyle/>
          <a:p>
            <a:r>
              <a:rPr lang="pt-BR" altLang="pt-BR" sz="3600" smtClean="0"/>
              <a:t>Processo de decisão para atuar nos ônibus que estão prestando serviço</a:t>
            </a:r>
            <a:endParaRPr lang="en-US" altLang="pt-BR" sz="3600" b="1" smtClean="0"/>
          </a:p>
        </p:txBody>
      </p:sp>
      <p:pic>
        <p:nvPicPr>
          <p:cNvPr id="98307" name="Imagem 9" descr="flo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473200"/>
            <a:ext cx="415448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Espaço Reservado para Conteúdo 8"/>
          <p:cNvSpPr txBox="1">
            <a:spLocks/>
          </p:cNvSpPr>
          <p:nvPr/>
        </p:nvSpPr>
        <p:spPr bwMode="auto">
          <a:xfrm>
            <a:off x="5799138" y="1979613"/>
            <a:ext cx="28352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n"/>
            </a:pPr>
            <a:r>
              <a:rPr lang="pt-BR" altLang="pt-BR" sz="1400" b="1">
                <a:ea typeface="Times New Roman" panose="02020603050405020304" pitchFamily="18" charset="0"/>
                <a:cs typeface="Arial" panose="020B0604020202020204" pitchFamily="34" charset="0"/>
              </a:rPr>
              <a:t>DT</a:t>
            </a:r>
            <a:r>
              <a:rPr lang="pt-BR" altLang="pt-BR" sz="1400">
                <a:ea typeface="Times New Roman" panose="02020603050405020304" pitchFamily="18" charset="0"/>
                <a:cs typeface="Arial" panose="020B0604020202020204" pitchFamily="34" charset="0"/>
              </a:rPr>
              <a:t> é a diferença entre o real e a programação dos ônibus 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n"/>
            </a:pPr>
            <a:r>
              <a:rPr lang="pt-BR" altLang="pt-BR" sz="1400" b="1">
                <a:ea typeface="Times New Roman" panose="02020603050405020304" pitchFamily="18" charset="0"/>
                <a:cs typeface="Arial" panose="020B0604020202020204" pitchFamily="34" charset="0"/>
              </a:rPr>
              <a:t>VTAT</a:t>
            </a:r>
            <a:r>
              <a:rPr lang="pt-BR" altLang="pt-BR" sz="1400">
                <a:ea typeface="Times New Roman" panose="02020603050405020304" pitchFamily="18" charset="0"/>
                <a:cs typeface="Arial" panose="020B0604020202020204" pitchFamily="34" charset="0"/>
              </a:rPr>
              <a:t> é o valor de tolerância antes de considerar o ônibus atrasado 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n"/>
            </a:pPr>
            <a:r>
              <a:rPr lang="pt-BR" altLang="pt-BR" sz="1400" b="1">
                <a:ea typeface="Times New Roman" panose="02020603050405020304" pitchFamily="18" charset="0"/>
                <a:cs typeface="Arial" panose="020B0604020202020204" pitchFamily="34" charset="0"/>
              </a:rPr>
              <a:t>VTAD</a:t>
            </a:r>
            <a:r>
              <a:rPr lang="pt-BR" altLang="pt-BR" sz="1400">
                <a:ea typeface="Times New Roman" panose="02020603050405020304" pitchFamily="18" charset="0"/>
                <a:cs typeface="Arial" panose="020B0604020202020204" pitchFamily="34" charset="0"/>
              </a:rPr>
              <a:t> é o valor de tolerância antes de considerar o ônibus adiantado 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n"/>
            </a:pPr>
            <a:r>
              <a:rPr lang="pt-BR" altLang="pt-BR" sz="1400" b="1">
                <a:ea typeface="Times New Roman" panose="02020603050405020304" pitchFamily="18" charset="0"/>
                <a:cs typeface="Arial" panose="020B0604020202020204" pitchFamily="34" charset="0"/>
              </a:rPr>
              <a:t>Dados de variáveis </a:t>
            </a:r>
            <a:r>
              <a:rPr lang="pt-BR" altLang="pt-BR" sz="1400">
                <a:ea typeface="Times New Roman" panose="02020603050405020304" pitchFamily="18" charset="0"/>
                <a:cs typeface="Arial" panose="020B0604020202020204" pitchFamily="34" charset="0"/>
              </a:rPr>
              <a:t>são os parâmetros cadastrados no SG.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ítulo 1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713788" cy="1143000"/>
          </a:xfrm>
        </p:spPr>
        <p:txBody>
          <a:bodyPr lIns="0" tIns="0" rIns="0" bIns="0" anchor="t"/>
          <a:lstStyle/>
          <a:p>
            <a:r>
              <a:rPr lang="pt-BR" altLang="pt-BR" sz="2400" smtClean="0"/>
              <a:t>A intervenção pode ser realizada por meio de alertas e mensagens automáticas, que possuem objetivos diferentes (produzindo o efeito de atraso ou adiantamento dos serviços)</a:t>
            </a:r>
            <a:endParaRPr lang="en-US" altLang="pt-BR" sz="2400" b="1" smtClean="0"/>
          </a:p>
        </p:txBody>
      </p:sp>
      <p:sp>
        <p:nvSpPr>
          <p:cNvPr id="99331" name="Espaço Reservado para Texto 5"/>
          <p:cNvSpPr>
            <a:spLocks noGrp="1"/>
          </p:cNvSpPr>
          <p:nvPr>
            <p:ph type="body" idx="4294967295"/>
          </p:nvPr>
        </p:nvSpPr>
        <p:spPr>
          <a:xfrm>
            <a:off x="250825" y="1535113"/>
            <a:ext cx="4246563" cy="639762"/>
          </a:xfrm>
        </p:spPr>
        <p:txBody>
          <a:bodyPr anchor="b"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500" b="1" smtClean="0">
                <a:solidFill>
                  <a:srgbClr val="FF3300"/>
                </a:solidFill>
              </a:rPr>
              <a:t>Ex. ações que atrasam:</a:t>
            </a:r>
            <a:endParaRPr lang="en-US" altLang="pt-BR" sz="2500" b="1" smtClean="0">
              <a:solidFill>
                <a:srgbClr val="FF3300"/>
              </a:solidFill>
            </a:endParaRPr>
          </a:p>
        </p:txBody>
      </p:sp>
      <p:sp>
        <p:nvSpPr>
          <p:cNvPr id="1227780" name="Espaço Reservado para Conteúdo 6"/>
          <p:cNvSpPr>
            <a:spLocks noGrp="1"/>
          </p:cNvSpPr>
          <p:nvPr>
            <p:ph sz="half" idx="4294967295"/>
          </p:nvPr>
        </p:nvSpPr>
        <p:spPr>
          <a:xfrm>
            <a:off x="468313" y="2263775"/>
            <a:ext cx="3784600" cy="3973513"/>
          </a:xfrm>
        </p:spPr>
        <p:txBody>
          <a:bodyPr/>
          <a:lstStyle/>
          <a:p>
            <a:pPr>
              <a:defRPr/>
            </a:pPr>
            <a:r>
              <a:rPr lang="pt-BR" altLang="pt-BR" sz="2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Aviso ao motorista para reduzir a velocidade e seguir em ritmo mais lento</a:t>
            </a:r>
          </a:p>
          <a:p>
            <a:pPr>
              <a:defRPr/>
            </a:pPr>
            <a:r>
              <a:rPr lang="pt-BR" altLang="pt-BR" sz="2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Aviso ao motorista para aguardar parado alguns segundos após o embarque ou desembarque na estação</a:t>
            </a:r>
            <a:endParaRPr lang="en-US" altLang="pt-BR" sz="2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333" name="Espaço Reservado para Texto 7"/>
          <p:cNvSpPr>
            <a:spLocks noGrp="1"/>
          </p:cNvSpPr>
          <p:nvPr>
            <p:ph type="body" sz="quarter" idx="4294967295"/>
          </p:nvPr>
        </p:nvSpPr>
        <p:spPr>
          <a:xfrm>
            <a:off x="4645025" y="1196975"/>
            <a:ext cx="4248150" cy="639763"/>
          </a:xfrm>
        </p:spPr>
        <p:txBody>
          <a:bodyPr anchor="b"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500" b="1" smtClean="0">
                <a:solidFill>
                  <a:srgbClr val="FF3300"/>
                </a:solidFill>
              </a:rPr>
              <a:t>Ex. ações que adiantam:</a:t>
            </a:r>
            <a:endParaRPr lang="en-US" altLang="pt-BR" sz="2500" b="1" smtClean="0">
              <a:solidFill>
                <a:srgbClr val="FF3300"/>
              </a:solidFill>
            </a:endParaRPr>
          </a:p>
        </p:txBody>
      </p:sp>
      <p:sp>
        <p:nvSpPr>
          <p:cNvPr id="1227782" name="Espaço Reservado para Conteúdo 8"/>
          <p:cNvSpPr>
            <a:spLocks noGrp="1"/>
          </p:cNvSpPr>
          <p:nvPr>
            <p:ph sz="quarter" idx="4294967295"/>
          </p:nvPr>
        </p:nvSpPr>
        <p:spPr>
          <a:xfrm>
            <a:off x="4764088" y="1968500"/>
            <a:ext cx="3787775" cy="3973513"/>
          </a:xfrm>
        </p:spPr>
        <p:txBody>
          <a:bodyPr/>
          <a:lstStyle/>
          <a:p>
            <a:pPr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Pular a próxima estação</a:t>
            </a:r>
          </a:p>
          <a:p>
            <a:pPr lvl="1">
              <a:defRPr/>
            </a:pPr>
            <a:r>
              <a:rPr lang="pt-BR" alt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 uma sequência de ônibus prestando o mesmo serviço estiver produzindo o efeito de “</a:t>
            </a:r>
            <a:r>
              <a:rPr lang="pt-BR" altLang="pt-BR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sanfonamento</a:t>
            </a:r>
            <a:r>
              <a:rPr lang="pt-BR" alt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”, pode ser conveniente emitir a ordem de pular a próxima estação para um deles. Essa intervenção não pode ocorrer se algum passageiro desejar desembarcar</a:t>
            </a:r>
          </a:p>
          <a:p>
            <a:pPr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Prolongar determinado sinal verde ou adiantar  a abertura do mesmo</a:t>
            </a:r>
          </a:p>
          <a:p>
            <a:pPr>
              <a:defRPr/>
            </a:pPr>
            <a:r>
              <a:rPr lang="pt-BR" alt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Solicitação de ônibus extra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>
          <a:xfrm>
            <a:off x="250825" y="-17463"/>
            <a:ext cx="8642350" cy="1143001"/>
          </a:xfrm>
        </p:spPr>
        <p:txBody>
          <a:bodyPr/>
          <a:lstStyle/>
          <a:p>
            <a:pPr algn="ctr"/>
            <a:r>
              <a:rPr lang="pt-BR" altLang="pt-BR" sz="4000" b="1" smtClean="0"/>
              <a:t>Potencial de Impactos e </a:t>
            </a:r>
            <a:br>
              <a:rPr lang="pt-BR" altLang="pt-BR" sz="4000" b="1" smtClean="0"/>
            </a:br>
            <a:r>
              <a:rPr lang="pt-BR" altLang="pt-BR" sz="4000" b="1" smtClean="0"/>
              <a:t>Impactos Medidos </a:t>
            </a:r>
          </a:p>
        </p:txBody>
      </p:sp>
      <p:sp>
        <p:nvSpPr>
          <p:cNvPr id="1229827" name="Rectangle 3"/>
          <p:cNvSpPr>
            <a:spLocks noGrp="1"/>
          </p:cNvSpPr>
          <p:nvPr>
            <p:ph type="body" idx="1"/>
          </p:nvPr>
        </p:nvSpPr>
        <p:spPr>
          <a:xfrm>
            <a:off x="179388" y="1639888"/>
            <a:ext cx="8713787" cy="45259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planejamento para implantação de sistemas BRT visa obter, segundo análise apresentada nos estudos do </a:t>
            </a:r>
            <a:r>
              <a:rPr lang="pt-BR" altLang="pt-BR" sz="21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National Research Council - Transportation Research Board- USA</a:t>
            </a: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que avaliou aproximadamente 800 sistemas de Apoio a Operação e Informação ao Usuário, sendo 147 com mais de 50 ônibus, 30 com mais de 500 ônibus e 10 com frota superior a 2.000 ônibus, as seguintes melhorias no desempenho dos sistemas de transporte:</a:t>
            </a:r>
          </a:p>
          <a:p>
            <a:pPr>
              <a:lnSpc>
                <a:spcPct val="80000"/>
              </a:lnSpc>
              <a:defRPr/>
            </a:pPr>
            <a:endParaRPr lang="pt-BR" altLang="pt-BR" sz="21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defRPr/>
            </a:pPr>
            <a:r>
              <a:rPr lang="pt-BR" altLang="pt-B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Combustível: de 5% a 15%</a:t>
            </a: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pt-BR" altLang="pt-BR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10% para frotas da ordem de 1.000 ônibus</a:t>
            </a: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Material rodante: entre 7% e 15 %</a:t>
            </a: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pt-BR" altLang="pt-BR" sz="13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10,5% para frotas com 1.000 ônibus</a:t>
            </a: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Manutenção: entre 2 e 5%</a:t>
            </a: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pt-BR" altLang="pt-B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3,5 para frotas com 1.000 ônibus</a:t>
            </a: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Redução de pessoal de campo (despacho) e ganho de produtividade: entre 80% e 90% e custos salariais em 13%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Redução da frota entre 2% e 5%, com aumento de 30% na regularidade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Redução de 40% em chamadas de emergência, 60% em sinistros e de 80% em processos e custas legais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Redução do tempo de atendimento em emergências de até 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</a:p>
        </p:txBody>
      </p:sp>
      <p:sp>
        <p:nvSpPr>
          <p:cNvPr id="112128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9244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alt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Supervisão, Fiscalização e Controle Operacional</a:t>
            </a:r>
            <a:r>
              <a:rPr lang="pt-BR" alt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 (</a:t>
            </a:r>
            <a:r>
              <a:rPr lang="pt-BR" altLang="pt-BR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aquisição da informação embarcada, das estações e das vias</a:t>
            </a:r>
            <a:r>
              <a:rPr lang="pt-BR" altLang="pt-BR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de Frota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Gerenciamento da Frota de Transporte Público</a:t>
            </a:r>
            <a:endParaRPr lang="pt-BR" altLang="pt-BR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pt-BR" altLang="pt-BR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</a:t>
            </a:r>
            <a:r>
              <a:rPr lang="en-US" altLang="pt-BR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 </a:t>
            </a:r>
            <a:r>
              <a:rPr lang="en-US" altLang="pt-BR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Serviços</a:t>
            </a:r>
            <a:r>
              <a:rPr lang="en-US" altLang="pt-BR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Prestados</a:t>
            </a:r>
            <a:r>
              <a:rPr lang="en-US" altLang="pt-BR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</a:t>
            </a:r>
            <a:r>
              <a:rPr lang="en-US" altLang="pt-BR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Viagens</a:t>
            </a:r>
            <a:r>
              <a:rPr lang="en-US" altLang="pt-BR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pt-BR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Rotas</a:t>
            </a:r>
            <a:r>
              <a:rPr lang="en-US" altLang="pt-BR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altLang="pt-BR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Ofertas</a:t>
            </a:r>
            <a:r>
              <a:rPr lang="en-US" altLang="pt-BR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endParaRPr lang="pt-BR" altLang="pt-BR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90000"/>
              </a:lnSpc>
              <a:defRPr/>
            </a:pPr>
            <a:r>
              <a:rPr lang="pt-BR" altLang="pt-BR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Operação de Transporte Público de Rota Fixa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Vias e Portas das Estações</a:t>
            </a:r>
          </a:p>
          <a:p>
            <a:pPr>
              <a:lnSpc>
                <a:spcPct val="90000"/>
              </a:lnSpc>
              <a:defRPr/>
            </a:pPr>
            <a:r>
              <a:rPr lang="pt-BR" altLang="pt-BR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Críticos Autônomos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Estacionamento preciso em estações e paradas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Guiagem</a:t>
            </a:r>
            <a:r>
              <a:rPr lang="pt-BR" altLang="pt-BR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Automática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496300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altLang="pt-BR" sz="3200" b="1" smtClean="0"/>
              <a:t>(</a:t>
            </a:r>
            <a:r>
              <a:rPr lang="pt-BR" altLang="pt-BR" sz="1800" b="1" smtClean="0"/>
              <a:t>Supervisão, Fiscalização e Controle Operacional</a:t>
            </a:r>
            <a:r>
              <a:rPr lang="pt-BR" altLang="pt-BR" sz="3200" b="1" smtClean="0"/>
              <a:t>)</a:t>
            </a:r>
          </a:p>
        </p:txBody>
      </p:sp>
      <p:sp>
        <p:nvSpPr>
          <p:cNvPr id="1123331" name="Rectangle 3"/>
          <p:cNvSpPr>
            <a:spLocks noGrp="1"/>
          </p:cNvSpPr>
          <p:nvPr>
            <p:ph type="body" idx="1"/>
          </p:nvPr>
        </p:nvSpPr>
        <p:spPr>
          <a:xfrm>
            <a:off x="250825" y="1196975"/>
            <a:ext cx="8893175" cy="49244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altLang="pt-BR" sz="25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Vias e Portas das Estações</a:t>
            </a:r>
            <a:endParaRPr lang="pt-BR" altLang="pt-BR" sz="33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 1 - Controle Automático de Abertura de Portas:</a:t>
            </a:r>
          </a:p>
          <a:p>
            <a:pPr lvl="3">
              <a:lnSpc>
                <a:spcPct val="90000"/>
              </a:lnSpc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Contribui para incrementar a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velocidade comercial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o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 operacional, 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mantendo a sincronia de abertura das portas das estações com as dos veículos do TP</a:t>
            </a:r>
          </a:p>
          <a:p>
            <a:pPr lvl="4">
              <a:lnSpc>
                <a:spcPct val="90000"/>
              </a:lnSpc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quando estes estiverem em  adequado posicionamento</a:t>
            </a:r>
          </a:p>
          <a:p>
            <a:pPr lvl="2">
              <a:lnSpc>
                <a:spcPct val="90000"/>
              </a:lnSpc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 2 - Fiscalização do uso (seletivo / exclusivo) das vias do corredor:</a:t>
            </a: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3">
              <a:lnSpc>
                <a:spcPct val="90000"/>
              </a:lnSpc>
              <a:defRPr/>
            </a:pP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Importante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para fiscalizar o uso e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coibir a utilização das faixas do BRT por veículos não autorizados</a:t>
            </a:r>
          </a:p>
          <a:p>
            <a:pPr lvl="3">
              <a:lnSpc>
                <a:spcPct val="90000"/>
              </a:lnSpc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Garante a manutenção do desempenho operacional do corredor e reduz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acidentes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lnSpc>
                <a:spcPct val="90000"/>
              </a:lnSpc>
              <a:defRPr/>
            </a:pPr>
            <a:endParaRPr lang="pt-BR" altLang="pt-B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ITS4BRT: </a:t>
            </a:r>
            <a:r>
              <a:rPr lang="pt-BR" altLang="pt-BR" sz="4000" smtClean="0"/>
              <a:t>Estrutura Proposta</a:t>
            </a:r>
          </a:p>
        </p:txBody>
      </p:sp>
      <p:sp>
        <p:nvSpPr>
          <p:cNvPr id="1125379" name="Rectangle 3"/>
          <p:cNvSpPr>
            <a:spLocks noGrp="1"/>
          </p:cNvSpPr>
          <p:nvPr>
            <p:ph type="body" idx="1"/>
          </p:nvPr>
        </p:nvSpPr>
        <p:spPr>
          <a:xfrm>
            <a:off x="323850" y="1412776"/>
            <a:ext cx="8442325" cy="4924425"/>
          </a:xfrm>
        </p:spPr>
        <p:txBody>
          <a:bodyPr/>
          <a:lstStyle/>
          <a:p>
            <a:pPr>
              <a:defRPr/>
            </a:pPr>
            <a:r>
              <a:rPr lang="pt-BR" altLang="pt-B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Planejamento, Programação e Gestão</a:t>
            </a:r>
            <a:endParaRPr lang="pt-BR" altLang="pt-BR" sz="25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z="2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</a:t>
            </a:r>
          </a:p>
          <a:p>
            <a:pPr lvl="1">
              <a:defRPr/>
            </a:pPr>
            <a:r>
              <a:rPr lang="pt-BR" altLang="pt-BR" sz="2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Programação</a:t>
            </a:r>
          </a:p>
          <a:p>
            <a:pPr lvl="1">
              <a:defRPr/>
            </a:pPr>
            <a:r>
              <a:rPr lang="pt-BR" altLang="pt-BR" sz="2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(Supervisão, Fiscalização e Controle Operacional)</a:t>
            </a:r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>
              <a:defRPr/>
            </a:pPr>
            <a:r>
              <a:rPr lang="pt-BR" altLang="pt-BR" sz="21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 (</a:t>
            </a:r>
            <a:r>
              <a:rPr lang="pt-BR" altLang="pt-BR" sz="17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aquisição da informação embarcada, das estações, terminais e vias</a:t>
            </a:r>
            <a:r>
              <a:rPr lang="pt-BR" altLang="pt-BR" sz="21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2">
              <a:defRPr/>
            </a:pPr>
            <a:r>
              <a:rPr lang="pt-BR" altLang="pt-BR" sz="21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de Frota [</a:t>
            </a:r>
            <a:r>
              <a:rPr lang="pt-BR" altLang="pt-BR" sz="19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Frota do TP]</a:t>
            </a:r>
            <a:endParaRPr lang="pt-BR" altLang="pt-BR" sz="21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1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dos Serviços Prestados (Viagens, Rotas e Ofertas) [Operação de TP de Rota Fixa]</a:t>
            </a:r>
          </a:p>
          <a:p>
            <a:pPr lvl="2">
              <a:defRPr/>
            </a:pPr>
            <a:r>
              <a:rPr lang="pt-BR" altLang="pt-BR" sz="21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Vias e Portas das Estações</a:t>
            </a:r>
          </a:p>
          <a:p>
            <a:pPr lvl="1">
              <a:defRPr/>
            </a:pPr>
            <a:r>
              <a:rPr lang="pt-BR" altLang="pt-B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Críticos Autônomos</a:t>
            </a:r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>
              <a:defRPr/>
            </a:pP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Estacionamento preciso em estações e paradas </a:t>
            </a:r>
          </a:p>
          <a:p>
            <a:pPr lvl="2">
              <a:defRPr/>
            </a:pPr>
            <a:r>
              <a:rPr lang="pt-BR" altLang="pt-BR" sz="21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Guiagem</a:t>
            </a: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Automática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xfrm>
            <a:off x="250825" y="228600"/>
            <a:ext cx="8642350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altLang="pt-BR" sz="3200" b="1" smtClean="0"/>
              <a:t>(</a:t>
            </a:r>
            <a:r>
              <a:rPr lang="pt-BR" altLang="pt-BR" sz="1800" b="1" smtClean="0"/>
              <a:t>Supervisão, Fiscalização e Controle Operacional</a:t>
            </a:r>
            <a:r>
              <a:rPr lang="pt-BR" altLang="pt-BR" sz="3200" b="1" smtClean="0"/>
              <a:t>)</a:t>
            </a:r>
          </a:p>
        </p:txBody>
      </p:sp>
      <p:sp>
        <p:nvSpPr>
          <p:cNvPr id="112742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893175" cy="5068888"/>
          </a:xfrm>
        </p:spPr>
        <p:txBody>
          <a:bodyPr/>
          <a:lstStyle/>
          <a:p>
            <a:pPr>
              <a:defRPr/>
            </a:pPr>
            <a:r>
              <a:rPr lang="pt-BR" alt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Críticos Autônomos</a:t>
            </a:r>
          </a:p>
          <a:p>
            <a:pPr lvl="1">
              <a:defRPr/>
            </a:pPr>
            <a:r>
              <a:rPr lang="pt-BR" alt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</a:p>
          <a:p>
            <a:pPr lvl="2">
              <a:defRPr/>
            </a:pPr>
            <a:r>
              <a:rPr lang="pt-BR" altLang="pt-B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 concebidos para </a:t>
            </a:r>
            <a:r>
              <a:rPr lang="pt-BR" altLang="pt-BR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auxiliar, de forma automática ou semi-automática, em operações que necessitam de um maior grau de precisão</a:t>
            </a:r>
            <a:r>
              <a:rPr lang="pt-BR" altLang="pt-B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habilidade</a:t>
            </a:r>
          </a:p>
          <a:p>
            <a:pPr lvl="2">
              <a:defRPr/>
            </a:pPr>
            <a:r>
              <a:rPr lang="pt-BR" altLang="pt-B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Objetivam a </a:t>
            </a:r>
            <a:r>
              <a:rPr lang="pt-BR" altLang="pt-BR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otimização da operação</a:t>
            </a:r>
          </a:p>
          <a:p>
            <a:pPr lvl="3">
              <a:defRPr/>
            </a:pPr>
            <a:r>
              <a:rPr lang="pt-BR" alt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precisão e velocidade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ITS4BRT: </a:t>
            </a:r>
            <a:r>
              <a:rPr lang="pt-BR" altLang="pt-BR" sz="4000" smtClean="0"/>
              <a:t>Estrutura Proposta</a:t>
            </a:r>
          </a:p>
        </p:txBody>
      </p:sp>
      <p:sp>
        <p:nvSpPr>
          <p:cNvPr id="1129475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442325" cy="4924425"/>
          </a:xfrm>
        </p:spPr>
        <p:txBody>
          <a:bodyPr/>
          <a:lstStyle/>
          <a:p>
            <a:pPr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Planejamento, Programação e Gestão</a:t>
            </a:r>
            <a:endParaRPr lang="pt-BR" altLang="pt-B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</a:t>
            </a:r>
          </a:p>
          <a:p>
            <a:pPr lvl="1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Programação</a:t>
            </a:r>
          </a:p>
          <a:p>
            <a:pPr lvl="1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(Supervisão, Fiscalização e Controle Operacional) </a:t>
            </a: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 (</a:t>
            </a:r>
            <a:r>
              <a:rPr lang="pt-BR" altLang="pt-BR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aquisição da informação embarcada, das estações, terminais e vias</a:t>
            </a: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de Frota [</a:t>
            </a:r>
            <a:r>
              <a:rPr lang="pt-BR" altLang="pt-BR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Frota do TP]</a:t>
            </a:r>
            <a:endParaRPr lang="pt-BR" altLang="pt-BR" sz="20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dos Serviços Prestados (Viagens, Rotas e Ofertas) [Operação de TP de Rota Fixa]</a:t>
            </a:r>
          </a:p>
          <a:p>
            <a:pPr lvl="2">
              <a:defRPr/>
            </a:pPr>
            <a:r>
              <a:rPr lang="pt-BR" altLang="pt-BR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Vias e Portas das Estações</a:t>
            </a:r>
          </a:p>
          <a:p>
            <a:pPr lvl="1">
              <a:defRPr/>
            </a:pP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Críticos Autônomos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>
              <a:defRPr/>
            </a:pP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Estacionamento preciso em estações e paradas</a:t>
            </a: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>
              <a:defRPr/>
            </a:pPr>
            <a:r>
              <a:rPr lang="pt-BR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Guiagem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Automática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5554663" y="3382963"/>
            <a:ext cx="2473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>
                <a:cs typeface="Arial" panose="020B0604020202020204" pitchFamily="34" charset="0"/>
              </a:rPr>
              <a:t>Monitoramento Interno do Veículo</a:t>
            </a:r>
          </a:p>
        </p:txBody>
      </p:sp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1116013" y="3875088"/>
            <a:ext cx="2295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>
                <a:cs typeface="Arial" panose="020B0604020202020204" pitchFamily="34" charset="0"/>
              </a:rPr>
              <a:t>Monitoramento das Instalações</a:t>
            </a:r>
          </a:p>
        </p:txBody>
      </p:sp>
      <p:sp>
        <p:nvSpPr>
          <p:cNvPr id="20484" name="Text Box 19"/>
          <p:cNvSpPr txBox="1">
            <a:spLocks noChangeArrowheads="1"/>
          </p:cNvSpPr>
          <p:nvPr/>
        </p:nvSpPr>
        <p:spPr bwMode="auto">
          <a:xfrm>
            <a:off x="5545138" y="4533900"/>
            <a:ext cx="24114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>
                <a:cs typeface="Arial" panose="020B0604020202020204" pitchFamily="34" charset="0"/>
              </a:rPr>
              <a:t>Credenciamento de Empregados</a:t>
            </a:r>
          </a:p>
        </p:txBody>
      </p:sp>
      <p:sp>
        <p:nvSpPr>
          <p:cNvPr id="20485" name="Text Box 21"/>
          <p:cNvSpPr txBox="1">
            <a:spLocks noChangeArrowheads="1"/>
          </p:cNvSpPr>
          <p:nvPr/>
        </p:nvSpPr>
        <p:spPr bwMode="auto">
          <a:xfrm>
            <a:off x="1116013" y="5183188"/>
            <a:ext cx="2397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>
                <a:cs typeface="Arial" panose="020B0604020202020204" pitchFamily="34" charset="0"/>
              </a:rPr>
              <a:t>Sistema Remoto de Desativação</a:t>
            </a:r>
          </a:p>
        </p:txBody>
      </p:sp>
      <p:sp>
        <p:nvSpPr>
          <p:cNvPr id="20486" name="Line 45"/>
          <p:cNvSpPr>
            <a:spLocks noChangeShapeType="1"/>
          </p:cNvSpPr>
          <p:nvPr/>
        </p:nvSpPr>
        <p:spPr bwMode="auto">
          <a:xfrm rot="-5400000">
            <a:off x="4895851" y="32353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7" name="Line 46"/>
          <p:cNvSpPr>
            <a:spLocks noChangeShapeType="1"/>
          </p:cNvSpPr>
          <p:nvPr/>
        </p:nvSpPr>
        <p:spPr bwMode="auto">
          <a:xfrm rot="-5400000">
            <a:off x="3317875" y="3975101"/>
            <a:ext cx="2651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8" name="Rectangle 48"/>
          <p:cNvSpPr>
            <a:spLocks noChangeArrowheads="1"/>
          </p:cNvSpPr>
          <p:nvPr/>
        </p:nvSpPr>
        <p:spPr bwMode="auto">
          <a:xfrm>
            <a:off x="557213" y="3773488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20489" name="Rectangle 49"/>
          <p:cNvSpPr>
            <a:spLocks noChangeArrowheads="1"/>
          </p:cNvSpPr>
          <p:nvPr/>
        </p:nvSpPr>
        <p:spPr bwMode="auto">
          <a:xfrm>
            <a:off x="5153025" y="3284538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20490" name="Line 50"/>
          <p:cNvSpPr>
            <a:spLocks noChangeShapeType="1"/>
          </p:cNvSpPr>
          <p:nvPr/>
        </p:nvSpPr>
        <p:spPr bwMode="auto">
          <a:xfrm rot="-5400000">
            <a:off x="4379913" y="504348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91" name="Line 51"/>
          <p:cNvSpPr>
            <a:spLocks noChangeShapeType="1"/>
          </p:cNvSpPr>
          <p:nvPr/>
        </p:nvSpPr>
        <p:spPr bwMode="auto">
          <a:xfrm rot="-5400000">
            <a:off x="4887913" y="4392612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92" name="Rectangle 52"/>
          <p:cNvSpPr>
            <a:spLocks noChangeArrowheads="1"/>
          </p:cNvSpPr>
          <p:nvPr/>
        </p:nvSpPr>
        <p:spPr bwMode="auto">
          <a:xfrm>
            <a:off x="5140325" y="4437063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20493" name="Rectangle 53"/>
          <p:cNvSpPr>
            <a:spLocks noChangeArrowheads="1"/>
          </p:cNvSpPr>
          <p:nvPr/>
        </p:nvSpPr>
        <p:spPr bwMode="auto">
          <a:xfrm>
            <a:off x="552450" y="5080000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cs typeface="Arial" panose="020B0604020202020204" pitchFamily="34" charset="0"/>
            </a:endParaRPr>
          </a:p>
        </p:txBody>
      </p:sp>
      <p:grpSp>
        <p:nvGrpSpPr>
          <p:cNvPr id="20494" name="Group 54"/>
          <p:cNvGrpSpPr>
            <a:grpSpLocks/>
          </p:cNvGrpSpPr>
          <p:nvPr/>
        </p:nvGrpSpPr>
        <p:grpSpPr bwMode="auto">
          <a:xfrm>
            <a:off x="2660650" y="2292350"/>
            <a:ext cx="3956050" cy="358775"/>
            <a:chOff x="1742" y="1896"/>
            <a:chExt cx="2492" cy="226"/>
          </a:xfrm>
        </p:grpSpPr>
        <p:sp>
          <p:nvSpPr>
            <p:cNvPr id="20497" name="Rectangle 55"/>
            <p:cNvSpPr>
              <a:spLocks noChangeArrowheads="1"/>
            </p:cNvSpPr>
            <p:nvPr/>
          </p:nvSpPr>
          <p:spPr bwMode="auto">
            <a:xfrm>
              <a:off x="1746" y="1896"/>
              <a:ext cx="2246" cy="21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cs typeface="Arial" panose="020B0604020202020204" pitchFamily="34" charset="0"/>
              </a:endParaRPr>
            </a:p>
          </p:txBody>
        </p:sp>
        <p:sp>
          <p:nvSpPr>
            <p:cNvPr id="20498" name="Text Box 56"/>
            <p:cNvSpPr txBox="1">
              <a:spLocks noChangeArrowheads="1"/>
            </p:cNvSpPr>
            <p:nvPr/>
          </p:nvSpPr>
          <p:spPr bwMode="auto">
            <a:xfrm>
              <a:off x="2301" y="1949"/>
              <a:ext cx="1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200">
                  <a:cs typeface="Arial" panose="020B0604020202020204" pitchFamily="34" charset="0"/>
                </a:rPr>
                <a:t>Prevenção e Segurança</a:t>
              </a:r>
            </a:p>
          </p:txBody>
        </p:sp>
        <p:pic>
          <p:nvPicPr>
            <p:cNvPr id="20499" name="Picture 27" descr="Transit Management Systems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" y="1899"/>
              <a:ext cx="240" cy="2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58" descr="Safety &amp; Securit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" y="1899"/>
              <a:ext cx="240" cy="2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495" name="Line 59"/>
          <p:cNvSpPr>
            <a:spLocks noChangeShapeType="1"/>
          </p:cNvSpPr>
          <p:nvPr/>
        </p:nvSpPr>
        <p:spPr bwMode="auto">
          <a:xfrm rot="-5400000">
            <a:off x="4376738" y="37338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96" name="Rectangle 58"/>
          <p:cNvSpPr>
            <a:spLocks noChangeArrowheads="1"/>
          </p:cNvSpPr>
          <p:nvPr/>
        </p:nvSpPr>
        <p:spPr bwMode="auto">
          <a:xfrm>
            <a:off x="539750" y="549275"/>
            <a:ext cx="7777163" cy="647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RITA: GESTÃO DE TRANSPORTE DE PASSAGEIROS</a:t>
            </a:r>
          </a:p>
        </p:txBody>
      </p:sp>
    </p:spTree>
    <p:extLst>
      <p:ext uri="{BB962C8B-B14F-4D97-AF65-F5344CB8AC3E}">
        <p14:creationId xmlns:p14="http://schemas.microsoft.com/office/powerpoint/2010/main" val="921149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/>
          </p:nvPr>
        </p:nvSpPr>
        <p:spPr>
          <a:xfrm>
            <a:off x="250825" y="228600"/>
            <a:ext cx="8642350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altLang="pt-BR" sz="3200" b="1" smtClean="0"/>
              <a:t>(</a:t>
            </a:r>
            <a:r>
              <a:rPr lang="pt-BR" altLang="pt-BR" sz="1800" b="1" smtClean="0"/>
              <a:t>Supervisão, Fiscalização e Controle Operacional</a:t>
            </a:r>
            <a:r>
              <a:rPr lang="pt-BR" altLang="pt-BR" sz="3200" b="1" smtClean="0"/>
              <a:t>)</a:t>
            </a:r>
          </a:p>
        </p:txBody>
      </p:sp>
      <p:sp>
        <p:nvSpPr>
          <p:cNvPr id="1131523" name="Rectangle 3"/>
          <p:cNvSpPr>
            <a:spLocks noGrp="1"/>
          </p:cNvSpPr>
          <p:nvPr>
            <p:ph type="body" idx="1"/>
          </p:nvPr>
        </p:nvSpPr>
        <p:spPr>
          <a:xfrm>
            <a:off x="250825" y="1341438"/>
            <a:ext cx="8893175" cy="5068887"/>
          </a:xfrm>
        </p:spPr>
        <p:txBody>
          <a:bodyPr/>
          <a:lstStyle/>
          <a:p>
            <a:pPr>
              <a:defRPr/>
            </a:pPr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Críticos Autônomos</a:t>
            </a:r>
          </a:p>
          <a:p>
            <a:pPr lvl="1">
              <a:defRPr/>
            </a:pP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Estacionamento preciso em estações e paradas</a:t>
            </a:r>
          </a:p>
          <a:p>
            <a:pPr lvl="2">
              <a:defRPr/>
            </a:pPr>
            <a:r>
              <a:rPr lang="pt-BR" altLang="pt-BR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</a:p>
          <a:p>
            <a:pPr lvl="3"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 utilizado no alinhamento nas estações (paradas) para operações de embarque/desembarque</a:t>
            </a:r>
          </a:p>
          <a:p>
            <a:pPr lvl="3"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ropicia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mais agilidade e precisão na parada dos veículos do TPCU</a:t>
            </a:r>
          </a:p>
          <a:p>
            <a:pPr lvl="4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Visa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eliminar variações decorrentes dos diferentes níveis de habilidade dos </a:t>
            </a:r>
            <a:r>
              <a:rPr lang="pt-BR" alt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Condutores</a:t>
            </a:r>
          </a:p>
          <a:p>
            <a:pPr lvl="3"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Mantêm uma expectativa de localização previsível e confiável de acoplamento entre o veículo do TPCU e a plataforma</a:t>
            </a:r>
          </a:p>
          <a:p>
            <a:pPr lvl="4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Assim como de alinhamento entre as portas dos veículos e das estações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ITS4BRT: </a:t>
            </a:r>
            <a:r>
              <a:rPr lang="pt-BR" altLang="pt-BR" sz="4000" smtClean="0"/>
              <a:t>Estrutura Proposta</a:t>
            </a:r>
          </a:p>
        </p:txBody>
      </p:sp>
      <p:sp>
        <p:nvSpPr>
          <p:cNvPr id="1133571" name="Rectangle 3"/>
          <p:cNvSpPr>
            <a:spLocks noGrp="1"/>
          </p:cNvSpPr>
          <p:nvPr>
            <p:ph type="body" idx="1"/>
          </p:nvPr>
        </p:nvSpPr>
        <p:spPr>
          <a:xfrm>
            <a:off x="323850" y="1484784"/>
            <a:ext cx="8442325" cy="4924425"/>
          </a:xfrm>
        </p:spPr>
        <p:txBody>
          <a:bodyPr/>
          <a:lstStyle/>
          <a:p>
            <a:pPr>
              <a:defRPr/>
            </a:pPr>
            <a:r>
              <a:rPr lang="pt-BR" altLang="pt-B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Planejamento, Programação e Gestão</a:t>
            </a:r>
            <a:endParaRPr lang="pt-BR" altLang="pt-BR" sz="25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altLang="pt-BR" sz="2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</a:t>
            </a:r>
          </a:p>
          <a:p>
            <a:pPr lvl="1">
              <a:defRPr/>
            </a:pPr>
            <a:r>
              <a:rPr lang="pt-BR" altLang="pt-BR" sz="2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Programação</a:t>
            </a:r>
          </a:p>
          <a:p>
            <a:pPr lvl="1">
              <a:defRPr/>
            </a:pPr>
            <a:r>
              <a:rPr lang="pt-BR" altLang="pt-BR" sz="2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(Supervisão, Fiscalização e Controle Operacional) </a:t>
            </a:r>
          </a:p>
          <a:p>
            <a:pPr lvl="2">
              <a:defRPr/>
            </a:pPr>
            <a:r>
              <a:rPr lang="pt-BR" altLang="pt-BR" sz="21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 (</a:t>
            </a:r>
            <a:r>
              <a:rPr lang="pt-BR" altLang="pt-BR" sz="17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aquisição da informação embarcada, das estações, terminais e vias</a:t>
            </a:r>
            <a:r>
              <a:rPr lang="pt-BR" altLang="pt-BR" sz="21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2">
              <a:defRPr/>
            </a:pPr>
            <a:r>
              <a:rPr lang="pt-BR" altLang="pt-BR" sz="21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de Frota [</a:t>
            </a:r>
            <a:r>
              <a:rPr lang="pt-BR" altLang="pt-BR" sz="19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Frota do TP]</a:t>
            </a:r>
            <a:endParaRPr lang="pt-BR" altLang="pt-BR" sz="21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1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Gestão dos Serviços Prestados (Viagens, Rotas e Ofertas) [Operação de TP de Rota Fixa]</a:t>
            </a:r>
          </a:p>
          <a:p>
            <a:pPr lvl="2">
              <a:defRPr/>
            </a:pPr>
            <a:r>
              <a:rPr lang="pt-BR" altLang="pt-BR" sz="21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de Vias e Portas das Estações</a:t>
            </a:r>
          </a:p>
          <a:p>
            <a:pPr lvl="1">
              <a:defRPr/>
            </a:pPr>
            <a:r>
              <a:rPr lang="pt-BR" altLang="pt-B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Críticos Autônomos</a:t>
            </a:r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>
              <a:defRPr/>
            </a:pP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Estacionamento preciso em estações e paradas </a:t>
            </a:r>
          </a:p>
          <a:p>
            <a:pPr lvl="2">
              <a:defRPr/>
            </a:pPr>
            <a:r>
              <a:rPr lang="pt-BR" altLang="pt-BR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Guiagem</a:t>
            </a:r>
            <a:r>
              <a:rPr lang="pt-BR" altLang="pt-BR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Automática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69325" cy="990600"/>
          </a:xfrm>
        </p:spPr>
        <p:txBody>
          <a:bodyPr/>
          <a:lstStyle/>
          <a:p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Planejamento, Programação</a:t>
            </a:r>
            <a:b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altLang="pt-BR" sz="3200" b="1" smtClean="0"/>
              <a:t>(</a:t>
            </a:r>
            <a:r>
              <a:rPr lang="pt-BR" altLang="pt-BR" sz="1800" b="1" smtClean="0"/>
              <a:t>Supervisão, Fiscalização e Controle Operacional</a:t>
            </a:r>
            <a:r>
              <a:rPr lang="pt-BR" altLang="pt-BR" sz="3200" b="1" smtClean="0"/>
              <a:t>)</a:t>
            </a:r>
          </a:p>
        </p:txBody>
      </p:sp>
      <p:sp>
        <p:nvSpPr>
          <p:cNvPr id="1135619" name="Rectangle 3"/>
          <p:cNvSpPr>
            <a:spLocks noGrp="1"/>
          </p:cNvSpPr>
          <p:nvPr>
            <p:ph type="body" idx="1"/>
          </p:nvPr>
        </p:nvSpPr>
        <p:spPr>
          <a:xfrm>
            <a:off x="250825" y="1341438"/>
            <a:ext cx="8893175" cy="4924425"/>
          </a:xfrm>
        </p:spPr>
        <p:txBody>
          <a:bodyPr/>
          <a:lstStyle/>
          <a:p>
            <a:pPr>
              <a:defRPr/>
            </a:pPr>
            <a:r>
              <a:rPr lang="pt-BR" alt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Críticos Autônomos</a:t>
            </a:r>
          </a:p>
          <a:p>
            <a:pPr lvl="1">
              <a:defRPr/>
            </a:pPr>
            <a:r>
              <a:rPr lang="pt-BR" altLang="pt-B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Guiagem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Automática</a:t>
            </a:r>
            <a:endParaRPr lang="pt-BR" altLang="pt-B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(o que é ?)]:</a:t>
            </a:r>
          </a:p>
          <a:p>
            <a:pPr lvl="3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 vias segregadas e estreitas pode permitir uma condução e estacionamento (nas paradas) mais precisos e seguros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 a necessidade de intervenção do </a:t>
            </a:r>
            <a:r>
              <a:rPr lang="pt-BR" alt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Condutor</a:t>
            </a:r>
          </a:p>
          <a:p>
            <a:pPr lvl="4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exceto em situações de emergência</a:t>
            </a:r>
          </a:p>
          <a:p>
            <a:pPr lvl="4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eliminando-se as variações decorrentes dos diferentes níveis de habilidade do </a:t>
            </a:r>
            <a:r>
              <a:rPr lang="pt-BR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Condutor</a:t>
            </a: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aplicação desta funcionalidade pode propiciar</a:t>
            </a:r>
          </a:p>
          <a:p>
            <a:pPr lvl="4">
              <a:defRPr/>
            </a:pPr>
            <a:r>
              <a:rPr lang="pt-BR" dirty="0" smtClean="0">
                <a:solidFill>
                  <a:srgbClr val="FF0000"/>
                </a:solidFill>
              </a:rPr>
              <a:t>Manobras de acostamentos precisos nas paradas</a:t>
            </a:r>
          </a:p>
          <a:p>
            <a:pPr lvl="4">
              <a:defRPr/>
            </a:pPr>
            <a:r>
              <a:rPr lang="pt-BR" dirty="0">
                <a:solidFill>
                  <a:srgbClr val="FF0000"/>
                </a:solidFill>
              </a:rPr>
              <a:t>A</a:t>
            </a:r>
            <a:r>
              <a:rPr lang="pt-BR" dirty="0" smtClean="0">
                <a:solidFill>
                  <a:srgbClr val="FF0000"/>
                </a:solidFill>
              </a:rPr>
              <a:t>umento da velocidade comercial</a:t>
            </a:r>
          </a:p>
          <a:p>
            <a:pPr lvl="4">
              <a:defRPr/>
            </a:pPr>
            <a:r>
              <a:rPr lang="pt-BR" dirty="0" smtClean="0"/>
              <a:t>Redução da largura das faixas de rodagem</a:t>
            </a:r>
            <a:endParaRPr lang="pt-BR" altLang="pt-B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Estrutura Proposta</a:t>
            </a:r>
          </a:p>
        </p:txBody>
      </p:sp>
      <p:sp>
        <p:nvSpPr>
          <p:cNvPr id="5" name="Forma livre 4">
            <a:hlinkClick r:id="rId3" action="ppaction://hlinksldjump"/>
          </p:cNvPr>
          <p:cNvSpPr/>
          <p:nvPr/>
        </p:nvSpPr>
        <p:spPr>
          <a:xfrm>
            <a:off x="2189000" y="1620159"/>
            <a:ext cx="4838937" cy="4838937"/>
          </a:xfrm>
          <a:custGeom>
            <a:avLst/>
            <a:gdLst>
              <a:gd name="connsiteX0" fmla="*/ 2419468 w 4838937"/>
              <a:gd name="connsiteY0" fmla="*/ 0 h 4838937"/>
              <a:gd name="connsiteX1" fmla="*/ 4311086 w 4838937"/>
              <a:gd name="connsiteY1" fmla="*/ 910956 h 4838937"/>
              <a:gd name="connsiteX2" fmla="*/ 2419469 w 4838937"/>
              <a:gd name="connsiteY2" fmla="*/ 2419469 h 4838937"/>
              <a:gd name="connsiteX3" fmla="*/ 2419468 w 4838937"/>
              <a:gd name="connsiteY3" fmla="*/ 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2419468" y="0"/>
                </a:moveTo>
                <a:cubicBezTo>
                  <a:pt x="3155772" y="0"/>
                  <a:pt x="3852008" y="335289"/>
                  <a:pt x="4311086" y="910956"/>
                </a:cubicBezTo>
                <a:lnTo>
                  <a:pt x="2419469" y="2419469"/>
                </a:lnTo>
                <a:cubicBezTo>
                  <a:pt x="2419469" y="1612979"/>
                  <a:pt x="2419468" y="806490"/>
                  <a:pt x="2419468" y="0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2562491" tIns="469649" rIns="1164958" bIns="348822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Tarifação</a:t>
            </a:r>
          </a:p>
        </p:txBody>
      </p:sp>
      <p:sp>
        <p:nvSpPr>
          <p:cNvPr id="6" name="Forma livre 5">
            <a:hlinkClick r:id="rId4" action="ppaction://hlinksldjump"/>
          </p:cNvPr>
          <p:cNvSpPr/>
          <p:nvPr/>
        </p:nvSpPr>
        <p:spPr>
          <a:xfrm>
            <a:off x="2251215" y="1697927"/>
            <a:ext cx="4838937" cy="4838937"/>
          </a:xfrm>
          <a:custGeom>
            <a:avLst/>
            <a:gdLst>
              <a:gd name="connsiteX0" fmla="*/ 4311086 w 4838937"/>
              <a:gd name="connsiteY0" fmla="*/ 910956 h 4838937"/>
              <a:gd name="connsiteX1" fmla="*/ 4778276 w 4838937"/>
              <a:gd name="connsiteY1" fmla="*/ 2957851 h 4838937"/>
              <a:gd name="connsiteX2" fmla="*/ 2419469 w 4838937"/>
              <a:gd name="connsiteY2" fmla="*/ 2419469 h 4838937"/>
              <a:gd name="connsiteX3" fmla="*/ 4311086 w 4838937"/>
              <a:gd name="connsiteY3" fmla="*/ 910956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4311086" y="910956"/>
                </a:moveTo>
                <a:cubicBezTo>
                  <a:pt x="4770163" y="1486621"/>
                  <a:pt x="4942119" y="2240009"/>
                  <a:pt x="4778276" y="2957851"/>
                </a:cubicBezTo>
                <a:lnTo>
                  <a:pt x="2419469" y="2419469"/>
                </a:lnTo>
                <a:lnTo>
                  <a:pt x="4311086" y="910956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3306765" tIns="1774435" rIns="247865" bIns="2298653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aos Usuários</a:t>
            </a:r>
          </a:p>
        </p:txBody>
      </p:sp>
      <p:sp>
        <p:nvSpPr>
          <p:cNvPr id="7" name="Forma livre 6">
            <a:hlinkClick r:id="rId5" action="ppaction://hlinksldjump"/>
          </p:cNvPr>
          <p:cNvSpPr/>
          <p:nvPr/>
        </p:nvSpPr>
        <p:spPr>
          <a:xfrm>
            <a:off x="2228749" y="1795858"/>
            <a:ext cx="4838937" cy="4838937"/>
          </a:xfrm>
          <a:custGeom>
            <a:avLst/>
            <a:gdLst>
              <a:gd name="connsiteX0" fmla="*/ 4778276 w 4838937"/>
              <a:gd name="connsiteY0" fmla="*/ 2957850 h 4838937"/>
              <a:gd name="connsiteX1" fmla="*/ 3469236 w 4838937"/>
              <a:gd name="connsiteY1" fmla="*/ 4599334 h 4838937"/>
              <a:gd name="connsiteX2" fmla="*/ 2419469 w 4838937"/>
              <a:gd name="connsiteY2" fmla="*/ 2419469 h 4838937"/>
              <a:gd name="connsiteX3" fmla="*/ 4778276 w 4838937"/>
              <a:gd name="connsiteY3" fmla="*/ 295785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4778276" y="2957850"/>
                </a:moveTo>
                <a:cubicBezTo>
                  <a:pt x="4614433" y="3675694"/>
                  <a:pt x="4132623" y="4279864"/>
                  <a:pt x="3469236" y="4599334"/>
                </a:cubicBezTo>
                <a:lnTo>
                  <a:pt x="2419469" y="2419469"/>
                </a:lnTo>
                <a:lnTo>
                  <a:pt x="4778276" y="2957850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3127609" tIns="2886238" rIns="599840" bIns="110044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Programação e </a:t>
            </a:r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rma livre 7">
            <a:hlinkClick r:id="rId6" action="ppaction://hlinksldjump"/>
          </p:cNvPr>
          <p:cNvSpPr/>
          <p:nvPr/>
        </p:nvSpPr>
        <p:spPr>
          <a:xfrm>
            <a:off x="2138883" y="1839063"/>
            <a:ext cx="4838937" cy="4838937"/>
          </a:xfrm>
          <a:custGeom>
            <a:avLst/>
            <a:gdLst>
              <a:gd name="connsiteX0" fmla="*/ 3469184 w 4838937"/>
              <a:gd name="connsiteY0" fmla="*/ 4599360 h 4838937"/>
              <a:gd name="connsiteX1" fmla="*/ 1369700 w 4838937"/>
              <a:gd name="connsiteY1" fmla="*/ 4599334 h 4838937"/>
              <a:gd name="connsiteX2" fmla="*/ 2419469 w 4838937"/>
              <a:gd name="connsiteY2" fmla="*/ 2419469 h 4838937"/>
              <a:gd name="connsiteX3" fmla="*/ 3469184 w 4838937"/>
              <a:gd name="connsiteY3" fmla="*/ 459936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3469184" y="4599360"/>
                </a:moveTo>
                <a:cubicBezTo>
                  <a:pt x="2805808" y="4918805"/>
                  <a:pt x="2033068" y="4918796"/>
                  <a:pt x="1369700" y="4599334"/>
                </a:cubicBezTo>
                <a:lnTo>
                  <a:pt x="2419469" y="2419469"/>
                </a:lnTo>
                <a:lnTo>
                  <a:pt x="3469184" y="459936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878126" tIns="3822342" rIns="1878127" bIns="25074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Prevenção e Segurança</a:t>
            </a:r>
          </a:p>
        </p:txBody>
      </p:sp>
      <p:sp>
        <p:nvSpPr>
          <p:cNvPr id="9" name="Forma livre 8">
            <a:hlinkClick r:id="rId7" action="ppaction://hlinksldjump"/>
          </p:cNvPr>
          <p:cNvSpPr/>
          <p:nvPr/>
        </p:nvSpPr>
        <p:spPr>
          <a:xfrm>
            <a:off x="2049017" y="1795858"/>
            <a:ext cx="4838937" cy="4838937"/>
          </a:xfrm>
          <a:custGeom>
            <a:avLst/>
            <a:gdLst>
              <a:gd name="connsiteX0" fmla="*/ 1369700 w 4838937"/>
              <a:gd name="connsiteY0" fmla="*/ 4599334 h 4838937"/>
              <a:gd name="connsiteX1" fmla="*/ 60661 w 4838937"/>
              <a:gd name="connsiteY1" fmla="*/ 2957849 h 4838937"/>
              <a:gd name="connsiteX2" fmla="*/ 2419469 w 4838937"/>
              <a:gd name="connsiteY2" fmla="*/ 2419469 h 4838937"/>
              <a:gd name="connsiteX3" fmla="*/ 1369700 w 4838937"/>
              <a:gd name="connsiteY3" fmla="*/ 4599334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1369700" y="4599334"/>
                </a:moveTo>
                <a:cubicBezTo>
                  <a:pt x="706313" y="4279863"/>
                  <a:pt x="224503" y="3675693"/>
                  <a:pt x="60661" y="2957849"/>
                </a:cubicBezTo>
                <a:lnTo>
                  <a:pt x="2419469" y="2419469"/>
                </a:lnTo>
                <a:lnTo>
                  <a:pt x="1369700" y="4599334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599840" tIns="2886238" rIns="3127609" bIns="110044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</a:t>
            </a:r>
          </a:p>
        </p:txBody>
      </p:sp>
      <p:sp>
        <p:nvSpPr>
          <p:cNvPr id="10" name="Forma livre 9">
            <a:hlinkClick r:id="rId8" action="ppaction://hlinksldjump"/>
          </p:cNvPr>
          <p:cNvSpPr/>
          <p:nvPr/>
        </p:nvSpPr>
        <p:spPr>
          <a:xfrm>
            <a:off x="2026550" y="1697927"/>
            <a:ext cx="4838937" cy="4838937"/>
          </a:xfrm>
          <a:custGeom>
            <a:avLst/>
            <a:gdLst>
              <a:gd name="connsiteX0" fmla="*/ 60661 w 4838937"/>
              <a:gd name="connsiteY0" fmla="*/ 2957849 h 4838937"/>
              <a:gd name="connsiteX1" fmla="*/ 527851 w 4838937"/>
              <a:gd name="connsiteY1" fmla="*/ 910955 h 4838937"/>
              <a:gd name="connsiteX2" fmla="*/ 2419469 w 4838937"/>
              <a:gd name="connsiteY2" fmla="*/ 2419469 h 4838937"/>
              <a:gd name="connsiteX3" fmla="*/ 60661 w 4838937"/>
              <a:gd name="connsiteY3" fmla="*/ 2957849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60661" y="2957849"/>
                </a:moveTo>
                <a:cubicBezTo>
                  <a:pt x="-103181" y="2240007"/>
                  <a:pt x="68774" y="1486620"/>
                  <a:pt x="527851" y="910955"/>
                </a:cubicBezTo>
                <a:lnTo>
                  <a:pt x="2419469" y="2419469"/>
                </a:lnTo>
                <a:lnTo>
                  <a:pt x="60661" y="2957849"/>
                </a:lnTo>
                <a:close/>
              </a:path>
            </a:pathLst>
          </a:custGeom>
          <a:solidFill>
            <a:srgbClr val="3333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247866" tIns="1774435" rIns="3306764" bIns="2298653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e “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BRT”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rma livre 10">
            <a:hlinkClick r:id="rId9" action="ppaction://hlinksldjump"/>
          </p:cNvPr>
          <p:cNvSpPr/>
          <p:nvPr/>
        </p:nvSpPr>
        <p:spPr>
          <a:xfrm>
            <a:off x="2088765" y="1620159"/>
            <a:ext cx="4838937" cy="4838937"/>
          </a:xfrm>
          <a:custGeom>
            <a:avLst/>
            <a:gdLst>
              <a:gd name="connsiteX0" fmla="*/ 527851 w 4838937"/>
              <a:gd name="connsiteY0" fmla="*/ 910956 h 4838937"/>
              <a:gd name="connsiteX1" fmla="*/ 2419469 w 4838937"/>
              <a:gd name="connsiteY1" fmla="*/ 0 h 4838937"/>
              <a:gd name="connsiteX2" fmla="*/ 2419469 w 4838937"/>
              <a:gd name="connsiteY2" fmla="*/ 2419469 h 4838937"/>
              <a:gd name="connsiteX3" fmla="*/ 527851 w 4838937"/>
              <a:gd name="connsiteY3" fmla="*/ 910956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527851" y="910956"/>
                </a:moveTo>
                <a:cubicBezTo>
                  <a:pt x="986929" y="335290"/>
                  <a:pt x="1683164" y="0"/>
                  <a:pt x="2419469" y="0"/>
                </a:cubicBezTo>
                <a:lnTo>
                  <a:pt x="2419469" y="2419469"/>
                </a:lnTo>
                <a:lnTo>
                  <a:pt x="527851" y="91095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64959" tIns="469649" rIns="2562490" bIns="348822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 </a:t>
            </a:r>
            <a:r>
              <a:rPr lang="pt-B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Multimodos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ta circular 11"/>
          <p:cNvSpPr/>
          <p:nvPr/>
        </p:nvSpPr>
        <p:spPr>
          <a:xfrm>
            <a:off x="1889125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8957827"/>
              <a:gd name="adj4" fmla="val 16200343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Seta circular 12"/>
          <p:cNvSpPr/>
          <p:nvPr/>
        </p:nvSpPr>
        <p:spPr>
          <a:xfrm>
            <a:off x="1951038" y="1398588"/>
            <a:ext cx="5438775" cy="5438775"/>
          </a:xfrm>
          <a:prstGeom prst="circularArrow">
            <a:avLst>
              <a:gd name="adj1" fmla="val 5085"/>
              <a:gd name="adj2" fmla="val 327528"/>
              <a:gd name="adj3" fmla="val 443744"/>
              <a:gd name="adj4" fmla="val 1928577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Seta circular 13"/>
          <p:cNvSpPr/>
          <p:nvPr/>
        </p:nvSpPr>
        <p:spPr>
          <a:xfrm>
            <a:off x="1928813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3529100"/>
              <a:gd name="adj4" fmla="val 770764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Seta circular 14"/>
          <p:cNvSpPr/>
          <p:nvPr/>
        </p:nvSpPr>
        <p:spPr>
          <a:xfrm>
            <a:off x="1839913" y="1539875"/>
            <a:ext cx="5437187" cy="5437188"/>
          </a:xfrm>
          <a:prstGeom prst="circularArrow">
            <a:avLst>
              <a:gd name="adj1" fmla="val 5085"/>
              <a:gd name="adj2" fmla="val 327528"/>
              <a:gd name="adj3" fmla="val 6615046"/>
              <a:gd name="adj4" fmla="val 385742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Seta circular 15"/>
          <p:cNvSpPr/>
          <p:nvPr/>
        </p:nvSpPr>
        <p:spPr>
          <a:xfrm>
            <a:off x="1749425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9701707"/>
              <a:gd name="adj4" fmla="val 6943371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7" name="Seta circular 16"/>
          <p:cNvSpPr/>
          <p:nvPr/>
        </p:nvSpPr>
        <p:spPr>
          <a:xfrm>
            <a:off x="1727200" y="1398588"/>
            <a:ext cx="5437188" cy="5438775"/>
          </a:xfrm>
          <a:prstGeom prst="circularArrow">
            <a:avLst>
              <a:gd name="adj1" fmla="val 5085"/>
              <a:gd name="adj2" fmla="val 327528"/>
              <a:gd name="adj3" fmla="val 12786695"/>
              <a:gd name="adj4" fmla="val 10028727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Seta circular 17"/>
          <p:cNvSpPr/>
          <p:nvPr/>
        </p:nvSpPr>
        <p:spPr>
          <a:xfrm>
            <a:off x="1789113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5872129"/>
              <a:gd name="adj4" fmla="val 13114645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1" name="Elipse 20"/>
          <p:cNvSpPr/>
          <p:nvPr/>
        </p:nvSpPr>
        <p:spPr>
          <a:xfrm>
            <a:off x="3868738" y="3424238"/>
            <a:ext cx="1382712" cy="1354137"/>
          </a:xfrm>
          <a:prstGeom prst="ellipse">
            <a:avLst/>
          </a:prstGeom>
          <a:ln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ITS4BRT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Bibliografia BRT/ITS</a:t>
            </a:r>
            <a:endParaRPr lang="en-US" altLang="pt-BR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7283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1438" y="1600200"/>
            <a:ext cx="8964612" cy="4495800"/>
          </a:xfrm>
        </p:spPr>
        <p:txBody>
          <a:bodyPr/>
          <a:lstStyle/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ASSOCIAÇÃO BRASILEIRA DE NORMAS TÉCNICAS (ABNT).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ISO/TR 14813-1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Sistemas inteligentes de transporte – Arquitetura(s) de modelo de referência para o setor de ITS – Parte 1: Domínios de serviço, grupos de serviço e serviços de ITS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Projeto 127:000.00-002/1. 2010. 37 p.</a:t>
            </a:r>
          </a:p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ASSOCIAÇÃO BRASILEIRA DE NORMAS TÉCNICAS (ABNT).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ISO/TR 14813-2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Sistemas de controle e informação de transportes – Arquitetura(s) de modelo de referência para o setor de TICS – Parte 2: Arquitetura de referência de núcleo de TICS. 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Projeto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127:000.00-002/2. 2010. 81p.</a:t>
            </a:r>
            <a:r>
              <a:rPr lang="en-US" altLang="pt-BR" sz="2000" dirty="0" smtClean="0"/>
              <a:t> </a:t>
            </a:r>
          </a:p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BRASIL. Ministério das Cidades – Secretaria Nacional de Transporte e da Mobilidade Urbana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Manual de BRT (Bus </a:t>
            </a:r>
            <a:r>
              <a:rPr lang="pt-BR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Rapid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Transit) – Guia de Planejamento.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Brasília,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2008. 898 p.</a:t>
            </a:r>
          </a:p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GORNI, Daniel.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Modelagem para Operação de Bus </a:t>
            </a:r>
            <a:r>
              <a:rPr lang="pt-BR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Rapid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Transit (BRT)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2010. 109 p.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PT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Dissertação (Mestrado) - Escola Politécnica, Universidade de São Paulo (USP), São Paulo, 2010.</a:t>
            </a:r>
            <a:endParaRPr lang="pt-BR" altLang="pt-BR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Bibliografia BRT/ITS</a:t>
            </a:r>
            <a:endParaRPr lang="en-US" altLang="pt-BR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1438" y="1600200"/>
            <a:ext cx="8964612" cy="4495800"/>
          </a:xfrm>
        </p:spPr>
        <p:txBody>
          <a:bodyPr/>
          <a:lstStyle/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MARTE, Claudio Luiz.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 Computacionais Distribuídos aplicados em Automação dos Transportes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2000. 249 p. Tese (Doutorado) -  Escola Politécnica, Universidade de São Paulo (USP), São Paulo, 2000.</a:t>
            </a:r>
          </a:p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NTU [Associação Nacional das Empresas de Transportes Urbanos].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Avaliação comparativa das modalidades de transporte público urbano.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Elaborado por Jaime Lerner Arquitetos Associados. Brasília, 2009. 92 p. </a:t>
            </a:r>
          </a:p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NTU [Associação Nacional das Empresas de Transportes Urbanos].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Conceitos e Elementos de Custos de Sistemas BRT.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Elaborado por </a:t>
            </a:r>
            <a:r>
              <a:rPr lang="pt-BR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Logit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Brasília, 2010. 72 p.</a:t>
            </a:r>
          </a:p>
          <a:p>
            <a:pPr>
              <a:defRPr/>
            </a:pPr>
            <a:r>
              <a:rPr lang="pt-PT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SILVA, Danyela Moraes.</a:t>
            </a:r>
            <a:r>
              <a:rPr lang="pt-PT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Sistemas Inteligentes no Transporte Público por Ônibus. </a:t>
            </a:r>
            <a:r>
              <a:rPr lang="pt-PT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2000. 144 p. Dissertação (Mestrado) – Universidade Federal do Rio Grande do Sul (UFRGS), Porto Alegre, 2000.</a:t>
            </a:r>
            <a:endParaRPr lang="pt-PT" altLang="pt-BR" sz="20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defRPr/>
            </a:pPr>
            <a:endParaRPr lang="pt-BR" altLang="pt-BR" sz="20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Bibliografia BRT/ITS</a:t>
            </a:r>
            <a:endParaRPr lang="en-US" altLang="pt-BR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7693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1438" y="1484784"/>
            <a:ext cx="8964612" cy="4495800"/>
          </a:xfrm>
        </p:spPr>
        <p:txBody>
          <a:bodyPr/>
          <a:lstStyle/>
          <a:p>
            <a:pPr>
              <a:defRPr/>
            </a:pP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AMERICAN PUBLIC TRANSPORTATION ASSOCIATION (APTA). </a:t>
            </a:r>
            <a:r>
              <a:rPr lang="en-US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Standards Development Program Recommended </a:t>
            </a:r>
            <a:r>
              <a:rPr lang="en-US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Pratice</a:t>
            </a:r>
            <a:r>
              <a:rPr lang="en-US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Implementing BRT Intelligent Transportation Systems. 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2010. 34 p.</a:t>
            </a:r>
          </a:p>
          <a:p>
            <a:pPr>
              <a:defRPr/>
            </a:pP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AUSTRÁLIA. AUSTROADS. </a:t>
            </a:r>
            <a:r>
              <a:rPr lang="en-US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Defining Applicability of International Standards for Intelligent Transport Systems (ITS)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.AP-R338/10. 2010. 11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p.</a:t>
            </a:r>
          </a:p>
          <a:p>
            <a:pPr>
              <a:defRPr/>
            </a:pP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CANADÁ.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 Canadá (</a:t>
            </a:r>
            <a:r>
              <a:rPr lang="pt-BR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ITSCa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 ITS (versão 2.0)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Disponível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http://www.tc.gc.ca/innovation/its/eng/architecture.htm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Acesso em setembro de 2010.</a:t>
            </a:r>
          </a:p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ESTADOS UNIDOS. ITS </a:t>
            </a:r>
            <a:r>
              <a:rPr lang="pt-BR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(ITSA).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 ITS (versão 6.1)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Disponível em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http://www.iteris.com/itsarch/html/entity/paents.htm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Acesso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agosto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2010.</a:t>
            </a:r>
          </a:p>
          <a:p>
            <a:pPr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RITA (</a:t>
            </a:r>
            <a:r>
              <a:rPr lang="pt-BR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Innovate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Technology </a:t>
            </a:r>
            <a:r>
              <a:rPr lang="pt-BR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Administration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pt-PT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Disponível em 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www.its.dot.gov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Acesso em outubro de 2010.</a:t>
            </a:r>
            <a:endParaRPr lang="en-US" altLang="pt-BR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KULYK, Walter; HARDY, </a:t>
            </a:r>
            <a:r>
              <a:rPr lang="pt-BR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Matth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ew</a:t>
            </a:r>
            <a:r>
              <a:rPr lang="en-US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ITS Enhanced Bus Rapid Transit Systems.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10 p.</a:t>
            </a:r>
            <a:endParaRPr lang="pt-BR" altLang="pt-BR" sz="20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Leitura </a:t>
            </a:r>
            <a:r>
              <a:rPr lang="pt-BR" alt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Recomendada</a:t>
            </a:r>
            <a:endParaRPr lang="en-US" altLang="pt-BR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861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196975"/>
            <a:ext cx="81534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t-BR" altLang="pt-BR" sz="250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ANTP – Associação Nacional de Transportes Públicos. </a:t>
            </a:r>
            <a:r>
              <a:rPr lang="pt-BR" altLang="pt-BR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Sistemas Inteligentes de Transportes</a:t>
            </a: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Série Cadernos Técnicos – Volume 8. São Paulo. Maio de 2012.</a:t>
            </a:r>
          </a:p>
          <a:p>
            <a:pPr lvl="1">
              <a:defRPr/>
            </a:pPr>
            <a:r>
              <a:rPr lang="pt-BR" alt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Artigo 6: Estudo Preliminar de Funções ITS aplicadas na Operação de Sistemas BRT </a:t>
            </a:r>
            <a:r>
              <a:rPr lang="pt-BR" altLang="pt-BR" b="1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(ITS4BRT)</a:t>
            </a:r>
            <a:endParaRPr lang="pt-BR" alt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pt-BR" altLang="pt-BR" sz="1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alt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 dos Transportes Públicos (ANTP), nº 130, págs 39 à 53 (ano 34, 1º quadrimestre de 2012)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sz="140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http://issuu.com/efzy/docs/rtp2012-130-00/1?mode=embed&amp;layout=http://portal1.antp.net/issuu/whiteMenu/layout.xml</a:t>
            </a:r>
            <a:endParaRPr lang="pt-BR" altLang="pt-BR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altLang="pt-BR" sz="25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1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PTR5925</a:t>
            </a:r>
            <a:endParaRPr lang="pt-BR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Claudio L. Marte</a:t>
            </a:r>
          </a:p>
          <a:p>
            <a:pPr lvl="1">
              <a:defRPr/>
            </a:pPr>
            <a:r>
              <a:rPr lang="pt-BR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(Poli): 3091-9983</a:t>
            </a:r>
          </a:p>
          <a:p>
            <a:pPr lvl="1">
              <a:defRPr/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claudio.marte@usp.br</a:t>
            </a: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9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5"/>
          <p:cNvSpPr txBox="1">
            <a:spLocks noChangeArrowheads="1"/>
          </p:cNvSpPr>
          <p:nvPr/>
        </p:nvSpPr>
        <p:spPr bwMode="auto">
          <a:xfrm>
            <a:off x="1027113" y="3987800"/>
            <a:ext cx="2006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>
                <a:cs typeface="Arial" panose="020B0604020202020204" pitchFamily="34" charset="0"/>
              </a:rPr>
              <a:t>Coordenação dos Serviços</a:t>
            </a:r>
          </a:p>
        </p:txBody>
      </p:sp>
      <p:sp>
        <p:nvSpPr>
          <p:cNvPr id="21507" name="Text Box 16"/>
          <p:cNvSpPr txBox="1">
            <a:spLocks noChangeArrowheads="1"/>
          </p:cNvSpPr>
          <p:nvPr/>
        </p:nvSpPr>
        <p:spPr bwMode="auto">
          <a:xfrm>
            <a:off x="5557838" y="3332163"/>
            <a:ext cx="2860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>
                <a:cs typeface="Arial" panose="020B0604020202020204" pitchFamily="34" charset="0"/>
              </a:rPr>
              <a:t>Pontos de Carona Programada ou Não.</a:t>
            </a:r>
          </a:p>
        </p:txBody>
      </p:sp>
      <p:sp>
        <p:nvSpPr>
          <p:cNvPr id="21508" name="Text Box 17"/>
          <p:cNvSpPr txBox="1">
            <a:spLocks noChangeArrowheads="1"/>
          </p:cNvSpPr>
          <p:nvPr/>
        </p:nvSpPr>
        <p:spPr bwMode="auto">
          <a:xfrm>
            <a:off x="5492750" y="4791075"/>
            <a:ext cx="317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>
                <a:cs typeface="Arial" panose="020B0604020202020204" pitchFamily="34" charset="0"/>
              </a:rPr>
              <a:t>Planejamento Dinâmico de Rotas e Horários</a:t>
            </a:r>
          </a:p>
        </p:txBody>
      </p:sp>
      <p:sp>
        <p:nvSpPr>
          <p:cNvPr id="21509" name="Line 42"/>
          <p:cNvSpPr>
            <a:spLocks noChangeShapeType="1"/>
          </p:cNvSpPr>
          <p:nvPr/>
        </p:nvSpPr>
        <p:spPr bwMode="auto">
          <a:xfrm rot="-5400000">
            <a:off x="4859338" y="4629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10" name="Line 43"/>
          <p:cNvSpPr>
            <a:spLocks noChangeShapeType="1"/>
          </p:cNvSpPr>
          <p:nvPr/>
        </p:nvSpPr>
        <p:spPr bwMode="auto">
          <a:xfrm rot="-5400000">
            <a:off x="3444081" y="3721894"/>
            <a:ext cx="2312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11" name="Line 44"/>
          <p:cNvSpPr>
            <a:spLocks noChangeShapeType="1"/>
          </p:cNvSpPr>
          <p:nvPr/>
        </p:nvSpPr>
        <p:spPr bwMode="auto">
          <a:xfrm rot="-5400000">
            <a:off x="4859338" y="31781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12" name="Rectangle 45"/>
          <p:cNvSpPr>
            <a:spLocks noChangeArrowheads="1"/>
          </p:cNvSpPr>
          <p:nvPr/>
        </p:nvSpPr>
        <p:spPr bwMode="auto">
          <a:xfrm>
            <a:off x="5110163" y="3222625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21513" name="Rectangle 46"/>
          <p:cNvSpPr>
            <a:spLocks noChangeArrowheads="1"/>
          </p:cNvSpPr>
          <p:nvPr/>
        </p:nvSpPr>
        <p:spPr bwMode="auto">
          <a:xfrm>
            <a:off x="5106988" y="4678363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21514" name="Line 47"/>
          <p:cNvSpPr>
            <a:spLocks noChangeShapeType="1"/>
          </p:cNvSpPr>
          <p:nvPr/>
        </p:nvSpPr>
        <p:spPr bwMode="auto">
          <a:xfrm rot="-5400000">
            <a:off x="4332288" y="384968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15" name="Rectangle 48"/>
          <p:cNvSpPr>
            <a:spLocks noChangeArrowheads="1"/>
          </p:cNvSpPr>
          <p:nvPr/>
        </p:nvSpPr>
        <p:spPr bwMode="auto">
          <a:xfrm>
            <a:off x="519113" y="3886200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cs typeface="Arial" panose="020B0604020202020204" pitchFamily="34" charset="0"/>
            </a:endParaRPr>
          </a:p>
        </p:txBody>
      </p:sp>
      <p:grpSp>
        <p:nvGrpSpPr>
          <p:cNvPr id="21516" name="Group 49"/>
          <p:cNvGrpSpPr>
            <a:grpSpLocks/>
          </p:cNvGrpSpPr>
          <p:nvPr/>
        </p:nvGrpSpPr>
        <p:grpSpPr bwMode="auto">
          <a:xfrm>
            <a:off x="2624138" y="2243138"/>
            <a:ext cx="3956050" cy="346075"/>
            <a:chOff x="1742" y="2541"/>
            <a:chExt cx="2492" cy="218"/>
          </a:xfrm>
        </p:grpSpPr>
        <p:sp>
          <p:nvSpPr>
            <p:cNvPr id="21518" name="Rectangle 50"/>
            <p:cNvSpPr>
              <a:spLocks noChangeArrowheads="1"/>
            </p:cNvSpPr>
            <p:nvPr/>
          </p:nvSpPr>
          <p:spPr bwMode="auto">
            <a:xfrm>
              <a:off x="1746" y="2541"/>
              <a:ext cx="2246" cy="2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cs typeface="Arial" panose="020B0604020202020204" pitchFamily="34" charset="0"/>
              </a:endParaRPr>
            </a:p>
          </p:txBody>
        </p:sp>
        <p:sp>
          <p:nvSpPr>
            <p:cNvPr id="21519" name="Text Box 51"/>
            <p:cNvSpPr txBox="1">
              <a:spLocks noChangeArrowheads="1"/>
            </p:cNvSpPr>
            <p:nvPr/>
          </p:nvSpPr>
          <p:spPr bwMode="auto">
            <a:xfrm>
              <a:off x="2063" y="2586"/>
              <a:ext cx="16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200">
                  <a:cs typeface="Arial" panose="020B0604020202020204" pitchFamily="34" charset="0"/>
                </a:rPr>
                <a:t>Gestão da Demanda de Transporte</a:t>
              </a:r>
            </a:p>
          </p:txBody>
        </p:sp>
        <p:pic>
          <p:nvPicPr>
            <p:cNvPr id="21520" name="Picture 27" descr="Transit Management Systems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" y="2544"/>
              <a:ext cx="240" cy="20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53" descr="Transportation Demand Managemen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" y="2543"/>
              <a:ext cx="240" cy="2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17" name="Rectangle 58"/>
          <p:cNvSpPr>
            <a:spLocks noChangeArrowheads="1"/>
          </p:cNvSpPr>
          <p:nvPr/>
        </p:nvSpPr>
        <p:spPr bwMode="auto">
          <a:xfrm>
            <a:off x="900113" y="549275"/>
            <a:ext cx="7272337" cy="366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RITA: GESTÃO DE TRANSPORTE DE PASSAGEIROS</a:t>
            </a:r>
          </a:p>
        </p:txBody>
      </p:sp>
    </p:spTree>
    <p:extLst>
      <p:ext uri="{BB962C8B-B14F-4D97-AF65-F5344CB8AC3E}">
        <p14:creationId xmlns:p14="http://schemas.microsoft.com/office/powerpoint/2010/main" val="2672235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10234</TotalTime>
  <Words>5990</Words>
  <Application>Microsoft Office PowerPoint</Application>
  <PresentationFormat>Apresentação na tela (4:3)</PresentationFormat>
  <Paragraphs>795</Paragraphs>
  <Slides>88</Slides>
  <Notes>88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88</vt:i4>
      </vt:variant>
    </vt:vector>
  </HeadingPairs>
  <TitlesOfParts>
    <vt:vector size="98" baseType="lpstr">
      <vt:lpstr>Arial</vt:lpstr>
      <vt:lpstr>Arial Narrow</vt:lpstr>
      <vt:lpstr>Calibri</vt:lpstr>
      <vt:lpstr>Script MT Bold</vt:lpstr>
      <vt:lpstr>Times New Roman</vt:lpstr>
      <vt:lpstr>Tw Cen MT</vt:lpstr>
      <vt:lpstr>Verdana</vt:lpstr>
      <vt:lpstr>Wingdings</vt:lpstr>
      <vt:lpstr>Wingdings 2</vt:lpstr>
      <vt:lpstr>Mediano</vt:lpstr>
      <vt:lpstr>PTR 5925 – Aula 6: ITS4BRT</vt:lpstr>
      <vt:lpstr>Objetivos</vt:lpstr>
      <vt:lpstr>Leitura Recomendada</vt:lpstr>
      <vt:lpstr>Leitura Complementar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AGENDA</vt:lpstr>
      <vt:lpstr>AGENDA</vt:lpstr>
      <vt:lpstr>Estrutura Proposta</vt:lpstr>
      <vt:lpstr>Apresentação do PowerPoint</vt:lpstr>
      <vt:lpstr>Apresentação do PowerPoint</vt:lpstr>
      <vt:lpstr>Estrutura Proposta</vt:lpstr>
      <vt:lpstr>Prevenção e Segurança</vt:lpstr>
      <vt:lpstr>Prevenção e Segurança</vt:lpstr>
      <vt:lpstr>Prevenção e Segurança Prevenção contra colisão</vt:lpstr>
      <vt:lpstr>Prevenção e Segurança</vt:lpstr>
      <vt:lpstr>Prevenção e Segurança Monitoramento Preventivo de Direção </vt:lpstr>
      <vt:lpstr>Prevenção e Segurança Monitoramento Preventivo de Direção </vt:lpstr>
      <vt:lpstr>Prevenção e Segurança</vt:lpstr>
      <vt:lpstr>Prevenção e Segurança Monitoramento dos veículos (interno), do entorno ao veículo (externo), das vias, das estações e dos terminais </vt:lpstr>
      <vt:lpstr>Prevenção e Segurança Monitoramento dos veículos (interno), do entorno ao veículo (externo), das vias, das estações e dos terminais </vt:lpstr>
      <vt:lpstr>Prevenção e Segurança Monitoramento dos veículos (interno), do entorno ao veículo (externo), das vias, das estações e dos terminais </vt:lpstr>
      <vt:lpstr>Prevenção e Segurança Monitoramento dos veículos (interno), do entorno ao veículo (externo), das vias, das estações e dos terminais </vt:lpstr>
      <vt:lpstr>Prevenção e Segurança</vt:lpstr>
      <vt:lpstr>Prevenção e Segurança Controle de Aglomeração / Superlotação</vt:lpstr>
      <vt:lpstr>Prevenção e Segurança</vt:lpstr>
      <vt:lpstr>Prevenção e Segurança Integração com sistemas  de Segurança Pública e Emergência </vt:lpstr>
      <vt:lpstr>Prevenção e Segurança</vt:lpstr>
      <vt:lpstr>Prevenção e Segurança Controle Automático de Abertura de Portas das Estações (Embarque/Desembarque e Saídas de Emergência)</vt:lpstr>
      <vt:lpstr>Estrutura Proposta</vt:lpstr>
      <vt:lpstr>Apresentação do PowerPoint</vt:lpstr>
      <vt:lpstr>Apresentação do PowerPoint</vt:lpstr>
      <vt:lpstr>Estrutura Proposta</vt:lpstr>
      <vt:lpstr>ITS4BRT: Estrutura Proposta</vt:lpstr>
      <vt:lpstr>Planejamento, Programação  e Gestão</vt:lpstr>
      <vt:lpstr>Planejamento, Programação  e Gestão</vt:lpstr>
      <vt:lpstr>ITS4BRT: Estrutura Proposta</vt:lpstr>
      <vt:lpstr>Planejamento, Programação  e Gestão</vt:lpstr>
      <vt:lpstr>Estrutura Proposta</vt:lpstr>
      <vt:lpstr>Planejamento, Programação  e Gestão</vt:lpstr>
      <vt:lpstr>ITS4BRT: Estrutura Proposta</vt:lpstr>
      <vt:lpstr>Planejamento, Programação  e Gestão</vt:lpstr>
      <vt:lpstr>Planejamento, Programação  e Gestão (Supervisão, Fiscalização e Controle Operacional)</vt:lpstr>
      <vt:lpstr>Planejamento, Programação  e Gestão (Supervisão, Fiscalização e Controle Operacional)</vt:lpstr>
      <vt:lpstr>Planejamento, Programação  e Gestão</vt:lpstr>
      <vt:lpstr>Planejamento, Programação  e Gestão</vt:lpstr>
      <vt:lpstr>Planejamento, Programação  e Gestão (Supervisão, Fiscalização e Controle Operacional)</vt:lpstr>
      <vt:lpstr>Planejamento, Programação  e Gestão</vt:lpstr>
      <vt:lpstr>Planejamento, Programação  e Gestão (Supervisão, Fiscalização e Controle Operacional)</vt:lpstr>
      <vt:lpstr>Planejamento, Programação  e Gestão (Supervisão, Fiscalização e Controle Operacional)</vt:lpstr>
      <vt:lpstr>Planejamento, Programação  e Gestão (Supervisão, Fiscalização e Controle Operacional)</vt:lpstr>
      <vt:lpstr>Planejamento, Programação  e Gestão</vt:lpstr>
      <vt:lpstr>Planejamento, Programação  e Gestão (Supervisão, Fiscalização e Controle Operacional)</vt:lpstr>
      <vt:lpstr>Planejamento, Programação  e Gestão (Supervisão, Fiscalização e Controle Operacional)</vt:lpstr>
      <vt:lpstr>Planejamento, Programação  e Gestão (Supervisão, Fiscalização e Controle Operacional)</vt:lpstr>
      <vt:lpstr>Planejamento, Programação  e Gestão (Supervisão, Fiscalização e Controle Operacional)</vt:lpstr>
      <vt:lpstr>Planejamento, Programação  e Gestão (Supervisão, Fiscalização e Controle Operacional)</vt:lpstr>
      <vt:lpstr>Exemplo de monitoramento do progresso das viagens – comparando-se, em intervalos programados, o progresso real com a tabela de programação horária (Usuário/Viajante/Passageiro)</vt:lpstr>
      <vt:lpstr>Exemplo de monitoramento do progresso das viagens – comparando-se, em intervalos programados, o progresso real com a tabela de programação horária (Usuário/Viajante/Passageiro)</vt:lpstr>
      <vt:lpstr>Exemplo de monitoramento do progresso das viagens – comparando-se, em intervalos programados, o progresso real com a tabela de programação horária (Usuário/Viajante/Passageiro)</vt:lpstr>
      <vt:lpstr>Exemplo de monitoramento do progresso das viagens – comparando-se, em intervalos programados, o progresso real com a tabela de programação horária (Usuário/Viajante/Passageiro)</vt:lpstr>
      <vt:lpstr>Exemplo de monitoramento do progresso das viagens – comparando-se, em intervalos programados, o progresso real com a tabela de programação horária (Usuário/Viajante/Passageiro)</vt:lpstr>
      <vt:lpstr>Exemplo de implementação da tela de monitoramento para acompanhar o progresso das viagens  (Controlador Operacional)</vt:lpstr>
      <vt:lpstr>Os indicadores de desempenho, de forma combinada ou isoladamente, visam fornecer medidas que refletem o desempenho do serviço BRT (Gestores)</vt:lpstr>
      <vt:lpstr>Planejamento, Programação e Gestão (Supervisão, Fiscalização e Controle Operacional) </vt:lpstr>
      <vt:lpstr>Planejamento, Programação  e Gestão: Exemplo (BRT/MIO)</vt:lpstr>
      <vt:lpstr>Planejamento, Programação  e Gestão: Exemplo (BRT/MIO)</vt:lpstr>
      <vt:lpstr>Planejamento, Programação  e Gestão: Exemplo (BRT/MIO)</vt:lpstr>
      <vt:lpstr>Processo de decisão para atuar nos ônibus que estão prestando serviço</vt:lpstr>
      <vt:lpstr>A intervenção pode ser realizada por meio de alertas e mensagens automáticas, que possuem objetivos diferentes (produzindo o efeito de atraso ou adiantamento dos serviços)</vt:lpstr>
      <vt:lpstr>Potencial de Impactos e  Impactos Medidos </vt:lpstr>
      <vt:lpstr>Planejamento, Programação  e Gestão</vt:lpstr>
      <vt:lpstr>Planejamento, Programação  e Gestão (Supervisão, Fiscalização e Controle Operacional)</vt:lpstr>
      <vt:lpstr>ITS4BRT: Estrutura Proposta</vt:lpstr>
      <vt:lpstr>Planejamento, Programação  e Gestão (Supervisão, Fiscalização e Controle Operacional)</vt:lpstr>
      <vt:lpstr>ITS4BRT: Estrutura Proposta</vt:lpstr>
      <vt:lpstr>Planejamento, Programação  e Gestão (Supervisão, Fiscalização e Controle Operacional)</vt:lpstr>
      <vt:lpstr>ITS4BRT: Estrutura Proposta</vt:lpstr>
      <vt:lpstr>Planejamento, Programação  e Gestão (Supervisão, Fiscalização e Controle Operacional)</vt:lpstr>
      <vt:lpstr>Estrutura Proposta</vt:lpstr>
      <vt:lpstr>Bibliografia BRT/ITS</vt:lpstr>
      <vt:lpstr>Bibliografia BRT/ITS</vt:lpstr>
      <vt:lpstr>Bibliografia BRT/ITS</vt:lpstr>
      <vt:lpstr>Leitura Recomendada</vt:lpstr>
      <vt:lpstr>PTR5925</vt:lpstr>
    </vt:vector>
  </TitlesOfParts>
  <Company>***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***</dc:creator>
  <cp:lastModifiedBy>User</cp:lastModifiedBy>
  <cp:revision>129</cp:revision>
  <dcterms:created xsi:type="dcterms:W3CDTF">2005-03-07T11:25:49Z</dcterms:created>
  <dcterms:modified xsi:type="dcterms:W3CDTF">2017-10-27T02:21:30Z</dcterms:modified>
</cp:coreProperties>
</file>