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1" r:id="rId3"/>
    <p:sldId id="259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4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699248" y="2726258"/>
            <a:ext cx="11255188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</a:t>
            </a:r>
            <a:r>
              <a:rPr lang="pt-BR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Poderes da Administração Pública</a:t>
            </a: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445292" y="980046"/>
            <a:ext cx="11301416" cy="1988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just">
              <a:tabLst>
                <a:tab pos="398145" algn="l"/>
                <a:tab pos="652780" algn="l"/>
                <a:tab pos="1071880" algn="l"/>
                <a:tab pos="1156970" algn="l"/>
                <a:tab pos="1250315" algn="l"/>
                <a:tab pos="1329690" algn="l"/>
                <a:tab pos="1515110" algn="l"/>
                <a:tab pos="1537970" algn="l"/>
                <a:tab pos="1621790" algn="l"/>
                <a:tab pos="1670685" algn="l"/>
                <a:tab pos="1701164" algn="l"/>
                <a:tab pos="2106930" algn="l"/>
                <a:tab pos="2162810" algn="l"/>
                <a:tab pos="2306320" algn="l"/>
                <a:tab pos="2472690" algn="l"/>
                <a:tab pos="2570480" algn="l"/>
                <a:tab pos="2602230" algn="l"/>
                <a:tab pos="2759075" algn="l"/>
                <a:tab pos="2815590" algn="l"/>
                <a:tab pos="2896235" algn="l"/>
                <a:tab pos="2978785" algn="l"/>
                <a:tab pos="3030220" algn="l"/>
                <a:tab pos="3383915" algn="l"/>
                <a:tab pos="3423920" algn="l"/>
                <a:tab pos="3470910" algn="l"/>
                <a:tab pos="3670300" algn="l"/>
                <a:tab pos="3876040" algn="l"/>
                <a:tab pos="4019550" algn="l"/>
              </a:tabLst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“Segundo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lição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Miguel </a:t>
            </a:r>
            <a:r>
              <a:rPr lang="pt-BR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Reale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odem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-s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pt-BR" spc="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atos nor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originários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rivado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“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inário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izem o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em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um órg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tat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virtude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própria, ou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i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mediat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	d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tam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nte 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tuição,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edição	de  r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 novo’;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pc="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pc="-53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6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pt-BR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emanados 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Legislativo.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Já os atos  normativos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derivados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têm por  objeto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‘explicitação ou  especificação 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conteúdo  normativo preexistente, visando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 sua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execução no plano da práxis’.”  (DI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PIETRO, p.</a:t>
            </a:r>
            <a:r>
              <a:rPr lang="pt-BR" spc="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640" y="3279912"/>
            <a:ext cx="6893596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Legislativa:</a:t>
            </a: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normativa originária: 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LEIS 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62750" y="3279912"/>
            <a:ext cx="6096000" cy="948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Jurisdicional: </a:t>
            </a: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normativa derivada: 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Sentenças, decisões, etc.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65493" y="4254450"/>
            <a:ext cx="6096000" cy="2398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Administrativa:</a:t>
            </a: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normativa derivada: 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REGULAMENTOS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REGIMENTOS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RESOLUÇÕES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DELIBERAÇÕES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CONTRATOS</a:t>
            </a:r>
          </a:p>
        </p:txBody>
      </p:sp>
    </p:spTree>
    <p:extLst>
      <p:ext uri="{BB962C8B-B14F-4D97-AF65-F5344CB8AC3E}">
        <p14:creationId xmlns:p14="http://schemas.microsoft.com/office/powerpoint/2010/main" val="402170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370640" y="2374467"/>
            <a:ext cx="11301416" cy="1538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just">
              <a:spcBef>
                <a:spcPts val="100"/>
              </a:spcBef>
            </a:pP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regulamentar constitui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atributo próprio,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inerente ao exercício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 administrativa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em caráter majoritariamente conferida ao poder executivo”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(FERRAZ,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108)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dessa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regulamentar destina-se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explicitar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teor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leis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preparando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execução,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complementando-as,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caso.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134)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640" y="1135666"/>
            <a:ext cx="6893596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Normativo x Poder Regulamentar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Conceito de Poder Regulamentar</a:t>
            </a:r>
            <a:endParaRPr lang="pt-BR" b="1" spc="-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868D39-E75A-4E5A-BC1B-68244B7C9169}"/>
              </a:ext>
            </a:extLst>
          </p:cNvPr>
          <p:cNvSpPr/>
          <p:nvPr/>
        </p:nvSpPr>
        <p:spPr>
          <a:xfrm>
            <a:off x="370640" y="4382756"/>
            <a:ext cx="11301416" cy="1538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just">
              <a:spcBef>
                <a:spcPts val="100"/>
              </a:spcBef>
            </a:pPr>
            <a:r>
              <a:rPr lang="pt-BR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“uma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formas pelas quais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expressa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normativa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(DI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PIETRO, p.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125),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detém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faculdade de emitir normas para  </a:t>
            </a:r>
            <a:r>
              <a:rPr lang="pt-BR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disciplinar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matérias não privativas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</a:t>
            </a:r>
            <a:r>
              <a:rPr lang="pt-BR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”.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640" y="1905107"/>
            <a:ext cx="11099218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Conceito de Poder Regulamentar</a:t>
            </a:r>
            <a:endParaRPr lang="pt-BR" b="1" spc="-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Características</a:t>
            </a: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82">
            <a:extLst>
              <a:ext uri="{FF2B5EF4-FFF2-40B4-BE49-F238E27FC236}">
                <a16:creationId xmlns:a16="http://schemas.microsoft.com/office/drawing/2014/main" id="{35C9FE38-862A-4500-9D71-16D1F55EDC2B}"/>
              </a:ext>
            </a:extLst>
          </p:cNvPr>
          <p:cNvSpPr/>
          <p:nvPr/>
        </p:nvSpPr>
        <p:spPr>
          <a:xfrm>
            <a:off x="3974992" y="4850288"/>
            <a:ext cx="139065" cy="1584960"/>
          </a:xfrm>
          <a:custGeom>
            <a:avLst/>
            <a:gdLst/>
            <a:ahLst/>
            <a:cxnLst/>
            <a:rect l="l" t="t" r="r" b="b"/>
            <a:pathLst>
              <a:path w="139064" h="1584960">
                <a:moveTo>
                  <a:pt x="138683" y="1584960"/>
                </a:moveTo>
                <a:lnTo>
                  <a:pt x="111668" y="1584052"/>
                </a:lnTo>
                <a:lnTo>
                  <a:pt x="89630" y="1581577"/>
                </a:lnTo>
                <a:lnTo>
                  <a:pt x="74783" y="1577903"/>
                </a:lnTo>
                <a:lnTo>
                  <a:pt x="69341" y="1573403"/>
                </a:lnTo>
                <a:lnTo>
                  <a:pt x="69341" y="804037"/>
                </a:lnTo>
                <a:lnTo>
                  <a:pt x="63900" y="799552"/>
                </a:lnTo>
                <a:lnTo>
                  <a:pt x="49053" y="795877"/>
                </a:lnTo>
                <a:lnTo>
                  <a:pt x="27015" y="793392"/>
                </a:lnTo>
                <a:lnTo>
                  <a:pt x="0" y="792480"/>
                </a:lnTo>
                <a:lnTo>
                  <a:pt x="27015" y="791567"/>
                </a:lnTo>
                <a:lnTo>
                  <a:pt x="49053" y="789082"/>
                </a:lnTo>
                <a:lnTo>
                  <a:pt x="63900" y="785407"/>
                </a:lnTo>
                <a:lnTo>
                  <a:pt x="69341" y="780922"/>
                </a:lnTo>
                <a:lnTo>
                  <a:pt x="69341" y="11556"/>
                </a:lnTo>
                <a:lnTo>
                  <a:pt x="74783" y="7072"/>
                </a:lnTo>
                <a:lnTo>
                  <a:pt x="89630" y="3397"/>
                </a:lnTo>
                <a:lnTo>
                  <a:pt x="111668" y="912"/>
                </a:lnTo>
                <a:lnTo>
                  <a:pt x="138683" y="0"/>
                </a:lnTo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887DE8-7734-4319-9603-1F37FBD8F026}"/>
              </a:ext>
            </a:extLst>
          </p:cNvPr>
          <p:cNvSpPr/>
          <p:nvPr/>
        </p:nvSpPr>
        <p:spPr>
          <a:xfrm>
            <a:off x="3417281" y="5168279"/>
            <a:ext cx="7926272" cy="948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Privativa do Chefe do Poder Executivo</a:t>
            </a:r>
          </a:p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Envolve edição de normas gerais para o fiel cumprimento da lei</a:t>
            </a:r>
          </a:p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Conteúdo político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330E505-E410-4ACB-8162-40A658CFB61B}"/>
              </a:ext>
            </a:extLst>
          </p:cNvPr>
          <p:cNvSpPr/>
          <p:nvPr/>
        </p:nvSpPr>
        <p:spPr>
          <a:xfrm>
            <a:off x="658126" y="2335237"/>
            <a:ext cx="10524246" cy="1421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84.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Compete privativamente ao Presidente da República:  (...)</a:t>
            </a:r>
          </a:p>
          <a:p>
            <a:pPr algn="just"/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 -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sancionar, promulgar e	 fazer publicar as leis, bem como expedir decretos e regulamentos para sua fiel execução; (...)</a:t>
            </a:r>
          </a:p>
        </p:txBody>
      </p:sp>
    </p:spTree>
    <p:extLst>
      <p:ext uri="{BB962C8B-B14F-4D97-AF65-F5344CB8AC3E}">
        <p14:creationId xmlns:p14="http://schemas.microsoft.com/office/powerpoint/2010/main" val="221918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640" y="1905107"/>
            <a:ext cx="110992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SUJEIÇÃO ESPECIAL: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tais circunstâncias, “o princípio da legalidade é aplicado de  forma mais </a:t>
            </a: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flexível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abrindo-se a possibilidade para edição de regulamentos  administrativos, na ausência da lei, em situações excepcionais, com </a:t>
            </a: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fundamento direito na Constituição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(OLIVEIRA, p. 259)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Regulamento Executivo X Regulamento Autônomo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2200" b="1" i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22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sz="22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	a) Limites do Poder Regulamentar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pode substituir a função legislativa (criar ou modificar leis);</a:t>
            </a: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pode dispor além do permitido em lei;</a:t>
            </a: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pode restringir o permitido em lei.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22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2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b) A figura do </a:t>
            </a:r>
            <a:r>
              <a:rPr lang="pt-BR" sz="2200" b="1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Regulamento Autônomo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ADA28E-114F-41FA-8333-9194F9191B8C}"/>
              </a:ext>
            </a:extLst>
          </p:cNvPr>
          <p:cNvSpPr/>
          <p:nvPr/>
        </p:nvSpPr>
        <p:spPr>
          <a:xfrm>
            <a:off x="370640" y="2339125"/>
            <a:ext cx="11301416" cy="1812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620" marR="5080" lvl="0" algn="just"/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“Importante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realçar 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estamos tratando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um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 de execução  serviço da lei, mas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meio para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chegar plenamente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essa execução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(...)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[S]</a:t>
            </a:r>
            <a:r>
              <a:rPr lang="pt-BR" i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finalidade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a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conteúdo da lei, 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 limite formal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isso 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conter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 nova, desde 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contrarie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ordem legal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vigente e seja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necessária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plena  execução do diploma regulamentado.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[E]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lei, stricto sensu, deverá ele 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guardar uma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compatibilidade,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mera conformidade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(FERRAZ,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117,</a:t>
            </a:r>
            <a:r>
              <a:rPr lang="pt-BR" spc="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118)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94">
            <a:extLst>
              <a:ext uri="{FF2B5EF4-FFF2-40B4-BE49-F238E27FC236}">
                <a16:creationId xmlns:a16="http://schemas.microsoft.com/office/drawing/2014/main" id="{8CE1F495-7A07-40E2-938B-E5A8212CABE6}"/>
              </a:ext>
            </a:extLst>
          </p:cNvPr>
          <p:cNvSpPr txBox="1"/>
          <p:nvPr/>
        </p:nvSpPr>
        <p:spPr>
          <a:xfrm>
            <a:off x="5879783" y="4198043"/>
            <a:ext cx="4324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C2D2C"/>
                </a:solidFill>
                <a:latin typeface="Arial"/>
                <a:cs typeface="Arial"/>
              </a:rPr>
              <a:t>X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01AC84D-ED28-47AB-855F-516762B64CC3}"/>
              </a:ext>
            </a:extLst>
          </p:cNvPr>
          <p:cNvSpPr/>
          <p:nvPr/>
        </p:nvSpPr>
        <p:spPr>
          <a:xfrm>
            <a:off x="370640" y="5147494"/>
            <a:ext cx="11301416" cy="1350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620" marR="5080" lvl="0" algn="just"/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“No direito brasileiro, excluída a hipótese do artigo 84, IV, com a redação dada pela Emenda  Constitucional nº 32,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só existe o regulamento de execução,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hierarquicamente subordinado  a uma lei prévia, sendo ato de competência privativa do Chefe do Poder Executivo.” (DI  PIETRO, 127)</a:t>
            </a:r>
          </a:p>
        </p:txBody>
      </p:sp>
    </p:spTree>
    <p:extLst>
      <p:ext uri="{BB962C8B-B14F-4D97-AF65-F5344CB8AC3E}">
        <p14:creationId xmlns:p14="http://schemas.microsoft.com/office/powerpoint/2010/main" val="183184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22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2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b) A figura do </a:t>
            </a:r>
            <a:r>
              <a:rPr lang="pt-BR" sz="2200" b="1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Regulamento Autônomo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ADA28E-114F-41FA-8333-9194F9191B8C}"/>
              </a:ext>
            </a:extLst>
          </p:cNvPr>
          <p:cNvSpPr/>
          <p:nvPr/>
        </p:nvSpPr>
        <p:spPr>
          <a:xfrm>
            <a:off x="445292" y="2824150"/>
            <a:ext cx="11301416" cy="2586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se pode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admitir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criação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Direito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seja tarefa exclusiva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legislador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que,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limitações humanas, não possui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divino de prever genericamente  todas as soluções para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sociedade. Assim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superou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ideia criada por Montesquieu </a:t>
            </a:r>
            <a:r>
              <a:rPr lang="pt-BR" i="1" spc="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juiz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apenas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boca que pronunciava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vontade da lei, deve-se superar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noção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Administração Pública meramente executora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mecanizada.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 [A]o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editar  regulamentos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considerados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tradicionalmente como “executivos”,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administrador, com  intensidades variadas, está criando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 executivo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tivesse 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nenhum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inovador,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existência seria desnecessária,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vez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já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poderia ser 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aplicada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prontamente pelo Executivo.”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(OLIVEIRA,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262,</a:t>
            </a:r>
            <a:r>
              <a:rPr lang="pt-BR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263)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0D5599-D6FB-4E84-8CE2-FEC54988A791}"/>
              </a:ext>
            </a:extLst>
          </p:cNvPr>
          <p:cNvSpPr/>
          <p:nvPr/>
        </p:nvSpPr>
        <p:spPr>
          <a:xfrm>
            <a:off x="722140" y="2371153"/>
            <a:ext cx="1102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PERGUNTA: Tem sentido a dicotomia entre Regulamento Executivo e Regulamento Autônomo?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C768859-2AFB-4574-BF05-B5813DE0C4BF}"/>
              </a:ext>
            </a:extLst>
          </p:cNvPr>
          <p:cNvSpPr/>
          <p:nvPr/>
        </p:nvSpPr>
        <p:spPr>
          <a:xfrm>
            <a:off x="3048000" y="60167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2675" algn="just">
              <a:lnSpc>
                <a:spcPct val="100000"/>
              </a:lnSpc>
            </a:pPr>
            <a:r>
              <a:rPr lang="pt-BR" spc="-5" dirty="0">
                <a:solidFill>
                  <a:srgbClr val="2C2D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Lembrar que: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876AC0-13CA-47CB-BDFD-521F1677A51C}"/>
              </a:ext>
            </a:extLst>
          </p:cNvPr>
          <p:cNvSpPr/>
          <p:nvPr/>
        </p:nvSpPr>
        <p:spPr>
          <a:xfrm>
            <a:off x="6096000" y="5852870"/>
            <a:ext cx="5803108" cy="697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“administrar é também criar, a partir das leis” (SUNDFELD – Aula 1)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EF04A414-C4AA-4C39-84B1-97F6F412E2EE}"/>
              </a:ext>
            </a:extLst>
          </p:cNvPr>
          <p:cNvCxnSpPr/>
          <p:nvPr/>
        </p:nvCxnSpPr>
        <p:spPr>
          <a:xfrm>
            <a:off x="1700463" y="5614737"/>
            <a:ext cx="2117558" cy="586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1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22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2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c) Ministros e o Poder Regulamentar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0D5599-D6FB-4E84-8CE2-FEC54988A791}"/>
              </a:ext>
            </a:extLst>
          </p:cNvPr>
          <p:cNvSpPr/>
          <p:nvPr/>
        </p:nvSpPr>
        <p:spPr>
          <a:xfrm>
            <a:off x="722140" y="2201336"/>
            <a:ext cx="1102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CA94791-4335-4DFC-9498-638135C18353}"/>
              </a:ext>
            </a:extLst>
          </p:cNvPr>
          <p:cNvSpPr/>
          <p:nvPr/>
        </p:nvSpPr>
        <p:spPr>
          <a:xfrm>
            <a:off x="583716" y="4377007"/>
            <a:ext cx="1102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Decreto-lei nº 200/1967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C132CB1-4411-45B8-B123-1E19FD6D2432}"/>
              </a:ext>
            </a:extLst>
          </p:cNvPr>
          <p:cNvSpPr/>
          <p:nvPr/>
        </p:nvSpPr>
        <p:spPr>
          <a:xfrm>
            <a:off x="945612" y="2625156"/>
            <a:ext cx="10524246" cy="1607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87.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Os Ministros de Estado serão escolhidos dentre brasileiros maiores de vinte e um anos e no exercício dos direitos políticos.</a:t>
            </a:r>
          </a:p>
          <a:p>
            <a:pPr marL="361950"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Parágrafo único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Compete ao Ministro de Estado, além de outras atribuições estabelecidas nesta Constituição  e na lei:</a:t>
            </a:r>
          </a:p>
          <a:p>
            <a:pPr marL="361950" algn="just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(...)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praticar os atos pertinentes às atribuições que lhe forem outorgadas ou delegadas pelo Presidente da República.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446EA7F-DE19-4A51-B773-BCDFF78721F2}"/>
              </a:ext>
            </a:extLst>
          </p:cNvPr>
          <p:cNvSpPr/>
          <p:nvPr/>
        </p:nvSpPr>
        <p:spPr>
          <a:xfrm>
            <a:off x="889744" y="4804668"/>
            <a:ext cx="10635982" cy="1856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6350" lvl="0" algn="just"/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6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delegação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competência será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utilizada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6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de descentralização administrativa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o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assegurar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 rapidez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objetividade </a:t>
            </a:r>
            <a:r>
              <a:rPr lang="pt-BR" sz="16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às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decisões, situando-as na </a:t>
            </a:r>
            <a:r>
              <a:rPr lang="pt-BR" sz="16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proximidade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z="16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fatos, 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pessoas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problemas a</a:t>
            </a:r>
            <a:r>
              <a:rPr lang="pt-BR" sz="1600" spc="-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atender.</a:t>
            </a:r>
            <a:endParaRPr lang="pt-BR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5"/>
              </a:spcBef>
            </a:pPr>
            <a:endParaRPr lang="pt-BR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6213" marR="5080" lvl="0" algn="just"/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12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É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facultado ao Presidente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República,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aos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Ministros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e,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6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geral, às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autoridades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6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Federal </a:t>
            </a:r>
            <a:r>
              <a:rPr lang="pt-BR" sz="16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delegar competência para </a:t>
            </a:r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prática de atos administrativos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conforme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6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dispuser 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pt-BR" sz="160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regulamento.</a:t>
            </a:r>
          </a:p>
        </p:txBody>
      </p:sp>
    </p:spTree>
    <p:extLst>
      <p:ext uri="{BB962C8B-B14F-4D97-AF65-F5344CB8AC3E}">
        <p14:creationId xmlns:p14="http://schemas.microsoft.com/office/powerpoint/2010/main" val="298973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22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2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c) Ministros e o Poder Regulamentar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0D5599-D6FB-4E84-8CE2-FEC54988A791}"/>
              </a:ext>
            </a:extLst>
          </p:cNvPr>
          <p:cNvSpPr/>
          <p:nvPr/>
        </p:nvSpPr>
        <p:spPr>
          <a:xfrm>
            <a:off x="722140" y="2371153"/>
            <a:ext cx="1102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PERGUNTA: Ministros possuem “poder regulamentar”?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D3649B9-A426-458B-8945-8D2FDCABEB30}"/>
              </a:ext>
            </a:extLst>
          </p:cNvPr>
          <p:cNvSpPr/>
          <p:nvPr/>
        </p:nvSpPr>
        <p:spPr>
          <a:xfrm>
            <a:off x="5679028" y="6137355"/>
            <a:ext cx="6184108" cy="523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regulamento constitui ato administrativo, e não concretização de uma delegação legislativa” (FERRAZ, p. 116)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2FD6DC69-C4AC-4989-8C85-7197A254D667}"/>
              </a:ext>
            </a:extLst>
          </p:cNvPr>
          <p:cNvCxnSpPr/>
          <p:nvPr/>
        </p:nvCxnSpPr>
        <p:spPr>
          <a:xfrm>
            <a:off x="1961825" y="6137355"/>
            <a:ext cx="2117558" cy="586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AD220BD-4C2B-434D-8DE0-764F46BDBEB8}"/>
              </a:ext>
            </a:extLst>
          </p:cNvPr>
          <p:cNvSpPr/>
          <p:nvPr/>
        </p:nvSpPr>
        <p:spPr>
          <a:xfrm>
            <a:off x="475865" y="2853969"/>
            <a:ext cx="11240270" cy="31699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>
              <a:spcBef>
                <a:spcPts val="105"/>
              </a:spcBef>
            </a:pP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CASO</a:t>
            </a:r>
            <a:r>
              <a:rPr lang="pt-BR" sz="1400" b="1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PARADIGMÁTICO:</a:t>
            </a:r>
            <a:endParaRPr lang="pt-BR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10"/>
              </a:spcBef>
            </a:pPr>
            <a:endParaRPr lang="pt-BR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marR="5715" lvl="0" algn="just"/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competência regulamentar deferida aos Ministros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mesmo sendo de segundo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grau,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possui inquestionável  extração constitucional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modo que 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jurídico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expedir instruções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reflete, no  quadro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normativo vigente no Brasil, uma prerrogativa que também assiste, </a:t>
            </a:r>
            <a:r>
              <a:rPr lang="pt-BR" sz="1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400" i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</a:t>
            </a:r>
            <a:r>
              <a:rPr lang="pt-BR" sz="1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constitutionis</a:t>
            </a:r>
            <a:r>
              <a:rPr lang="pt-BR" sz="1400" i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esses 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qualificados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agentes auxiliares do Chefe do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Executivo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União</a:t>
            </a:r>
            <a:r>
              <a:rPr lang="pt-BR" sz="1400" spc="-2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(...).</a:t>
            </a:r>
            <a:endParaRPr lang="pt-BR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marR="5080" lvl="0" algn="just">
              <a:spcBef>
                <a:spcPts val="595"/>
              </a:spcBef>
            </a:pP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Cumpre </a:t>
            </a:r>
            <a:r>
              <a:rPr lang="pt-BR" sz="140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assinalar,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ainda, que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mecanismo extraordinário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delegação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legislativa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sentido externo tem por específica 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transferência, ao Poder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Executivo, do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tópico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determinada prerrogativa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 normativo, que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submete, ordinariamente, ao domínio institucional das atividades parlamentares. (...)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foi esse,  porém,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efeito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legislador ordinário visou com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regra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impugnada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instruções regulamentares  pertinentes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 tema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versado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preceito </a:t>
            </a:r>
            <a:r>
              <a:rPr lang="pt-BR" sz="1400" b="1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questão,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e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emanarem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Ministro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Fazenda,  qualificar-se-ão como regulamentos executivos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necessariamente subordinados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limites jurídicos definidos </a:t>
            </a:r>
            <a:r>
              <a:rPr lang="pt-BR" sz="140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a cuja implementação destinam</a:t>
            </a:r>
            <a:r>
              <a:rPr lang="pt-BR" sz="1400" spc="-1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(...).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(STF,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ADIN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nº </a:t>
            </a:r>
            <a:r>
              <a:rPr lang="pt-BR" sz="140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1075/DF,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rel. Min. Celso 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Mello, j. 17.06.1998, DJU</a:t>
            </a:r>
            <a:r>
              <a:rPr lang="pt-BR" sz="1400" spc="-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24.11.2006)</a:t>
            </a:r>
            <a:endParaRPr lang="pt-BR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4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O Poder Disciplinar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0D5599-D6FB-4E84-8CE2-FEC54988A791}"/>
              </a:ext>
            </a:extLst>
          </p:cNvPr>
          <p:cNvSpPr/>
          <p:nvPr/>
        </p:nvSpPr>
        <p:spPr>
          <a:xfrm>
            <a:off x="722139" y="3429000"/>
            <a:ext cx="11024567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Abrangência: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poder disciplinar incide sobre servidores e demais cidadãos submetidos, em grau de sujeição especial, à Administração Pública (alunos de escolhas e faculdades públicas)</a:t>
            </a: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abrange sanções impostas a particulares não sujeitos à disciplina interna da Administração (DI PIETRO, p.128).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160D05-0D70-4E4A-B607-006FFD0801FA}"/>
              </a:ext>
            </a:extLst>
          </p:cNvPr>
          <p:cNvSpPr/>
          <p:nvPr/>
        </p:nvSpPr>
        <p:spPr>
          <a:xfrm>
            <a:off x="722140" y="1037351"/>
            <a:ext cx="11024566" cy="103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poder disciplinar (...) é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administrativa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regida pelo direito administrativo, segundo normas  de processo administrativo; visa à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punição de condutas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qualificadas em estatutos ou leis administrativas  como infrações ou ilícitos; tem a finalidade de preservar, de modo imediato, a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ordem interna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serviço,  para que as atividades do órgão possam ser realizadas sem perturbação, dentro da legalidade e da lisura.”  (MEDAUAR, p. 136)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5DC3946-9CE0-47A0-9287-906CC8500972}"/>
              </a:ext>
            </a:extLst>
          </p:cNvPr>
          <p:cNvSpPr/>
          <p:nvPr/>
        </p:nvSpPr>
        <p:spPr>
          <a:xfrm>
            <a:off x="722139" y="2174152"/>
            <a:ext cx="11024566" cy="103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“objetivo de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apurar e punir faltas funcionais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ou seja, condutas contrárias à  realização normal das atividades do órgão e irregularidades de diversos tipos.” (MEDAUAR,  p.135)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1706FE0-F784-4E8F-B2A7-E347C281F5BA}"/>
              </a:ext>
            </a:extLst>
          </p:cNvPr>
          <p:cNvSpPr/>
          <p:nvPr/>
        </p:nvSpPr>
        <p:spPr>
          <a:xfrm>
            <a:off x="553325" y="5691593"/>
            <a:ext cx="11469861" cy="8462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0" algn="just"/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Federal nº 8.112/1990</a:t>
            </a:r>
          </a:p>
          <a:p>
            <a:pPr marL="361950" lvl="0" algn="just"/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143: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autoridade que tiver ciência de irregularidade no serviço público é OBRIGADA a promover a sua apuração imediata, mediante sindicância ou processo administrativo disciplinar, assegurada ao acusado a ampla defesa.</a:t>
            </a:r>
          </a:p>
        </p:txBody>
      </p:sp>
    </p:spTree>
    <p:extLst>
      <p:ext uri="{BB962C8B-B14F-4D97-AF65-F5344CB8AC3E}">
        <p14:creationId xmlns:p14="http://schemas.microsoft.com/office/powerpoint/2010/main" val="388807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</a:p>
        </p:txBody>
      </p:sp>
      <p:sp>
        <p:nvSpPr>
          <p:cNvPr id="9" name="object 51">
            <a:extLst>
              <a:ext uri="{FF2B5EF4-FFF2-40B4-BE49-F238E27FC236}">
                <a16:creationId xmlns:a16="http://schemas.microsoft.com/office/drawing/2014/main" id="{69717C5A-4ADC-40CD-9A44-82D636004E41}"/>
              </a:ext>
            </a:extLst>
          </p:cNvPr>
          <p:cNvSpPr txBox="1"/>
          <p:nvPr/>
        </p:nvSpPr>
        <p:spPr>
          <a:xfrm>
            <a:off x="570054" y="1461896"/>
            <a:ext cx="9751060" cy="3647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DI PIETRO, Maria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Sylvia Zanella.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28ª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Atlas,</a:t>
            </a:r>
            <a:r>
              <a:rPr sz="17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2015.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FERRAZ, Sergio.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Estudos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1977.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FILHO,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Marçal.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9ª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2013.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ts val="336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MEDAUAR,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Odete.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Moderno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18ª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ts val="336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OLIVEIRA,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Rafael Carvalho Rezende.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5ª.Ed. Rio de Janeiro: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 2017.  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ts val="336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OTERO,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Paulo.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e fundamento da hierarquia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. Coimbra: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Almedina,</a:t>
            </a:r>
            <a:r>
              <a:rPr sz="1700" spc="-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2003.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285"/>
              </a:spcBef>
              <a:buFont typeface="Arial" panose="020B0604020202020204" pitchFamily="34" charset="0"/>
              <a:buChar char="•"/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SUNDFELD,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Carlos Ari.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céticos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Malheiros,</a:t>
            </a:r>
            <a:r>
              <a:rPr sz="1700" spc="-1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07197" y="1856232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99016" y="2967942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3067" y="1319275"/>
            <a:ext cx="5401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299845" algn="l"/>
                <a:tab pos="2251075" algn="l"/>
                <a:tab pos="2700655" algn="l"/>
                <a:tab pos="3533140" algn="l"/>
                <a:tab pos="4618355" algn="l"/>
              </a:tabLst>
            </a:pP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Po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sz="16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P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olít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fu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ção  administrativa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poderes</a:t>
            </a:r>
            <a:r>
              <a:rPr sz="1600" b="1" spc="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92479" y="2230882"/>
            <a:ext cx="1583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1667" y="2654554"/>
            <a:ext cx="18948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3384" algn="l"/>
                <a:tab pos="733425" algn="l"/>
                <a:tab pos="1633855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sen</a:t>
            </a:r>
            <a:r>
              <a:rPr sz="1600" spc="-1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21939" y="2654554"/>
            <a:ext cx="703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“p</a:t>
            </a:r>
            <a:r>
              <a:rPr sz="1600" spc="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der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60140" y="2654554"/>
            <a:ext cx="697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-20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1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92497" y="2654554"/>
            <a:ext cx="1473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735" algn="l"/>
                <a:tab pos="70104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de	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“dever-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2479" y="2849626"/>
            <a:ext cx="7048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poder”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3067" y="3298063"/>
            <a:ext cx="2543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2.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Hierárquico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91402" y="1270508"/>
            <a:ext cx="2438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06182" y="1270508"/>
            <a:ext cx="19570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b="1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Normativo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1667" y="1717418"/>
            <a:ext cx="10402570" cy="5632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840730">
              <a:lnSpc>
                <a:spcPct val="100000"/>
              </a:lnSpc>
              <a:spcBef>
                <a:spcPts val="295"/>
              </a:spcBef>
              <a:tabLst>
                <a:tab pos="6242050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I.	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Especificidades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do “poder</a:t>
            </a:r>
            <a:r>
              <a:rPr sz="1600" spc="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regulamentar”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413384" algn="l"/>
                <a:tab pos="1590040" algn="l"/>
                <a:tab pos="1856739" algn="l"/>
                <a:tab pos="3845560" algn="l"/>
                <a:tab pos="4347210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I.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	e	instrumentalidade	dos	poderes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91402" y="2197354"/>
            <a:ext cx="4125595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342900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AutoNum type="alphaLcParenR"/>
              <a:tabLst>
                <a:tab pos="812800" algn="l"/>
                <a:tab pos="81343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Limites do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regulamentar</a:t>
            </a:r>
          </a:p>
          <a:p>
            <a:pPr marL="812800" indent="-342900">
              <a:lnSpc>
                <a:spcPct val="100000"/>
              </a:lnSpc>
              <a:spcBef>
                <a:spcPts val="1460"/>
              </a:spcBef>
              <a:buClr>
                <a:srgbClr val="D15A3D"/>
              </a:buClr>
              <a:buAutoNum type="alphaLcParenR"/>
              <a:tabLst>
                <a:tab pos="812800" algn="l"/>
                <a:tab pos="81343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figura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do “regulamento</a:t>
            </a:r>
            <a:r>
              <a:rPr sz="16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autônomo”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15A3D"/>
              </a:buClr>
              <a:buFont typeface="Verdana"/>
              <a:buAutoNum type="alphaLcParenR"/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indent="-342900">
              <a:lnSpc>
                <a:spcPct val="100000"/>
              </a:lnSpc>
              <a:buClr>
                <a:srgbClr val="D15A3D"/>
              </a:buClr>
              <a:buAutoNum type="alphaLcParenR"/>
              <a:tabLst>
                <a:tab pos="812800" algn="l"/>
                <a:tab pos="81343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Ministros e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spc="-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Regulamentar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943735">
              <a:lnSpc>
                <a:spcPts val="3340"/>
              </a:lnSpc>
              <a:spcBef>
                <a:spcPts val="335"/>
              </a:spcBef>
            </a:pP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4.Poder Disciplinar 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5.Caso</a:t>
            </a:r>
            <a:r>
              <a:rPr sz="1600" b="1" spc="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prático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563067" y="338454"/>
            <a:ext cx="3729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b="1" spc="-9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8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Estatal ou Poder Político, Função Administrativa e Poderes Administrativos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22142" y="4568078"/>
            <a:ext cx="1046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Relembrando o conceito de “</a:t>
            </a: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administrativa”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685492" y="5123313"/>
            <a:ext cx="10503876" cy="1289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estatal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que: coadjuva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instituições  políticas de cúpula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da atividade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governo; organiza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 das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finalidades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públicas postas pelas instituições políticas de cúpula; produz 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serviços,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utilidades para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população.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2008,</a:t>
            </a:r>
            <a:r>
              <a:rPr lang="pt-BR" spc="-1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6309" y="1724942"/>
            <a:ext cx="1046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Conforme apontado por OLIVEIRA (p.255), a expressão “poder” possui dois sentidos: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2FCC784-9594-4455-858F-24A9A3B28D31}"/>
              </a:ext>
            </a:extLst>
          </p:cNvPr>
          <p:cNvSpPr/>
          <p:nvPr/>
        </p:nvSpPr>
        <p:spPr>
          <a:xfrm>
            <a:off x="528201" y="2995503"/>
            <a:ext cx="4181579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ntro de impu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taç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Estat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sz="1600" spc="-5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	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</a:t>
            </a:r>
            <a:r>
              <a:rPr lang="pt-BR" sz="1600" spc="-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os, Le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t-BR" sz="1600" spc="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spc="-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 Judiciário)</a:t>
            </a:r>
          </a:p>
        </p:txBody>
      </p:sp>
      <p:sp>
        <p:nvSpPr>
          <p:cNvPr id="16" name="object 64">
            <a:extLst>
              <a:ext uri="{FF2B5EF4-FFF2-40B4-BE49-F238E27FC236}">
                <a16:creationId xmlns:a16="http://schemas.microsoft.com/office/drawing/2014/main" id="{35DCD1F8-C062-4ADC-9BE2-0F0812956FCD}"/>
              </a:ext>
            </a:extLst>
          </p:cNvPr>
          <p:cNvSpPr/>
          <p:nvPr/>
        </p:nvSpPr>
        <p:spPr>
          <a:xfrm>
            <a:off x="334261" y="2521213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 ORGÂNICO</a:t>
            </a:r>
          </a:p>
          <a:p>
            <a:pPr algn="ctr"/>
            <a:endParaRPr lang="pt-BR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B37317B-2103-4CC8-9C29-AFC496D8B1DE}"/>
              </a:ext>
            </a:extLst>
          </p:cNvPr>
          <p:cNvSpPr/>
          <p:nvPr/>
        </p:nvSpPr>
        <p:spPr>
          <a:xfrm>
            <a:off x="7007789" y="3020138"/>
            <a:ext cx="4462069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Modo de exercer a função administrativa (poderes normativos, administrativos e jurisdicionais)</a:t>
            </a:r>
          </a:p>
        </p:txBody>
      </p:sp>
      <p:sp>
        <p:nvSpPr>
          <p:cNvPr id="20" name="object 64">
            <a:extLst>
              <a:ext uri="{FF2B5EF4-FFF2-40B4-BE49-F238E27FC236}">
                <a16:creationId xmlns:a16="http://schemas.microsoft.com/office/drawing/2014/main" id="{A3D5D01D-DAFA-4629-AD7B-175B7230E30C}"/>
              </a:ext>
            </a:extLst>
          </p:cNvPr>
          <p:cNvSpPr/>
          <p:nvPr/>
        </p:nvSpPr>
        <p:spPr>
          <a:xfrm>
            <a:off x="6900398" y="2533013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 FUNCIONAL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Estatal ou Poder Político, Função Administrativa e Poderes Administrativos</a:t>
            </a:r>
          </a:p>
        </p:txBody>
      </p:sp>
      <p:sp>
        <p:nvSpPr>
          <p:cNvPr id="11" name="object 64"/>
          <p:cNvSpPr/>
          <p:nvPr/>
        </p:nvSpPr>
        <p:spPr>
          <a:xfrm>
            <a:off x="722142" y="2927926"/>
            <a:ext cx="2478258" cy="1138747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1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PODERES ADMINISTRATIVOS</a:t>
            </a:r>
          </a:p>
          <a:p>
            <a:pPr algn="ctr"/>
            <a:endParaRPr lang="pt-BR" sz="1900" dirty="0"/>
          </a:p>
        </p:txBody>
      </p:sp>
      <p:sp>
        <p:nvSpPr>
          <p:cNvPr id="2" name="Retângulo 1"/>
          <p:cNvSpPr/>
          <p:nvPr/>
        </p:nvSpPr>
        <p:spPr>
          <a:xfrm>
            <a:off x="862387" y="1712894"/>
            <a:ext cx="1046722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poderes administrativos se subdividem em 03 (três) espécies de</a:t>
            </a:r>
            <a:r>
              <a:rPr lang="pt-BR" sz="1900" spc="16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poderes:</a:t>
            </a:r>
            <a:endParaRPr lang="pt-BR"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77"/>
          <p:cNvSpPr/>
          <p:nvPr/>
        </p:nvSpPr>
        <p:spPr>
          <a:xfrm>
            <a:off x="4126832" y="2663231"/>
            <a:ext cx="902368" cy="1790378"/>
          </a:xfrm>
          <a:custGeom>
            <a:avLst/>
            <a:gdLst/>
            <a:ahLst/>
            <a:cxnLst/>
            <a:rect l="l" t="t" r="r" b="b"/>
            <a:pathLst>
              <a:path w="139064" h="1584960">
                <a:moveTo>
                  <a:pt x="138684" y="1584959"/>
                </a:moveTo>
                <a:lnTo>
                  <a:pt x="111668" y="1584047"/>
                </a:lnTo>
                <a:lnTo>
                  <a:pt x="89630" y="1581562"/>
                </a:lnTo>
                <a:lnTo>
                  <a:pt x="74783" y="1577887"/>
                </a:lnTo>
                <a:lnTo>
                  <a:pt x="69341" y="1573402"/>
                </a:lnTo>
                <a:lnTo>
                  <a:pt x="69341" y="804036"/>
                </a:lnTo>
                <a:lnTo>
                  <a:pt x="63900" y="799552"/>
                </a:lnTo>
                <a:lnTo>
                  <a:pt x="49053" y="795877"/>
                </a:lnTo>
                <a:lnTo>
                  <a:pt x="27015" y="793392"/>
                </a:lnTo>
                <a:lnTo>
                  <a:pt x="0" y="792479"/>
                </a:lnTo>
                <a:lnTo>
                  <a:pt x="27015" y="791567"/>
                </a:lnTo>
                <a:lnTo>
                  <a:pt x="49053" y="789082"/>
                </a:lnTo>
                <a:lnTo>
                  <a:pt x="63900" y="785407"/>
                </a:lnTo>
                <a:lnTo>
                  <a:pt x="69341" y="780922"/>
                </a:lnTo>
                <a:lnTo>
                  <a:pt x="69341" y="11556"/>
                </a:lnTo>
                <a:lnTo>
                  <a:pt x="74783" y="7072"/>
                </a:lnTo>
                <a:lnTo>
                  <a:pt x="89630" y="3397"/>
                </a:lnTo>
                <a:lnTo>
                  <a:pt x="111668" y="912"/>
                </a:lnTo>
                <a:lnTo>
                  <a:pt x="138684" y="0"/>
                </a:lnTo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Retângulo 2"/>
          <p:cNvSpPr/>
          <p:nvPr/>
        </p:nvSpPr>
        <p:spPr>
          <a:xfrm>
            <a:off x="5592166" y="2985042"/>
            <a:ext cx="25004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i. Poder</a:t>
            </a:r>
            <a:r>
              <a:rPr lang="pt-BR" sz="19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Hierárquico</a:t>
            </a: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endParaRPr lang="pt-BR"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bject 74"/>
          <p:cNvSpPr txBox="1"/>
          <p:nvPr/>
        </p:nvSpPr>
        <p:spPr>
          <a:xfrm>
            <a:off x="5592166" y="3413508"/>
            <a:ext cx="43585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9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9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9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9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Normativo</a:t>
            </a: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9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egulamentar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76"/>
          <p:cNvSpPr txBox="1"/>
          <p:nvPr/>
        </p:nvSpPr>
        <p:spPr>
          <a:xfrm>
            <a:off x="5592166" y="3821599"/>
            <a:ext cx="257792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9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</a:t>
            </a: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9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9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Disciplinar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5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Estatal ou Poder Político, Função Administrativa e Poderes Administrativos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Finalidade e Instrumentalidade dos Poderes Administrativos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722142" y="2187608"/>
            <a:ext cx="10503876" cy="1036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“Os poderes administrativos são 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prerrogativas instrumentais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devem ser exercidas para o 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atendimento das finalidades estatais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(OLIVEIRA, 253)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2142" y="3683351"/>
            <a:ext cx="98415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sentido de “poder-dever” e de “dever-poder”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2142" y="4352911"/>
            <a:ext cx="9143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“Poder”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administrativo?</a:t>
            </a:r>
          </a:p>
          <a:p>
            <a:pPr marL="12700" marR="5080" algn="just">
              <a:spcBef>
                <a:spcPts val="340"/>
              </a:spcBef>
              <a:buClr>
                <a:srgbClr val="D15A3D"/>
              </a:buClr>
              <a:tabLst>
                <a:tab pos="469900" algn="l"/>
              </a:tabLst>
            </a:pP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“Poder-Dever”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administrativo?</a:t>
            </a:r>
          </a:p>
          <a:p>
            <a:pPr marL="12700" marR="5080" algn="just">
              <a:spcBef>
                <a:spcPts val="340"/>
              </a:spcBef>
              <a:buClr>
                <a:srgbClr val="D15A3D"/>
              </a:buClr>
              <a:tabLst>
                <a:tab pos="469900" algn="l"/>
              </a:tabLst>
            </a:pP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“Dever-Poder”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administrativo?</a:t>
            </a:r>
          </a:p>
        </p:txBody>
      </p:sp>
      <p:sp>
        <p:nvSpPr>
          <p:cNvPr id="12" name="object 108"/>
          <p:cNvSpPr/>
          <p:nvPr/>
        </p:nvSpPr>
        <p:spPr>
          <a:xfrm>
            <a:off x="7664115" y="4061079"/>
            <a:ext cx="3228340" cy="2214880"/>
          </a:xfrm>
          <a:custGeom>
            <a:avLst/>
            <a:gdLst/>
            <a:ahLst/>
            <a:cxnLst/>
            <a:rect l="l" t="t" r="r" b="b"/>
            <a:pathLst>
              <a:path w="3228340" h="2214879">
                <a:moveTo>
                  <a:pt x="1542145" y="1602041"/>
                </a:moveTo>
                <a:lnTo>
                  <a:pt x="1152905" y="1602041"/>
                </a:lnTo>
                <a:lnTo>
                  <a:pt x="1267968" y="2214372"/>
                </a:lnTo>
                <a:lnTo>
                  <a:pt x="1542145" y="1602041"/>
                </a:lnTo>
                <a:close/>
              </a:path>
              <a:path w="3228340" h="2214879">
                <a:moveTo>
                  <a:pt x="2084655" y="1531099"/>
                </a:moveTo>
                <a:lnTo>
                  <a:pt x="1573910" y="1531099"/>
                </a:lnTo>
                <a:lnTo>
                  <a:pt x="1979549" y="2023376"/>
                </a:lnTo>
                <a:lnTo>
                  <a:pt x="2084655" y="1531099"/>
                </a:lnTo>
                <a:close/>
              </a:path>
              <a:path w="3228340" h="2214879">
                <a:moveTo>
                  <a:pt x="2573589" y="1482089"/>
                </a:moveTo>
                <a:lnTo>
                  <a:pt x="2095119" y="1482089"/>
                </a:lnTo>
                <a:lnTo>
                  <a:pt x="2711577" y="1855050"/>
                </a:lnTo>
                <a:lnTo>
                  <a:pt x="2573589" y="1482089"/>
                </a:lnTo>
                <a:close/>
              </a:path>
              <a:path w="3228340" h="2214879">
                <a:moveTo>
                  <a:pt x="2553868" y="1428788"/>
                </a:moveTo>
                <a:lnTo>
                  <a:pt x="846835" y="1428788"/>
                </a:lnTo>
                <a:lnTo>
                  <a:pt x="711580" y="1806041"/>
                </a:lnTo>
                <a:lnTo>
                  <a:pt x="1152905" y="1602041"/>
                </a:lnTo>
                <a:lnTo>
                  <a:pt x="1542145" y="1602041"/>
                </a:lnTo>
                <a:lnTo>
                  <a:pt x="1573910" y="1531099"/>
                </a:lnTo>
                <a:lnTo>
                  <a:pt x="2084655" y="1531099"/>
                </a:lnTo>
                <a:lnTo>
                  <a:pt x="2095119" y="1482089"/>
                </a:lnTo>
                <a:lnTo>
                  <a:pt x="2573589" y="1482089"/>
                </a:lnTo>
                <a:lnTo>
                  <a:pt x="2553868" y="1428788"/>
                </a:lnTo>
                <a:close/>
              </a:path>
              <a:path w="3228340" h="2214879">
                <a:moveTo>
                  <a:pt x="55245" y="235331"/>
                </a:moveTo>
                <a:lnTo>
                  <a:pt x="691388" y="780922"/>
                </a:lnTo>
                <a:lnTo>
                  <a:pt x="0" y="883157"/>
                </a:lnTo>
                <a:lnTo>
                  <a:pt x="556259" y="1207134"/>
                </a:lnTo>
                <a:lnTo>
                  <a:pt x="20193" y="1495412"/>
                </a:lnTo>
                <a:lnTo>
                  <a:pt x="846835" y="1428788"/>
                </a:lnTo>
                <a:lnTo>
                  <a:pt x="2553868" y="1428788"/>
                </a:lnTo>
                <a:lnTo>
                  <a:pt x="2516124" y="1326768"/>
                </a:lnTo>
                <a:lnTo>
                  <a:pt x="3154039" y="1326768"/>
                </a:lnTo>
                <a:lnTo>
                  <a:pt x="2631185" y="1073911"/>
                </a:lnTo>
                <a:lnTo>
                  <a:pt x="3152648" y="834135"/>
                </a:lnTo>
                <a:lnTo>
                  <a:pt x="2495930" y="749934"/>
                </a:lnTo>
                <a:lnTo>
                  <a:pt x="2583191" y="647953"/>
                </a:lnTo>
                <a:lnTo>
                  <a:pt x="1092707" y="647953"/>
                </a:lnTo>
                <a:lnTo>
                  <a:pt x="55245" y="235331"/>
                </a:lnTo>
                <a:close/>
              </a:path>
              <a:path w="3228340" h="2214879">
                <a:moveTo>
                  <a:pt x="3154039" y="1326768"/>
                </a:moveTo>
                <a:lnTo>
                  <a:pt x="2516124" y="1326768"/>
                </a:lnTo>
                <a:lnTo>
                  <a:pt x="3227831" y="1362455"/>
                </a:lnTo>
                <a:lnTo>
                  <a:pt x="3154039" y="1326768"/>
                </a:lnTo>
                <a:close/>
              </a:path>
              <a:path w="3228340" h="2214879">
                <a:moveTo>
                  <a:pt x="1248155" y="235331"/>
                </a:moveTo>
                <a:lnTo>
                  <a:pt x="1092707" y="647953"/>
                </a:lnTo>
                <a:lnTo>
                  <a:pt x="2583191" y="647953"/>
                </a:lnTo>
                <a:lnTo>
                  <a:pt x="2628832" y="594613"/>
                </a:lnTo>
                <a:lnTo>
                  <a:pt x="1613916" y="594613"/>
                </a:lnTo>
                <a:lnTo>
                  <a:pt x="1248155" y="235331"/>
                </a:lnTo>
                <a:close/>
              </a:path>
              <a:path w="3228340" h="2214879">
                <a:moveTo>
                  <a:pt x="2170176" y="0"/>
                </a:moveTo>
                <a:lnTo>
                  <a:pt x="1613916" y="594613"/>
                </a:lnTo>
                <a:lnTo>
                  <a:pt x="2628832" y="594613"/>
                </a:lnTo>
                <a:lnTo>
                  <a:pt x="2670561" y="545845"/>
                </a:lnTo>
                <a:lnTo>
                  <a:pt x="2115311" y="545845"/>
                </a:lnTo>
                <a:lnTo>
                  <a:pt x="2170176" y="0"/>
                </a:lnTo>
                <a:close/>
              </a:path>
              <a:path w="3228340" h="2214879">
                <a:moveTo>
                  <a:pt x="2746629" y="456945"/>
                </a:moveTo>
                <a:lnTo>
                  <a:pt x="2115311" y="545845"/>
                </a:lnTo>
                <a:lnTo>
                  <a:pt x="2670561" y="545845"/>
                </a:lnTo>
                <a:lnTo>
                  <a:pt x="2746629" y="45694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0"/>
          <p:cNvSpPr txBox="1"/>
          <p:nvPr/>
        </p:nvSpPr>
        <p:spPr>
          <a:xfrm>
            <a:off x="8469612" y="4931274"/>
            <a:ext cx="16173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 </a:t>
            </a:r>
            <a:r>
              <a:rPr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500" spc="-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verdadeira</a:t>
            </a:r>
            <a:endParaRPr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500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ratio </a:t>
            </a:r>
            <a:r>
              <a:rPr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z="15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“poder</a:t>
            </a:r>
          </a:p>
        </p:txBody>
      </p:sp>
    </p:spTree>
    <p:extLst>
      <p:ext uri="{BB962C8B-B14F-4D97-AF65-F5344CB8AC3E}">
        <p14:creationId xmlns:p14="http://schemas.microsoft.com/office/powerpoint/2010/main" val="265453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Estatal ou Poder Político, Função Administrativa e Poderes Administrativos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sentido de “poder-dever” e de “dever-poder”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722142" y="1982051"/>
            <a:ext cx="10503876" cy="1747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exercício da função administrativa “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exercício do poder não é livre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mas, pela  impossibilidade de separá-lo de um fim, apresenta-se inevitavelmente condicionado a requisitos  que justificam a atuação e orientam seu concreto desenvolvimento. Na função, o dever surge  como elemento ínsito ao poder, e desse modo a Administração concretiza, na sua atuação, o  poder conferido pela norma, 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atendimento de um fim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(MEDAUAR, 2014, p. 126)</a:t>
            </a:r>
          </a:p>
        </p:txBody>
      </p:sp>
      <p:sp>
        <p:nvSpPr>
          <p:cNvPr id="8" name="object 95"/>
          <p:cNvSpPr txBox="1"/>
          <p:nvPr/>
        </p:nvSpPr>
        <p:spPr>
          <a:xfrm>
            <a:off x="965200" y="4095282"/>
            <a:ext cx="11226800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Independentemente da terminologia adotada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“poder” (MEDAUAR), “poder-dever”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(DI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PIETRO),</a:t>
            </a:r>
            <a:r>
              <a:rPr sz="1800" spc="3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“dever-  </a:t>
            </a:r>
            <a:r>
              <a:rPr sz="18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poder”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(BANDEIRA DE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MELLO) –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poderes administrativos se caracterizam por</a:t>
            </a:r>
            <a:r>
              <a:rPr sz="1800" spc="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serem: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sz="18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Irrenunciáveis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18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Indisponíveis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sz="18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Inerentes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atingimento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sz="18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finalidade</a:t>
            </a:r>
            <a:r>
              <a:rPr sz="1800" b="1" spc="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Exercidos somente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consonância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finalidade pública </a:t>
            </a:r>
            <a:r>
              <a:rPr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</a:t>
            </a:r>
            <a:r>
              <a:rPr sz="1800" spc="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inerente.</a:t>
            </a:r>
            <a:endParaRPr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8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O Poder Hierárquico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445292" y="4676355"/>
            <a:ext cx="11301416" cy="1868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“Modelo de 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organização vertical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Administração  Pública, através do qual se estabelece um vínculo  jurídico entre uma pluralidade de órgãos da mesma  pessoa coletiva, conferindo-se a um deles  competência para dispor da 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vontade decisória de  todos os restantes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os quais se encontram adstritos a  um dever legal de obediência” (OTERO, 2003, pp.  76,77)</a:t>
            </a:r>
          </a:p>
        </p:txBody>
      </p:sp>
      <p:sp>
        <p:nvSpPr>
          <p:cNvPr id="5" name="object 24"/>
          <p:cNvSpPr txBox="1"/>
          <p:nvPr/>
        </p:nvSpPr>
        <p:spPr>
          <a:xfrm>
            <a:off x="5871769" y="2266035"/>
            <a:ext cx="5369971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seio da hierarquia, </a:t>
            </a:r>
            <a:r>
              <a:rPr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hierarca tem </a:t>
            </a:r>
            <a:r>
              <a:rPr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de  </a:t>
            </a: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ingerência 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sobre </a:t>
            </a:r>
            <a:r>
              <a:rPr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própria </a:t>
            </a: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formação </a:t>
            </a:r>
            <a:r>
              <a:rPr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vontade</a:t>
            </a:r>
            <a:r>
              <a:rPr sz="1900" b="1" spc="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339213" y="3655789"/>
            <a:ext cx="5014452" cy="779145"/>
          </a:xfrm>
          <a:custGeom>
            <a:avLst/>
            <a:gdLst/>
            <a:ahLst/>
            <a:cxnLst/>
            <a:rect l="l" t="t" r="r" b="b"/>
            <a:pathLst>
              <a:path w="5200015" h="779145">
                <a:moveTo>
                  <a:pt x="4679823" y="0"/>
                </a:moveTo>
                <a:lnTo>
                  <a:pt x="520090" y="0"/>
                </a:lnTo>
                <a:lnTo>
                  <a:pt x="0" y="778764"/>
                </a:lnTo>
                <a:lnTo>
                  <a:pt x="5199888" y="778764"/>
                </a:lnTo>
                <a:lnTo>
                  <a:pt x="4679823" y="0"/>
                </a:lnTo>
                <a:close/>
              </a:path>
            </a:pathLst>
          </a:custGeom>
          <a:solidFill>
            <a:srgbClr val="F6D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840658" y="2904317"/>
            <a:ext cx="4041058" cy="779145"/>
          </a:xfrm>
          <a:custGeom>
            <a:avLst/>
            <a:gdLst/>
            <a:ahLst/>
            <a:cxnLst/>
            <a:rect l="l" t="t" r="r" b="b"/>
            <a:pathLst>
              <a:path w="4159250" h="779145">
                <a:moveTo>
                  <a:pt x="3638930" y="0"/>
                </a:moveTo>
                <a:lnTo>
                  <a:pt x="520090" y="0"/>
                </a:lnTo>
                <a:lnTo>
                  <a:pt x="0" y="778763"/>
                </a:lnTo>
                <a:lnTo>
                  <a:pt x="4158996" y="778763"/>
                </a:lnTo>
                <a:lnTo>
                  <a:pt x="3638930" y="0"/>
                </a:lnTo>
                <a:close/>
              </a:path>
            </a:pathLst>
          </a:custGeom>
          <a:solidFill>
            <a:srgbClr val="ECB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7354" y="2182869"/>
            <a:ext cx="3086129" cy="779145"/>
          </a:xfrm>
          <a:custGeom>
            <a:avLst/>
            <a:gdLst/>
            <a:ahLst/>
            <a:cxnLst/>
            <a:rect l="l" t="t" r="r" b="b"/>
            <a:pathLst>
              <a:path w="3119754" h="779145">
                <a:moveTo>
                  <a:pt x="2599563" y="0"/>
                </a:moveTo>
                <a:lnTo>
                  <a:pt x="520065" y="0"/>
                </a:lnTo>
                <a:lnTo>
                  <a:pt x="0" y="778764"/>
                </a:lnTo>
                <a:lnTo>
                  <a:pt x="3119628" y="778764"/>
                </a:lnTo>
                <a:lnTo>
                  <a:pt x="2599563" y="0"/>
                </a:lnTo>
                <a:close/>
              </a:path>
            </a:pathLst>
          </a:custGeom>
          <a:solidFill>
            <a:srgbClr val="E29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824566" y="1441212"/>
            <a:ext cx="2080260" cy="777240"/>
          </a:xfrm>
          <a:custGeom>
            <a:avLst/>
            <a:gdLst/>
            <a:ahLst/>
            <a:cxnLst/>
            <a:rect l="l" t="t" r="r" b="b"/>
            <a:pathLst>
              <a:path w="2080260" h="777239">
                <a:moveTo>
                  <a:pt x="1561210" y="0"/>
                </a:moveTo>
                <a:lnTo>
                  <a:pt x="519048" y="0"/>
                </a:lnTo>
                <a:lnTo>
                  <a:pt x="0" y="777239"/>
                </a:lnTo>
                <a:lnTo>
                  <a:pt x="2080259" y="777239"/>
                </a:lnTo>
                <a:lnTo>
                  <a:pt x="1561210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2344949" y="671326"/>
            <a:ext cx="1039494" cy="779145"/>
          </a:xfrm>
          <a:custGeom>
            <a:avLst/>
            <a:gdLst/>
            <a:ahLst/>
            <a:cxnLst/>
            <a:rect l="l" t="t" r="r" b="b"/>
            <a:pathLst>
              <a:path w="1039495" h="779144">
                <a:moveTo>
                  <a:pt x="519683" y="0"/>
                </a:moveTo>
                <a:lnTo>
                  <a:pt x="0" y="778763"/>
                </a:lnTo>
                <a:lnTo>
                  <a:pt x="1039367" y="778763"/>
                </a:lnTo>
                <a:lnTo>
                  <a:pt x="519683" y="0"/>
                </a:lnTo>
                <a:close/>
              </a:path>
            </a:pathLst>
          </a:custGeom>
          <a:solidFill>
            <a:srgbClr val="A33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1879939" y="3826353"/>
            <a:ext cx="2107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Servidores</a:t>
            </a:r>
            <a:endParaRPr lang="pt-BR" sz="3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1695026" y="3156022"/>
            <a:ext cx="233934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Secretarias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911560" y="2240565"/>
            <a:ext cx="1906272" cy="7072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7625" marR="5080" indent="-35560" algn="ctr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400" b="1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cret</a:t>
            </a: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ários  Executivos</a:t>
            </a:r>
            <a:endParaRPr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095234" y="1572673"/>
            <a:ext cx="1538924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ts val="2240"/>
              </a:lnSpc>
              <a:spcBef>
                <a:spcPts val="100"/>
              </a:spcBef>
            </a:pP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Ministros</a:t>
            </a:r>
          </a:p>
          <a:p>
            <a:pPr marL="12700" algn="ctr">
              <a:lnSpc>
                <a:spcPts val="2240"/>
              </a:lnSpc>
            </a:pP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b="1" spc="-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</p:txBody>
      </p:sp>
      <p:sp>
        <p:nvSpPr>
          <p:cNvPr id="18" name="object 8"/>
          <p:cNvSpPr txBox="1"/>
          <p:nvPr/>
        </p:nvSpPr>
        <p:spPr>
          <a:xfrm>
            <a:off x="2076977" y="1140471"/>
            <a:ext cx="1538924" cy="259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ts val="2240"/>
              </a:lnSpc>
              <a:spcBef>
                <a:spcPts val="100"/>
              </a:spcBef>
            </a:pPr>
            <a:r>
              <a:rPr lang="pt-BR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Presidente</a:t>
            </a:r>
            <a:endParaRPr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5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O Poder Hierárquico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445292" y="1135667"/>
            <a:ext cx="11301416" cy="1474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“[H]á hierarquia em </a:t>
            </a: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 e qualquer desconcentração administrativa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seja entre órgãos da  Administração Direta, seja no interior de determinada entidade da Administração Indireta.”  (OLIVEIRA, 284)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445292" y="3040666"/>
            <a:ext cx="7460458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Prerrogativas do Hierarca: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 ordens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Controlar ou Fiscalizar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Alterar exercício da competência (avocação/delegação)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Resolver conflitos de atribuições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Exercer o poder disciplinar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Hierarquia	x Supervisão / Vinculação / Tutela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0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445292" y="1135666"/>
            <a:ext cx="11301416" cy="1028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competência normativa é o poder de produzir normas que geram comandos destinados a  regular a conduta intersubjetiva.” (JUSTEN FILHO, p. 231)</a:t>
            </a:r>
          </a:p>
        </p:txBody>
      </p:sp>
      <p:sp>
        <p:nvSpPr>
          <p:cNvPr id="5" name="object 70"/>
          <p:cNvSpPr/>
          <p:nvPr/>
        </p:nvSpPr>
        <p:spPr>
          <a:xfrm>
            <a:off x="2475694" y="2759870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1"/>
          <p:cNvSpPr/>
          <p:nvPr/>
        </p:nvSpPr>
        <p:spPr>
          <a:xfrm>
            <a:off x="2712337" y="2837191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3"/>
          <p:cNvSpPr txBox="1"/>
          <p:nvPr/>
        </p:nvSpPr>
        <p:spPr>
          <a:xfrm>
            <a:off x="3007546" y="3125388"/>
            <a:ext cx="116243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N</a:t>
            </a:r>
            <a:r>
              <a:rPr sz="17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ormativo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29363" y="4076073"/>
            <a:ext cx="7334250" cy="19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bject 74"/>
          <p:cNvSpPr/>
          <p:nvPr/>
        </p:nvSpPr>
        <p:spPr>
          <a:xfrm>
            <a:off x="229363" y="4312634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5"/>
          <p:cNvSpPr/>
          <p:nvPr/>
        </p:nvSpPr>
        <p:spPr>
          <a:xfrm>
            <a:off x="435387" y="4464842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3"/>
          <p:cNvSpPr txBox="1"/>
          <p:nvPr/>
        </p:nvSpPr>
        <p:spPr>
          <a:xfrm>
            <a:off x="509852" y="4756569"/>
            <a:ext cx="1657158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Regulamentar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77"/>
          <p:cNvSpPr/>
          <p:nvPr/>
        </p:nvSpPr>
        <p:spPr>
          <a:xfrm>
            <a:off x="2821303" y="4315428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8"/>
          <p:cNvSpPr/>
          <p:nvPr/>
        </p:nvSpPr>
        <p:spPr>
          <a:xfrm>
            <a:off x="3085244" y="4464841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3"/>
          <p:cNvSpPr txBox="1"/>
          <p:nvPr/>
        </p:nvSpPr>
        <p:spPr>
          <a:xfrm>
            <a:off x="3128345" y="4753923"/>
            <a:ext cx="1657158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Legislativa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bject 77"/>
          <p:cNvSpPr/>
          <p:nvPr/>
        </p:nvSpPr>
        <p:spPr>
          <a:xfrm>
            <a:off x="5457444" y="4312634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8"/>
          <p:cNvSpPr/>
          <p:nvPr/>
        </p:nvSpPr>
        <p:spPr>
          <a:xfrm>
            <a:off x="5686663" y="4462195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3"/>
          <p:cNvSpPr txBox="1"/>
          <p:nvPr/>
        </p:nvSpPr>
        <p:spPr>
          <a:xfrm>
            <a:off x="5717381" y="4528118"/>
            <a:ext cx="1691163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Outras espécies de competências normativas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8367238" y="3075459"/>
            <a:ext cx="3544819" cy="1916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7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competência normativa é gênero, que indica em termos amplos o poder de produzir qualquer norma jurídica (JUSTEN FILHO)</a:t>
            </a:r>
          </a:p>
          <a:p>
            <a:pPr algn="just"/>
            <a:endParaRPr lang="pt-BR" sz="19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445292" y="6084845"/>
            <a:ext cx="11301416" cy="455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Nem todas as normas jurídicas são produzidas por meio de lei” (JUSTEN FILHO, p. 231)</a:t>
            </a:r>
          </a:p>
          <a:p>
            <a:pPr algn="ctr"/>
            <a:endParaRPr lang="pt-BR" sz="19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75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2212</Words>
  <Application>Microsoft Office PowerPoint</Application>
  <PresentationFormat>Widescreen</PresentationFormat>
  <Paragraphs>213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Segoe UI</vt:lpstr>
      <vt:lpstr>Segoe UI Semibold</vt:lpstr>
      <vt:lpstr>Verdana</vt:lpstr>
      <vt:lpstr>Wingdings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78</cp:revision>
  <dcterms:created xsi:type="dcterms:W3CDTF">2018-02-06T23:33:08Z</dcterms:created>
  <dcterms:modified xsi:type="dcterms:W3CDTF">2018-02-27T19:36:59Z</dcterms:modified>
</cp:coreProperties>
</file>