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50" r:id="rId10"/>
    <p:sldId id="326" r:id="rId11"/>
    <p:sldId id="327" r:id="rId12"/>
    <p:sldId id="328" r:id="rId13"/>
    <p:sldId id="329" r:id="rId14"/>
    <p:sldId id="330" r:id="rId15"/>
    <p:sldId id="349" r:id="rId16"/>
    <p:sldId id="331" r:id="rId17"/>
    <p:sldId id="332" r:id="rId18"/>
    <p:sldId id="351" r:id="rId19"/>
    <p:sldId id="333" r:id="rId20"/>
    <p:sldId id="334" r:id="rId21"/>
    <p:sldId id="345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6" r:id="rId33"/>
    <p:sldId id="347" r:id="rId34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4664" autoAdjust="0"/>
  </p:normalViewPr>
  <p:slideViewPr>
    <p:cSldViewPr snapToObjects="1" showGuides="1"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9B5E9F9F-8A79-417E-95F3-684ACECE0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9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132051B7-F9C1-4F9C-9122-0F92AE63B8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70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ABA28-8E49-41B7-A93D-F36483E5C51C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09A8C-07AD-4CFE-9461-AD9DCAC21823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664AE-856E-467C-9EB6-9543A91B90EF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364F4-A3C4-4FA4-B39A-2EF7A677DC44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87F82-6CBA-40C9-B84F-FB91F4FF92B0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BB87C-90AF-4E6A-92FC-C99E6827BB44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0C64C-94DC-4B69-848C-37C439F0FE6B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B68FE-C900-40C2-B476-3F8553F0EDFF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3F1DE-0AA6-41CD-8E4A-6DBA7F819280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2814-9322-4FCA-B67E-86C9D9D4E410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24053-6F76-4CE4-AB88-0FE00D5AED8E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B0390-BDAE-4006-972E-1CDB45F5E323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C9C9B-FFDA-40CF-81BA-DFAA6907EA4A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1B7F5-CAB5-4232-844F-494699F4874D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7A2D0-552F-4E79-9319-050FA125D114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ED1F9-B6A0-41FD-B262-C2064D3CF75D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5A076-CC6A-43C3-8283-3A5C55C48302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E4127-2304-43D7-8452-7FEFA90EFED9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CB540-C794-403E-81AC-14677B131303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551CC-2A13-4361-92AE-8FE3AC679722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0C66A-8C5D-4FC0-93CB-BED78F7985D7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2AD07-9FFF-45AF-A51C-1D4EABFC400A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9B3D1-A953-47F6-866A-DEECC99030F3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65935-F38A-4A39-BBEB-7D466836B52D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6CD60-9B87-4719-B04B-542886ACB47D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C3A12D-B016-4BF3-9F23-0E332DAFA56C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92C9C-7685-4C52-9EB0-8ACCF3CF3038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19080-0961-49B3-8C8C-3E4511A0EFCB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86BBE-EE67-432D-A450-6D530AD68A17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A909B-C025-4CC3-8ED5-449744505401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95B80-80D5-4D11-949B-8DC7FF7BC1A7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0E37A-3A45-4ECD-8A74-FE333FBDB1D6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B4C83-17FD-4C97-80C6-BA057D7C93C1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C4ED7-08FC-4EEE-B755-23EBF82ED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30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E736-A125-4374-8243-D4C9335879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0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1E0C-1DD2-4BBB-98DF-A0D3F08EEB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8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88A4-5757-415B-A0E1-E6366B1B41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7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5E1A8-4336-4E73-840B-1C0A1E3318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01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523-5A67-4755-9BC1-EF4223B31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95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875D-FBF1-4C4A-9976-9370637543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0F9B-E2DE-4AE3-829B-30934F3D60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6F98C-5752-4982-B259-6BDCB0BA75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19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B1F7-47AD-4747-921F-1F443F051C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9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A073D0-6A9A-47AC-B02A-8929780345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6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386F701-BFCA-461E-AADE-F886C67AA7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2400" smtClean="0">
              <a:latin typeface="Times New Roman" pitchFamily="18" charset="0"/>
            </a:endParaRPr>
          </a:p>
        </p:txBody>
      </p:sp>
      <p:grpSp>
        <p:nvGrpSpPr>
          <p:cNvPr id="1036" name="Group 4"/>
          <p:cNvGrpSpPr>
            <a:grpSpLocks/>
          </p:cNvGrpSpPr>
          <p:nvPr userDrawn="1"/>
        </p:nvGrpSpPr>
        <p:grpSpPr bwMode="auto">
          <a:xfrm>
            <a:off x="381000" y="863600"/>
            <a:ext cx="8305800" cy="182563"/>
            <a:chOff x="240" y="893"/>
            <a:chExt cx="5232" cy="115"/>
          </a:xfrm>
        </p:grpSpPr>
        <p:sp>
          <p:nvSpPr>
            <p:cNvPr id="103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 smtClean="0">
                <a:latin typeface="Times New Roman" pitchFamily="18" charset="0"/>
              </a:endParaRPr>
            </a:p>
          </p:txBody>
        </p:sp>
        <p:sp>
          <p:nvSpPr>
            <p:cNvPr id="103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0" r:id="rId2"/>
    <p:sldLayoutId id="2147484688" r:id="rId3"/>
    <p:sldLayoutId id="2147484681" r:id="rId4"/>
    <p:sldLayoutId id="2147484682" r:id="rId5"/>
    <p:sldLayoutId id="2147484683" r:id="rId6"/>
    <p:sldLayoutId id="2147484689" r:id="rId7"/>
    <p:sldLayoutId id="2147484684" r:id="rId8"/>
    <p:sldLayoutId id="2147484690" r:id="rId9"/>
    <p:sldLayoutId id="2147484685" r:id="rId10"/>
    <p:sldLayoutId id="2147484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B2C9-7CDE-471B-86A2-729E203B106E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38150" y="282575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SEL-0437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Eficiência Energética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0550" y="22733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Sistemas de Refrigeração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Parte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500E-A21F-41CC-9145-7950474F6A55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Índice de Eficiência Energética (EER)</a:t>
            </a:r>
          </a:p>
        </p:txBody>
      </p:sp>
      <p:sp>
        <p:nvSpPr>
          <p:cNvPr id="1536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A maioria dos sistemas de condicionamento de ar têm sua capacidade medida em BTU (unidade de calor britânica).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1 BTU = 1055 Joules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1 tonelada de refrigeração: 12 mil BTU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EER</a:t>
            </a:r>
            <a:r>
              <a:rPr lang="pt-BR" altLang="pt-BR" sz="1800">
                <a:latin typeface="Arial" charset="0"/>
              </a:rPr>
              <a:t> = (capacidade em BTU) / (consumo em W)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A9DF-2CD9-497B-8B57-ABB90380C3C6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Redução do Consumo de Energia Elétrica</a:t>
            </a:r>
          </a:p>
        </p:txBody>
      </p:sp>
      <p:sp>
        <p:nvSpPr>
          <p:cNvPr id="1741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Ajustes do Controle do Ar Externo</a:t>
            </a:r>
            <a:r>
              <a:rPr lang="pt-BR" altLang="pt-BR" sz="1800">
                <a:latin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Em sistemas de ar condicionado em que é admitido ar externo para renovação, cargas excessivas de ar exterior elevam o consumo, uma vez que será gasta uma quantidade extra de energia elétrica para resfriar tal excesso.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Deve-se avaliar criteriosamente a quantidade de ar requerida, </a:t>
            </a:r>
            <a:r>
              <a:rPr lang="pt-BR" altLang="pt-BR" sz="1800" b="1">
                <a:latin typeface="Arial" charset="0"/>
              </a:rPr>
              <a:t>realizar medidas da vazão real do ar </a:t>
            </a:r>
            <a:r>
              <a:rPr lang="pt-BR" altLang="pt-BR" sz="1800">
                <a:latin typeface="Arial" charset="0"/>
              </a:rPr>
              <a:t>e </a:t>
            </a:r>
            <a:r>
              <a:rPr lang="pt-BR" altLang="pt-BR" sz="1800" b="1">
                <a:latin typeface="Arial" charset="0"/>
              </a:rPr>
              <a:t>dimensionar corretamente a carga térmica</a:t>
            </a:r>
            <a:r>
              <a:rPr lang="pt-BR" altLang="pt-BR" sz="1800">
                <a:latin typeface="Arial" charset="0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Usualmente válvulas de controle são utilizadas para controlar a vazão, mas na ausência destas, o controle deve ser feito manualmente.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9E641-6D53-4938-8348-E14E34095206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Redução do Consumo de Energia Elétrica</a:t>
            </a:r>
          </a:p>
        </p:txBody>
      </p:sp>
      <p:sp>
        <p:nvSpPr>
          <p:cNvPr id="1843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Iluminação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Iluminação inadequada: uso de lâmpadas incandescentes;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Desligamento de lâmpadas: por mais eficientes que sejam, as lâmpadas podem provocar o aumento da carga térmica, consequentemente, maior consumo para o sistema de refrigeração. Logo, recomenda-se que o desligamento das lâmpadas seja feito de forma eficiente.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No interior das câmaras frigoríficas utilizar lâmpadas fluorescentes compactas de alta eficiência, com especificação adequada para baixas temperaturas. Recomenda-se uma iluminância de 200 lux.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Automatizar as portas das câmaras frigoríficas de forma que a iluminação interna seja desligada quando as portas permanecerem fechadas.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66F12-768B-4742-9621-88EA79D2044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Redução do Consumo de Energia Elétrica</a:t>
            </a:r>
          </a:p>
        </p:txBody>
      </p:sp>
      <p:sp>
        <p:nvSpPr>
          <p:cNvPr id="1843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Limpeza de Filtros, Condensador e Evaporador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Filtros obstruídos acarretam aumento no consumo de energia elétrica, pois o motor do ventilador é forçado a trabalhar contra um aumento de pressão. Neste caso, pode-se estimar o excesso de energia pela seguinte expressão: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3727450" y="2895600"/>
          <a:ext cx="1290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ção" r:id="rId4" imgW="774364" imgH="457002" progId="Equation.3">
                  <p:embed/>
                </p:oleObj>
              </mc:Choice>
              <mc:Fallback>
                <p:oleObj name="Equação" r:id="rId4" imgW="774364" imgH="45700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2895600"/>
                        <a:ext cx="12906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CaixaDeTexto 8"/>
          <p:cNvSpPr txBox="1">
            <a:spLocks noChangeArrowheads="1"/>
          </p:cNvSpPr>
          <p:nvPr/>
        </p:nvSpPr>
        <p:spPr bwMode="auto">
          <a:xfrm>
            <a:off x="365125" y="3340100"/>
            <a:ext cx="8474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indent="2730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pt-BR" altLang="pt-BR" sz="1800">
                <a:latin typeface="Arial" charset="0"/>
              </a:rPr>
              <a:t>N = potência, em cv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pt-BR" altLang="pt-BR" sz="1800">
                <a:latin typeface="Arial" charset="0"/>
              </a:rPr>
              <a:t>Q = vazão em m</a:t>
            </a:r>
            <a:r>
              <a:rPr lang="pt-BR" altLang="pt-BR" sz="1800" baseline="30000">
                <a:latin typeface="Arial" charset="0"/>
              </a:rPr>
              <a:t>3</a:t>
            </a:r>
            <a:r>
              <a:rPr lang="pt-BR" altLang="pt-BR" sz="1800">
                <a:latin typeface="Arial" charset="0"/>
              </a:rPr>
              <a:t>/s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pt-BR" altLang="pt-BR" sz="1800">
                <a:latin typeface="Arial" charset="0"/>
              </a:rPr>
              <a:t>P</a:t>
            </a:r>
            <a:r>
              <a:rPr lang="pt-BR" altLang="pt-BR" sz="1800" baseline="-25000">
                <a:latin typeface="Arial" charset="0"/>
              </a:rPr>
              <a:t>T</a:t>
            </a:r>
            <a:r>
              <a:rPr lang="pt-BR" altLang="pt-BR" sz="1800">
                <a:latin typeface="Arial" charset="0"/>
              </a:rPr>
              <a:t> = pressão total, em mmca (milímetro de coluna d’água)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presença de sujeira prejudica a eficiência dos trocadores de calor, portanto ocorre um aumento do consumo de energia elétrica.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7EB6-789E-4E0A-8F4F-2BC74C76EB27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Redução do Consumo de Energia Elétrica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Nível inadequado da temperatura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Quando as temperaturas medidas em uma câmara frigorífica ou em um ambiente condicionado estiverem abaixo dos valores recomendados, haverá um consumo desnecessário de energia elétrica. Isso pode ser corrigido regulando o termostato adequadamente.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Incidência direta dos raios solares e/ou isolamento ineficiente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Proteger o ambiente a ser refrigerado da incidência direta de raios solares para evitar o aumento do consumo da carga térmica.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Evitar abrir portas e janelas além do necessário, pois o ar externo aumentará a carga térmica.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A7C13-B2C0-4B24-886F-A6D11B792FCB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Redução do Consumo de Energia Elétrica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Uso de aparelhos com selo PROCEL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Os aparelhos de climatização com selo do PROCEL apresentam uma taxa média de </a:t>
            </a:r>
            <a:r>
              <a:rPr lang="pt-BR" altLang="pt-BR" sz="1800" b="1">
                <a:latin typeface="Arial" charset="0"/>
              </a:rPr>
              <a:t>0,95kW/10.000 BTU </a:t>
            </a:r>
            <a:r>
              <a:rPr lang="pt-BR" altLang="pt-BR" sz="1800">
                <a:latin typeface="Arial" charset="0"/>
              </a:rPr>
              <a:t>contra uma taxa média de </a:t>
            </a:r>
            <a:r>
              <a:rPr lang="pt-BR" altLang="pt-BR" sz="1800" b="1">
                <a:latin typeface="Arial" charset="0"/>
              </a:rPr>
              <a:t>1,35kW/10.000 BTU </a:t>
            </a:r>
            <a:r>
              <a:rPr lang="pt-BR" altLang="pt-BR" sz="1800">
                <a:latin typeface="Arial" charset="0"/>
              </a:rPr>
              <a:t>dos aparelhos mais antigos. Dessa forma, há um ganho de eficiência de cerca de 30%.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Nas torres de resfriamento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Realizar estudos técnicos e econômicos visando aproveitar o calor rejeitado nas torres de resfriamento, utilizando-o no aquecimento de água ou outros produtos.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5B10-9539-4ACF-A66D-04B7CE295913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O ar condicionado é um dos principais responsáveis pelo surgimento de picos de demanda no verão, nos setores comerciais e residenciais.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No período da tarde, quando são mais necessários, o consumo dos aparelhos de ar condicionado se soma ao da iluminação, computadores etc, aumentando ainda mais a demanda por energia elétrica. Isso pode gerar duas conseqüências negativas: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introdução de geração adicional, que pode ser mais cara (usinas térmicas)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Aumento na fatura de energia elétrica dos consumidores residenciais, porque o pico da demanda devido aos aparelhos de ar condicionado, invade o horário de ponta.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b="1">
                <a:latin typeface="Arial" charset="0"/>
              </a:rPr>
              <a:t>O que vem a ser termoacumulação e como pode ser utilizada para reduzir o consumo de energia elétrica?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9D882-8CAE-416C-945C-67AC2F1CA759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Termoacumulação é o armazenamento do frio de forma a transferir o consumo no horário de ponta para o horário fora de ponta, ou nivelar a carga ao longo do dia.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Como resultado, obtém-se uma redução nos custos de energia elétrica.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O frio é armazenado por meio da produção de gelo (bancos de gelo)  e sua produção ocorre à noite, fora dos horários de pico e/ou nos períodos em que a carga é mínima. Portanto, o frio armazenado nesses horários, pode ser utilizado nos horários de ponta, favorecendo o desligamento de aparelhos de ar condicionado e chillers.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25C4C-5A60-45FE-8F78-7B9021C73CA6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  <a:defRPr/>
            </a:pPr>
            <a:r>
              <a:rPr lang="pt-BR" altLang="pt-BR" sz="1800" dirty="0" smtClean="0">
                <a:latin typeface="Arial" charset="0"/>
              </a:rPr>
              <a:t>Esquema simplificado:</a:t>
            </a:r>
          </a:p>
          <a:p>
            <a:pPr indent="0" algn="just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pt-BR" altLang="pt-BR" sz="1800" dirty="0" smtClean="0">
              <a:latin typeface="Arial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763713"/>
            <a:ext cx="75596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aixaDeTexto 1"/>
          <p:cNvSpPr txBox="1">
            <a:spLocks noChangeArrowheads="1"/>
          </p:cNvSpPr>
          <p:nvPr/>
        </p:nvSpPr>
        <p:spPr bwMode="auto">
          <a:xfrm>
            <a:off x="701675" y="5678488"/>
            <a:ext cx="692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latin typeface="Arial" charset="0"/>
              </a:rPr>
              <a:t>Fonte: http://www2.dbd.puc-rio.br/pergamum/tesesabertas/0913478_2011_cap_4.pdf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DDABD-E2A9-495C-9C5E-26B230301F53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Como exemplo dos benefícios da termoacumulação, seja um sistema de refrigeração cuja carga térmica é dada pela figura seguinte, a qual representa o perfil típico de ar condicionado de um edifício comercial durante o dia. Ressalta-se que todo o sistema de ar condicionado não opera a 100% de sua capacidade durante todo o dia, sendo seu pico atingido entre as 14:00 e 16:00.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6700"/>
            <a:ext cx="60483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25D3B-A63E-4A06-B81C-D0261D881D3A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Tópicos da Aula de Hoje</a:t>
            </a:r>
          </a:p>
        </p:txBody>
      </p:sp>
      <p:sp>
        <p:nvSpPr>
          <p:cNvPr id="717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Sistemas de ar condicionado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Redução do consumo de energia elétrica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Termoacumulação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Exercícios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FB6B-08CA-4C40-8BBC-10DA0CE69E4F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55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Muito embora o pico da carga de refrigeração atinja seu máximo durante 2 horas, os equipamentos devem ser projetados para atender a carga máxima. Portanto, para o exemplo em questão, projetou-se um </a:t>
            </a:r>
            <a:r>
              <a:rPr lang="pt-BR" altLang="pt-BR" sz="1800" b="1" u="sng">
                <a:latin typeface="Arial" charset="0"/>
              </a:rPr>
              <a:t>chiller com capacidade de 100 TR</a:t>
            </a:r>
            <a:r>
              <a:rPr lang="pt-BR" altLang="pt-BR" sz="1800">
                <a:latin typeface="Arial" charset="0"/>
              </a:rPr>
              <a:t>. Durante as outras 8 horas, apenas uma parcela da capacidade desse chiller é empregada.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Calculando-se a área da figura sombreada, observa-se que a carga total de refrigeração a ser fornecida para o edifício é de 750 TR-HORA.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02025"/>
            <a:ext cx="5272087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09D97-1476-4D04-A3E7-D5966F04DD97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55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Pode-se definir o fator de carga (ou de carregamento) do chiller pelo quociente entre a carga real de refrigeração e a capacidade potencial do chiller. Assim, tem-se: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8"/>
          <a:stretch>
            <a:fillRect/>
          </a:stretch>
        </p:blipFill>
        <p:spPr bwMode="auto">
          <a:xfrm>
            <a:off x="1781175" y="3114675"/>
            <a:ext cx="4978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aixaDeTexto 6"/>
          <p:cNvSpPr txBox="1">
            <a:spLocks noChangeArrowheads="1"/>
          </p:cNvSpPr>
          <p:nvPr/>
        </p:nvSpPr>
        <p:spPr bwMode="auto">
          <a:xfrm>
            <a:off x="3397250" y="4733925"/>
            <a:ext cx="240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Fator de carga = 75%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C1034-653E-448A-BCF4-9B850B642916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Se dividirmos a carga real do sistema de refrigeração pelo tempo em que o mesmo opera, obtemos a carga média que, para o exemplo, é de 75 TR.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Logo, se conseguirmos distribuir a carga no horário de pico para os outros períodos, podemos ter um chiller de menor capacidade (menos custos), um fator de carga de 100% (melhor aproveitamento do equipamento), resultando em um melhor desempenho financeiro geral.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Existem duas estratégias possíveis de armazenamento do frio: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Armazenagem total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Armazenagem parcial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DFDE3-0AC8-47E4-8E15-5FF2A7B888BF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60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Armazenagem Total: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Quando se exige o deslocamento total da carga do horário de ponta para os horários fora de ponta. Esta estratégia é muito utilizada em ampliações de instalações já existentes quando se deseja aproveitar o chiller já instalado.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figura a seguir mostra a aplicação dessa estratégia no exemplo anterior.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340100"/>
            <a:ext cx="53927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aixaDeTexto 5"/>
          <p:cNvSpPr txBox="1">
            <a:spLocks noChangeArrowheads="1"/>
          </p:cNvSpPr>
          <p:nvPr/>
        </p:nvSpPr>
        <p:spPr bwMode="auto">
          <a:xfrm>
            <a:off x="5786438" y="3606800"/>
            <a:ext cx="30194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O chiller opera durante 14 horas, armazenando frio nesse período. A carga média foi reduzida para 53,6 TR (750 TR-HORA/14 horas).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O frio armazenado é usado nas 10 horas.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2B885-004A-4E93-ABB0-73B23016A6C7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62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b="1">
                <a:latin typeface="Arial" charset="0"/>
              </a:rPr>
              <a:t>Armazenagem Parcial: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É a estratégia empregada em instalações novas por ser mais prática e mais eficiente, consequentemente resulta em menores custos.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O chiller opera continuamente, durante as 24 horas. Ele produzirá gelo ou resfriará a água durante a noite, e de dia funcionará para atender a carga de ar condicionado do edifício com o auxílio do banco de gelo. Para o exemplo anterior, tem-se: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170238"/>
            <a:ext cx="5897563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ve direita 8"/>
          <p:cNvSpPr/>
          <p:nvPr/>
        </p:nvSpPr>
        <p:spPr>
          <a:xfrm>
            <a:off x="7061200" y="3429000"/>
            <a:ext cx="266700" cy="168910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7061200" y="5207000"/>
            <a:ext cx="266700" cy="88900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32" name="CaixaDeTexto 10"/>
          <p:cNvSpPr txBox="1">
            <a:spLocks noChangeArrowheads="1"/>
          </p:cNvSpPr>
          <p:nvPr/>
        </p:nvSpPr>
        <p:spPr bwMode="auto">
          <a:xfrm>
            <a:off x="7461250" y="3962400"/>
            <a:ext cx="102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Banco de gelo</a:t>
            </a:r>
          </a:p>
        </p:txBody>
      </p:sp>
      <p:sp>
        <p:nvSpPr>
          <p:cNvPr id="26633" name="CaixaDeTexto 11"/>
          <p:cNvSpPr txBox="1">
            <a:spLocks noChangeArrowheads="1"/>
          </p:cNvSpPr>
          <p:nvPr/>
        </p:nvSpPr>
        <p:spPr bwMode="auto">
          <a:xfrm>
            <a:off x="7470775" y="5459413"/>
            <a:ext cx="102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Chiller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632" grpId="0"/>
      <p:bldP spid="266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C7ADE-80F1-4306-B825-463E9EA69D13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Termoacumulação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72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b="1">
                <a:latin typeface="Arial" charset="0"/>
              </a:rPr>
              <a:t>Armazenagem Parcial: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Observa-se que a carga média de refrigeração cai para 750 TR-HORA / 24 horas = 31,25 TR.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A incidência da tarifa no horário de ponta é reduzida significativamente e o chiller pode ser projetado com menor capacidade.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F13F6-D0D9-4DA3-9F86-31A566DE32A7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+mj-lt"/>
              <a:buAutoNum type="arabicPeriod"/>
              <a:tabLst>
                <a:tab pos="266700" algn="l"/>
                <a:tab pos="723900" algn="l"/>
              </a:tabLst>
              <a:defRPr/>
            </a:pPr>
            <a:r>
              <a:rPr lang="pt-BR" dirty="0"/>
              <a:t>Um pavimento de escritórios com 600m</a:t>
            </a:r>
            <a:r>
              <a:rPr lang="pt-BR" baseline="30000" dirty="0"/>
              <a:t>2</a:t>
            </a:r>
            <a:r>
              <a:rPr lang="pt-BR" dirty="0"/>
              <a:t> e taxa de ocupação média de 6m</a:t>
            </a:r>
            <a:r>
              <a:rPr lang="pt-BR" baseline="30000" dirty="0"/>
              <a:t>2</a:t>
            </a:r>
            <a:r>
              <a:rPr lang="pt-BR" dirty="0"/>
              <a:t>/pessoa deverá admitir ar exterior para renovação. Considerando que o técnico de manutenção mediu na tomada de ar exterior uma vazão de 59m</a:t>
            </a:r>
            <a:r>
              <a:rPr lang="pt-BR" baseline="30000" dirty="0"/>
              <a:t>3</a:t>
            </a:r>
            <a:r>
              <a:rPr lang="pt-BR" dirty="0"/>
              <a:t>/</a:t>
            </a:r>
            <a:r>
              <a:rPr lang="pt-BR" dirty="0" err="1"/>
              <a:t>min</a:t>
            </a:r>
            <a:r>
              <a:rPr lang="pt-BR" dirty="0"/>
              <a:t> e que a carga térmica total estimada é de 99000 BTU/h (29 kW), verifique se a vazão está em excesso e, em caso positivo, determine a perda de energia elétrica e o custo envolvido.</a:t>
            </a:r>
          </a:p>
          <a:p>
            <a:pPr indent="273050" algn="just">
              <a:buFont typeface="+mj-lt"/>
              <a:buAutoNum type="arabicPeriod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SOLUÇÃO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b="1" u="sng" dirty="0"/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r>
              <a:rPr lang="pt-BR" dirty="0"/>
              <a:t> </a:t>
            </a:r>
            <a:r>
              <a:rPr lang="pt-BR" u="sng" dirty="0"/>
              <a:t>Cálculo do ar de ventilação: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Segundo tabelas normatizadas, recomenda-se que para escritórios tenha-se o valor máximo de 25 m</a:t>
            </a:r>
            <a:r>
              <a:rPr lang="pt-BR" baseline="30000" dirty="0"/>
              <a:t>3</a:t>
            </a:r>
            <a:r>
              <a:rPr lang="pt-BR" dirty="0"/>
              <a:t>/h de ar exterior para ventilação por pessoa. No caso do exercício são 100 pessoas. </a:t>
            </a:r>
            <a:r>
              <a:rPr lang="pt-BR" b="1" dirty="0"/>
              <a:t>Portanto, são necessários 2500 m</a:t>
            </a:r>
            <a:r>
              <a:rPr lang="pt-BR" b="1" baseline="30000" dirty="0"/>
              <a:t>3</a:t>
            </a:r>
            <a:r>
              <a:rPr lang="pt-BR" b="1" dirty="0"/>
              <a:t>/h</a:t>
            </a:r>
            <a:r>
              <a:rPr lang="pt-BR" dirty="0"/>
              <a:t>.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A vazão é de 59m</a:t>
            </a:r>
            <a:r>
              <a:rPr lang="pt-BR" baseline="30000" dirty="0"/>
              <a:t>3</a:t>
            </a:r>
            <a:r>
              <a:rPr lang="pt-BR" dirty="0"/>
              <a:t>/</a:t>
            </a:r>
            <a:r>
              <a:rPr lang="pt-BR" dirty="0" err="1"/>
              <a:t>min</a:t>
            </a:r>
            <a:r>
              <a:rPr lang="pt-BR" dirty="0"/>
              <a:t> ou 3540 m</a:t>
            </a:r>
            <a:r>
              <a:rPr lang="pt-BR" baseline="30000" dirty="0"/>
              <a:t>3</a:t>
            </a:r>
            <a:r>
              <a:rPr lang="pt-BR" dirty="0"/>
              <a:t>/h. Portanto, tem-se um excesso de      </a:t>
            </a:r>
            <a:r>
              <a:rPr lang="pt-BR" b="1" dirty="0">
                <a:solidFill>
                  <a:srgbClr val="FF0000"/>
                </a:solidFill>
              </a:rPr>
              <a:t>1040 m</a:t>
            </a:r>
            <a:r>
              <a:rPr lang="pt-BR" b="1" baseline="30000" dirty="0">
                <a:solidFill>
                  <a:srgbClr val="FF0000"/>
                </a:solidFill>
              </a:rPr>
              <a:t>3</a:t>
            </a:r>
            <a:r>
              <a:rPr lang="pt-BR" b="1" dirty="0">
                <a:solidFill>
                  <a:srgbClr val="FF0000"/>
                </a:solidFill>
              </a:rPr>
              <a:t>/h</a:t>
            </a:r>
            <a:r>
              <a:rPr lang="pt-BR" dirty="0"/>
              <a:t> de ar de exterior.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22783-8717-435E-8055-8E3C5185B60E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SOLUÇÃO – Exercício 1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b="1" u="sng" dirty="0"/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r>
              <a:rPr lang="pt-BR" u="sng" dirty="0"/>
              <a:t> Cálculo da carga térmica correspondente ao excesso de ar</a:t>
            </a:r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u="sng" dirty="0"/>
          </a:p>
          <a:p>
            <a:pPr lvl="1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Proporcionalmente a 99000 BTU/h, o excesso de ar exterior corresponde a:</a:t>
            </a:r>
          </a:p>
          <a:p>
            <a:pPr lvl="1" algn="just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(1040/2500) x 99000 = </a:t>
            </a:r>
            <a:r>
              <a:rPr lang="pt-BR" b="1" dirty="0">
                <a:solidFill>
                  <a:srgbClr val="FF0000"/>
                </a:solidFill>
              </a:rPr>
              <a:t>41.184 BTU/h (12,07 kW)</a:t>
            </a:r>
          </a:p>
          <a:p>
            <a:pPr marL="4763" lvl="1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b="1" dirty="0"/>
          </a:p>
          <a:p>
            <a:pPr marL="4763" lvl="1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r>
              <a:rPr lang="pt-BR" dirty="0"/>
              <a:t> Cálculo da despesa em excesso</a:t>
            </a:r>
          </a:p>
          <a:p>
            <a:pPr marL="4763" lvl="1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4763" lvl="1">
              <a:tabLst>
                <a:tab pos="266700" algn="l"/>
                <a:tab pos="723900" algn="l"/>
              </a:tabLst>
              <a:defRPr/>
            </a:pPr>
            <a:r>
              <a:rPr lang="pt-BR" dirty="0"/>
              <a:t>	Admitem-se os seguintes fatores:</a:t>
            </a:r>
          </a:p>
          <a:p>
            <a:pPr marL="717550" lvl="1"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dirty="0"/>
              <a:t>	O escritório opera 22 dias/mês, 10 h/dia, 12 meses</a:t>
            </a:r>
          </a:p>
          <a:p>
            <a:pPr marL="717550" lvl="1"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dirty="0"/>
              <a:t>  Eficiência do </a:t>
            </a:r>
            <a:r>
              <a:rPr lang="pt-BR" dirty="0" err="1"/>
              <a:t>chiller</a:t>
            </a:r>
            <a:r>
              <a:rPr lang="pt-BR" dirty="0"/>
              <a:t>: 1,3 kW/TR ou 1,3kWh/TR-HORA</a:t>
            </a:r>
          </a:p>
          <a:p>
            <a:pPr marL="717550" lvl="1"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dirty="0"/>
              <a:t>  Tarifa de energia elétrica: R$ 0,29/kWh</a:t>
            </a:r>
          </a:p>
          <a:p>
            <a:pPr marL="360363" lvl="1">
              <a:tabLst>
                <a:tab pos="266700" algn="l"/>
              </a:tabLst>
              <a:defRPr/>
            </a:pPr>
            <a:endParaRPr lang="pt-BR" dirty="0"/>
          </a:p>
          <a:p>
            <a:pPr marL="360363" lvl="1">
              <a:tabLst>
                <a:tab pos="266700" algn="l"/>
              </a:tabLst>
              <a:defRPr/>
            </a:pPr>
            <a:r>
              <a:rPr lang="pt-BR" dirty="0"/>
              <a:t>Logo:</a:t>
            </a:r>
          </a:p>
          <a:p>
            <a:pPr marL="4763" lvl="1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C4655-02BE-4D0D-BE20-60DFD84A114A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2970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u="sng">
                <a:latin typeface="Arial" charset="0"/>
              </a:rPr>
              <a:t>SOLUÇÃO – Exercício 1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b="1" u="sng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600">
                <a:latin typeface="Arial" charset="0"/>
              </a:rPr>
              <a:t> Energia total (em excesso): 12,07 kW x 10 h/dia x 22 dias x 12 meses = </a:t>
            </a:r>
            <a:r>
              <a:rPr lang="pt-BR" altLang="pt-BR" sz="1600" b="1">
                <a:solidFill>
                  <a:srgbClr val="FF0000"/>
                </a:solidFill>
                <a:latin typeface="Arial" charset="0"/>
              </a:rPr>
              <a:t>31865 kWh</a:t>
            </a:r>
            <a:endParaRPr lang="pt-BR" altLang="pt-BR" sz="16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6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600" b="1">
                <a:latin typeface="Arial" charset="0"/>
              </a:rPr>
              <a:t> </a:t>
            </a:r>
            <a:r>
              <a:rPr lang="pt-BR" altLang="pt-BR" sz="1600">
                <a:latin typeface="Arial" charset="0"/>
              </a:rPr>
              <a:t>Sabendo que 1 TR-HORA = 3,52 kWh, a energia total é igual a 31865 / 3,52 = 9053 TR-HORA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6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600">
                <a:latin typeface="Arial" charset="0"/>
              </a:rPr>
              <a:t> Finalmente, considerando as características operativas do chiller, temos que a energia em excesso considerando o chiller é 1,3 kWh/TR-HORA x 9053 TR-HORA = 11768 kWh.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6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600">
                <a:latin typeface="Arial" charset="0"/>
              </a:rPr>
              <a:t> A despesa que poderia ser evitada é igual a 11768 x 0,29 = </a:t>
            </a:r>
            <a:r>
              <a:rPr lang="pt-BR" altLang="pt-BR" sz="1600" b="1">
                <a:solidFill>
                  <a:srgbClr val="FF0000"/>
                </a:solidFill>
                <a:latin typeface="Arial" charset="0"/>
              </a:rPr>
              <a:t>R$ 3413,00 / ano (R$ 284,00 / mês).</a:t>
            </a:r>
            <a:r>
              <a:rPr lang="pt-BR" altLang="pt-BR" sz="1600">
                <a:latin typeface="Arial" charset="0"/>
              </a:rPr>
              <a:t> </a:t>
            </a:r>
            <a:endParaRPr lang="pt-BR" altLang="pt-BR" sz="16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600" u="sng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BB8C-68F5-4D8F-A0D1-A2F4E8980793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+mj-lt"/>
              <a:buAutoNum type="arabicPeriod" startAt="2"/>
              <a:tabLst>
                <a:tab pos="266700" algn="l"/>
                <a:tab pos="723900" algn="l"/>
              </a:tabLst>
              <a:defRPr/>
            </a:pPr>
            <a:r>
              <a:rPr lang="pt-BR" dirty="0"/>
              <a:t>Considerando o escritório do exercício anterior, que tem uma taxa média de iluminação de 20 W/m</a:t>
            </a:r>
            <a:r>
              <a:rPr lang="pt-BR" baseline="30000" dirty="0"/>
              <a:t>2</a:t>
            </a:r>
            <a:r>
              <a:rPr lang="pt-BR" dirty="0"/>
              <a:t> e que 70% da iluminação poderia ser desligada no período pós-expediente, das 18 às 22h, pede-se para estimar qual o ganho desse desligamento sobre o sistema de ar condicionado.</a:t>
            </a:r>
          </a:p>
          <a:p>
            <a:pPr indent="273050" algn="just">
              <a:buFont typeface="+mj-lt"/>
              <a:buAutoNum type="arabicPeriod" startAt="2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SOLUÇÃO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b="1" u="sng" dirty="0"/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r>
              <a:rPr lang="pt-BR" dirty="0"/>
              <a:t> </a:t>
            </a:r>
            <a:r>
              <a:rPr lang="pt-BR" u="sng" dirty="0"/>
              <a:t>Cálculo da carga térmica devido à iluminação (CTI):</a:t>
            </a:r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u="sng" dirty="0"/>
          </a:p>
          <a:p>
            <a:pPr lvl="1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CTI = 20 x 600 x 0,7 = </a:t>
            </a:r>
            <a:r>
              <a:rPr lang="pt-BR" b="1" dirty="0">
                <a:solidFill>
                  <a:srgbClr val="FF0000"/>
                </a:solidFill>
              </a:rPr>
              <a:t>8400 W (2,39 TR)</a:t>
            </a:r>
            <a:endParaRPr lang="pt-BR" b="1" dirty="0"/>
          </a:p>
          <a:p>
            <a:pPr lvl="1" algn="just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Considerando o período de operação, tem-se: 2,39 x 22 dias x 4horas/dia x 12 meses = </a:t>
            </a:r>
            <a:r>
              <a:rPr lang="pt-BR" b="1" dirty="0">
                <a:solidFill>
                  <a:srgbClr val="FF0000"/>
                </a:solidFill>
              </a:rPr>
              <a:t>2523,84 TR-HORA</a:t>
            </a:r>
          </a:p>
          <a:p>
            <a:pPr lvl="1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0" lvl="1" algn="just">
              <a:tabLst>
                <a:tab pos="266700" algn="l"/>
                <a:tab pos="723900" algn="l"/>
              </a:tabLst>
              <a:defRPr/>
            </a:pPr>
            <a:r>
              <a:rPr lang="pt-BR" b="1" dirty="0"/>
              <a:t>  	    </a:t>
            </a:r>
            <a:r>
              <a:rPr lang="pt-BR" dirty="0"/>
              <a:t>Portanto, com o desligamento de 70% da iluminação, o escritório deixaria de consumir 2523,84 TR-HORA.</a:t>
            </a:r>
            <a:endParaRPr lang="pt-BR" b="1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BCD5D-0659-4D03-B47F-AEBC47D2CBCF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819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O ciclo termodinâmico que rege o funcionamento de equipamentos para o condicionamento ar é o mesmo estudado na aula anterior: </a:t>
            </a:r>
            <a:r>
              <a:rPr lang="pt-BR" altLang="pt-BR" sz="1800" b="1" dirty="0">
                <a:latin typeface="Arial" charset="0"/>
              </a:rPr>
              <a:t>ciclo de refrigeração padrão por </a:t>
            </a:r>
            <a:r>
              <a:rPr lang="pt-BR" altLang="pt-BR" sz="1800" b="1" dirty="0" smtClean="0">
                <a:latin typeface="Arial" charset="0"/>
              </a:rPr>
              <a:t>compressão</a:t>
            </a:r>
            <a:r>
              <a:rPr lang="pt-BR" altLang="pt-BR" sz="1800" dirty="0" smtClean="0">
                <a:latin typeface="Arial" charset="0"/>
              </a:rPr>
              <a:t>.</a:t>
            </a:r>
            <a:endParaRPr lang="pt-BR" altLang="pt-BR" sz="1800" dirty="0">
              <a:latin typeface="Arial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2413000" y="2295525"/>
            <a:ext cx="46037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3B1B-DC75-4BB0-B38D-C8CE2EF18BD8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3174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u="sng">
                <a:latin typeface="Arial" charset="0"/>
              </a:rPr>
              <a:t>SOLUÇÃO do exemplo 2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u="sng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800">
                <a:latin typeface="Arial" charset="0"/>
              </a:rPr>
              <a:t> </a:t>
            </a:r>
            <a:r>
              <a:rPr lang="pt-BR" altLang="pt-BR" sz="1800" u="sng">
                <a:latin typeface="Arial" charset="0"/>
              </a:rPr>
              <a:t>Cálculo do custo do consumo a ser evitado: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800" u="sng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Novamente, é necessário considerar as características do chiller. Vamos considerar as mesmas características do chiller do Exemplo 1. Portanto, o custo do consumo a ser evitado é igual a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1,3 kWh/TR-HORA x 2523,84 x 0,29 = </a:t>
            </a:r>
            <a:r>
              <a:rPr lang="pt-BR" altLang="pt-BR" sz="1800" b="1">
                <a:solidFill>
                  <a:srgbClr val="FF0000"/>
                </a:solidFill>
                <a:latin typeface="Arial" charset="0"/>
              </a:rPr>
              <a:t>R$ 951,50 /ano (R$ 79,30 /mês)</a:t>
            </a:r>
            <a:endParaRPr lang="pt-BR" altLang="pt-BR" sz="18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BAD47-512D-4B3B-A4BE-EEEDE3B79636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+mj-lt"/>
              <a:buAutoNum type="arabicPeriod" startAt="3"/>
              <a:tabLst>
                <a:tab pos="266700" algn="l"/>
                <a:tab pos="723900" algn="l"/>
              </a:tabLst>
              <a:defRPr/>
            </a:pPr>
            <a:r>
              <a:rPr lang="pt-BR" dirty="0"/>
              <a:t>Verificou-se que uma instalação de ar condicionado tem seus filtros sujos operando com 64 m</a:t>
            </a:r>
            <a:r>
              <a:rPr lang="pt-BR" baseline="30000" dirty="0"/>
              <a:t>3</a:t>
            </a:r>
            <a:r>
              <a:rPr lang="pt-BR" dirty="0"/>
              <a:t>/s durante três períodos de 1 mês por ano. Estimar as perdas em energia elétrica sabendo que a pressão total é de 10 </a:t>
            </a:r>
            <a:r>
              <a:rPr lang="pt-BR" dirty="0" err="1"/>
              <a:t>mmca</a:t>
            </a:r>
            <a:r>
              <a:rPr lang="pt-BR" dirty="0"/>
              <a:t>.</a:t>
            </a:r>
          </a:p>
          <a:p>
            <a:pPr indent="273050" algn="just">
              <a:buFont typeface="+mj-lt"/>
              <a:buAutoNum type="arabicPeriod" startAt="3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SOLUÇÃO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b="1" u="sng" dirty="0"/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r>
              <a:rPr lang="pt-BR" dirty="0"/>
              <a:t> </a:t>
            </a:r>
            <a:r>
              <a:rPr lang="pt-BR" u="sng" dirty="0"/>
              <a:t>Cálculo da perda de energia estimada:</a:t>
            </a:r>
          </a:p>
          <a:p>
            <a:pPr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u="sng" dirty="0"/>
          </a:p>
        </p:txBody>
      </p:sp>
      <p:graphicFrame>
        <p:nvGraphicFramePr>
          <p:cNvPr id="32773" name="Object 2"/>
          <p:cNvGraphicFramePr>
            <a:graphicFrameLocks noChangeAspect="1"/>
          </p:cNvGraphicFramePr>
          <p:nvPr/>
        </p:nvGraphicFramePr>
        <p:xfrm>
          <a:off x="2660650" y="3384550"/>
          <a:ext cx="43370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ção" r:id="rId4" imgW="2870200" imgH="457200" progId="Equation.3">
                  <p:embed/>
                </p:oleObj>
              </mc:Choice>
              <mc:Fallback>
                <p:oleObj name="Equação" r:id="rId4" imgW="2870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384550"/>
                        <a:ext cx="43370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CaixaDeTexto 8"/>
          <p:cNvSpPr txBox="1">
            <a:spLocks noChangeArrowheads="1"/>
          </p:cNvSpPr>
          <p:nvPr/>
        </p:nvSpPr>
        <p:spPr bwMode="auto">
          <a:xfrm>
            <a:off x="349250" y="4276725"/>
            <a:ext cx="8474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sz="1800">
                <a:latin typeface="Arial" charset="0"/>
              </a:rPr>
              <a:t> </a:t>
            </a:r>
            <a:r>
              <a:rPr lang="pt-BR" altLang="pt-BR" sz="1800" u="sng">
                <a:latin typeface="Arial" charset="0"/>
              </a:rPr>
              <a:t>Cálculo do consumo anual: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800" u="sng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	Admite-se que o equipamento opera 22 dias/mês, 10 h/dia, e a tarifa de energia elétrica é R$ 0,29/kWh. Logo, a despesa em excesso decorrente de sua operação por 3 meses com seus filtros sujos é de: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Despesa = 6,30 x 22 x 10 x 3 x 0,29 = </a:t>
            </a:r>
            <a:r>
              <a:rPr lang="pt-BR" altLang="pt-BR" sz="1800" b="1">
                <a:solidFill>
                  <a:srgbClr val="FF0000"/>
                </a:solidFill>
                <a:latin typeface="Arial" charset="0"/>
              </a:rPr>
              <a:t>R$ 1205,82/ano (R$ 100,5/mês)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pt-BR" altLang="pt-BR" sz="1800" u="sng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C7F00-08B9-42F1-BCB6-87B934574F64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 startAt="4"/>
              <a:tabLst>
                <a:tab pos="266700" algn="l"/>
                <a:tab pos="723900" algn="l"/>
              </a:tabLst>
              <a:defRPr/>
            </a:pPr>
            <a:r>
              <a:rPr lang="pt-BR" dirty="0"/>
              <a:t>Foi realizado um levantamento dos aparelhos de ar condicionado da área administrativa de uma indústria, obtendo-se o número de aparelhos constantes na tabela a seguir (Sistema Atual). Analisar a conveniência econômica de substituir os aparelhos antigos por aparelhos com selo do PROCEL. </a:t>
            </a:r>
          </a:p>
          <a:p>
            <a:pPr indent="273050" algn="just">
              <a:buFont typeface="+mj-lt"/>
              <a:buAutoNum type="arabicPeriod" startAt="4"/>
              <a:tabLst>
                <a:tab pos="266700" algn="l"/>
                <a:tab pos="723900" algn="l"/>
              </a:tabLst>
              <a:defRPr/>
            </a:pPr>
            <a:endParaRPr lang="pt-BR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8"/>
          <a:stretch>
            <a:fillRect/>
          </a:stretch>
        </p:blipFill>
        <p:spPr bwMode="auto">
          <a:xfrm>
            <a:off x="463550" y="2798763"/>
            <a:ext cx="8216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74B0D-53C2-45A1-AE0A-D0460B60F28D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Exercícios</a:t>
            </a:r>
          </a:p>
        </p:txBody>
      </p:sp>
      <p:sp>
        <p:nvSpPr>
          <p:cNvPr id="3891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u="sng">
                <a:latin typeface="Arial" charset="0"/>
              </a:rPr>
              <a:t>Sistema Proposto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 b="19933"/>
          <a:stretch>
            <a:fillRect/>
          </a:stretch>
        </p:blipFill>
        <p:spPr bwMode="auto">
          <a:xfrm>
            <a:off x="341313" y="1801813"/>
            <a:ext cx="84740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9C810-05B7-4FB3-978D-4568DD0977BA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922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Principais equipamentos: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Aparelhos de ar condicionado tipo janela (expansão direta)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Split (expansão direta)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Chillers (expansão indireta)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Torres de resfriamento (expansão indireta)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BFBE8-A823-4590-80EC-85EEB7080DE8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Aparelhos de ar condicionado tipo janela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784350"/>
            <a:ext cx="400526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63A42-0D05-4F0F-A9CB-A76E0477C7C3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1126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Sistema Split: o lado “quente” e o lado “frio” são separados.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 lado frio: válvula de expansão e evaporador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 lado quente: unidade condensadora. Instalada do lado de fora do recinto a ser resfriado.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654300"/>
            <a:ext cx="43561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tângulo 6"/>
          <p:cNvSpPr>
            <a:spLocks noChangeArrowheads="1"/>
          </p:cNvSpPr>
          <p:nvPr/>
        </p:nvSpPr>
        <p:spPr bwMode="auto">
          <a:xfrm>
            <a:off x="454025" y="3073400"/>
            <a:ext cx="3940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Além do fato de que o lado frio e o lado quente estarem separados e a capacidade ser maior (em função dos trocadores de calor e compressores serem maiores), não existe diferença entre um sistema do tipo split e um ar condicionado tipo janela.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C8A42-091E-4142-BC86-34B934FDFB16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Chillers: normalmente instalados em grandes edifícios, sua função é produzir água gelada para ser empregada na refrigeração do ar do edifício.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 sistema inteiro é instalado no telhado ou atrás do prédio.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Resfria a água entre 4,4º C e 7,2º C. Esta água resfriada é, então, canalizada através de todo o prédio para os sistemas de distribuição de ar.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743325"/>
            <a:ext cx="47894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4" b="6976"/>
          <a:stretch>
            <a:fillRect/>
          </a:stretch>
        </p:blipFill>
        <p:spPr bwMode="auto">
          <a:xfrm>
            <a:off x="5703888" y="3471863"/>
            <a:ext cx="299085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9E381-6144-4037-9B6E-B6C1DB747887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Torres de Resfriamento: uma corrente de água com baixa temperatura que corre através de um trocador de calor e resfria a serpentina quente (condensador).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28950"/>
            <a:ext cx="3200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84400"/>
            <a:ext cx="41402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48D34-E70B-4F89-B363-D89313D63AD1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Sistemas de Ar Condicionado 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Bancos de Gelo.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Opera em conjunto com os chillers entrando em operação no horário de ponta de carga para economizar energia elétrica.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Consiste de tanques cheios de água, onde existe um trocador de calor pelo qual circula uma substância anticongelante (etileno-glicol) misturada numa proporção de 75% de água e 25% de etileno-glicol em baixa temperatura vinda do chiller (-5º C). O calor retirado do tanque é enviado a um trocador de calor por onde circula água fria.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21509</TotalTime>
  <Words>2209</Words>
  <Application>Microsoft Office PowerPoint</Application>
  <PresentationFormat>Apresentação na tela (4:3)</PresentationFormat>
  <Paragraphs>310</Paragraphs>
  <Slides>33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Aspecto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Carlos</dc:creator>
  <cp:lastModifiedBy>Jose Carlos</cp:lastModifiedBy>
  <cp:revision>1776</cp:revision>
  <cp:lastPrinted>2011-05-31T12:28:33Z</cp:lastPrinted>
  <dcterms:created xsi:type="dcterms:W3CDTF">1601-01-01T00:00:00Z</dcterms:created>
  <dcterms:modified xsi:type="dcterms:W3CDTF">2018-06-25T19:02:17Z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