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7"/>
  </p:handoutMasterIdLst>
  <p:sldIdLst>
    <p:sldId id="256" r:id="rId13"/>
    <p:sldId id="257" r:id="rId14"/>
    <p:sldId id="258" r:id="rId15"/>
    <p:sldId id="262" r:id="rId16"/>
    <p:sldId id="261" r:id="rId17"/>
    <p:sldId id="268" r:id="rId18"/>
    <p:sldId id="562" r:id="rId19"/>
    <p:sldId id="564" r:id="rId20"/>
    <p:sldId id="565" r:id="rId21"/>
    <p:sldId id="566" r:id="rId22"/>
    <p:sldId id="568" r:id="rId23"/>
    <p:sldId id="567" r:id="rId24"/>
    <p:sldId id="563" r:id="rId25"/>
    <p:sldId id="267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1BF"/>
    <a:srgbClr val="0F6688"/>
    <a:srgbClr val="226A8A"/>
    <a:srgbClr val="4D4D4F"/>
    <a:srgbClr val="505150"/>
    <a:srgbClr val="90272A"/>
    <a:srgbClr val="7B2629"/>
    <a:srgbClr val="205C77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05" d="100"/>
          <a:sy n="105" d="100"/>
        </p:scale>
        <p:origin x="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13" Type="http://schemas.openxmlformats.org/officeDocument/2006/relationships/image" Target="../media/image49.tmp"/><Relationship Id="rId3" Type="http://schemas.openxmlformats.org/officeDocument/2006/relationships/image" Target="../media/image42.tmp"/><Relationship Id="rId7" Type="http://schemas.openxmlformats.org/officeDocument/2006/relationships/image" Target="../media/image45.tmp"/><Relationship Id="rId12" Type="http://schemas.openxmlformats.org/officeDocument/2006/relationships/image" Target="../media/image48.tm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tmp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43.tmp"/><Relationship Id="rId9" Type="http://schemas.openxmlformats.org/officeDocument/2006/relationships/image" Target="../media/image4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tm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tmp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20.tm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tmp"/><Relationship Id="rId5" Type="http://schemas.openxmlformats.org/officeDocument/2006/relationships/image" Target="../media/image360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3"/>
            <a:ext cx="8469086" cy="339802"/>
          </a:xfrm>
        </p:spPr>
        <p:txBody>
          <a:bodyPr>
            <a:noAutofit/>
          </a:bodyPr>
          <a:lstStyle/>
          <a:p>
            <a:r>
              <a:rPr lang="pt-BR" sz="1600" dirty="0"/>
              <a:t>Aula 9 – 25/4: Testes de hipótese. Erro tipo I e erro tipo II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Comparação de duas médias – caso </a:t>
            </a:r>
            <a:r>
              <a:rPr lang="pt-BR" sz="2400" dirty="0" err="1"/>
              <a:t>homocedástico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AEA29D-BDBB-D293-E13C-31DBFC097257}"/>
                  </a:ext>
                </a:extLst>
              </p:cNvPr>
              <p:cNvSpPr txBox="1"/>
              <p:nvPr/>
            </p:nvSpPr>
            <p:spPr>
              <a:xfrm>
                <a:off x="64396" y="436890"/>
                <a:ext cx="6436417" cy="170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BR" dirty="0"/>
                  <a:t> de uma grandeza X e </a:t>
                </a:r>
              </a:p>
              <a:p>
                <a:r>
                  <a:rPr lang="pt-BR" dirty="0"/>
                  <a:t>que esses dados sejam independentes estatisticamente.</a:t>
                </a:r>
              </a:p>
              <a:p>
                <a:r>
                  <a:rPr lang="pt-BR" dirty="0"/>
                  <a:t>A grandeza é estimada por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AEA29D-BDBB-D293-E13C-31DBFC09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" y="436890"/>
                <a:ext cx="6436417" cy="1702261"/>
              </a:xfrm>
              <a:prstGeom prst="rect">
                <a:avLst/>
              </a:prstGeom>
              <a:blipFill>
                <a:blip r:embed="rId2"/>
                <a:stretch>
                  <a:fillRect l="-853" t="-2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229BFE2-CD52-B952-386E-44CABB3E17BD}"/>
                  </a:ext>
                </a:extLst>
              </p:cNvPr>
              <p:cNvSpPr txBox="1"/>
              <p:nvPr/>
            </p:nvSpPr>
            <p:spPr>
              <a:xfrm>
                <a:off x="64395" y="2215213"/>
                <a:ext cx="6736456" cy="173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Outra experimentadora realiza a medida da mesma grandeza</a:t>
                </a:r>
              </a:p>
              <a:p>
                <a:r>
                  <a:rPr lang="pt-BR" dirty="0"/>
                  <a:t>e obtém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pt-BR" dirty="0"/>
                  <a:t> (dados independentes). </a:t>
                </a:r>
              </a:p>
              <a:p>
                <a:r>
                  <a:rPr lang="pt-BR" dirty="0"/>
                  <a:t>Estima a grandeza por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229BFE2-CD52-B952-386E-44CABB3E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" y="2215213"/>
                <a:ext cx="6736456" cy="1733551"/>
              </a:xfrm>
              <a:prstGeom prst="rect">
                <a:avLst/>
              </a:prstGeom>
              <a:blipFill>
                <a:blip r:embed="rId3"/>
                <a:stretch>
                  <a:fillRect l="-814" t="-1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55293A-59FD-5606-9F46-594603A17768}"/>
                  </a:ext>
                </a:extLst>
              </p:cNvPr>
              <p:cNvSpPr txBox="1"/>
              <p:nvPr/>
            </p:nvSpPr>
            <p:spPr>
              <a:xfrm>
                <a:off x="6668329" y="829507"/>
                <a:ext cx="23431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Experimentadora A</a:t>
                </a:r>
              </a:p>
              <a:p>
                <a:r>
                  <a:rPr lang="pt-BR" dirty="0"/>
                  <a:t>publica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55293A-59FD-5606-9F46-594603A1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29" y="829507"/>
                <a:ext cx="2343149" cy="923330"/>
              </a:xfrm>
              <a:prstGeom prst="rect">
                <a:avLst/>
              </a:prstGeom>
              <a:blipFill>
                <a:blip r:embed="rId4"/>
                <a:stretch>
                  <a:fillRect l="-2344" t="-32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DA07A4-0CF2-2E51-DDB7-B736F3D9B86D}"/>
                  </a:ext>
                </a:extLst>
              </p:cNvPr>
              <p:cNvSpPr txBox="1"/>
              <p:nvPr/>
            </p:nvSpPr>
            <p:spPr>
              <a:xfrm>
                <a:off x="6800851" y="2691436"/>
                <a:ext cx="22106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Experimentadora B</a:t>
                </a:r>
              </a:p>
              <a:p>
                <a:r>
                  <a:rPr lang="pt-BR" dirty="0"/>
                  <a:t>publica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EDA07A4-0CF2-2E51-DDB7-B736F3D9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1" y="2691436"/>
                <a:ext cx="2210627" cy="923330"/>
              </a:xfrm>
              <a:prstGeom prst="rect">
                <a:avLst/>
              </a:prstGeom>
              <a:blipFill>
                <a:blip r:embed="rId5"/>
                <a:stretch>
                  <a:fillRect l="-2486" t="-39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88746D-ED6D-D273-5E87-975CF2494B02}"/>
                  </a:ext>
                </a:extLst>
              </p:cNvPr>
              <p:cNvSpPr txBox="1"/>
              <p:nvPr/>
            </p:nvSpPr>
            <p:spPr>
              <a:xfrm>
                <a:off x="400050" y="4057650"/>
                <a:ext cx="8419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Mesma grandeza </a:t>
                </a:r>
                <a:r>
                  <a:rPr lang="pt-BR" dirty="0">
                    <a:sym typeface="Wingdings" panose="05000000000000000000" pitchFamily="2" charset="2"/>
                  </a:rPr>
                  <a:t> espera-se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/>
                  <a:t>, dentro de poucos desvios-padrões.</a:t>
                </a:r>
              </a:p>
              <a:p>
                <a:r>
                  <a:rPr lang="pt-BR" dirty="0"/>
                  <a:t>O objetivo deste cálculo é quantificar o nível de confiança da resposta.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88746D-ED6D-D273-5E87-975CF249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057650"/>
                <a:ext cx="8419272" cy="646331"/>
              </a:xfrm>
              <a:prstGeom prst="rect">
                <a:avLst/>
              </a:prstGeom>
              <a:blipFill>
                <a:blip r:embed="rId6"/>
                <a:stretch>
                  <a:fillRect l="-652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0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7" y="72049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Comparação de duas médias – caso </a:t>
            </a:r>
            <a:r>
              <a:rPr lang="pt-BR" sz="2400" dirty="0" err="1"/>
              <a:t>homocedástico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942D3E1-322B-F82B-4191-ED2850A6BBAA}"/>
                  </a:ext>
                </a:extLst>
              </p:cNvPr>
              <p:cNvSpPr txBox="1"/>
              <p:nvPr/>
            </p:nvSpPr>
            <p:spPr>
              <a:xfrm>
                <a:off x="301213" y="533153"/>
                <a:ext cx="7670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Faz parte da hipótese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que a </a:t>
                </a:r>
                <a:r>
                  <a:rPr lang="pt-BR" dirty="0" err="1"/>
                  <a:t>f.d.p</a:t>
                </a:r>
                <a:r>
                  <a:rPr lang="pt-BR" dirty="0"/>
                  <a:t>. dos dados seja normal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942D3E1-322B-F82B-4191-ED2850A6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3" y="533153"/>
                <a:ext cx="7670035" cy="369332"/>
              </a:xfrm>
              <a:prstGeom prst="rect">
                <a:avLst/>
              </a:prstGeom>
              <a:blipFill>
                <a:blip r:embed="rId2"/>
                <a:stretch>
                  <a:fillRect l="-63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C605BC9-C14C-622C-15C8-B0665E816901}"/>
              </a:ext>
            </a:extLst>
          </p:cNvPr>
          <p:cNvGrpSpPr/>
          <p:nvPr/>
        </p:nvGrpSpPr>
        <p:grpSpPr>
          <a:xfrm>
            <a:off x="3057412" y="383398"/>
            <a:ext cx="2821782" cy="571501"/>
            <a:chOff x="2821781" y="357187"/>
            <a:chExt cx="2821782" cy="571501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EE8A006-6269-5223-FF45-A4957481FBF6}"/>
                </a:ext>
              </a:extLst>
            </p:cNvPr>
            <p:cNvSpPr/>
            <p:nvPr/>
          </p:nvSpPr>
          <p:spPr>
            <a:xfrm>
              <a:off x="2821781" y="493990"/>
              <a:ext cx="964407" cy="434698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3674357F-0901-1CC9-8525-8FBCAA7B30C3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V="1">
              <a:off x="3644954" y="357187"/>
              <a:ext cx="1998609" cy="20046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371475" y="928688"/>
            <a:ext cx="6319364" cy="369332"/>
            <a:chOff x="371475" y="928688"/>
            <a:chExt cx="6319364" cy="36933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D74458C-B41A-8CAB-D809-5832E4E64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928688"/>
              <a:ext cx="2081688" cy="369332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930A89D-384A-036C-679B-8C95847C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8855" y="978695"/>
              <a:ext cx="3501984" cy="25158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5D97C0B-C300-B4FB-C8CF-845F61B847FA}"/>
                </a:ext>
              </a:extLst>
            </p:cNvPr>
            <p:cNvSpPr txBox="1"/>
            <p:nvPr/>
          </p:nvSpPr>
          <p:spPr>
            <a:xfrm>
              <a:off x="2608841" y="928688"/>
              <a:ext cx="29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80750" y="1341733"/>
            <a:ext cx="8384618" cy="673170"/>
            <a:chOff x="280750" y="1341733"/>
            <a:chExt cx="8384618" cy="673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D95B5B9-9BF2-4438-C884-A52DDB2C360B}"/>
                    </a:ext>
                  </a:extLst>
                </p:cNvPr>
                <p:cNvSpPr txBox="1"/>
                <p:nvPr/>
              </p:nvSpPr>
              <p:spPr>
                <a:xfrm>
                  <a:off x="307181" y="1341733"/>
                  <a:ext cx="8358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Essa hipótese pode ser reescrita, de maneira a incluir que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pt-BR" dirty="0"/>
                    <a:t> é desconhecido:</a:t>
                  </a: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D95B5B9-9BF2-4438-C884-A52DDB2C3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181" y="1341733"/>
                  <a:ext cx="835818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8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E4B82B6-AE76-86EB-BD67-C70E6554B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750" y="1682745"/>
              <a:ext cx="2600325" cy="332158"/>
            </a:xfrm>
            <a:prstGeom prst="rect">
              <a:avLst/>
            </a:prstGeom>
          </p:spPr>
        </p:pic>
      </p:grpSp>
      <p:grpSp>
        <p:nvGrpSpPr>
          <p:cNvPr id="8" name="Agrupar 7"/>
          <p:cNvGrpSpPr/>
          <p:nvPr/>
        </p:nvGrpSpPr>
        <p:grpSpPr>
          <a:xfrm>
            <a:off x="301213" y="2123242"/>
            <a:ext cx="7491870" cy="874926"/>
            <a:chOff x="301213" y="2123242"/>
            <a:chExt cx="7491870" cy="87492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D247F984-F9D9-B47F-53DF-C91CA416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181" y="2123242"/>
              <a:ext cx="3758581" cy="303426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B3C005C-E03B-558D-F797-2777A9D5F61C}"/>
                </a:ext>
              </a:extLst>
            </p:cNvPr>
            <p:cNvSpPr txBox="1"/>
            <p:nvPr/>
          </p:nvSpPr>
          <p:spPr>
            <a:xfrm>
              <a:off x="301213" y="2528200"/>
              <a:ext cx="2418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 variância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51869E7B-6363-A4EF-6F28-7B9A17C6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6610" y="2426668"/>
              <a:ext cx="5706473" cy="571500"/>
            </a:xfrm>
            <a:prstGeom prst="rect">
              <a:avLst/>
            </a:prstGeom>
          </p:spPr>
        </p:pic>
      </p:grpSp>
      <p:grpSp>
        <p:nvGrpSpPr>
          <p:cNvPr id="16" name="Agrupar 15"/>
          <p:cNvGrpSpPr/>
          <p:nvPr/>
        </p:nvGrpSpPr>
        <p:grpSpPr>
          <a:xfrm>
            <a:off x="307181" y="4163142"/>
            <a:ext cx="8109951" cy="724951"/>
            <a:chOff x="307181" y="4163142"/>
            <a:chExt cx="8109951" cy="724951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773AD667-3B0C-EF69-36AB-E9E125A56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9552" y="4186992"/>
              <a:ext cx="3132091" cy="701101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BF3A039-E77C-44C1-FEE4-62582109F9E3}"/>
                </a:ext>
              </a:extLst>
            </p:cNvPr>
            <p:cNvSpPr txBox="1"/>
            <p:nvPr/>
          </p:nvSpPr>
          <p:spPr>
            <a:xfrm>
              <a:off x="307181" y="4301166"/>
              <a:ext cx="1485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estatística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F1C0C606-F21B-FDED-2ABB-42DF6C07E0C5}"/>
                    </a:ext>
                  </a:extLst>
                </p:cNvPr>
                <p:cNvSpPr txBox="1"/>
                <p:nvPr/>
              </p:nvSpPr>
              <p:spPr>
                <a:xfrm>
                  <a:off x="5138151" y="4163142"/>
                  <a:ext cx="327898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tem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pt-BR" dirty="0"/>
                    <a:t> de </a:t>
                  </a:r>
                  <a:r>
                    <a:rPr lang="pt-BR" dirty="0" err="1"/>
                    <a:t>Student</a:t>
                  </a:r>
                  <a:r>
                    <a:rPr lang="pt-BR" dirty="0"/>
                    <a:t> com</a:t>
                  </a:r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pt-BR" dirty="0"/>
                    <a:t> graus de liberdade</a:t>
                  </a:r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F1C0C606-F21B-FDED-2ABB-42DF6C07E0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151" y="4163142"/>
                  <a:ext cx="3278981" cy="646331"/>
                </a:xfrm>
                <a:prstGeom prst="rect">
                  <a:avLst/>
                </a:prstGeom>
                <a:blipFill>
                  <a:blip r:embed="rId10"/>
                  <a:stretch>
                    <a:fillRect l="-1673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/>
          <p:cNvGrpSpPr/>
          <p:nvPr/>
        </p:nvGrpSpPr>
        <p:grpSpPr>
          <a:xfrm>
            <a:off x="280750" y="2927202"/>
            <a:ext cx="8122444" cy="1259790"/>
            <a:chOff x="280750" y="2927202"/>
            <a:chExt cx="8122444" cy="1259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A7C23488-822B-667D-9305-537A72DA16DD}"/>
                    </a:ext>
                  </a:extLst>
                </p:cNvPr>
                <p:cNvSpPr txBox="1"/>
                <p:nvPr/>
              </p:nvSpPr>
              <p:spPr>
                <a:xfrm>
                  <a:off x="280750" y="2927202"/>
                  <a:ext cx="81224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estimativa da variância leva em conta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, </a:t>
                  </a:r>
                </a:p>
                <a:p>
                  <a:r>
                    <a:rPr lang="pt-BR" dirty="0"/>
                    <a:t>de modo que a estimativa conjunta das duas medidas será  </a:t>
                  </a:r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A7C23488-822B-667D-9305-537A72DA1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50" y="2927202"/>
                  <a:ext cx="8122444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601" t="-4717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9C41CD85-7737-1103-ABB5-65B0CE55D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9122" y="3511801"/>
              <a:ext cx="3886601" cy="64633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4CEFB24D-D1AE-F6EF-35EB-4A3BE7BE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5881" y="3477951"/>
              <a:ext cx="3345216" cy="709041"/>
            </a:xfrm>
            <a:prstGeom prst="rect">
              <a:avLst/>
            </a:prstGeom>
          </p:spPr>
        </p:pic>
        <p:sp>
          <p:nvSpPr>
            <p:cNvPr id="9" name="Seta para a Direita 8"/>
            <p:cNvSpPr/>
            <p:nvPr/>
          </p:nvSpPr>
          <p:spPr>
            <a:xfrm>
              <a:off x="4175723" y="3638941"/>
              <a:ext cx="764123" cy="44273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217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Comparação de duas médias – caso </a:t>
            </a:r>
            <a:r>
              <a:rPr lang="pt-BR" sz="2400" dirty="0" err="1"/>
              <a:t>heterocedástico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942D3E1-322B-F82B-4191-ED2850A6BBAA}"/>
                  </a:ext>
                </a:extLst>
              </p:cNvPr>
              <p:cNvSpPr txBox="1"/>
              <p:nvPr/>
            </p:nvSpPr>
            <p:spPr>
              <a:xfrm>
                <a:off x="241118" y="529598"/>
                <a:ext cx="7949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Este cálculo admite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BR" dirty="0"/>
                  <a:t> mas que a </a:t>
                </a:r>
                <a:r>
                  <a:rPr lang="pt-BR" dirty="0" err="1"/>
                  <a:t>f.d.p</a:t>
                </a:r>
                <a:r>
                  <a:rPr lang="pt-BR" dirty="0"/>
                  <a:t>. dos dados é normal.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942D3E1-322B-F82B-4191-ED2850A6B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8" y="529598"/>
                <a:ext cx="7949958" cy="369332"/>
              </a:xfrm>
              <a:prstGeom prst="rect">
                <a:avLst/>
              </a:prstGeom>
              <a:blipFill>
                <a:blip r:embed="rId2"/>
                <a:stretch>
                  <a:fillRect l="-69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/>
          <p:cNvGrpSpPr/>
          <p:nvPr/>
        </p:nvGrpSpPr>
        <p:grpSpPr>
          <a:xfrm>
            <a:off x="371474" y="1190710"/>
            <a:ext cx="7536656" cy="2819200"/>
            <a:chOff x="371474" y="1190710"/>
            <a:chExt cx="7536656" cy="2819200"/>
          </a:xfrm>
        </p:grpSpPr>
        <p:grpSp>
          <p:nvGrpSpPr>
            <p:cNvPr id="6" name="Agrupar 5"/>
            <p:cNvGrpSpPr/>
            <p:nvPr/>
          </p:nvGrpSpPr>
          <p:grpSpPr>
            <a:xfrm>
              <a:off x="371474" y="1190710"/>
              <a:ext cx="7536656" cy="1742115"/>
              <a:chOff x="371474" y="1190710"/>
              <a:chExt cx="7536656" cy="1742115"/>
            </a:xfrm>
          </p:grpSpPr>
          <p:grpSp>
            <p:nvGrpSpPr>
              <p:cNvPr id="5" name="Agrupar 4"/>
              <p:cNvGrpSpPr/>
              <p:nvPr/>
            </p:nvGrpSpPr>
            <p:grpSpPr>
              <a:xfrm>
                <a:off x="371475" y="1190710"/>
                <a:ext cx="7536655" cy="1317477"/>
                <a:chOff x="371475" y="1190710"/>
                <a:chExt cx="7536655" cy="1317477"/>
              </a:xfrm>
            </p:grpSpPr>
            <p:sp>
              <p:nvSpPr>
                <p:cNvPr id="4" name="CaixaDeTexto 3">
                  <a:extLst>
                    <a:ext uri="{FF2B5EF4-FFF2-40B4-BE49-F238E27FC236}">
                      <a16:creationId xmlns:a16="http://schemas.microsoft.com/office/drawing/2014/main" id="{41443BDF-A955-5963-2895-DAC1012D52E0}"/>
                    </a:ext>
                  </a:extLst>
                </p:cNvPr>
                <p:cNvSpPr txBox="1"/>
                <p:nvPr/>
              </p:nvSpPr>
              <p:spPr>
                <a:xfrm>
                  <a:off x="371476" y="1300163"/>
                  <a:ext cx="14930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estatística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CaixaDeTexto 6">
                      <a:extLst>
                        <a:ext uri="{FF2B5EF4-FFF2-40B4-BE49-F238E27FC236}">
                          <a16:creationId xmlns:a16="http://schemas.microsoft.com/office/drawing/2014/main" id="{AA83A41E-4EE0-D775-A73E-49ECE8D921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475" y="1852174"/>
                      <a:ext cx="7536655" cy="6560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BR" dirty="0"/>
                        <a:t>em que a variância da diferença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r>
                        <a:rPr lang="pt-BR" dirty="0"/>
                        <a:t> é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oMath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7" name="CaixaDeTexto 6">
                      <a:extLst>
                        <a:ext uri="{FF2B5EF4-FFF2-40B4-BE49-F238E27FC236}">
                          <a16:creationId xmlns:a16="http://schemas.microsoft.com/office/drawing/2014/main" id="{AA83A41E-4EE0-D775-A73E-49ECE8D921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475" y="1852174"/>
                      <a:ext cx="7536655" cy="6560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72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>
                      <a:extLst>
                        <a:ext uri="{FF2B5EF4-FFF2-40B4-BE49-F238E27FC236}">
                          <a16:creationId xmlns:a16="http://schemas.microsoft.com/office/drawing/2014/main" id="{11E650D8-73A3-6712-CDFD-5AEE4E0979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64520" y="1190710"/>
                      <a:ext cx="1047146" cy="58823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>
                      <a:extLst>
                        <a:ext uri="{FF2B5EF4-FFF2-40B4-BE49-F238E27FC236}">
                          <a16:creationId xmlns:a16="http://schemas.microsoft.com/office/drawing/2014/main" id="{11E650D8-73A3-6712-CDFD-5AEE4E0979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64520" y="1190710"/>
                      <a:ext cx="1047146" cy="58823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ixaDeTexto 9">
                    <a:extLst>
                      <a:ext uri="{FF2B5EF4-FFF2-40B4-BE49-F238E27FC236}">
                        <a16:creationId xmlns:a16="http://schemas.microsoft.com/office/drawing/2014/main" id="{10627419-0E99-1A7D-B8F3-B8B710E516AB}"/>
                      </a:ext>
                    </a:extLst>
                  </p:cNvPr>
                  <p:cNvSpPr txBox="1"/>
                  <p:nvPr/>
                </p:nvSpPr>
                <p:spPr>
                  <a:xfrm>
                    <a:off x="371474" y="2563493"/>
                    <a:ext cx="75366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/>
                      <a:t>tem </a:t>
                    </a:r>
                    <a:r>
                      <a:rPr lang="pt-BR" dirty="0" err="1"/>
                      <a:t>f.d.p</a:t>
                    </a:r>
                    <a:r>
                      <a:rPr lang="pt-BR" dirty="0"/>
                      <a:t> de </a:t>
                    </a:r>
                    <a14:m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pt-BR" dirty="0"/>
                      <a:t> de </a:t>
                    </a:r>
                    <a:r>
                      <a:rPr lang="pt-BR" dirty="0" err="1"/>
                      <a:t>Student</a:t>
                    </a:r>
                    <a:r>
                      <a:rPr lang="pt-BR" dirty="0"/>
                      <a:t> com</a:t>
                    </a:r>
                    <a14:m>
                      <m:oMath xmlns:m="http://schemas.openxmlformats.org/officeDocument/2006/math"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oMath>
                    </a14:m>
                    <a:r>
                      <a:rPr lang="pt-BR" dirty="0"/>
                      <a:t> graus de liberdade:</a:t>
                    </a:r>
                  </a:p>
                </p:txBody>
              </p:sp>
            </mc:Choice>
            <mc:Fallback xmlns="">
              <p:sp>
                <p:nvSpPr>
                  <p:cNvPr id="10" name="CaixaDeTexto 9">
                    <a:extLst>
                      <a:ext uri="{FF2B5EF4-FFF2-40B4-BE49-F238E27FC236}">
                        <a16:creationId xmlns:a16="http://schemas.microsoft.com/office/drawing/2014/main" id="{10627419-0E99-1A7D-B8F3-B8B710E516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474" y="2563493"/>
                    <a:ext cx="753665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28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F485A0C-3525-EB6B-0E7B-6B9C0074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998" y="3179258"/>
              <a:ext cx="1623201" cy="830652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C605BC9-C14C-622C-15C8-B0665E816901}"/>
              </a:ext>
            </a:extLst>
          </p:cNvPr>
          <p:cNvGrpSpPr/>
          <p:nvPr/>
        </p:nvGrpSpPr>
        <p:grpSpPr>
          <a:xfrm>
            <a:off x="2805206" y="386675"/>
            <a:ext cx="2821782" cy="571501"/>
            <a:chOff x="2821781" y="357187"/>
            <a:chExt cx="2821782" cy="571501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EE8A006-6269-5223-FF45-A4957481FBF6}"/>
                </a:ext>
              </a:extLst>
            </p:cNvPr>
            <p:cNvSpPr/>
            <p:nvPr/>
          </p:nvSpPr>
          <p:spPr>
            <a:xfrm>
              <a:off x="2821781" y="493990"/>
              <a:ext cx="964407" cy="434698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3674357F-0901-1CC9-8525-8FBCAA7B30C3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V="1">
              <a:off x="3644954" y="357187"/>
              <a:ext cx="1998609" cy="20046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5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159DFC4-D8C9-CAB7-2FF0-122A8A445A07}"/>
                  </a:ext>
                </a:extLst>
              </p:cNvPr>
              <p:cNvSpPr txBox="1"/>
              <p:nvPr/>
            </p:nvSpPr>
            <p:spPr>
              <a:xfrm>
                <a:off x="351182" y="410427"/>
                <a:ext cx="822846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Verifique, por simulação, o nível de confiança calculado na comparação de duas médias no caso </a:t>
                </a:r>
                <a:r>
                  <a:rPr lang="pt-BR" sz="1600" dirty="0" err="1"/>
                  <a:t>homocedástico</a:t>
                </a:r>
                <a:r>
                  <a:rPr lang="pt-BR" sz="1600" dirty="0"/>
                  <a:t>, bem como o poder do teste</a:t>
                </a:r>
              </a:p>
              <a:p>
                <a:r>
                  <a:rPr lang="pt-BR" sz="1600" dirty="0"/>
                  <a:t>(</a:t>
                </a:r>
                <a:r>
                  <a:rPr lang="pt-BR" sz="1600" dirty="0" err="1"/>
                  <a:t>heterocedástico</a:t>
                </a:r>
                <a:r>
                  <a:rPr lang="pt-BR" sz="1600" dirty="0"/>
                  <a:t> fica para casa!)</a:t>
                </a:r>
              </a:p>
              <a:p>
                <a:endParaRPr lang="pt-BR" sz="1600" dirty="0"/>
              </a:p>
              <a:p>
                <a:r>
                  <a:rPr lang="pt-BR" sz="1600" dirty="0"/>
                  <a:t>Procedimento possível:</a:t>
                </a:r>
              </a:p>
              <a:p>
                <a:r>
                  <a:rPr lang="pt-BR" sz="1600" dirty="0"/>
                  <a:t>Parte 1.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0070C0"/>
                    </a:solidFill>
                  </a:rPr>
                  <a:t>Arbitre valores numéricos para todas as grandezas de interesse,                    bem como para o nível de confiança.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0070C0"/>
                    </a:solidFill>
                  </a:rPr>
                  <a:t>Simule as medidas, adotando a hipótese (mesma grandeza, mesma variância)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0070C0"/>
                    </a:solidFill>
                  </a:rPr>
                  <a:t>Calcule </a:t>
                </a:r>
                <a:r>
                  <a:rPr lang="pt-BR" sz="1600" i="1" dirty="0">
                    <a:solidFill>
                      <a:srgbClr val="0070C0"/>
                    </a:solidFill>
                  </a:rPr>
                  <a:t>t</a:t>
                </a:r>
                <a:r>
                  <a:rPr lang="pt-BR" sz="1600" dirty="0">
                    <a:solidFill>
                      <a:srgbClr val="0070C0"/>
                    </a:solidFill>
                  </a:rPr>
                  <a:t> e verifique se o número de erros tipo I foi calculado corretamente</a:t>
                </a:r>
                <a:r>
                  <a:rPr lang="pt-BR" sz="1600" dirty="0"/>
                  <a:t>.</a:t>
                </a:r>
              </a:p>
              <a:p>
                <a:r>
                  <a:rPr lang="pt-BR" sz="1600" dirty="0"/>
                  <a:t>Parte 2.</a:t>
                </a:r>
              </a:p>
              <a:p>
                <a:pPr marL="400050" indent="-400050">
                  <a:buFont typeface="+mj-lt"/>
                  <a:buAutoNum type="romanLcPeriod" startAt="4"/>
                </a:pPr>
                <a:r>
                  <a:rPr lang="pt-BR" sz="1600" dirty="0">
                    <a:solidFill>
                      <a:srgbClr val="0070C0"/>
                    </a:solidFill>
                  </a:rPr>
                  <a:t>Mude um dos valores verdadeiros e repita as simulações. </a:t>
                </a:r>
              </a:p>
              <a:p>
                <a:pPr marL="400050" indent="-400050">
                  <a:buFont typeface="+mj-lt"/>
                  <a:buAutoNum type="romanLcPeriod" startAt="4"/>
                </a:pPr>
                <a:r>
                  <a:rPr lang="pt-BR" sz="1600" dirty="0">
                    <a:solidFill>
                      <a:srgbClr val="0070C0"/>
                    </a:solidFill>
                  </a:rPr>
                  <a:t>Verifique a capacidade de rejeição do teste.</a:t>
                </a:r>
              </a:p>
              <a:p>
                <a:pPr marL="400050" indent="-400050">
                  <a:buFont typeface="+mj-lt"/>
                  <a:buAutoNum type="romanLcPeriod" startAt="4"/>
                </a:pPr>
                <a:r>
                  <a:rPr lang="pt-BR" sz="1600" dirty="0">
                    <a:solidFill>
                      <a:srgbClr val="0070C0"/>
                    </a:solidFill>
                  </a:rPr>
                  <a:t>Escreva uma função que dê a fração de rejeição do teste para um valor definido de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400050" indent="-400050">
                  <a:buFont typeface="+mj-lt"/>
                  <a:buAutoNum type="romanLcPeriod" startAt="4"/>
                </a:pPr>
                <a:r>
                  <a:rPr lang="pt-BR" sz="1600" dirty="0">
                    <a:solidFill>
                      <a:srgbClr val="0070C0"/>
                    </a:solidFill>
                  </a:rPr>
                  <a:t>Esboce um gráfico da chance de rejeição pelo teste em função da diferença entre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159DFC4-D8C9-CAB7-2FF0-122A8A44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2" y="410427"/>
                <a:ext cx="8228461" cy="3785652"/>
              </a:xfrm>
              <a:prstGeom prst="rect">
                <a:avLst/>
              </a:prstGeom>
              <a:blipFill>
                <a:blip r:embed="rId2"/>
                <a:stretch>
                  <a:fillRect l="-445" t="-483" r="-519" b="-11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24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0210" y="2182691"/>
            <a:ext cx="879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Estou interessado em comentários sobre o texto do livro.</a:t>
            </a:r>
          </a:p>
          <a:p>
            <a:r>
              <a:rPr lang="pt-BR" dirty="0"/>
              <a:t>O que *não* interessa: ortografia, concordância, acentos, erros tipográficos.</a:t>
            </a:r>
          </a:p>
          <a:p>
            <a:r>
              <a:rPr lang="pt-BR" dirty="0">
                <a:solidFill>
                  <a:srgbClr val="0070C0"/>
                </a:solidFill>
              </a:rPr>
              <a:t>Preciso comentários localizados (e gerais) sobre: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Clareza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Equilíbrio entre conciso e minucioso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Conteúdo (muito) superficial ou (muito) profundo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Sequência e continuidade do conteúdo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Adequação das questões e exercícios ao conteúdo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Diagramação (Questões, comentários, exemplos, exercícios, divisão em seções 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3096" y="1153372"/>
            <a:ext cx="814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Estou interessado em comentários sobre o questionário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46652" y="450574"/>
                <a:ext cx="84225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Procedimento geral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teste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sz="1600" dirty="0"/>
                  <a:t>; o tamanho do teste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teste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Erro tipo I e erro tipo II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poder do teste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teste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/>
                  <a:t> na comparação de duas médias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" y="450574"/>
                <a:ext cx="8422544" cy="1815882"/>
              </a:xfrm>
              <a:prstGeom prst="rect">
                <a:avLst/>
              </a:prstGeom>
              <a:blipFill>
                <a:blip r:embed="rId2"/>
                <a:stretch>
                  <a:fillRect l="-290" t="-10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12034" y="3173783"/>
            <a:ext cx="875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r>
              <a:rPr lang="pt-BR" sz="1600" dirty="0"/>
              <a:t>Verifique, por simulação, o nível de confiança calculado na comparação de duas médias no caso </a:t>
            </a:r>
            <a:r>
              <a:rPr lang="pt-BR" sz="1600" dirty="0" err="1"/>
              <a:t>homocedástico</a:t>
            </a:r>
            <a:r>
              <a:rPr lang="pt-BR" sz="1600" dirty="0"/>
              <a:t>, bem como o poder do teste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Conceitos e procedimento geral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2402" y="347354"/>
            <a:ext cx="889907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Hipótese estatística: afirmação acerca da </a:t>
            </a:r>
            <a:r>
              <a:rPr lang="pt-BR" dirty="0" err="1"/>
              <a:t>f.d.p</a:t>
            </a:r>
            <a:r>
              <a:rPr lang="pt-BR" dirty="0"/>
              <a:t>. de uma ou mais variáveis aleatórias.</a:t>
            </a:r>
          </a:p>
          <a:p>
            <a:endParaRPr lang="pt-BR" sz="1200" dirty="0"/>
          </a:p>
          <a:p>
            <a:r>
              <a:rPr lang="pt-BR" dirty="0"/>
              <a:t>“O céu é azul” não é uma hipótese estatística.</a:t>
            </a:r>
          </a:p>
          <a:p>
            <a:endParaRPr lang="pt-BR" sz="1100" dirty="0"/>
          </a:p>
          <a:p>
            <a:r>
              <a:rPr lang="pt-BR" dirty="0"/>
              <a:t>“Mais que 90% da luz proveniente do céu tem comprimento de onda </a:t>
            </a:r>
          </a:p>
          <a:p>
            <a:r>
              <a:rPr lang="pt-BR" dirty="0"/>
              <a:t>na faixa 455 – 492 </a:t>
            </a:r>
            <a:r>
              <a:rPr lang="pt-BR" dirty="0" err="1"/>
              <a:t>nm</a:t>
            </a:r>
            <a:r>
              <a:rPr lang="pt-BR" dirty="0"/>
              <a:t>” é uma hipótese estatística.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19" name="Agrupar 18"/>
          <p:cNvGrpSpPr/>
          <p:nvPr/>
        </p:nvGrpSpPr>
        <p:grpSpPr>
          <a:xfrm>
            <a:off x="159146" y="1839411"/>
            <a:ext cx="6771621" cy="1499509"/>
            <a:chOff x="172518" y="2153261"/>
            <a:chExt cx="6771621" cy="1499509"/>
          </a:xfrm>
        </p:grpSpPr>
        <p:sp>
          <p:nvSpPr>
            <p:cNvPr id="3" name="CaixaDeTexto 2"/>
            <p:cNvSpPr txBox="1"/>
            <p:nvPr/>
          </p:nvSpPr>
          <p:spPr>
            <a:xfrm>
              <a:off x="172518" y="2452441"/>
              <a:ext cx="6579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Formular uma hipótese estatística.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estatística com </a:t>
              </a:r>
              <a:r>
                <a:rPr lang="pt-BR" dirty="0" err="1">
                  <a:solidFill>
                    <a:srgbClr val="0070C0"/>
                  </a:solidFill>
                </a:rPr>
                <a:t>f.d.p</a:t>
              </a:r>
              <a:r>
                <a:rPr lang="pt-BR" dirty="0">
                  <a:solidFill>
                    <a:srgbClr val="0070C0"/>
                  </a:solidFill>
                </a:rPr>
                <a:t>. conhecida e          adotar a hipótese como verdadeira.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região crítica para a </a:t>
              </a:r>
              <a:r>
                <a:rPr lang="pt-BR" b="1" dirty="0">
                  <a:solidFill>
                    <a:srgbClr val="FF0000"/>
                  </a:solidFill>
                </a:rPr>
                <a:t>rejeição</a:t>
              </a:r>
              <a:r>
                <a:rPr lang="pt-BR" dirty="0">
                  <a:solidFill>
                    <a:srgbClr val="0070C0"/>
                  </a:solidFill>
                </a:rPr>
                <a:t> da hipótese.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72518" y="2153261"/>
              <a:ext cx="677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Procedimento geral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59146" y="3421457"/>
            <a:ext cx="8719691" cy="1478622"/>
            <a:chOff x="159146" y="3626268"/>
            <a:chExt cx="8719691" cy="1478622"/>
          </a:xfrm>
        </p:grpSpPr>
        <p:sp>
          <p:nvSpPr>
            <p:cNvPr id="12" name="Retângulo 11"/>
            <p:cNvSpPr/>
            <p:nvPr/>
          </p:nvSpPr>
          <p:spPr>
            <a:xfrm>
              <a:off x="172518" y="3626268"/>
              <a:ext cx="14414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dirty="0">
                  <a:solidFill>
                    <a:srgbClr val="0070C0"/>
                  </a:solidFill>
                </a:rPr>
                <a:t>“estatística” </a:t>
              </a:r>
            </a:p>
            <a:p>
              <a:pPr algn="ctr"/>
              <a:r>
                <a:rPr lang="pt-BR" dirty="0">
                  <a:solidFill>
                    <a:srgbClr val="0070C0"/>
                  </a:solidFill>
                </a:rPr>
                <a:t>significa: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683265" y="3646144"/>
              <a:ext cx="7142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em i, o método usado para inferência com base na matemática</a:t>
              </a:r>
            </a:p>
            <a:p>
              <a:r>
                <a:rPr lang="pt-BR" dirty="0">
                  <a:solidFill>
                    <a:srgbClr val="00B050"/>
                  </a:solidFill>
                </a:rPr>
                <a:t>em </a:t>
              </a:r>
              <a:r>
                <a:rPr lang="pt-BR" dirty="0" err="1">
                  <a:solidFill>
                    <a:srgbClr val="00B050"/>
                  </a:solidFill>
                </a:rPr>
                <a:t>ii</a:t>
              </a:r>
              <a:r>
                <a:rPr lang="pt-BR" dirty="0">
                  <a:solidFill>
                    <a:srgbClr val="00B050"/>
                  </a:solidFill>
                </a:rPr>
                <a:t>, uma função cujas únicas variáveis aleatórias são os dados</a:t>
              </a:r>
            </a:p>
          </p:txBody>
        </p:sp>
        <p:sp>
          <p:nvSpPr>
            <p:cNvPr id="17" name="Chave Direita 16"/>
            <p:cNvSpPr/>
            <p:nvPr/>
          </p:nvSpPr>
          <p:spPr>
            <a:xfrm>
              <a:off x="1438100" y="3627994"/>
              <a:ext cx="245165" cy="6446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59146" y="4181560"/>
              <a:ext cx="8719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Um estatístico </a:t>
              </a:r>
              <a:r>
                <a:rPr lang="pt-BR" dirty="0">
                  <a:solidFill>
                    <a:srgbClr val="FF0000"/>
                  </a:solidFill>
                </a:rPr>
                <a:t>jamais vai aceitar </a:t>
              </a:r>
              <a:r>
                <a:rPr lang="pt-BR" dirty="0"/>
                <a:t>uma hipótese! </a:t>
              </a:r>
            </a:p>
            <a:p>
              <a:r>
                <a:rPr lang="pt-BR" dirty="0"/>
                <a:t>“Uma figuração verdadeira, a priori, não existe.” Wittgenstein.  (na Wikipedia:</a:t>
              </a:r>
            </a:p>
            <a:p>
              <a:r>
                <a:rPr lang="pt-BR" dirty="0"/>
                <a:t>“... qualquer afirmação sobre fatos do mundo é necessariamente contingente.”)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3008" y="66260"/>
                <a:ext cx="7612236" cy="327553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O teste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sz="2400" dirty="0"/>
                  <a:t> em um exemplo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008" y="66260"/>
                <a:ext cx="7612236" cy="327553"/>
              </a:xfrm>
              <a:blipFill>
                <a:blip r:embed="rId2"/>
                <a:stretch>
                  <a:fillRect t="-33333" b="-6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32523" y="375888"/>
            <a:ext cx="66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Exemplo do fabricante de rebites, que vende rebites de 3 mm.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132523" y="853854"/>
            <a:ext cx="4334480" cy="2277938"/>
            <a:chOff x="132523" y="853854"/>
            <a:chExt cx="4334480" cy="2277938"/>
          </a:xfrm>
        </p:grpSpPr>
        <p:pic>
          <p:nvPicPr>
            <p:cNvPr id="3" name="Imagem 2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3" y="1150315"/>
              <a:ext cx="4334480" cy="1981477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36615" y="853854"/>
              <a:ext cx="3326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Medidas dos rebites, em mm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 Explicativo Retangular 7"/>
              <p:cNvSpPr/>
              <p:nvPr/>
            </p:nvSpPr>
            <p:spPr>
              <a:xfrm>
                <a:off x="204113" y="3632902"/>
                <a:ext cx="1610833" cy="1158121"/>
              </a:xfrm>
              <a:prstGeom prst="wedgeRectCallout">
                <a:avLst>
                  <a:gd name="adj1" fmla="val 66439"/>
                  <a:gd name="adj2" fmla="val -95265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=3,0023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=0,0106 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=0,0019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todos em mm</a:t>
                </a:r>
              </a:p>
            </p:txBody>
          </p:sp>
        </mc:Choice>
        <mc:Fallback xmlns=""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3" y="3632902"/>
                <a:ext cx="1610833" cy="1158121"/>
              </a:xfrm>
              <a:prstGeom prst="wedgeRectCallout">
                <a:avLst>
                  <a:gd name="adj1" fmla="val 66439"/>
                  <a:gd name="adj2" fmla="val -9526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1934819" y="3297784"/>
            <a:ext cx="309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média de tantos dados é bem aproximada p/ normal, mesmo que os dados </a:t>
            </a:r>
          </a:p>
          <a:p>
            <a:r>
              <a:rPr lang="pt-BR" dirty="0"/>
              <a:t>não tenham </a:t>
            </a:r>
          </a:p>
          <a:p>
            <a:r>
              <a:rPr lang="pt-BR" dirty="0"/>
              <a:t>distribuição normal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4870174" y="665967"/>
            <a:ext cx="3710608" cy="1744415"/>
            <a:chOff x="4870174" y="665967"/>
            <a:chExt cx="3710608" cy="1744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4870174" y="665967"/>
                  <a:ext cx="3467872" cy="10711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pt-B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pt-B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pt-B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pt-BR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pt-B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pt-B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pt-B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2 </m:t>
                                        </m:r>
                                        <m:sSubSup>
                                          <m:sSubSup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  <m:sup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174" y="665967"/>
                  <a:ext cx="3467872" cy="10711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4956312" y="1764051"/>
                  <a:ext cx="36244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Em princípio, essa expressão é inútil – jamais saberemos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312" y="1764051"/>
                  <a:ext cx="3624470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345" t="-4717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956313" y="2485461"/>
                <a:ext cx="38232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 isso, </a:t>
                </a:r>
                <a:r>
                  <a:rPr lang="pt-BR" dirty="0">
                    <a:solidFill>
                      <a:srgbClr val="0070C0"/>
                    </a:solidFill>
                  </a:rPr>
                  <a:t>formulamos</a:t>
                </a:r>
                <a:r>
                  <a:rPr lang="pt-BR" dirty="0"/>
                  <a:t> a </a:t>
                </a:r>
                <a:r>
                  <a:rPr lang="pt-BR" dirty="0">
                    <a:solidFill>
                      <a:srgbClr val="FF0000"/>
                    </a:solidFill>
                  </a:rPr>
                  <a:t>hipótese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=3,0000</m:t>
                    </m:r>
                  </m:oMath>
                </a14:m>
                <a:r>
                  <a:rPr lang="pt-BR" dirty="0"/>
                  <a:t> mm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3" y="2485461"/>
                <a:ext cx="3823251" cy="646331"/>
              </a:xfrm>
              <a:prstGeom prst="rect">
                <a:avLst/>
              </a:prstGeom>
              <a:blipFill>
                <a:blip r:embed="rId7"/>
                <a:stretch>
                  <a:fillRect l="-1276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4114800" y="20872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956312" y="3207507"/>
                <a:ext cx="4028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Escolhemos</a:t>
                </a:r>
                <a:r>
                  <a:rPr lang="pt-BR" dirty="0"/>
                  <a:t> um </a:t>
                </a:r>
                <a:r>
                  <a:rPr lang="pt-BR" dirty="0">
                    <a:solidFill>
                      <a:srgbClr val="FF0000"/>
                    </a:solidFill>
                  </a:rPr>
                  <a:t>nível de significância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=0,05=5%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2" y="3207507"/>
                <a:ext cx="4028661" cy="646331"/>
              </a:xfrm>
              <a:prstGeom prst="rect">
                <a:avLst/>
              </a:prstGeom>
              <a:blipFill>
                <a:blip r:embed="rId8"/>
                <a:stretch>
                  <a:fillRect l="-1210" t="-4717" r="-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56312" y="3778590"/>
                <a:ext cx="41876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partir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, </a:t>
                </a:r>
                <a:r>
                  <a:rPr lang="pt-BR" dirty="0">
                    <a:solidFill>
                      <a:srgbClr val="0070C0"/>
                    </a:solidFill>
                  </a:rPr>
                  <a:t>calcula-se</a:t>
                </a:r>
                <a:r>
                  <a:rPr lang="pt-BR" dirty="0"/>
                  <a:t> o </a:t>
                </a:r>
                <a:r>
                  <a:rPr lang="pt-BR" dirty="0">
                    <a:solidFill>
                      <a:srgbClr val="FF0000"/>
                    </a:solidFill>
                  </a:rPr>
                  <a:t>valor crítico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𝑐𝑟𝑖𝑡𝑖𝑐𝑜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tal que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𝑐𝑟𝑖𝑡𝑖𝑐𝑜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ou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𝑐𝑟𝑖𝑡𝑖𝑐𝑜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2" y="3778590"/>
                <a:ext cx="4187687" cy="923330"/>
              </a:xfrm>
              <a:prstGeom prst="rect">
                <a:avLst/>
              </a:prstGeom>
              <a:blipFill>
                <a:blip r:embed="rId9"/>
                <a:stretch>
                  <a:fillRect l="-1164" t="-39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 err="1"/>
              <a:t>Unicaudal</a:t>
            </a:r>
            <a:r>
              <a:rPr lang="pt-BR" sz="2200" dirty="0"/>
              <a:t> vs. bicaudal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7BC667E-33B0-D492-9C7B-00DF9720FF75}"/>
              </a:ext>
            </a:extLst>
          </p:cNvPr>
          <p:cNvGrpSpPr/>
          <p:nvPr/>
        </p:nvGrpSpPr>
        <p:grpSpPr>
          <a:xfrm>
            <a:off x="285922" y="2676728"/>
            <a:ext cx="8773833" cy="738664"/>
            <a:chOff x="285922" y="2676728"/>
            <a:chExt cx="8773833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285922" y="2676728"/>
                  <a:ext cx="4572000" cy="3693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pt-BR" dirty="0"/>
                    <a:t> é o </a:t>
                  </a:r>
                  <a:r>
                    <a:rPr lang="pt-BR" dirty="0">
                      <a:solidFill>
                        <a:srgbClr val="FF0000"/>
                      </a:solidFill>
                    </a:rPr>
                    <a:t>nível de significância</a:t>
                  </a:r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2" y="2676728"/>
                  <a:ext cx="457200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494548" y="2812780"/>
                  <a:ext cx="35652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𝑐𝑟𝑖𝑡𝑖𝑐𝑜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ou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𝑐𝑟𝑖𝑡𝑖𝑐𝑜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548" y="2812780"/>
                  <a:ext cx="356520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285922" y="3046060"/>
                  <a:ext cx="281627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𝑐𝑟𝑖𝑡𝑖𝑐𝑜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dirty="0"/>
                    <a:t>é o</a:t>
                  </a:r>
                  <a:r>
                    <a:rPr lang="pt-BR" dirty="0">
                      <a:solidFill>
                        <a:srgbClr val="FF0000"/>
                      </a:solidFill>
                    </a:rPr>
                    <a:t> valor crítico</a:t>
                  </a:r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2" y="3046060"/>
                  <a:ext cx="2816276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eta para a Direita 12"/>
                <p:cNvSpPr/>
                <p:nvPr/>
              </p:nvSpPr>
              <p:spPr>
                <a:xfrm>
                  <a:off x="3165764" y="2676728"/>
                  <a:ext cx="2265218" cy="641436"/>
                </a:xfrm>
                <a:prstGeom prst="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p.d.f.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Seta para a Direita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764" y="2676728"/>
                  <a:ext cx="2265218" cy="64143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41CACEF-2385-4D58-B553-70CBFCD4F223}"/>
                  </a:ext>
                </a:extLst>
              </p:cNvPr>
              <p:cNvSpPr txBox="1"/>
              <p:nvPr/>
            </p:nvSpPr>
            <p:spPr>
              <a:xfrm>
                <a:off x="285922" y="3489972"/>
                <a:ext cx="6268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Neste exemplo, com a escolha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pt-BR" dirty="0"/>
                  <a:t>, deduz-se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𝑐𝑟𝑖𝑡𝑖𝑐𝑜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=1,96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41CACEF-2385-4D58-B553-70CBFCD4F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3489972"/>
                <a:ext cx="6268063" cy="369332"/>
              </a:xfrm>
              <a:prstGeom prst="rect">
                <a:avLst/>
              </a:prstGeom>
              <a:blipFill>
                <a:blip r:embed="rId9"/>
                <a:stretch>
                  <a:fillRect l="-87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CE79EE5-55F3-C1A8-19BE-FE4B77E5F118}"/>
              </a:ext>
            </a:extLst>
          </p:cNvPr>
          <p:cNvGrpSpPr/>
          <p:nvPr/>
        </p:nvGrpSpPr>
        <p:grpSpPr>
          <a:xfrm>
            <a:off x="285921" y="3873240"/>
            <a:ext cx="8372476" cy="1006867"/>
            <a:chOff x="285921" y="3895060"/>
            <a:chExt cx="8372476" cy="1006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76CA3D6-FB39-E4AB-824A-F00CACFEEE1A}"/>
                    </a:ext>
                  </a:extLst>
                </p:cNvPr>
                <p:cNvSpPr txBox="1"/>
                <p:nvPr/>
              </p:nvSpPr>
              <p:spPr>
                <a:xfrm>
                  <a:off x="285921" y="3895060"/>
                  <a:ext cx="8372475" cy="6524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Dos dados: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=3,0023 </m:t>
                      </m:r>
                    </m:oMath>
                  </a14:m>
                  <a:r>
                    <a:rPr lang="pt-BR" dirty="0">
                      <a:latin typeface="Cambria Math" panose="02040503050406030204" pitchFamily="18" charset="0"/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=0,0019</m:t>
                      </m:r>
                    </m:oMath>
                  </a14:m>
                  <a:r>
                    <a:rPr lang="pt-BR" dirty="0"/>
                    <a:t>, quando se adota a hipótese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=3,0000</m:t>
                      </m:r>
                    </m:oMath>
                  </a14:m>
                  <a:r>
                    <a:rPr lang="pt-BR" dirty="0"/>
                    <a:t>, deduz-se 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76CA3D6-FB39-E4AB-824A-F00CACFEE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1" y="3895060"/>
                  <a:ext cx="8372475" cy="652423"/>
                </a:xfrm>
                <a:prstGeom prst="rect">
                  <a:avLst/>
                </a:prstGeom>
                <a:blipFill>
                  <a:blip r:embed="rId10"/>
                  <a:stretch>
                    <a:fillRect l="-655" t="-4673" r="-437" b="-140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4797F98-E186-DB7A-4770-E5E8232A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8129" y="4249332"/>
              <a:ext cx="3736569" cy="251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C05D054E-4092-D747-5CDD-F75088135202}"/>
                    </a:ext>
                  </a:extLst>
                </p:cNvPr>
                <p:cNvSpPr txBox="1"/>
                <p:nvPr/>
              </p:nvSpPr>
              <p:spPr>
                <a:xfrm>
                  <a:off x="285922" y="4532595"/>
                  <a:ext cx="8372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Como 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𝑐𝑟𝑖𝑡𝑖𝑐𝑜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𝑐𝑟𝑖𝑡𝑖𝑐𝑜</m:t>
                          </m:r>
                        </m:sub>
                      </m:sSub>
                    </m:oMath>
                  </a14:m>
                  <a:r>
                    <a:rPr lang="pt-BR" dirty="0"/>
                    <a:t> , neste caso </a:t>
                  </a:r>
                  <a:r>
                    <a:rPr lang="pt-BR" dirty="0">
                      <a:solidFill>
                        <a:srgbClr val="FF0000"/>
                      </a:solidFill>
                    </a:rPr>
                    <a:t>não se rejeita a hipótese</a:t>
                  </a: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C05D054E-4092-D747-5CDD-F75088135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2" y="4532595"/>
                  <a:ext cx="8372475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655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C9EC2491-395F-8C7E-060D-AEA2103EC4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091" y="625188"/>
            <a:ext cx="2743438" cy="200728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9D53A56-7BD0-9E43-2F93-299F026F00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3996" y="625188"/>
            <a:ext cx="2743438" cy="199356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013B2A3-48C6-9B53-8B2E-C2DA1E8336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7901" y="625188"/>
            <a:ext cx="2743438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290945" y="90144"/>
                <a:ext cx="7419109" cy="277002"/>
              </a:xfrm>
            </p:spPr>
            <p:txBody>
              <a:bodyPr>
                <a:noAutofit/>
              </a:bodyPr>
              <a:lstStyle/>
              <a:p>
                <a:r>
                  <a:rPr lang="pt-BR" sz="2000" dirty="0"/>
                  <a:t>Um exemplo em que se usa o teste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0945" y="90144"/>
                <a:ext cx="7419109" cy="277002"/>
              </a:xfrm>
              <a:blipFill>
                <a:blip r:embed="rId2"/>
                <a:stretch>
                  <a:fillRect t="-33333" b="-6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DDB9C49-6B19-744A-F4AD-C0EC77FFF980}"/>
                  </a:ext>
                </a:extLst>
              </p:cNvPr>
              <p:cNvSpPr txBox="1"/>
              <p:nvPr/>
            </p:nvSpPr>
            <p:spPr>
              <a:xfrm>
                <a:off x="230554" y="414758"/>
                <a:ext cx="83295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Quando o número de dados de uma medição é pequeno, </a:t>
                </a:r>
              </a:p>
              <a:p>
                <a:r>
                  <a:rPr lang="pt-BR" dirty="0"/>
                  <a:t>a precisão da estimativa do desvio-padrão é baixo, e a estatística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não pode ser calculada (não se conhece o valor verdadeiro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DDB9C49-6B19-744A-F4AD-C0EC77FFF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4" y="414758"/>
                <a:ext cx="8329562" cy="923330"/>
              </a:xfrm>
              <a:prstGeom prst="rect">
                <a:avLst/>
              </a:prstGeom>
              <a:blipFill>
                <a:blip r:embed="rId3"/>
                <a:stretch>
                  <a:fillRect l="-659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C280CF65-E592-F777-40D6-EA7522BBE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5" y="1456828"/>
            <a:ext cx="6896698" cy="47248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4556CC7-0A72-A470-DFAE-5B55F6B86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775" y="2023746"/>
            <a:ext cx="3116850" cy="32006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97E0E2E-D4E4-2BD0-A4D1-169BBB936B22}"/>
              </a:ext>
            </a:extLst>
          </p:cNvPr>
          <p:cNvSpPr txBox="1"/>
          <p:nvPr/>
        </p:nvSpPr>
        <p:spPr>
          <a:xfrm>
            <a:off x="230554" y="2387084"/>
            <a:ext cx="789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Naquela altura do curso, a ideia era construir intervalos de confiança.</a:t>
            </a:r>
          </a:p>
          <a:p>
            <a:r>
              <a:rPr lang="pt-BR" dirty="0"/>
              <a:t>Aqui, propomos verificar se esses dados estão de acordo com um</a:t>
            </a:r>
          </a:p>
          <a:p>
            <a:r>
              <a:rPr lang="pt-BR" dirty="0"/>
              <a:t>modelo teórico que prevê que a intensidade é </a:t>
            </a:r>
            <a:r>
              <a:rPr lang="pt-BR" dirty="0">
                <a:solidFill>
                  <a:srgbClr val="FF0000"/>
                </a:solidFill>
              </a:rPr>
              <a:t>10,5 múons/s.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18A5DAA-4292-C402-E690-1D0349BBC329}"/>
              </a:ext>
            </a:extLst>
          </p:cNvPr>
          <p:cNvGrpSpPr/>
          <p:nvPr/>
        </p:nvGrpSpPr>
        <p:grpSpPr>
          <a:xfrm>
            <a:off x="251979" y="3353684"/>
            <a:ext cx="8129594" cy="388448"/>
            <a:chOff x="342900" y="3388448"/>
            <a:chExt cx="7422356" cy="388448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0499060-BC97-6B1B-8D31-042D47FCD3DE}"/>
                </a:ext>
              </a:extLst>
            </p:cNvPr>
            <p:cNvSpPr txBox="1"/>
            <p:nvPr/>
          </p:nvSpPr>
          <p:spPr>
            <a:xfrm>
              <a:off x="342900" y="3407564"/>
              <a:ext cx="225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Dos dados, calcula-se 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3C6463B-3CF7-7DAF-3EDC-A7A6A8F6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9708" y="3439170"/>
              <a:ext cx="3263077" cy="321838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0B3694B2-53B1-E7C9-3964-A373F8598083}"/>
                </a:ext>
              </a:extLst>
            </p:cNvPr>
            <p:cNvSpPr txBox="1"/>
            <p:nvPr/>
          </p:nvSpPr>
          <p:spPr>
            <a:xfrm>
              <a:off x="5929313" y="3388448"/>
              <a:ext cx="1835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muons</a:t>
              </a:r>
              <a:r>
                <a:rPr lang="pt-BR" dirty="0"/>
                <a:t>/s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4D82204-0786-4261-9C82-1A73151135EC}"/>
                  </a:ext>
                </a:extLst>
              </p:cNvPr>
              <p:cNvSpPr txBox="1"/>
              <p:nvPr/>
            </p:nvSpPr>
            <p:spPr>
              <a:xfrm>
                <a:off x="230554" y="3786173"/>
                <a:ext cx="8151019" cy="107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Adotando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=10,5</m:t>
                    </m:r>
                  </m:oMath>
                </a14:m>
                <a:r>
                  <a:rPr lang="pt-BR" dirty="0"/>
                  <a:t> múons/s, pode-se 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que tem</a:t>
                </a:r>
              </a:p>
              <a:p>
                <a:r>
                  <a:rPr lang="pt-BR" dirty="0" err="1"/>
                  <a:t>f.d.p</a:t>
                </a:r>
                <a:r>
                  <a:rPr lang="pt-BR" dirty="0"/>
                  <a:t>. de t de </a:t>
                </a:r>
                <a:r>
                  <a:rPr lang="pt-BR" dirty="0" err="1"/>
                  <a:t>Student</a:t>
                </a:r>
                <a:r>
                  <a:rPr lang="pt-BR" dirty="0"/>
                  <a:t> com 4 graus de liberdade, quando os</a:t>
                </a:r>
              </a:p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tem distribuição normal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4D82204-0786-4261-9C82-1A731511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4" y="3786173"/>
                <a:ext cx="8151019" cy="1078309"/>
              </a:xfrm>
              <a:prstGeom prst="rect">
                <a:avLst/>
              </a:prstGeom>
              <a:blipFill>
                <a:blip r:embed="rId7"/>
                <a:stretch>
                  <a:fillRect l="-673" b="-79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Exemplo dos múons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B1AEAD0-B943-C1C3-3096-B4D5F22A0E6A}"/>
              </a:ext>
            </a:extLst>
          </p:cNvPr>
          <p:cNvGrpSpPr/>
          <p:nvPr/>
        </p:nvGrpSpPr>
        <p:grpSpPr>
          <a:xfrm>
            <a:off x="239638" y="543056"/>
            <a:ext cx="8420657" cy="388448"/>
            <a:chOff x="342900" y="3388448"/>
            <a:chExt cx="7422356" cy="388448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C0984E3-FAC1-3CAA-18E8-99C20256C043}"/>
                </a:ext>
              </a:extLst>
            </p:cNvPr>
            <p:cNvSpPr txBox="1"/>
            <p:nvPr/>
          </p:nvSpPr>
          <p:spPr>
            <a:xfrm>
              <a:off x="342900" y="3407564"/>
              <a:ext cx="225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Dos dados, calcula-se </a:t>
              </a: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3E633C74-328B-F2B7-9C7E-9120ECC1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3181" y="3422578"/>
              <a:ext cx="3263077" cy="321838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FC4D8022-DEE9-BD1A-966B-7808907B1C16}"/>
                </a:ext>
              </a:extLst>
            </p:cNvPr>
            <p:cNvSpPr txBox="1"/>
            <p:nvPr/>
          </p:nvSpPr>
          <p:spPr>
            <a:xfrm>
              <a:off x="5929313" y="3388448"/>
              <a:ext cx="1835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muons</a:t>
              </a:r>
              <a:r>
                <a:rPr lang="pt-BR" dirty="0"/>
                <a:t>/s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1E4A336-2BF2-D09B-2ABD-75A9354F98F9}"/>
                  </a:ext>
                </a:extLst>
              </p:cNvPr>
              <p:cNvSpPr txBox="1"/>
              <p:nvPr/>
            </p:nvSpPr>
            <p:spPr>
              <a:xfrm>
                <a:off x="239639" y="1716233"/>
                <a:ext cx="4160911" cy="65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Student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1E4A336-2BF2-D09B-2ABD-75A9354F9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9" y="1716233"/>
                <a:ext cx="4160911" cy="650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Balão de Fala: Retângulo 32">
                <a:extLst>
                  <a:ext uri="{FF2B5EF4-FFF2-40B4-BE49-F238E27FC236}">
                    <a16:creationId xmlns:a16="http://schemas.microsoft.com/office/drawing/2014/main" id="{AB456A56-4243-9C86-7CAA-5166B9D7E30A}"/>
                  </a:ext>
                </a:extLst>
              </p:cNvPr>
              <p:cNvSpPr/>
              <p:nvPr/>
            </p:nvSpPr>
            <p:spPr>
              <a:xfrm>
                <a:off x="921811" y="1090002"/>
                <a:ext cx="2686050" cy="499665"/>
              </a:xfrm>
              <a:prstGeom prst="wedgeRectCallout">
                <a:avLst>
                  <a:gd name="adj1" fmla="val -45555"/>
                  <a:gd name="adj2" fmla="val -100668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Normal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Balão de Fala: Retângulo 32">
                <a:extLst>
                  <a:ext uri="{FF2B5EF4-FFF2-40B4-BE49-F238E27FC236}">
                    <a16:creationId xmlns:a16="http://schemas.microsoft.com/office/drawing/2014/main" id="{AB456A56-4243-9C86-7CAA-5166B9D7E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11" y="1090002"/>
                <a:ext cx="2686050" cy="499665"/>
              </a:xfrm>
              <a:prstGeom prst="wedgeRectCallout">
                <a:avLst>
                  <a:gd name="adj1" fmla="val -45555"/>
                  <a:gd name="adj2" fmla="val -10066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1F1F6A93-F16E-FB38-D0A8-CE54189030EA}"/>
                  </a:ext>
                </a:extLst>
              </p:cNvPr>
              <p:cNvSpPr txBox="1"/>
              <p:nvPr/>
            </p:nvSpPr>
            <p:spPr>
              <a:xfrm>
                <a:off x="325364" y="2518516"/>
                <a:ext cx="3199714" cy="1064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=10,5</m:t>
                    </m:r>
                  </m:oMath>
                </a14:m>
                <a:r>
                  <a:rPr lang="pt-BR" dirty="0"/>
                  <a:t> múons/s 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9,30−10,5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0,54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=−2,2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1F1F6A93-F16E-FB38-D0A8-CE5418903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4" y="2518516"/>
                <a:ext cx="3199714" cy="1064650"/>
              </a:xfrm>
              <a:prstGeom prst="rect">
                <a:avLst/>
              </a:prstGeom>
              <a:blipFill>
                <a:blip r:embed="rId5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m 36">
            <a:extLst>
              <a:ext uri="{FF2B5EF4-FFF2-40B4-BE49-F238E27FC236}">
                <a16:creationId xmlns:a16="http://schemas.microsoft.com/office/drawing/2014/main" id="{710B2B33-B6EB-5888-6B2B-D57927B46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669" y="923076"/>
            <a:ext cx="4414707" cy="3529081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403397C-6E85-E469-23EA-CBE930B0679B}"/>
              </a:ext>
            </a:extLst>
          </p:cNvPr>
          <p:cNvCxnSpPr>
            <a:cxnSpLocks/>
          </p:cNvCxnSpPr>
          <p:nvPr/>
        </p:nvCxnSpPr>
        <p:spPr>
          <a:xfrm>
            <a:off x="2757714" y="3352800"/>
            <a:ext cx="3460703" cy="752655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eta: para Baixo 41">
            <a:extLst>
              <a:ext uri="{FF2B5EF4-FFF2-40B4-BE49-F238E27FC236}">
                <a16:creationId xmlns:a16="http://schemas.microsoft.com/office/drawing/2014/main" id="{BF018668-69B5-4C3E-4B68-F05D93C0F34A}"/>
              </a:ext>
            </a:extLst>
          </p:cNvPr>
          <p:cNvSpPr/>
          <p:nvPr/>
        </p:nvSpPr>
        <p:spPr>
          <a:xfrm rot="17964533" flipH="1">
            <a:off x="4767501" y="594294"/>
            <a:ext cx="316034" cy="3259302"/>
          </a:xfrm>
          <a:prstGeom prst="downArrow">
            <a:avLst>
              <a:gd name="adj1" fmla="val 50000"/>
              <a:gd name="adj2" fmla="val 10295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4525D8A-2AF0-3094-957D-66C7ED607F2F}"/>
              </a:ext>
            </a:extLst>
          </p:cNvPr>
          <p:cNvSpPr txBox="1"/>
          <p:nvPr/>
        </p:nvSpPr>
        <p:spPr>
          <a:xfrm>
            <a:off x="193374" y="3734758"/>
            <a:ext cx="5632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Como está fora da região crítica, </a:t>
            </a:r>
          </a:p>
          <a:p>
            <a:r>
              <a:rPr lang="pt-BR" sz="1600" dirty="0">
                <a:solidFill>
                  <a:srgbClr val="FF0000"/>
                </a:solidFill>
              </a:rPr>
              <a:t>não se rejeita a hipótese</a:t>
            </a:r>
            <a:r>
              <a:rPr lang="pt-BR" sz="1600" dirty="0"/>
              <a:t>.</a:t>
            </a:r>
          </a:p>
          <a:p>
            <a:r>
              <a:rPr lang="pt-BR" sz="1600" dirty="0"/>
              <a:t>Trabalhamos com a teoria com a consciência de que</a:t>
            </a:r>
          </a:p>
          <a:p>
            <a:r>
              <a:rPr lang="pt-BR" sz="1600" dirty="0"/>
              <a:t>ela é uma </a:t>
            </a:r>
            <a:r>
              <a:rPr lang="pt-BR" sz="1600" dirty="0">
                <a:solidFill>
                  <a:srgbClr val="FF0000"/>
                </a:solidFill>
              </a:rPr>
              <a:t>hipótese</a:t>
            </a:r>
            <a:r>
              <a:rPr lang="pt-BR" sz="1600" dirty="0"/>
              <a:t> </a:t>
            </a:r>
            <a:r>
              <a:rPr lang="pt-BR" sz="1600" dirty="0">
                <a:solidFill>
                  <a:srgbClr val="FF0000"/>
                </a:solidFill>
              </a:rPr>
              <a:t>que os dados não contradizem</a:t>
            </a:r>
            <a:r>
              <a:rPr lang="pt-BR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alão de Fala: Retângulo 43">
                <a:extLst>
                  <a:ext uri="{FF2B5EF4-FFF2-40B4-BE49-F238E27FC236}">
                    <a16:creationId xmlns:a16="http://schemas.microsoft.com/office/drawing/2014/main" id="{3A920E87-6B3B-393B-1E2A-51EF1F95F8B7}"/>
                  </a:ext>
                </a:extLst>
              </p:cNvPr>
              <p:cNvSpPr/>
              <p:nvPr/>
            </p:nvSpPr>
            <p:spPr>
              <a:xfrm>
                <a:off x="7312237" y="1799770"/>
                <a:ext cx="1506400" cy="718745"/>
              </a:xfrm>
              <a:prstGeom prst="wedgeRectCallout">
                <a:avLst>
                  <a:gd name="adj1" fmla="val -34106"/>
                  <a:gd name="adj2" fmla="val 152408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Corresponde 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4" name="Balão de Fala: Retângulo 43">
                <a:extLst>
                  <a:ext uri="{FF2B5EF4-FFF2-40B4-BE49-F238E27FC236}">
                    <a16:creationId xmlns:a16="http://schemas.microsoft.com/office/drawing/2014/main" id="{3A920E87-6B3B-393B-1E2A-51EF1F95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237" y="1799770"/>
                <a:ext cx="1506400" cy="718745"/>
              </a:xfrm>
              <a:prstGeom prst="wedgeRectCallout">
                <a:avLst>
                  <a:gd name="adj1" fmla="val -34106"/>
                  <a:gd name="adj2" fmla="val 15240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3C5680-29F3-CC64-7799-FDCA6DDFB1AC}"/>
              </a:ext>
            </a:extLst>
          </p:cNvPr>
          <p:cNvSpPr txBox="1"/>
          <p:nvPr/>
        </p:nvSpPr>
        <p:spPr>
          <a:xfrm>
            <a:off x="5579165" y="4279226"/>
            <a:ext cx="316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Note o uso do teste bicaudal, </a:t>
            </a:r>
          </a:p>
          <a:p>
            <a:r>
              <a:rPr lang="pt-BR" dirty="0">
                <a:solidFill>
                  <a:srgbClr val="FF0000"/>
                </a:solidFill>
              </a:rPr>
              <a:t>obrigatório neste caso</a:t>
            </a:r>
          </a:p>
        </p:txBody>
      </p:sp>
    </p:spTree>
    <p:extLst>
      <p:ext uri="{BB962C8B-B14F-4D97-AF65-F5344CB8AC3E}">
        <p14:creationId xmlns:p14="http://schemas.microsoft.com/office/powerpoint/2010/main" val="11389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42" grpId="0" animBg="1"/>
      <p:bldP spid="43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EF91-38E3-8E52-9FD7-CAEC63CF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834"/>
            <a:ext cx="6743700" cy="290640"/>
          </a:xfrm>
        </p:spPr>
        <p:txBody>
          <a:bodyPr>
            <a:noAutofit/>
          </a:bodyPr>
          <a:lstStyle/>
          <a:p>
            <a:r>
              <a:rPr lang="pt-BR" sz="2800" dirty="0"/>
              <a:t>Erro tipo I e erro tipo II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457200" y="829994"/>
            <a:ext cx="2721769" cy="1385887"/>
            <a:chOff x="457200" y="829994"/>
            <a:chExt cx="2721769" cy="1385887"/>
          </a:xfrm>
        </p:grpSpPr>
        <p:sp>
          <p:nvSpPr>
            <p:cNvPr id="3" name="Explosão: 8 Pontos 2">
              <a:extLst>
                <a:ext uri="{FF2B5EF4-FFF2-40B4-BE49-F238E27FC236}">
                  <a16:creationId xmlns:a16="http://schemas.microsoft.com/office/drawing/2014/main" id="{84B6F9CE-DF16-AA5E-C2AF-4A718B239BEC}"/>
                </a:ext>
              </a:extLst>
            </p:cNvPr>
            <p:cNvSpPr/>
            <p:nvPr/>
          </p:nvSpPr>
          <p:spPr>
            <a:xfrm>
              <a:off x="457200" y="829994"/>
              <a:ext cx="1371600" cy="1385887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I-130</a:t>
              </a:r>
            </a:p>
          </p:txBody>
        </p:sp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A4F29A54-E8E1-217C-0B27-79A506F3DCE6}"/>
                </a:ext>
              </a:extLst>
            </p:cNvPr>
            <p:cNvSpPr/>
            <p:nvPr/>
          </p:nvSpPr>
          <p:spPr>
            <a:xfrm>
              <a:off x="2400300" y="1119315"/>
              <a:ext cx="778669" cy="807243"/>
            </a:xfrm>
            <a:prstGeom prst="teardrop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R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7BEE10-1A57-BB1A-8B01-55510C8C573B}"/>
              </a:ext>
            </a:extLst>
          </p:cNvPr>
          <p:cNvSpPr txBox="1"/>
          <p:nvPr/>
        </p:nvSpPr>
        <p:spPr>
          <a:xfrm>
            <a:off x="389334" y="471488"/>
            <a:ext cx="287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Prováveis contaminantes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178594" y="2571750"/>
            <a:ext cx="3650456" cy="428625"/>
            <a:chOff x="178594" y="2571750"/>
            <a:chExt cx="3650456" cy="42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Balão de Fala: Retângulo 5">
                  <a:extLst>
                    <a:ext uri="{FF2B5EF4-FFF2-40B4-BE49-F238E27FC236}">
                      <a16:creationId xmlns:a16="http://schemas.microsoft.com/office/drawing/2014/main" id="{8D5ED03E-8B66-0E57-21D3-C953A9FE7E77}"/>
                    </a:ext>
                  </a:extLst>
                </p:cNvPr>
                <p:cNvSpPr/>
                <p:nvPr/>
              </p:nvSpPr>
              <p:spPr>
                <a:xfrm>
                  <a:off x="178594" y="2571750"/>
                  <a:ext cx="1650206" cy="428625"/>
                </a:xfrm>
                <a:prstGeom prst="wedgeRectCallout">
                  <a:avLst>
                    <a:gd name="adj1" fmla="val -8285"/>
                    <a:gd name="adj2" fmla="val -99298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=12,36</m:t>
                      </m:r>
                    </m:oMath>
                  </a14:m>
                  <a:r>
                    <a:rPr lang="pt-BR" dirty="0"/>
                    <a:t> h</a:t>
                  </a:r>
                </a:p>
              </p:txBody>
            </p:sp>
          </mc:Choice>
          <mc:Fallback xmlns="">
            <p:sp>
              <p:nvSpPr>
                <p:cNvPr id="6" name="Balão de Fala: Retângulo 5">
                  <a:extLst>
                    <a:ext uri="{FF2B5EF4-FFF2-40B4-BE49-F238E27FC236}">
                      <a16:creationId xmlns:a16="http://schemas.microsoft.com/office/drawing/2014/main" id="{8D5ED03E-8B66-0E57-21D3-C953A9FE7E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4" y="2571750"/>
                  <a:ext cx="1650206" cy="428625"/>
                </a:xfrm>
                <a:prstGeom prst="wedgeRectCallout">
                  <a:avLst>
                    <a:gd name="adj1" fmla="val -8285"/>
                    <a:gd name="adj2" fmla="val -99298"/>
                  </a:avLst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Balão de Fala: Retângulo 6">
                  <a:extLst>
                    <a:ext uri="{FF2B5EF4-FFF2-40B4-BE49-F238E27FC236}">
                      <a16:creationId xmlns:a16="http://schemas.microsoft.com/office/drawing/2014/main" id="{911538EA-B0B2-0635-97B9-E9BB4022EB5D}"/>
                    </a:ext>
                  </a:extLst>
                </p:cNvPr>
                <p:cNvSpPr/>
                <p:nvPr/>
              </p:nvSpPr>
              <p:spPr>
                <a:xfrm>
                  <a:off x="2178844" y="2571750"/>
                  <a:ext cx="1650206" cy="428625"/>
                </a:xfrm>
                <a:prstGeom prst="wedgeRectCallout">
                  <a:avLst>
                    <a:gd name="adj1" fmla="val -13480"/>
                    <a:gd name="adj2" fmla="val -184298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=13,02</m:t>
                      </m:r>
                    </m:oMath>
                  </a14:m>
                  <a:r>
                    <a:rPr lang="pt-BR" dirty="0"/>
                    <a:t> h</a:t>
                  </a:r>
                </a:p>
              </p:txBody>
            </p:sp>
          </mc:Choice>
          <mc:Fallback xmlns="">
            <p:sp>
              <p:nvSpPr>
                <p:cNvPr id="7" name="Balão de Fala: Retângulo 6">
                  <a:extLst>
                    <a:ext uri="{FF2B5EF4-FFF2-40B4-BE49-F238E27FC236}">
                      <a16:creationId xmlns:a16="http://schemas.microsoft.com/office/drawing/2014/main" id="{911538EA-B0B2-0635-97B9-E9BB4022EB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844" y="2571750"/>
                  <a:ext cx="1650206" cy="428625"/>
                </a:xfrm>
                <a:prstGeom prst="wedgeRectCallout">
                  <a:avLst>
                    <a:gd name="adj1" fmla="val -13480"/>
                    <a:gd name="adj2" fmla="val -184298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/>
          <p:cNvGrpSpPr/>
          <p:nvPr/>
        </p:nvGrpSpPr>
        <p:grpSpPr>
          <a:xfrm>
            <a:off x="300038" y="3186112"/>
            <a:ext cx="3479006" cy="1687999"/>
            <a:chOff x="300038" y="3186112"/>
            <a:chExt cx="3479006" cy="1687999"/>
          </a:xfrm>
        </p:grpSpPr>
        <p:sp>
          <p:nvSpPr>
            <p:cNvPr id="8" name="Seta: para Baixo 7">
              <a:extLst>
                <a:ext uri="{FF2B5EF4-FFF2-40B4-BE49-F238E27FC236}">
                  <a16:creationId xmlns:a16="http://schemas.microsoft.com/office/drawing/2014/main" id="{A4DACB5D-74D4-C4BF-A2A6-6CE4C0F6415D}"/>
                </a:ext>
              </a:extLst>
            </p:cNvPr>
            <p:cNvSpPr/>
            <p:nvPr/>
          </p:nvSpPr>
          <p:spPr>
            <a:xfrm>
              <a:off x="728663" y="3186112"/>
              <a:ext cx="564356" cy="112739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ação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725E21F-7970-BB6E-0893-112CEE44878C}"/>
                </a:ext>
              </a:extLst>
            </p:cNvPr>
            <p:cNvSpPr txBox="1"/>
            <p:nvPr/>
          </p:nvSpPr>
          <p:spPr>
            <a:xfrm>
              <a:off x="300038" y="4313505"/>
              <a:ext cx="1893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descontaminar</a:t>
              </a:r>
            </a:p>
          </p:txBody>
        </p:sp>
        <p:sp>
          <p:nvSpPr>
            <p:cNvPr id="10" name="Seta: para Baixo 9">
              <a:extLst>
                <a:ext uri="{FF2B5EF4-FFF2-40B4-BE49-F238E27FC236}">
                  <a16:creationId xmlns:a16="http://schemas.microsoft.com/office/drawing/2014/main" id="{8CB9DDD4-FEF9-0EB5-4912-24F7FD239B9A}"/>
                </a:ext>
              </a:extLst>
            </p:cNvPr>
            <p:cNvSpPr/>
            <p:nvPr/>
          </p:nvSpPr>
          <p:spPr>
            <a:xfrm>
              <a:off x="2703909" y="3186112"/>
              <a:ext cx="564356" cy="1127393"/>
            </a:xfrm>
            <a:prstGeom prst="down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ação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8457386-EAD2-DEBE-599F-A409AF55D63E}"/>
                </a:ext>
              </a:extLst>
            </p:cNvPr>
            <p:cNvSpPr txBox="1"/>
            <p:nvPr/>
          </p:nvSpPr>
          <p:spPr>
            <a:xfrm>
              <a:off x="2178844" y="422778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rgbClr val="0070C0"/>
                  </a:solidFill>
                </a:rPr>
                <a:t>Prosseguir normalmente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AE927D3-1DED-2154-E427-A59DAEA89E47}"/>
                  </a:ext>
                </a:extLst>
              </p:cNvPr>
              <p:cNvSpPr txBox="1"/>
              <p:nvPr/>
            </p:nvSpPr>
            <p:spPr>
              <a:xfrm>
                <a:off x="4414837" y="707231"/>
                <a:ext cx="4523753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Precisão da medida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pt-B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=0,22</m:t>
                    </m:r>
                  </m:oMath>
                </a14:m>
                <a:r>
                  <a:rPr lang="pt-BR" dirty="0"/>
                  <a:t> h 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AE927D3-1DED-2154-E427-A59DAEA8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7" y="707231"/>
                <a:ext cx="4523753" cy="394210"/>
              </a:xfrm>
              <a:prstGeom prst="rect">
                <a:avLst/>
              </a:prstGeom>
              <a:blipFill>
                <a:blip r:embed="rId4"/>
                <a:stretch>
                  <a:fillRect l="-1078" t="-7692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E804E73-D634-A84C-4626-0F83F4D535DE}"/>
                  </a:ext>
                </a:extLst>
              </p:cNvPr>
              <p:cNvSpPr txBox="1"/>
              <p:nvPr/>
            </p:nvSpPr>
            <p:spPr>
              <a:xfrm>
                <a:off x="4414838" y="1393031"/>
                <a:ext cx="42219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 que o teste será </a:t>
                </a:r>
                <a:r>
                  <a:rPr lang="pt-BR" dirty="0" err="1"/>
                  <a:t>unicaudal</a:t>
                </a:r>
                <a:r>
                  <a:rPr lang="pt-BR" dirty="0"/>
                  <a:t>,</a:t>
                </a:r>
              </a:p>
              <a:p>
                <a:r>
                  <a:rPr lang="pt-BR" dirty="0"/>
                  <a:t>e com qualquer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𝑐𝑟𝑖𝑡𝑖𝑐𝑜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pt-BR" dirty="0"/>
                  <a:t>,</a:t>
                </a:r>
              </a:p>
              <a:p>
                <a:r>
                  <a:rPr lang="pt-BR" dirty="0"/>
                  <a:t>a decisão estará errada com</a:t>
                </a:r>
              </a:p>
              <a:p>
                <a:r>
                  <a:rPr lang="pt-BR" dirty="0"/>
                  <a:t>alguma frequência.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E804E73-D634-A84C-4626-0F83F4D53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8" y="1393031"/>
                <a:ext cx="4221956" cy="1200329"/>
              </a:xfrm>
              <a:prstGeom prst="rect">
                <a:avLst/>
              </a:prstGeom>
              <a:blipFill>
                <a:blip r:embed="rId5"/>
                <a:stretch>
                  <a:fillRect l="-1154" t="-3061" b="-76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E5C9F55-963E-A2D0-F58D-F8B751320985}"/>
                  </a:ext>
                </a:extLst>
              </p:cNvPr>
              <p:cNvSpPr txBox="1"/>
              <p:nvPr/>
            </p:nvSpPr>
            <p:spPr>
              <a:xfrm>
                <a:off x="3979067" y="2650332"/>
                <a:ext cx="4800601" cy="129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dirty="0"/>
                  <a:t>Neste caso, escolhemos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=12,36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dirty="0"/>
                  <a:t> (Iodo – hipótese nula)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=13,02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dirty="0"/>
                  <a:t> (R – hipótese alternativa)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E5C9F55-963E-A2D0-F58D-F8B751320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67" y="2650332"/>
                <a:ext cx="4800601" cy="1295163"/>
              </a:xfrm>
              <a:prstGeom prst="rect">
                <a:avLst/>
              </a:prstGeom>
              <a:blipFill>
                <a:blip r:embed="rId6"/>
                <a:stretch>
                  <a:fillRect l="-1144" b="-7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B08D8C6-62C6-AAC3-BA65-E664614927C2}"/>
                  </a:ext>
                </a:extLst>
              </p:cNvPr>
              <p:cNvSpPr txBox="1"/>
              <p:nvPr/>
            </p:nvSpPr>
            <p:spPr>
              <a:xfrm>
                <a:off x="3979067" y="3945495"/>
                <a:ext cx="48006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dirty="0">
                    <a:solidFill>
                      <a:srgbClr val="0070C0"/>
                    </a:solidFill>
                  </a:rPr>
                  <a:t>Rejeitar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quando é verdadeira: erro tipo I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dirty="0">
                    <a:solidFill>
                      <a:srgbClr val="00B050"/>
                    </a:solidFill>
                  </a:rPr>
                  <a:t>Não rejeitar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quando é falsa: erro tipo II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B08D8C6-62C6-AAC3-BA65-E6646149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67" y="3945495"/>
                <a:ext cx="4800601" cy="923330"/>
              </a:xfrm>
              <a:prstGeom prst="rect">
                <a:avLst/>
              </a:prstGeom>
              <a:blipFill>
                <a:blip r:embed="rId7"/>
                <a:stretch>
                  <a:fillRect l="-1144" b="-3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7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E5C2C-6F99-D210-1E7C-97E759D4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3691"/>
            <a:ext cx="6700838" cy="276353"/>
          </a:xfrm>
        </p:spPr>
        <p:txBody>
          <a:bodyPr>
            <a:noAutofit/>
          </a:bodyPr>
          <a:lstStyle/>
          <a:p>
            <a:r>
              <a:rPr lang="pt-BR" sz="2800" dirty="0"/>
              <a:t>Erro tipo I e erro tipo II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A6CAD0-F6B3-A38F-515A-2652C86B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" y="489397"/>
            <a:ext cx="4037847" cy="3791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BABB71B-50C6-1039-6CDE-F91AC3C869BE}"/>
                  </a:ext>
                </a:extLst>
              </p:cNvPr>
              <p:cNvSpPr txBox="1"/>
              <p:nvPr/>
            </p:nvSpPr>
            <p:spPr>
              <a:xfrm>
                <a:off x="142874" y="4252135"/>
                <a:ext cx="42005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Fazem parte da hipótese: </a:t>
                </a:r>
              </a:p>
              <a:p>
                <a:r>
                  <a:rPr lang="pt-BR" dirty="0" err="1"/>
                  <a:t>f.d.p</a:t>
                </a:r>
                <a:r>
                  <a:rPr lang="pt-BR" dirty="0"/>
                  <a:t>. da medida gaussiana;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=0,22</m:t>
                    </m:r>
                  </m:oMath>
                </a14:m>
                <a:r>
                  <a:rPr lang="pt-BR" dirty="0"/>
                  <a:t> d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BABB71B-50C6-1039-6CDE-F91AC3C8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4" y="4252135"/>
                <a:ext cx="4200525" cy="646331"/>
              </a:xfrm>
              <a:prstGeom prst="rect">
                <a:avLst/>
              </a:prstGeom>
              <a:blipFill>
                <a:blip r:embed="rId3"/>
                <a:stretch>
                  <a:fillRect l="-1161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ão: 8 Pontos 5">
            <a:extLst>
              <a:ext uri="{FF2B5EF4-FFF2-40B4-BE49-F238E27FC236}">
                <a16:creationId xmlns:a16="http://schemas.microsoft.com/office/drawing/2014/main" id="{3388F336-3627-307E-3433-8D65528C4A48}"/>
              </a:ext>
            </a:extLst>
          </p:cNvPr>
          <p:cNvSpPr/>
          <p:nvPr/>
        </p:nvSpPr>
        <p:spPr>
          <a:xfrm>
            <a:off x="2771775" y="719915"/>
            <a:ext cx="1128711" cy="82313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I-130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9E392F7E-2A9A-C0DC-24EB-2290CB751237}"/>
              </a:ext>
            </a:extLst>
          </p:cNvPr>
          <p:cNvSpPr/>
          <p:nvPr/>
        </p:nvSpPr>
        <p:spPr>
          <a:xfrm>
            <a:off x="3243263" y="2571750"/>
            <a:ext cx="578644" cy="499102"/>
          </a:xfrm>
          <a:prstGeom prst="teardrop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6FE04F9-4A96-2840-B6D3-6726113569B4}"/>
              </a:ext>
            </a:extLst>
          </p:cNvPr>
          <p:cNvGrpSpPr/>
          <p:nvPr/>
        </p:nvGrpSpPr>
        <p:grpSpPr>
          <a:xfrm>
            <a:off x="4454843" y="641331"/>
            <a:ext cx="4110513" cy="891064"/>
            <a:chOff x="4454843" y="641331"/>
            <a:chExt cx="4110513" cy="891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26EF670E-C5E2-BE96-DBE9-7BA809B37759}"/>
                    </a:ext>
                  </a:extLst>
                </p:cNvPr>
                <p:cNvSpPr txBox="1"/>
                <p:nvPr/>
              </p:nvSpPr>
              <p:spPr>
                <a:xfrm>
                  <a:off x="4454843" y="641331"/>
                  <a:ext cx="41105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pt-BR" dirty="0"/>
                    <a:t> = tamanho (estatístico) do teste</a:t>
                  </a:r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26EF670E-C5E2-BE96-DBE9-7BA809B37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843" y="641331"/>
                  <a:ext cx="411051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92E2BE0F-7676-B467-E1D5-CE227882B57A}"/>
                    </a:ext>
                  </a:extLst>
                </p:cNvPr>
                <p:cNvSpPr txBox="1"/>
                <p:nvPr/>
              </p:nvSpPr>
              <p:spPr>
                <a:xfrm>
                  <a:off x="4454843" y="1163063"/>
                  <a:ext cx="41105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pt-BR" dirty="0"/>
                    <a:t> = poder (estatístico) do teste</a:t>
                  </a:r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92E2BE0F-7676-B467-E1D5-CE227882B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843" y="1163063"/>
                  <a:ext cx="4110513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10">
                <a:extLst>
                  <a:ext uri="{FF2B5EF4-FFF2-40B4-BE49-F238E27FC236}">
                    <a16:creationId xmlns:a16="http://schemas.microsoft.com/office/drawing/2014/main" id="{283E66F5-2F8E-79F0-5ABE-28CA2AB51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7573660"/>
                  </p:ext>
                </p:extLst>
              </p:nvPr>
            </p:nvGraphicFramePr>
            <p:xfrm>
              <a:off x="4343399" y="1583174"/>
              <a:ext cx="45036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629">
                      <a:extLst>
                        <a:ext uri="{9D8B030D-6E8A-4147-A177-3AD203B41FA5}">
                          <a16:colId xmlns:a16="http://schemas.microsoft.com/office/drawing/2014/main" val="4279167327"/>
                        </a:ext>
                      </a:extLst>
                    </a:gridCol>
                    <a:gridCol w="1431131">
                      <a:extLst>
                        <a:ext uri="{9D8B030D-6E8A-4147-A177-3AD203B41FA5}">
                          <a16:colId xmlns:a16="http://schemas.microsoft.com/office/drawing/2014/main" val="2283919331"/>
                        </a:ext>
                      </a:extLst>
                    </a:gridCol>
                    <a:gridCol w="1404939">
                      <a:extLst>
                        <a:ext uri="{9D8B030D-6E8A-4147-A177-3AD203B41FA5}">
                          <a16:colId xmlns:a16="http://schemas.microsoft.com/office/drawing/2014/main" val="3601517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dirty="0"/>
                            <a:t>Decisão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600" dirty="0"/>
                            <a:t> verdade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600" dirty="0"/>
                            <a:t> falsa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58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dirty="0"/>
                            <a:t>Não rejeitar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decisão certa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1" dirty="0">
                              <a:solidFill>
                                <a:srgbClr val="FF0000"/>
                              </a:solidFill>
                            </a:rPr>
                            <a:t>erro tipo 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0962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dirty="0"/>
                            <a:t>Rejeitar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pt-BR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pt-B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1" dirty="0">
                              <a:solidFill>
                                <a:srgbClr val="FF0000"/>
                              </a:solidFill>
                            </a:rPr>
                            <a:t>erro tipo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600" dirty="0"/>
                            <a:t>decisão certa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5131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10">
                <a:extLst>
                  <a:ext uri="{FF2B5EF4-FFF2-40B4-BE49-F238E27FC236}">
                    <a16:creationId xmlns:a16="http://schemas.microsoft.com/office/drawing/2014/main" id="{283E66F5-2F8E-79F0-5ABE-28CA2AB51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7573660"/>
                  </p:ext>
                </p:extLst>
              </p:nvPr>
            </p:nvGraphicFramePr>
            <p:xfrm>
              <a:off x="4343399" y="1583174"/>
              <a:ext cx="45036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7629">
                      <a:extLst>
                        <a:ext uri="{9D8B030D-6E8A-4147-A177-3AD203B41FA5}">
                          <a16:colId xmlns:a16="http://schemas.microsoft.com/office/drawing/2014/main" val="4279167327"/>
                        </a:ext>
                      </a:extLst>
                    </a:gridCol>
                    <a:gridCol w="1431131">
                      <a:extLst>
                        <a:ext uri="{9D8B030D-6E8A-4147-A177-3AD203B41FA5}">
                          <a16:colId xmlns:a16="http://schemas.microsoft.com/office/drawing/2014/main" val="2283919331"/>
                        </a:ext>
                      </a:extLst>
                    </a:gridCol>
                    <a:gridCol w="1404939">
                      <a:extLst>
                        <a:ext uri="{9D8B030D-6E8A-4147-A177-3AD203B41FA5}">
                          <a16:colId xmlns:a16="http://schemas.microsoft.com/office/drawing/2014/main" val="3601517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dirty="0"/>
                            <a:t>Decisão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117021" t="-3279" r="-1000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220779" t="-3279" r="-1732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58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365" t="-101613" r="-171533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/>
                            <a:t>decisão certa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1" dirty="0">
                              <a:solidFill>
                                <a:srgbClr val="FF0000"/>
                              </a:solidFill>
                            </a:rPr>
                            <a:t>erro tipo </a:t>
                          </a:r>
                          <a:r>
                            <a:rPr lang="pt-BR" sz="1600" b="1" dirty="0" smtClean="0">
                              <a:solidFill>
                                <a:srgbClr val="FF0000"/>
                              </a:solidFill>
                            </a:rPr>
                            <a:t>II</a:t>
                          </a:r>
                          <a:endParaRPr lang="pt-BR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0962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6"/>
                          <a:stretch>
                            <a:fillRect l="-365" t="-204918" r="-171533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1" dirty="0">
                              <a:solidFill>
                                <a:srgbClr val="FF0000"/>
                              </a:solidFill>
                            </a:rPr>
                            <a:t>erro tipo </a:t>
                          </a:r>
                          <a:r>
                            <a:rPr lang="pt-BR" sz="1600" b="1" dirty="0" smtClean="0">
                              <a:solidFill>
                                <a:srgbClr val="FF0000"/>
                              </a:solidFill>
                            </a:rPr>
                            <a:t>I</a:t>
                          </a:r>
                          <a:endParaRPr lang="pt-BR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600" dirty="0"/>
                            <a:t>decisão certa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5131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700C34-870D-0D81-5A66-26D7D3AECB22}"/>
              </a:ext>
            </a:extLst>
          </p:cNvPr>
          <p:cNvSpPr txBox="1"/>
          <p:nvPr/>
        </p:nvSpPr>
        <p:spPr>
          <a:xfrm>
            <a:off x="4906884" y="3097972"/>
            <a:ext cx="39402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Raramente é possível definir </a:t>
            </a:r>
          </a:p>
          <a:p>
            <a:r>
              <a:rPr lang="pt-BR" dirty="0"/>
              <a:t>a hipótese alternativa, </a:t>
            </a:r>
          </a:p>
          <a:p>
            <a:r>
              <a:rPr lang="pt-BR" dirty="0"/>
              <a:t>assim quase sempre só a </a:t>
            </a:r>
          </a:p>
          <a:p>
            <a:r>
              <a:rPr lang="pt-BR" dirty="0"/>
              <a:t>probabilidade de erro tipo I</a:t>
            </a:r>
          </a:p>
          <a:p>
            <a:r>
              <a:rPr lang="pt-BR" dirty="0"/>
              <a:t>é quantificável.</a:t>
            </a:r>
          </a:p>
        </p:txBody>
      </p:sp>
    </p:spTree>
    <p:extLst>
      <p:ext uri="{BB962C8B-B14F-4D97-AF65-F5344CB8AC3E}">
        <p14:creationId xmlns:p14="http://schemas.microsoft.com/office/powerpoint/2010/main" val="68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1361</Words>
  <Application>Microsoft Office PowerPoint</Application>
  <PresentationFormat>Apresentação na tela (16:9)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Cambria Math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Conceitos e procedimento geral</vt:lpstr>
      <vt:lpstr>O teste z em um exemplo</vt:lpstr>
      <vt:lpstr>Unicaudal vs. bicaudal</vt:lpstr>
      <vt:lpstr>Um exemplo em que se usa o teste t</vt:lpstr>
      <vt:lpstr>Exemplo dos múons</vt:lpstr>
      <vt:lpstr>Erro tipo I e erro tipo II</vt:lpstr>
      <vt:lpstr>Erro tipo I e erro tipo II</vt:lpstr>
      <vt:lpstr>Comparação de duas médias – caso homocedástico</vt:lpstr>
      <vt:lpstr>Comparação de duas médias – caso homocedástico</vt:lpstr>
      <vt:lpstr>Comparação de duas médias – caso heterocedástico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256</cp:revision>
  <dcterms:created xsi:type="dcterms:W3CDTF">2016-03-09T00:36:12Z</dcterms:created>
  <dcterms:modified xsi:type="dcterms:W3CDTF">2023-04-26T17:27:25Z</dcterms:modified>
</cp:coreProperties>
</file>