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8"/>
  </p:notesMasterIdLst>
  <p:sldIdLst>
    <p:sldId id="256" r:id="rId3"/>
    <p:sldId id="550" r:id="rId4"/>
    <p:sldId id="552" r:id="rId5"/>
    <p:sldId id="553" r:id="rId6"/>
    <p:sldId id="554" r:id="rId7"/>
    <p:sldId id="555" r:id="rId8"/>
    <p:sldId id="556" r:id="rId9"/>
    <p:sldId id="557" r:id="rId10"/>
    <p:sldId id="558" r:id="rId11"/>
    <p:sldId id="559" r:id="rId12"/>
    <p:sldId id="560" r:id="rId13"/>
    <p:sldId id="561" r:id="rId14"/>
    <p:sldId id="562" r:id="rId15"/>
    <p:sldId id="564" r:id="rId16"/>
    <p:sldId id="565" r:id="rId17"/>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00FF"/>
    <a:srgbClr val="75ABE7"/>
    <a:srgbClr val="FF6600"/>
    <a:srgbClr val="54DC1E"/>
    <a:srgbClr val="FFFF99"/>
    <a:srgbClr val="FFFFCC"/>
    <a:srgbClr val="F3993F"/>
    <a:srgbClr val="99FF99"/>
    <a:srgbClr val="3D52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147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Diagrama_Absor&#231;&#227;o.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Diagrama_Absor&#231;&#227;o.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Diagrama_Absor&#231;&#227;o.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imone\Documents\Simone\Doc&#234;ncia\Disciplinas\Operacoes_Unitarias_III\1_Semestre_2020\Turma_Ter&#231;a_Noite\Diagrama_Absor&#231;&#227;o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imone\Documents\Simone\Doc&#234;ncia\Disciplinas\Operacoes_Unitarias_III\1_Semestre_2020\Turma_Ter&#231;a_Noite\Diagrama_Absor&#231;&#227;o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imone\Documents\Simone\Doc&#234;ncia\Disciplinas\Operacoes_Unitarias_III\1_Semestre_2020\Turma_Ter&#231;a_Noite\Diagrama_Absor&#231;&#227;o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chemeClr val="tx1"/>
              </a:solidFill>
            </a:ln>
          </c:spPr>
          <c:marker>
            <c:symbol val="none"/>
          </c:marker>
          <c:xVal>
            <c:numRef>
              <c:f>Plan1!$A$3:$A$103</c:f>
              <c:numCache>
                <c:formatCode>General</c:formatCode>
                <c:ptCount val="101"/>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numCache>
            </c:numRef>
          </c:xVal>
          <c:yVal>
            <c:numRef>
              <c:f>Plan1!$D$3:$D$103</c:f>
              <c:numCache>
                <c:formatCode>General</c:formatCode>
                <c:ptCount val="101"/>
                <c:pt idx="0">
                  <c:v>0</c:v>
                </c:pt>
                <c:pt idx="1">
                  <c:v>1.2391573729863693E-3</c:v>
                </c:pt>
                <c:pt idx="2">
                  <c:v>2.4570024570024569E-3</c:v>
                </c:pt>
                <c:pt idx="3">
                  <c:v>3.6540803897685747E-3</c:v>
                </c:pt>
                <c:pt idx="4">
                  <c:v>4.830917874396135E-3</c:v>
                </c:pt>
                <c:pt idx="5">
                  <c:v>5.9880239520958079E-3</c:v>
                </c:pt>
                <c:pt idx="6">
                  <c:v>7.1258907363420422E-3</c:v>
                </c:pt>
                <c:pt idx="7">
                  <c:v>8.2449941107184937E-3</c:v>
                </c:pt>
                <c:pt idx="8">
                  <c:v>9.3457943925233638E-3</c:v>
                </c:pt>
                <c:pt idx="9">
                  <c:v>1.0428736964078793E-2</c:v>
                </c:pt>
                <c:pt idx="10">
                  <c:v>1.1494252873563218E-2</c:v>
                </c:pt>
                <c:pt idx="11">
                  <c:v>1.2542759407069554E-2</c:v>
                </c:pt>
                <c:pt idx="12">
                  <c:v>1.357466063348416E-2</c:v>
                </c:pt>
                <c:pt idx="13">
                  <c:v>1.459034792368126E-2</c:v>
                </c:pt>
                <c:pt idx="14">
                  <c:v>1.5590200445434297E-2</c:v>
                </c:pt>
                <c:pt idx="15">
                  <c:v>1.6574585635359115E-2</c:v>
                </c:pt>
                <c:pt idx="16">
                  <c:v>1.754385964912281E-2</c:v>
                </c:pt>
                <c:pt idx="17">
                  <c:v>1.8498367791077261E-2</c:v>
                </c:pt>
                <c:pt idx="18">
                  <c:v>1.9438444924406047E-2</c:v>
                </c:pt>
                <c:pt idx="19">
                  <c:v>2.0364415862808148E-2</c:v>
                </c:pt>
                <c:pt idx="20">
                  <c:v>2.1276595744680854E-2</c:v>
                </c:pt>
              </c:numCache>
            </c:numRef>
          </c:yVal>
          <c:smooth val="1"/>
          <c:extLst>
            <c:ext xmlns:c16="http://schemas.microsoft.com/office/drawing/2014/chart" uri="{C3380CC4-5D6E-409C-BE32-E72D297353CC}">
              <c16:uniqueId val="{00000000-4CFD-4FEC-8DEA-42CC3B30BCFA}"/>
            </c:ext>
          </c:extLst>
        </c:ser>
        <c:dLbls>
          <c:showLegendKey val="0"/>
          <c:showVal val="0"/>
          <c:showCatName val="0"/>
          <c:showSerName val="0"/>
          <c:showPercent val="0"/>
          <c:showBubbleSize val="0"/>
        </c:dLbls>
        <c:axId val="58946688"/>
        <c:axId val="58948224"/>
      </c:scatterChart>
      <c:valAx>
        <c:axId val="58946688"/>
        <c:scaling>
          <c:orientation val="minMax"/>
        </c:scaling>
        <c:delete val="0"/>
        <c:axPos val="b"/>
        <c:title>
          <c:tx>
            <c:rich>
              <a:bodyPr/>
              <a:lstStyle/>
              <a:p>
                <a:pPr>
                  <a:defRPr/>
                </a:pPr>
                <a:r>
                  <a:rPr lang="pt-BR"/>
                  <a:t>X</a:t>
                </a:r>
              </a:p>
            </c:rich>
          </c:tx>
          <c:layout/>
          <c:overlay val="0"/>
        </c:title>
        <c:numFmt formatCode="General" sourceLinked="1"/>
        <c:majorTickMark val="out"/>
        <c:minorTickMark val="none"/>
        <c:tickLblPos val="nextTo"/>
        <c:crossAx val="58948224"/>
        <c:crosses val="autoZero"/>
        <c:crossBetween val="midCat"/>
      </c:valAx>
      <c:valAx>
        <c:axId val="58948224"/>
        <c:scaling>
          <c:orientation val="minMax"/>
        </c:scaling>
        <c:delete val="0"/>
        <c:axPos val="l"/>
        <c:majorGridlines/>
        <c:title>
          <c:tx>
            <c:rich>
              <a:bodyPr/>
              <a:lstStyle/>
              <a:p>
                <a:pPr>
                  <a:defRPr/>
                </a:pPr>
                <a:r>
                  <a:rPr lang="pt-BR"/>
                  <a:t>Y</a:t>
                </a:r>
              </a:p>
            </c:rich>
          </c:tx>
          <c:layout/>
          <c:overlay val="0"/>
        </c:title>
        <c:numFmt formatCode="General" sourceLinked="1"/>
        <c:majorTickMark val="out"/>
        <c:minorTickMark val="none"/>
        <c:tickLblPos val="nextTo"/>
        <c:crossAx val="58946688"/>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chemeClr val="tx1"/>
              </a:solidFill>
            </a:ln>
          </c:spPr>
          <c:marker>
            <c:symbol val="none"/>
          </c:marker>
          <c:xVal>
            <c:numRef>
              <c:f>Plan1!$A$3:$A$103</c:f>
              <c:numCache>
                <c:formatCode>General</c:formatCode>
                <c:ptCount val="101"/>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numCache>
            </c:numRef>
          </c:xVal>
          <c:yVal>
            <c:numRef>
              <c:f>Plan1!$D$3:$D$103</c:f>
              <c:numCache>
                <c:formatCode>General</c:formatCode>
                <c:ptCount val="101"/>
                <c:pt idx="0">
                  <c:v>0</c:v>
                </c:pt>
                <c:pt idx="1">
                  <c:v>1.2391573729863693E-3</c:v>
                </c:pt>
                <c:pt idx="2">
                  <c:v>2.4570024570024569E-3</c:v>
                </c:pt>
                <c:pt idx="3">
                  <c:v>3.6540803897685747E-3</c:v>
                </c:pt>
                <c:pt idx="4">
                  <c:v>4.830917874396135E-3</c:v>
                </c:pt>
                <c:pt idx="5">
                  <c:v>5.9880239520958079E-3</c:v>
                </c:pt>
                <c:pt idx="6">
                  <c:v>7.1258907363420422E-3</c:v>
                </c:pt>
                <c:pt idx="7">
                  <c:v>8.2449941107184937E-3</c:v>
                </c:pt>
                <c:pt idx="8">
                  <c:v>9.3457943925233638E-3</c:v>
                </c:pt>
                <c:pt idx="9">
                  <c:v>1.0428736964078793E-2</c:v>
                </c:pt>
                <c:pt idx="10">
                  <c:v>1.1494252873563218E-2</c:v>
                </c:pt>
                <c:pt idx="11">
                  <c:v>1.2542759407069554E-2</c:v>
                </c:pt>
                <c:pt idx="12">
                  <c:v>1.357466063348416E-2</c:v>
                </c:pt>
                <c:pt idx="13">
                  <c:v>1.459034792368126E-2</c:v>
                </c:pt>
                <c:pt idx="14">
                  <c:v>1.5590200445434297E-2</c:v>
                </c:pt>
                <c:pt idx="15">
                  <c:v>1.6574585635359115E-2</c:v>
                </c:pt>
                <c:pt idx="16">
                  <c:v>1.754385964912281E-2</c:v>
                </c:pt>
                <c:pt idx="17">
                  <c:v>1.8498367791077261E-2</c:v>
                </c:pt>
                <c:pt idx="18">
                  <c:v>1.9438444924406047E-2</c:v>
                </c:pt>
                <c:pt idx="19">
                  <c:v>2.0364415862808148E-2</c:v>
                </c:pt>
                <c:pt idx="20">
                  <c:v>2.1276595744680854E-2</c:v>
                </c:pt>
              </c:numCache>
            </c:numRef>
          </c:yVal>
          <c:smooth val="1"/>
          <c:extLst>
            <c:ext xmlns:c16="http://schemas.microsoft.com/office/drawing/2014/chart" uri="{C3380CC4-5D6E-409C-BE32-E72D297353CC}">
              <c16:uniqueId val="{00000000-E117-4469-949E-2D462FFE7C28}"/>
            </c:ext>
          </c:extLst>
        </c:ser>
        <c:dLbls>
          <c:showLegendKey val="0"/>
          <c:showVal val="0"/>
          <c:showCatName val="0"/>
          <c:showSerName val="0"/>
          <c:showPercent val="0"/>
          <c:showBubbleSize val="0"/>
        </c:dLbls>
        <c:axId val="58946688"/>
        <c:axId val="58948224"/>
      </c:scatterChart>
      <c:valAx>
        <c:axId val="58946688"/>
        <c:scaling>
          <c:orientation val="minMax"/>
        </c:scaling>
        <c:delete val="0"/>
        <c:axPos val="b"/>
        <c:majorGridlines/>
        <c:minorGridlines/>
        <c:title>
          <c:tx>
            <c:rich>
              <a:bodyPr/>
              <a:lstStyle/>
              <a:p>
                <a:pPr>
                  <a:defRPr/>
                </a:pPr>
                <a:r>
                  <a:rPr lang="pt-BR"/>
                  <a:t>X</a:t>
                </a:r>
              </a:p>
            </c:rich>
          </c:tx>
          <c:layout/>
          <c:overlay val="0"/>
        </c:title>
        <c:numFmt formatCode="General" sourceLinked="1"/>
        <c:majorTickMark val="out"/>
        <c:minorTickMark val="none"/>
        <c:tickLblPos val="nextTo"/>
        <c:crossAx val="58948224"/>
        <c:crosses val="autoZero"/>
        <c:crossBetween val="midCat"/>
      </c:valAx>
      <c:valAx>
        <c:axId val="58948224"/>
        <c:scaling>
          <c:orientation val="minMax"/>
        </c:scaling>
        <c:delete val="0"/>
        <c:axPos val="l"/>
        <c:majorGridlines/>
        <c:minorGridlines/>
        <c:title>
          <c:tx>
            <c:rich>
              <a:bodyPr/>
              <a:lstStyle/>
              <a:p>
                <a:pPr>
                  <a:defRPr/>
                </a:pPr>
                <a:r>
                  <a:rPr lang="pt-BR"/>
                  <a:t>Y</a:t>
                </a:r>
              </a:p>
            </c:rich>
          </c:tx>
          <c:layout/>
          <c:overlay val="0"/>
        </c:title>
        <c:numFmt formatCode="General" sourceLinked="1"/>
        <c:majorTickMark val="out"/>
        <c:minorTickMark val="none"/>
        <c:tickLblPos val="nextTo"/>
        <c:crossAx val="58946688"/>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chemeClr val="tx1"/>
              </a:solidFill>
            </a:ln>
          </c:spPr>
          <c:marker>
            <c:symbol val="none"/>
          </c:marker>
          <c:xVal>
            <c:numRef>
              <c:f>Plan1!$A$3:$A$103</c:f>
              <c:numCache>
                <c:formatCode>General</c:formatCode>
                <c:ptCount val="101"/>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numCache>
            </c:numRef>
          </c:xVal>
          <c:yVal>
            <c:numRef>
              <c:f>Plan1!$D$3:$D$103</c:f>
              <c:numCache>
                <c:formatCode>General</c:formatCode>
                <c:ptCount val="101"/>
                <c:pt idx="0">
                  <c:v>0</c:v>
                </c:pt>
                <c:pt idx="1">
                  <c:v>1.2391573729863693E-3</c:v>
                </c:pt>
                <c:pt idx="2">
                  <c:v>2.4570024570024569E-3</c:v>
                </c:pt>
                <c:pt idx="3">
                  <c:v>3.6540803897685747E-3</c:v>
                </c:pt>
                <c:pt idx="4">
                  <c:v>4.830917874396135E-3</c:v>
                </c:pt>
                <c:pt idx="5">
                  <c:v>5.9880239520958079E-3</c:v>
                </c:pt>
                <c:pt idx="6">
                  <c:v>7.1258907363420422E-3</c:v>
                </c:pt>
                <c:pt idx="7">
                  <c:v>8.2449941107184937E-3</c:v>
                </c:pt>
                <c:pt idx="8">
                  <c:v>9.3457943925233638E-3</c:v>
                </c:pt>
                <c:pt idx="9">
                  <c:v>1.0428736964078793E-2</c:v>
                </c:pt>
                <c:pt idx="10">
                  <c:v>1.1494252873563218E-2</c:v>
                </c:pt>
                <c:pt idx="11">
                  <c:v>1.2542759407069554E-2</c:v>
                </c:pt>
                <c:pt idx="12">
                  <c:v>1.357466063348416E-2</c:v>
                </c:pt>
                <c:pt idx="13">
                  <c:v>1.459034792368126E-2</c:v>
                </c:pt>
                <c:pt idx="14">
                  <c:v>1.5590200445434297E-2</c:v>
                </c:pt>
                <c:pt idx="15">
                  <c:v>1.6574585635359115E-2</c:v>
                </c:pt>
                <c:pt idx="16">
                  <c:v>1.754385964912281E-2</c:v>
                </c:pt>
                <c:pt idx="17">
                  <c:v>1.8498367791077261E-2</c:v>
                </c:pt>
                <c:pt idx="18">
                  <c:v>1.9438444924406047E-2</c:v>
                </c:pt>
                <c:pt idx="19">
                  <c:v>2.0364415862808148E-2</c:v>
                </c:pt>
                <c:pt idx="20">
                  <c:v>2.1276595744680854E-2</c:v>
                </c:pt>
              </c:numCache>
            </c:numRef>
          </c:yVal>
          <c:smooth val="1"/>
          <c:extLst>
            <c:ext xmlns:c16="http://schemas.microsoft.com/office/drawing/2014/chart" uri="{C3380CC4-5D6E-409C-BE32-E72D297353CC}">
              <c16:uniqueId val="{00000000-C501-4C65-9520-A284E5F2DDBE}"/>
            </c:ext>
          </c:extLst>
        </c:ser>
        <c:dLbls>
          <c:showLegendKey val="0"/>
          <c:showVal val="0"/>
          <c:showCatName val="0"/>
          <c:showSerName val="0"/>
          <c:showPercent val="0"/>
          <c:showBubbleSize val="0"/>
        </c:dLbls>
        <c:axId val="58946688"/>
        <c:axId val="58948224"/>
      </c:scatterChart>
      <c:valAx>
        <c:axId val="58946688"/>
        <c:scaling>
          <c:orientation val="minMax"/>
        </c:scaling>
        <c:delete val="0"/>
        <c:axPos val="b"/>
        <c:majorGridlines/>
        <c:minorGridlines/>
        <c:title>
          <c:tx>
            <c:rich>
              <a:bodyPr/>
              <a:lstStyle/>
              <a:p>
                <a:pPr>
                  <a:defRPr/>
                </a:pPr>
                <a:r>
                  <a:rPr lang="pt-BR"/>
                  <a:t>X</a:t>
                </a:r>
              </a:p>
            </c:rich>
          </c:tx>
          <c:layout/>
          <c:overlay val="0"/>
        </c:title>
        <c:numFmt formatCode="General" sourceLinked="1"/>
        <c:majorTickMark val="out"/>
        <c:minorTickMark val="none"/>
        <c:tickLblPos val="nextTo"/>
        <c:crossAx val="58948224"/>
        <c:crosses val="autoZero"/>
        <c:crossBetween val="midCat"/>
      </c:valAx>
      <c:valAx>
        <c:axId val="58948224"/>
        <c:scaling>
          <c:orientation val="minMax"/>
        </c:scaling>
        <c:delete val="0"/>
        <c:axPos val="l"/>
        <c:majorGridlines/>
        <c:minorGridlines/>
        <c:title>
          <c:tx>
            <c:rich>
              <a:bodyPr/>
              <a:lstStyle/>
              <a:p>
                <a:pPr>
                  <a:defRPr/>
                </a:pPr>
                <a:r>
                  <a:rPr lang="pt-BR"/>
                  <a:t>Y</a:t>
                </a:r>
              </a:p>
            </c:rich>
          </c:tx>
          <c:layout/>
          <c:overlay val="0"/>
        </c:title>
        <c:numFmt formatCode="General" sourceLinked="1"/>
        <c:majorTickMark val="out"/>
        <c:minorTickMark val="none"/>
        <c:tickLblPos val="nextTo"/>
        <c:crossAx val="58946688"/>
        <c:crosses val="autoZero"/>
        <c:crossBetween val="midCat"/>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chemeClr val="tx1"/>
              </a:solidFill>
            </a:ln>
          </c:spPr>
          <c:marker>
            <c:symbol val="none"/>
          </c:marker>
          <c:xVal>
            <c:numRef>
              <c:f>Plan1!$A$3:$A$103</c:f>
              <c:numCache>
                <c:formatCode>General</c:formatCode>
                <c:ptCount val="101"/>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numCache>
            </c:numRef>
          </c:xVal>
          <c:yVal>
            <c:numRef>
              <c:f>Plan1!$D$3:$D$103</c:f>
              <c:numCache>
                <c:formatCode>General</c:formatCode>
                <c:ptCount val="101"/>
                <c:pt idx="0">
                  <c:v>0</c:v>
                </c:pt>
                <c:pt idx="1">
                  <c:v>3.2171033806156241E-2</c:v>
                </c:pt>
                <c:pt idx="2">
                  <c:v>6.5786174036612896E-2</c:v>
                </c:pt>
                <c:pt idx="3">
                  <c:v>0.1009448886228569</c:v>
                </c:pt>
                <c:pt idx="4">
                  <c:v>0.13775599509889727</c:v>
                </c:pt>
                <c:pt idx="5">
                  <c:v>0.17633878557024421</c:v>
                </c:pt>
                <c:pt idx="6">
                  <c:v>0.21682431811920286</c:v>
                </c:pt>
                <c:pt idx="7">
                  <c:v>0.25935690410056028</c:v>
                </c:pt>
                <c:pt idx="8">
                  <c:v>0.30409582689335396</c:v>
                </c:pt>
                <c:pt idx="9">
                  <c:v>0.35121733525065696</c:v>
                </c:pt>
                <c:pt idx="10">
                  <c:v>0.40091696383087116</c:v>
                </c:pt>
                <c:pt idx="11">
                  <c:v>0.45341224532551189</c:v>
                </c:pt>
                <c:pt idx="12">
                  <c:v>0.50894589351153252</c:v>
                </c:pt>
                <c:pt idx="13">
                  <c:v>0.56778955546922694</c:v>
                </c:pt>
                <c:pt idx="14">
                  <c:v>0.63024825534835827</c:v>
                </c:pt>
                <c:pt idx="15">
                  <c:v>0.69666568309235766</c:v>
                </c:pt>
                <c:pt idx="16">
                  <c:v>0.76743052169673365</c:v>
                </c:pt>
                <c:pt idx="17">
                  <c:v>0.84298405897549</c:v>
                </c:pt>
                <c:pt idx="18">
                  <c:v>0.92382939872179481</c:v>
                </c:pt>
                <c:pt idx="19">
                  <c:v>1.0105426775697781</c:v>
                </c:pt>
                <c:pt idx="20">
                  <c:v>1.103786816269285</c:v>
                </c:pt>
              </c:numCache>
            </c:numRef>
          </c:yVal>
          <c:smooth val="1"/>
          <c:extLst>
            <c:ext xmlns:c16="http://schemas.microsoft.com/office/drawing/2014/chart" uri="{C3380CC4-5D6E-409C-BE32-E72D297353CC}">
              <c16:uniqueId val="{00000000-651D-4446-BDB0-62B8780B3194}"/>
            </c:ext>
          </c:extLst>
        </c:ser>
        <c:dLbls>
          <c:showLegendKey val="0"/>
          <c:showVal val="0"/>
          <c:showCatName val="0"/>
          <c:showSerName val="0"/>
          <c:showPercent val="0"/>
          <c:showBubbleSize val="0"/>
        </c:dLbls>
        <c:axId val="58946688"/>
        <c:axId val="58948224"/>
      </c:scatterChart>
      <c:valAx>
        <c:axId val="58946688"/>
        <c:scaling>
          <c:orientation val="minMax"/>
        </c:scaling>
        <c:delete val="0"/>
        <c:axPos val="b"/>
        <c:majorGridlines/>
        <c:minorGridlines/>
        <c:title>
          <c:tx>
            <c:rich>
              <a:bodyPr/>
              <a:lstStyle/>
              <a:p>
                <a:pPr>
                  <a:defRPr/>
                </a:pPr>
                <a:r>
                  <a:rPr lang="pt-BR"/>
                  <a:t>X</a:t>
                </a:r>
              </a:p>
            </c:rich>
          </c:tx>
          <c:layout/>
          <c:overlay val="0"/>
        </c:title>
        <c:numFmt formatCode="General" sourceLinked="1"/>
        <c:majorTickMark val="out"/>
        <c:minorTickMark val="none"/>
        <c:tickLblPos val="nextTo"/>
        <c:crossAx val="58948224"/>
        <c:crosses val="autoZero"/>
        <c:crossBetween val="midCat"/>
      </c:valAx>
      <c:valAx>
        <c:axId val="58948224"/>
        <c:scaling>
          <c:orientation val="minMax"/>
        </c:scaling>
        <c:delete val="0"/>
        <c:axPos val="l"/>
        <c:majorGridlines/>
        <c:minorGridlines/>
        <c:title>
          <c:tx>
            <c:rich>
              <a:bodyPr/>
              <a:lstStyle/>
              <a:p>
                <a:pPr>
                  <a:defRPr/>
                </a:pPr>
                <a:r>
                  <a:rPr lang="pt-BR"/>
                  <a:t>Y</a:t>
                </a:r>
              </a:p>
            </c:rich>
          </c:tx>
          <c:layout/>
          <c:overlay val="0"/>
        </c:title>
        <c:numFmt formatCode="General" sourceLinked="1"/>
        <c:majorTickMark val="out"/>
        <c:minorTickMark val="none"/>
        <c:tickLblPos val="nextTo"/>
        <c:crossAx val="58946688"/>
        <c:crosses val="autoZero"/>
        <c:crossBetween val="midCat"/>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chemeClr val="tx1"/>
              </a:solidFill>
            </a:ln>
          </c:spPr>
          <c:marker>
            <c:symbol val="none"/>
          </c:marker>
          <c:xVal>
            <c:numRef>
              <c:f>Plan1!$A$3:$A$103</c:f>
              <c:numCache>
                <c:formatCode>General</c:formatCode>
                <c:ptCount val="101"/>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numCache>
            </c:numRef>
          </c:xVal>
          <c:yVal>
            <c:numRef>
              <c:f>Plan1!$D$3:$D$103</c:f>
              <c:numCache>
                <c:formatCode>General</c:formatCode>
                <c:ptCount val="101"/>
                <c:pt idx="0">
                  <c:v>0</c:v>
                </c:pt>
                <c:pt idx="1">
                  <c:v>3.2171033806156241E-2</c:v>
                </c:pt>
                <c:pt idx="2">
                  <c:v>6.5786174036612896E-2</c:v>
                </c:pt>
                <c:pt idx="3">
                  <c:v>0.1009448886228569</c:v>
                </c:pt>
                <c:pt idx="4">
                  <c:v>0.13775599509889727</c:v>
                </c:pt>
                <c:pt idx="5">
                  <c:v>0.17633878557024421</c:v>
                </c:pt>
                <c:pt idx="6">
                  <c:v>0.21682431811920286</c:v>
                </c:pt>
                <c:pt idx="7">
                  <c:v>0.25935690410056028</c:v>
                </c:pt>
                <c:pt idx="8">
                  <c:v>0.30409582689335396</c:v>
                </c:pt>
                <c:pt idx="9">
                  <c:v>0.35121733525065696</c:v>
                </c:pt>
                <c:pt idx="10">
                  <c:v>0.40091696383087116</c:v>
                </c:pt>
                <c:pt idx="11">
                  <c:v>0.45341224532551189</c:v>
                </c:pt>
                <c:pt idx="12">
                  <c:v>0.50894589351153252</c:v>
                </c:pt>
                <c:pt idx="13">
                  <c:v>0.56778955546922694</c:v>
                </c:pt>
                <c:pt idx="14">
                  <c:v>0.63024825534835827</c:v>
                </c:pt>
                <c:pt idx="15">
                  <c:v>0.69666568309235766</c:v>
                </c:pt>
                <c:pt idx="16">
                  <c:v>0.76743052169673365</c:v>
                </c:pt>
                <c:pt idx="17">
                  <c:v>0.84298405897549</c:v>
                </c:pt>
                <c:pt idx="18">
                  <c:v>0.92382939872179481</c:v>
                </c:pt>
                <c:pt idx="19">
                  <c:v>1.0105426775697781</c:v>
                </c:pt>
                <c:pt idx="20">
                  <c:v>1.103786816269285</c:v>
                </c:pt>
              </c:numCache>
            </c:numRef>
          </c:yVal>
          <c:smooth val="1"/>
          <c:extLst>
            <c:ext xmlns:c16="http://schemas.microsoft.com/office/drawing/2014/chart" uri="{C3380CC4-5D6E-409C-BE32-E72D297353CC}">
              <c16:uniqueId val="{00000000-75C1-471A-A759-D33142F576C3}"/>
            </c:ext>
          </c:extLst>
        </c:ser>
        <c:dLbls>
          <c:showLegendKey val="0"/>
          <c:showVal val="0"/>
          <c:showCatName val="0"/>
          <c:showSerName val="0"/>
          <c:showPercent val="0"/>
          <c:showBubbleSize val="0"/>
        </c:dLbls>
        <c:axId val="58946688"/>
        <c:axId val="58948224"/>
      </c:scatterChart>
      <c:valAx>
        <c:axId val="58946688"/>
        <c:scaling>
          <c:orientation val="minMax"/>
        </c:scaling>
        <c:delete val="0"/>
        <c:axPos val="b"/>
        <c:majorGridlines/>
        <c:minorGridlines/>
        <c:title>
          <c:tx>
            <c:rich>
              <a:bodyPr/>
              <a:lstStyle/>
              <a:p>
                <a:pPr>
                  <a:defRPr/>
                </a:pPr>
                <a:r>
                  <a:rPr lang="pt-BR"/>
                  <a:t>X</a:t>
                </a:r>
              </a:p>
            </c:rich>
          </c:tx>
          <c:overlay val="0"/>
        </c:title>
        <c:numFmt formatCode="General" sourceLinked="1"/>
        <c:majorTickMark val="out"/>
        <c:minorTickMark val="none"/>
        <c:tickLblPos val="nextTo"/>
        <c:crossAx val="58948224"/>
        <c:crosses val="autoZero"/>
        <c:crossBetween val="midCat"/>
      </c:valAx>
      <c:valAx>
        <c:axId val="58948224"/>
        <c:scaling>
          <c:orientation val="minMax"/>
        </c:scaling>
        <c:delete val="0"/>
        <c:axPos val="l"/>
        <c:majorGridlines/>
        <c:minorGridlines/>
        <c:title>
          <c:tx>
            <c:rich>
              <a:bodyPr/>
              <a:lstStyle/>
              <a:p>
                <a:pPr>
                  <a:defRPr/>
                </a:pPr>
                <a:r>
                  <a:rPr lang="pt-BR"/>
                  <a:t>Y</a:t>
                </a:r>
              </a:p>
            </c:rich>
          </c:tx>
          <c:overlay val="0"/>
        </c:title>
        <c:numFmt formatCode="General" sourceLinked="1"/>
        <c:majorTickMark val="out"/>
        <c:minorTickMark val="none"/>
        <c:tickLblPos val="nextTo"/>
        <c:crossAx val="58946688"/>
        <c:crosses val="autoZero"/>
        <c:crossBetween val="midCat"/>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chemeClr val="tx1"/>
              </a:solidFill>
            </a:ln>
          </c:spPr>
          <c:marker>
            <c:symbol val="none"/>
          </c:marker>
          <c:xVal>
            <c:numRef>
              <c:f>Plan1!$A$3:$A$103</c:f>
              <c:numCache>
                <c:formatCode>General</c:formatCode>
                <c:ptCount val="101"/>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numCache>
            </c:numRef>
          </c:xVal>
          <c:yVal>
            <c:numRef>
              <c:f>Plan1!$D$3:$D$103</c:f>
              <c:numCache>
                <c:formatCode>General</c:formatCode>
                <c:ptCount val="101"/>
                <c:pt idx="0">
                  <c:v>0</c:v>
                </c:pt>
                <c:pt idx="1">
                  <c:v>3.2171033806156241E-2</c:v>
                </c:pt>
                <c:pt idx="2">
                  <c:v>6.5786174036612896E-2</c:v>
                </c:pt>
                <c:pt idx="3">
                  <c:v>0.1009448886228569</c:v>
                </c:pt>
                <c:pt idx="4">
                  <c:v>0.13775599509889727</c:v>
                </c:pt>
                <c:pt idx="5">
                  <c:v>0.17633878557024421</c:v>
                </c:pt>
                <c:pt idx="6">
                  <c:v>0.21682431811920286</c:v>
                </c:pt>
                <c:pt idx="7">
                  <c:v>0.25935690410056028</c:v>
                </c:pt>
                <c:pt idx="8">
                  <c:v>0.30409582689335396</c:v>
                </c:pt>
                <c:pt idx="9">
                  <c:v>0.35121733525065696</c:v>
                </c:pt>
                <c:pt idx="10">
                  <c:v>0.40091696383087116</c:v>
                </c:pt>
                <c:pt idx="11">
                  <c:v>0.45341224532551189</c:v>
                </c:pt>
                <c:pt idx="12">
                  <c:v>0.50894589351153252</c:v>
                </c:pt>
                <c:pt idx="13">
                  <c:v>0.56778955546922694</c:v>
                </c:pt>
                <c:pt idx="14">
                  <c:v>0.63024825534835827</c:v>
                </c:pt>
                <c:pt idx="15">
                  <c:v>0.69666568309235766</c:v>
                </c:pt>
                <c:pt idx="16">
                  <c:v>0.76743052169673365</c:v>
                </c:pt>
                <c:pt idx="17">
                  <c:v>0.84298405897549</c:v>
                </c:pt>
                <c:pt idx="18">
                  <c:v>0.92382939872179481</c:v>
                </c:pt>
                <c:pt idx="19">
                  <c:v>1.0105426775697781</c:v>
                </c:pt>
                <c:pt idx="20">
                  <c:v>1.103786816269285</c:v>
                </c:pt>
              </c:numCache>
            </c:numRef>
          </c:yVal>
          <c:smooth val="1"/>
          <c:extLst>
            <c:ext xmlns:c16="http://schemas.microsoft.com/office/drawing/2014/chart" uri="{C3380CC4-5D6E-409C-BE32-E72D297353CC}">
              <c16:uniqueId val="{00000000-4AD5-4B04-9605-79E3B1F78807}"/>
            </c:ext>
          </c:extLst>
        </c:ser>
        <c:dLbls>
          <c:showLegendKey val="0"/>
          <c:showVal val="0"/>
          <c:showCatName val="0"/>
          <c:showSerName val="0"/>
          <c:showPercent val="0"/>
          <c:showBubbleSize val="0"/>
        </c:dLbls>
        <c:axId val="58946688"/>
        <c:axId val="58948224"/>
      </c:scatterChart>
      <c:valAx>
        <c:axId val="58946688"/>
        <c:scaling>
          <c:orientation val="minMax"/>
        </c:scaling>
        <c:delete val="0"/>
        <c:axPos val="b"/>
        <c:majorGridlines/>
        <c:minorGridlines/>
        <c:title>
          <c:tx>
            <c:rich>
              <a:bodyPr/>
              <a:lstStyle/>
              <a:p>
                <a:pPr>
                  <a:defRPr/>
                </a:pPr>
                <a:r>
                  <a:rPr lang="pt-BR"/>
                  <a:t>X</a:t>
                </a:r>
              </a:p>
            </c:rich>
          </c:tx>
          <c:layout/>
          <c:overlay val="0"/>
        </c:title>
        <c:numFmt formatCode="General" sourceLinked="1"/>
        <c:majorTickMark val="out"/>
        <c:minorTickMark val="none"/>
        <c:tickLblPos val="nextTo"/>
        <c:crossAx val="58948224"/>
        <c:crosses val="autoZero"/>
        <c:crossBetween val="midCat"/>
      </c:valAx>
      <c:valAx>
        <c:axId val="58948224"/>
        <c:scaling>
          <c:orientation val="minMax"/>
        </c:scaling>
        <c:delete val="0"/>
        <c:axPos val="l"/>
        <c:majorGridlines/>
        <c:minorGridlines/>
        <c:title>
          <c:tx>
            <c:rich>
              <a:bodyPr/>
              <a:lstStyle/>
              <a:p>
                <a:pPr>
                  <a:defRPr/>
                </a:pPr>
                <a:r>
                  <a:rPr lang="pt-BR"/>
                  <a:t>Y</a:t>
                </a:r>
              </a:p>
            </c:rich>
          </c:tx>
          <c:layout/>
          <c:overlay val="0"/>
        </c:title>
        <c:numFmt formatCode="General" sourceLinked="1"/>
        <c:majorTickMark val="out"/>
        <c:minorTickMark val="none"/>
        <c:tickLblPos val="nextTo"/>
        <c:crossAx val="58946688"/>
        <c:crosses val="autoZero"/>
        <c:crossBetween val="midCat"/>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 Id="rId9" Type="http://schemas.openxmlformats.org/officeDocument/2006/relationships/image" Target="../media/image2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4" Type="http://schemas.openxmlformats.org/officeDocument/2006/relationships/image" Target="../media/image33.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35.wmf"/><Relationship Id="rId7" Type="http://schemas.openxmlformats.org/officeDocument/2006/relationships/image" Target="../media/image39.wmf"/><Relationship Id="rId2" Type="http://schemas.openxmlformats.org/officeDocument/2006/relationships/image" Target="../media/image34.wmf"/><Relationship Id="rId1" Type="http://schemas.openxmlformats.org/officeDocument/2006/relationships/image" Target="../media/image19.wmf"/><Relationship Id="rId6" Type="http://schemas.openxmlformats.org/officeDocument/2006/relationships/image" Target="../media/image38.wmf"/><Relationship Id="rId5" Type="http://schemas.openxmlformats.org/officeDocument/2006/relationships/image" Target="../media/image37.wmf"/><Relationship Id="rId4" Type="http://schemas.openxmlformats.org/officeDocument/2006/relationships/image" Target="../media/image36.wmf"/><Relationship Id="rId9" Type="http://schemas.openxmlformats.org/officeDocument/2006/relationships/image" Target="../media/image4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80F930-A947-42D2-BD9D-6F497DCB2FC4}" type="datetimeFigureOut">
              <a:rPr lang="pt-BR" smtClean="0"/>
              <a:pPr/>
              <a:t>20/05/2020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79DDBF-818C-4D8C-9E4C-FA155443171D}"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AC598BE5-44C5-4BF6-B617-B0EDDDDC80BD}"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64D4205A-C2F4-4F8E-84F8-7E2010400B44}"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75E14D7B-1D7C-4B35-83B1-D107ADE5F7E8}" type="slidenum">
              <a:rPr lang="pt-BR"/>
              <a:pPr>
                <a:defRP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4" name="Retângulo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tângulo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tângulo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tângulo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tângulo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Conector reto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tângulo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Elipse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Elipse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ítu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smtClean="0"/>
              <a:t>Clique para editar o estilo do subtítulo mestre</a:t>
            </a:r>
            <a:endParaRPr lang="en-US"/>
          </a:p>
        </p:txBody>
      </p:sp>
      <p:sp>
        <p:nvSpPr>
          <p:cNvPr id="8" name="Título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pt-BR" smtClean="0"/>
              <a:t>Clique para editar o estilo do título mestre</a:t>
            </a:r>
            <a:endParaRPr lang="en-US"/>
          </a:p>
        </p:txBody>
      </p:sp>
      <p:sp>
        <p:nvSpPr>
          <p:cNvPr id="15" name="Espaço Reservado para Data 27"/>
          <p:cNvSpPr>
            <a:spLocks noGrp="1"/>
          </p:cNvSpPr>
          <p:nvPr>
            <p:ph type="dt" sz="half" idx="10"/>
          </p:nvPr>
        </p:nvSpPr>
        <p:spPr/>
        <p:txBody>
          <a:bodyPr/>
          <a:lstStyle>
            <a:lvl1pPr>
              <a:defRPr/>
            </a:lvl1pPr>
          </a:lstStyle>
          <a:p>
            <a:pPr>
              <a:defRPr/>
            </a:pPr>
            <a:endParaRPr lang="pt-BR"/>
          </a:p>
        </p:txBody>
      </p:sp>
      <p:sp>
        <p:nvSpPr>
          <p:cNvPr id="16" name="Espaço Reservado para Rodapé 16"/>
          <p:cNvSpPr>
            <a:spLocks noGrp="1"/>
          </p:cNvSpPr>
          <p:nvPr>
            <p:ph type="ftr" sz="quarter" idx="11"/>
          </p:nvPr>
        </p:nvSpPr>
        <p:spPr/>
        <p:txBody>
          <a:bodyPr/>
          <a:lstStyle>
            <a:lvl1pPr>
              <a:defRPr/>
            </a:lvl1pPr>
          </a:lstStyle>
          <a:p>
            <a:pPr>
              <a:defRPr/>
            </a:pPr>
            <a:endParaRPr lang="pt-BR"/>
          </a:p>
        </p:txBody>
      </p:sp>
      <p:sp>
        <p:nvSpPr>
          <p:cNvPr id="17" name="Espaço Reservado para Número de Slide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46077EB4-7903-4828-ADD7-09072BB68203}"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lang="pt-BR" smtClean="0"/>
              <a:t>Clique para editar o estilo do título mestre</a:t>
            </a:r>
            <a:endParaRPr lang="en-US"/>
          </a:p>
        </p:txBody>
      </p:sp>
      <p:sp>
        <p:nvSpPr>
          <p:cNvPr id="8" name="Espaço Reservado para Conteúdo 7"/>
          <p:cNvSpPr>
            <a:spLocks noGrp="1"/>
          </p:cNvSpPr>
          <p:nvPr>
            <p:ph sz="quarter" idx="1"/>
          </p:nvPr>
        </p:nvSpPr>
        <p:spPr>
          <a:xfrm>
            <a:off x="301752" y="1527048"/>
            <a:ext cx="8503920" cy="45720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a:xfrm>
            <a:off x="4362450" y="1027113"/>
            <a:ext cx="457200" cy="441325"/>
          </a:xfrm>
        </p:spPr>
        <p:txBody>
          <a:bodyPr/>
          <a:lstStyle>
            <a:lvl1pPr>
              <a:defRPr/>
            </a:lvl1pPr>
          </a:lstStyle>
          <a:p>
            <a:pPr>
              <a:defRPr/>
            </a:pPr>
            <a:fld id="{664C5FA8-F631-4C63-A893-7B01C8D4BAAB}"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4" name="Retângulo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tângulo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tângulo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tângulo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tângulo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tângulo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tângulo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tângulo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Conector reto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Elipse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Elipse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Espaço Reservado para Texto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smtClean="0"/>
              <a:t>Clique para editar os estilos do texto mestre</a:t>
            </a:r>
          </a:p>
        </p:txBody>
      </p:sp>
      <p:sp>
        <p:nvSpPr>
          <p:cNvPr id="2" name="Título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pt-BR" smtClean="0"/>
              <a:t>Clique para editar o estilo do título mestre</a:t>
            </a:r>
            <a:endParaRPr lang="en-US"/>
          </a:p>
        </p:txBody>
      </p:sp>
      <p:sp>
        <p:nvSpPr>
          <p:cNvPr id="15" name="Espaço Reservado para Rodapé 4"/>
          <p:cNvSpPr>
            <a:spLocks noGrp="1"/>
          </p:cNvSpPr>
          <p:nvPr>
            <p:ph type="ftr" sz="quarter" idx="10"/>
          </p:nvPr>
        </p:nvSpPr>
        <p:spPr/>
        <p:txBody>
          <a:bodyPr/>
          <a:lstStyle>
            <a:lvl1pPr>
              <a:defRPr/>
            </a:lvl1pPr>
          </a:lstStyle>
          <a:p>
            <a:pPr>
              <a:defRPr/>
            </a:pPr>
            <a:endParaRPr lang="pt-BR"/>
          </a:p>
        </p:txBody>
      </p:sp>
      <p:sp>
        <p:nvSpPr>
          <p:cNvPr id="16" name="Espaço Reservado para Data 3"/>
          <p:cNvSpPr>
            <a:spLocks noGrp="1"/>
          </p:cNvSpPr>
          <p:nvPr>
            <p:ph type="dt" sz="half" idx="11"/>
          </p:nvPr>
        </p:nvSpPr>
        <p:spPr/>
        <p:txBody>
          <a:bodyPr/>
          <a:lstStyle>
            <a:lvl1pPr>
              <a:defRPr/>
            </a:lvl1pPr>
          </a:lstStyle>
          <a:p>
            <a:pPr>
              <a:defRPr/>
            </a:pPr>
            <a:endParaRPr lang="pt-BR"/>
          </a:p>
        </p:txBody>
      </p:sp>
      <p:sp>
        <p:nvSpPr>
          <p:cNvPr id="17" name="Espaço Reservado para Número de Slide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12D9DBA6-DB29-4302-BA18-83AEBC220558}"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1">
        <a:schemeClr val="bg2"/>
      </p:bgRef>
    </p:bg>
    <p:spTree>
      <p:nvGrpSpPr>
        <p:cNvPr id="1" name=""/>
        <p:cNvGrpSpPr/>
        <p:nvPr/>
      </p:nvGrpSpPr>
      <p:grpSpPr>
        <a:xfrm>
          <a:off x="0" y="0"/>
          <a:ext cx="0" cy="0"/>
          <a:chOff x="0" y="0"/>
          <a:chExt cx="0" cy="0"/>
        </a:xfrm>
      </p:grpSpPr>
      <p:sp>
        <p:nvSpPr>
          <p:cNvPr id="5" name="Conector reto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2" name="Título 1"/>
          <p:cNvSpPr>
            <a:spLocks noGrp="1"/>
          </p:cNvSpPr>
          <p:nvPr>
            <p:ph type="title"/>
          </p:nvPr>
        </p:nvSpPr>
        <p:spPr>
          <a:xfrm>
            <a:off x="301752" y="228600"/>
            <a:ext cx="8534400" cy="758952"/>
          </a:xfrm>
        </p:spPr>
        <p:txBody>
          <a:bodyPr/>
          <a:lstStyle/>
          <a:p>
            <a:r>
              <a:rPr lang="pt-BR" smtClean="0"/>
              <a:t>Clique para editar o estilo do título mestre</a:t>
            </a:r>
            <a:endParaRPr lang="en-US"/>
          </a:p>
        </p:txBody>
      </p:sp>
      <p:sp>
        <p:nvSpPr>
          <p:cNvPr id="10" name="Espaço Reservado para Conteúdo 9"/>
          <p:cNvSpPr>
            <a:spLocks noGrp="1"/>
          </p:cNvSpPr>
          <p:nvPr>
            <p:ph sz="half" idx="1"/>
          </p:nvPr>
        </p:nvSpPr>
        <p:spPr>
          <a:xfrm>
            <a:off x="301752" y="1371600"/>
            <a:ext cx="4038600" cy="4681728"/>
          </a:xfrm>
        </p:spPr>
        <p:txBody>
          <a:bodyPr/>
          <a:lstStyle>
            <a:lvl1pPr>
              <a:defRPr sz="2500"/>
            </a:lvl1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2" name="Espaço Reservado para Conteúdo 11"/>
          <p:cNvSpPr>
            <a:spLocks noGrp="1"/>
          </p:cNvSpPr>
          <p:nvPr>
            <p:ph sz="half" idx="2"/>
          </p:nvPr>
        </p:nvSpPr>
        <p:spPr>
          <a:xfrm>
            <a:off x="4800600" y="1371600"/>
            <a:ext cx="4038600" cy="4681728"/>
          </a:xfrm>
        </p:spPr>
        <p:txBody>
          <a:bodyPr/>
          <a:lstStyle>
            <a:lvl1pPr>
              <a:defRPr sz="2500"/>
            </a:lvl1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Data 4"/>
          <p:cNvSpPr>
            <a:spLocks noGrp="1"/>
          </p:cNvSpPr>
          <p:nvPr>
            <p:ph type="dt" sz="half" idx="10"/>
          </p:nvPr>
        </p:nvSpPr>
        <p:spPr>
          <a:xfrm>
            <a:off x="5791200" y="6410325"/>
            <a:ext cx="3044825" cy="365125"/>
          </a:xfrm>
        </p:spPr>
        <p:txBody>
          <a:bodyPr/>
          <a:lstStyle>
            <a:lvl1pPr>
              <a:defRPr/>
            </a:lvl1pPr>
          </a:lstStyle>
          <a:p>
            <a:pPr>
              <a:defRPr/>
            </a:pPr>
            <a:endParaRPr lang="pt-BR"/>
          </a:p>
        </p:txBody>
      </p:sp>
      <p:sp>
        <p:nvSpPr>
          <p:cNvPr id="7" name="Espaço Reservado para Rodapé 5"/>
          <p:cNvSpPr>
            <a:spLocks noGrp="1"/>
          </p:cNvSpPr>
          <p:nvPr>
            <p:ph type="ftr" sz="quarter" idx="11"/>
          </p:nvPr>
        </p:nvSpPr>
        <p:spPr/>
        <p:txBody>
          <a:bodyPr/>
          <a:lstStyle>
            <a:lvl1pPr>
              <a:defRPr/>
            </a:lvl1pPr>
          </a:lstStyle>
          <a:p>
            <a:pPr>
              <a:defRPr/>
            </a:pPr>
            <a:endParaRPr lang="pt-BR"/>
          </a:p>
        </p:txBody>
      </p:sp>
      <p:sp>
        <p:nvSpPr>
          <p:cNvPr id="8" name="Espaço Reservado para Número de Slide 6"/>
          <p:cNvSpPr>
            <a:spLocks noGrp="1"/>
          </p:cNvSpPr>
          <p:nvPr>
            <p:ph type="sldNum" sz="quarter" idx="12"/>
          </p:nvPr>
        </p:nvSpPr>
        <p:spPr/>
        <p:txBody>
          <a:bodyPr/>
          <a:lstStyle>
            <a:lvl1pPr>
              <a:defRPr/>
            </a:lvl1pPr>
          </a:lstStyle>
          <a:p>
            <a:pPr>
              <a:defRPr/>
            </a:pPr>
            <a:fld id="{D0548067-A7D4-46BB-B9C8-9299E938F13D}"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1">
        <a:schemeClr val="bg2"/>
      </p:bgRef>
    </p:bg>
    <p:spTree>
      <p:nvGrpSpPr>
        <p:cNvPr id="1" name=""/>
        <p:cNvGrpSpPr/>
        <p:nvPr/>
      </p:nvGrpSpPr>
      <p:grpSpPr>
        <a:xfrm>
          <a:off x="0" y="0"/>
          <a:ext cx="0" cy="0"/>
          <a:chOff x="0" y="0"/>
          <a:chExt cx="0" cy="0"/>
        </a:xfrm>
      </p:grpSpPr>
      <p:sp>
        <p:nvSpPr>
          <p:cNvPr id="7" name="Conector reto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8" name="Retângulo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tângulo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tângu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tângulo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2" name="Retângulo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tângulo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Conector reto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tângulo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Elipse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Elipse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Espaço Reservado para Tex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4" name="Espaço Reservado para Tex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24" name="Espaço Reservado para Conteúdo 23"/>
          <p:cNvSpPr>
            <a:spLocks noGrp="1"/>
          </p:cNvSpPr>
          <p:nvPr>
            <p:ph sz="quarter" idx="2"/>
          </p:nvPr>
        </p:nvSpPr>
        <p:spPr>
          <a:xfrm>
            <a:off x="301752" y="2471383"/>
            <a:ext cx="4041648" cy="3818404"/>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26" name="Espaço Reservado para Conteúdo 25"/>
          <p:cNvSpPr>
            <a:spLocks noGrp="1"/>
          </p:cNvSpPr>
          <p:nvPr>
            <p:ph sz="quarter" idx="4"/>
          </p:nvPr>
        </p:nvSpPr>
        <p:spPr>
          <a:xfrm>
            <a:off x="4800600" y="2471383"/>
            <a:ext cx="4038600" cy="3822192"/>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23" name="Título 22"/>
          <p:cNvSpPr>
            <a:spLocks noGrp="1"/>
          </p:cNvSpPr>
          <p:nvPr>
            <p:ph type="title"/>
          </p:nvPr>
        </p:nvSpPr>
        <p:spPr/>
        <p:txBody>
          <a:bodyPr rtlCol="0"/>
          <a:lstStyle/>
          <a:p>
            <a:r>
              <a:rPr lang="pt-BR" smtClean="0"/>
              <a:t>Clique para editar o estilo do título mestre</a:t>
            </a:r>
            <a:endParaRPr lang="en-US"/>
          </a:p>
        </p:txBody>
      </p:sp>
      <p:sp>
        <p:nvSpPr>
          <p:cNvPr id="18" name="Espaço Reservado para Data 6"/>
          <p:cNvSpPr>
            <a:spLocks noGrp="1"/>
          </p:cNvSpPr>
          <p:nvPr>
            <p:ph type="dt" sz="half" idx="10"/>
          </p:nvPr>
        </p:nvSpPr>
        <p:spPr/>
        <p:txBody>
          <a:bodyPr/>
          <a:lstStyle>
            <a:lvl1pPr>
              <a:defRPr/>
            </a:lvl1pPr>
          </a:lstStyle>
          <a:p>
            <a:pPr>
              <a:defRPr/>
            </a:pPr>
            <a:endParaRPr lang="pt-BR"/>
          </a:p>
        </p:txBody>
      </p:sp>
      <p:sp>
        <p:nvSpPr>
          <p:cNvPr id="19" name="Espaço Reservado para Rodapé 7"/>
          <p:cNvSpPr>
            <a:spLocks noGrp="1"/>
          </p:cNvSpPr>
          <p:nvPr>
            <p:ph type="ftr" sz="quarter" idx="11"/>
          </p:nvPr>
        </p:nvSpPr>
        <p:spPr>
          <a:xfrm>
            <a:off x="304800" y="6410325"/>
            <a:ext cx="3581400" cy="365125"/>
          </a:xfrm>
        </p:spPr>
        <p:txBody>
          <a:bodyPr/>
          <a:lstStyle>
            <a:lvl1pPr>
              <a:defRPr/>
            </a:lvl1pPr>
          </a:lstStyle>
          <a:p>
            <a:pPr>
              <a:defRPr/>
            </a:pPr>
            <a:endParaRPr lang="pt-BR"/>
          </a:p>
        </p:txBody>
      </p:sp>
      <p:sp>
        <p:nvSpPr>
          <p:cNvPr id="20" name="Espaço Reservado para Número de Slide 8"/>
          <p:cNvSpPr>
            <a:spLocks noGrp="1"/>
          </p:cNvSpPr>
          <p:nvPr>
            <p:ph type="sldNum" sz="quarter" idx="12"/>
          </p:nvPr>
        </p:nvSpPr>
        <p:spPr>
          <a:xfrm>
            <a:off x="4343400" y="1042988"/>
            <a:ext cx="457200" cy="441325"/>
          </a:xfrm>
        </p:spPr>
        <p:txBody>
          <a:bodyPr/>
          <a:lstStyle>
            <a:lvl1pPr algn="ctr">
              <a:defRPr/>
            </a:lvl1pPr>
          </a:lstStyle>
          <a:p>
            <a:pPr>
              <a:defRPr/>
            </a:pPr>
            <a:fld id="{1DF08F3F-78F9-4C74-B9D5-7744A48B9C7D}"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Data 2"/>
          <p:cNvSpPr>
            <a:spLocks noGrp="1"/>
          </p:cNvSpPr>
          <p:nvPr>
            <p:ph type="dt" sz="half" idx="10"/>
          </p:nvPr>
        </p:nvSpPr>
        <p:spPr/>
        <p:txBody>
          <a:bodyPr/>
          <a:lstStyle>
            <a:lvl1pPr>
              <a:defRPr/>
            </a:lvl1pPr>
          </a:lstStyle>
          <a:p>
            <a:pPr>
              <a:defRPr/>
            </a:pPr>
            <a:endParaRPr lang="pt-BR"/>
          </a:p>
        </p:txBody>
      </p:sp>
      <p:sp>
        <p:nvSpPr>
          <p:cNvPr id="4" name="Espaço Reservado para Rodapé 3"/>
          <p:cNvSpPr>
            <a:spLocks noGrp="1"/>
          </p:cNvSpPr>
          <p:nvPr>
            <p:ph type="ftr" sz="quarter" idx="11"/>
          </p:nvPr>
        </p:nvSpPr>
        <p:spPr/>
        <p:txBody>
          <a:bodyPr/>
          <a:lstStyle>
            <a:lvl1pPr>
              <a:defRPr/>
            </a:lvl1pPr>
          </a:lstStyle>
          <a:p>
            <a:pPr>
              <a:defRPr/>
            </a:pPr>
            <a:endParaRPr lang="pt-BR"/>
          </a:p>
        </p:txBody>
      </p:sp>
      <p:sp>
        <p:nvSpPr>
          <p:cNvPr id="5" name="Espaço Reservado para Número de Slide 4"/>
          <p:cNvSpPr>
            <a:spLocks noGrp="1"/>
          </p:cNvSpPr>
          <p:nvPr>
            <p:ph type="sldNum" sz="quarter" idx="12"/>
          </p:nvPr>
        </p:nvSpPr>
        <p:spPr>
          <a:xfrm>
            <a:off x="4343400" y="1036638"/>
            <a:ext cx="457200" cy="441325"/>
          </a:xfrm>
        </p:spPr>
        <p:txBody>
          <a:bodyPr/>
          <a:lstStyle>
            <a:lvl1pPr>
              <a:defRPr/>
            </a:lvl1pPr>
          </a:lstStyle>
          <a:p>
            <a:pPr>
              <a:defRPr/>
            </a:pPr>
            <a:fld id="{9B312E11-0D27-4390-9230-EFFA89AA44AA}" type="slidenum">
              <a:rPr lang="pt-BR"/>
              <a:pPr>
                <a:defRPr/>
              </a:pPr>
              <a:t>‹nº›</a:t>
            </a:fld>
            <a:endParaRPr lang="pt-B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tângulo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3" name="Retângulo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4" name="Retângulo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tângulo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tângulo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tângulo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Espaço Reservado para Data 1"/>
          <p:cNvSpPr>
            <a:spLocks noGrp="1"/>
          </p:cNvSpPr>
          <p:nvPr>
            <p:ph type="dt" sz="half" idx="10"/>
          </p:nvPr>
        </p:nvSpPr>
        <p:spPr/>
        <p:txBody>
          <a:bodyPr/>
          <a:lstStyle>
            <a:lvl1pPr>
              <a:defRPr/>
            </a:lvl1pPr>
          </a:lstStyle>
          <a:p>
            <a:pPr>
              <a:defRPr/>
            </a:pPr>
            <a:endParaRPr lang="pt-BR"/>
          </a:p>
        </p:txBody>
      </p:sp>
      <p:sp>
        <p:nvSpPr>
          <p:cNvPr id="9" name="Espaço Reservado para Rodapé 2"/>
          <p:cNvSpPr>
            <a:spLocks noGrp="1"/>
          </p:cNvSpPr>
          <p:nvPr>
            <p:ph type="ftr" sz="quarter" idx="11"/>
          </p:nvPr>
        </p:nvSpPr>
        <p:spPr/>
        <p:txBody>
          <a:bodyPr/>
          <a:lstStyle>
            <a:lvl1pPr>
              <a:defRPr/>
            </a:lvl1pPr>
          </a:lstStyle>
          <a:p>
            <a:pPr>
              <a:defRPr/>
            </a:pPr>
            <a:endParaRPr lang="pt-BR"/>
          </a:p>
        </p:txBody>
      </p:sp>
      <p:sp>
        <p:nvSpPr>
          <p:cNvPr id="10" name="Espaço Reservado para Número de Slide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0C8185DF-D9C3-41F2-9162-C5289992B18F}" type="slidenum">
              <a:rPr lang="pt-BR"/>
              <a:pPr>
                <a:defRPr/>
              </a:pPr>
              <a:t>‹nº›</a:t>
            </a:fld>
            <a:endParaRPr lang="pt-B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5" name="Retângulo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tângulo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tângulo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tângulo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tâ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tângulo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tângulo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Conector reto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Elipse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Elipse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tângulo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ítulo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pt-BR" smtClean="0"/>
              <a:t>Clique para editar o estilo do título mestre</a:t>
            </a:r>
            <a:endParaRPr lang="en-US"/>
          </a:p>
        </p:txBody>
      </p:sp>
      <p:sp>
        <p:nvSpPr>
          <p:cNvPr id="3" name="Espaço Reservado para Tex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pt-BR" smtClean="0"/>
              <a:t>Clique para editar os estilos do texto mestre</a:t>
            </a:r>
          </a:p>
        </p:txBody>
      </p:sp>
      <p:sp>
        <p:nvSpPr>
          <p:cNvPr id="20" name="Espaço Reservado para Conteúdo 19"/>
          <p:cNvSpPr>
            <a:spLocks noGrp="1"/>
          </p:cNvSpPr>
          <p:nvPr>
            <p:ph sz="quarter" idx="1"/>
          </p:nvPr>
        </p:nvSpPr>
        <p:spPr>
          <a:xfrm>
            <a:off x="3124200" y="685800"/>
            <a:ext cx="5638800" cy="5410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6" name="Espaço Reservado para Número de Slide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D8BDBA28-B649-42B2-A169-4F8DC3198586}" type="slidenum">
              <a:rPr lang="pt-BR"/>
              <a:pPr>
                <a:defRPr/>
              </a:pPr>
              <a:t>‹nº›</a:t>
            </a:fld>
            <a:endParaRPr lang="pt-BR"/>
          </a:p>
        </p:txBody>
      </p:sp>
      <p:sp>
        <p:nvSpPr>
          <p:cNvPr id="17" name="Espaço Reservado para Data 4"/>
          <p:cNvSpPr>
            <a:spLocks noGrp="1"/>
          </p:cNvSpPr>
          <p:nvPr>
            <p:ph type="dt" sz="half" idx="11"/>
          </p:nvPr>
        </p:nvSpPr>
        <p:spPr/>
        <p:txBody>
          <a:bodyPr/>
          <a:lstStyle>
            <a:lvl1pPr>
              <a:defRPr/>
            </a:lvl1pPr>
          </a:lstStyle>
          <a:p>
            <a:pPr>
              <a:defRPr/>
            </a:pPr>
            <a:endParaRPr lang="pt-BR"/>
          </a:p>
        </p:txBody>
      </p:sp>
      <p:sp>
        <p:nvSpPr>
          <p:cNvPr id="18" name="Espaço Reservado para Rodapé 5"/>
          <p:cNvSpPr>
            <a:spLocks noGrp="1"/>
          </p:cNvSpPr>
          <p:nvPr>
            <p:ph type="ftr" sz="quarter" idx="12"/>
          </p:nvPr>
        </p:nvSpPr>
        <p:spPr>
          <a:xfrm>
            <a:off x="301625" y="6410325"/>
            <a:ext cx="3382963" cy="366713"/>
          </a:xfrm>
        </p:spPr>
        <p:txBody>
          <a:bodyPr/>
          <a:lstStyle>
            <a:lvl1pPr>
              <a:defRPr/>
            </a:lvl1pPr>
          </a:lstStyle>
          <a:p>
            <a:pPr>
              <a:defRPr/>
            </a:pPr>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F2DFC232-C7DB-46E7-A229-EAA474E22190}" type="slidenum">
              <a:rPr lang="pt-BR"/>
              <a:pPr>
                <a:defRPr/>
              </a:pPr>
              <a:t>‹nº›</a:t>
            </a:fld>
            <a:endParaRPr lang="pt-B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5" name="Conector reto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tângulo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tângulo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tângulo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tâ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tângulo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tângulo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tângulo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Elipse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Elipse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tângulo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ítu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pt-BR" smtClean="0"/>
              <a:t>Clique para editar o estilo do título mestre</a:t>
            </a:r>
            <a:endParaRPr lang="en-US"/>
          </a:p>
        </p:txBody>
      </p:sp>
      <p:sp>
        <p:nvSpPr>
          <p:cNvPr id="3" name="Espaço Reservado para Imagem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pt-BR" noProof="0" smtClean="0"/>
              <a:t>Clique no ícone para adicionar uma imagem</a:t>
            </a:r>
            <a:endParaRPr lang="en-US" noProof="0" dirty="0"/>
          </a:p>
        </p:txBody>
      </p:sp>
      <p:sp>
        <p:nvSpPr>
          <p:cNvPr id="4" name="Espaço Reservado para Tex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pt-BR" smtClean="0"/>
              <a:t>Clique para editar os estilos do texto mestre</a:t>
            </a:r>
          </a:p>
        </p:txBody>
      </p:sp>
      <p:sp>
        <p:nvSpPr>
          <p:cNvPr id="16" name="Espaço Reservado para Número de Slide 6"/>
          <p:cNvSpPr>
            <a:spLocks noGrp="1"/>
          </p:cNvSpPr>
          <p:nvPr>
            <p:ph type="sldNum" sz="quarter" idx="10"/>
          </p:nvPr>
        </p:nvSpPr>
        <p:spPr>
          <a:xfrm>
            <a:off x="1371600" y="312738"/>
            <a:ext cx="457200" cy="441325"/>
          </a:xfrm>
        </p:spPr>
        <p:txBody>
          <a:bodyPr/>
          <a:lstStyle>
            <a:lvl1pPr>
              <a:defRPr/>
            </a:lvl1pPr>
          </a:lstStyle>
          <a:p>
            <a:pPr>
              <a:defRPr/>
            </a:pPr>
            <a:fld id="{5B78F139-876E-4176-ADBC-C11DEBDAC387}" type="slidenum">
              <a:rPr lang="pt-BR"/>
              <a:pPr>
                <a:defRPr/>
              </a:pPr>
              <a:t>‹nº›</a:t>
            </a:fld>
            <a:endParaRPr lang="pt-BR"/>
          </a:p>
        </p:txBody>
      </p:sp>
      <p:sp>
        <p:nvSpPr>
          <p:cNvPr id="17" name="Espaço Reservado para Data 4"/>
          <p:cNvSpPr>
            <a:spLocks noGrp="1"/>
          </p:cNvSpPr>
          <p:nvPr>
            <p:ph type="dt" sz="half" idx="11"/>
          </p:nvPr>
        </p:nvSpPr>
        <p:spPr>
          <a:xfrm>
            <a:off x="5788025" y="6405563"/>
            <a:ext cx="3044825" cy="365125"/>
          </a:xfrm>
        </p:spPr>
        <p:txBody>
          <a:bodyPr/>
          <a:lstStyle>
            <a:lvl1pPr>
              <a:defRPr/>
            </a:lvl1pPr>
          </a:lstStyle>
          <a:p>
            <a:pPr>
              <a:defRPr/>
            </a:pPr>
            <a:endParaRPr lang="pt-BR"/>
          </a:p>
        </p:txBody>
      </p:sp>
      <p:sp>
        <p:nvSpPr>
          <p:cNvPr id="18" name="Espaço Reservado para Rodapé 5"/>
          <p:cNvSpPr>
            <a:spLocks noGrp="1"/>
          </p:cNvSpPr>
          <p:nvPr>
            <p:ph type="ftr" sz="quarter" idx="12"/>
          </p:nvPr>
        </p:nvSpPr>
        <p:spPr>
          <a:xfrm>
            <a:off x="301625" y="6410325"/>
            <a:ext cx="3584575" cy="366713"/>
          </a:xfrm>
        </p:spPr>
        <p:txBody>
          <a:bodyPr/>
          <a:lstStyle>
            <a:lvl1pPr>
              <a:defRPr/>
            </a:lvl1pPr>
          </a:lstStyle>
          <a:p>
            <a:pPr>
              <a:defRPr/>
            </a:pPr>
            <a:endParaRPr lang="pt-B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069771A8-437A-4608-B007-35F695630E0F}"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2"/>
      </p:bgRef>
    </p:bg>
    <p:spTree>
      <p:nvGrpSpPr>
        <p:cNvPr id="1" name=""/>
        <p:cNvGrpSpPr/>
        <p:nvPr/>
      </p:nvGrpSpPr>
      <p:grpSpPr>
        <a:xfrm>
          <a:off x="0" y="0"/>
          <a:ext cx="0" cy="0"/>
          <a:chOff x="0" y="0"/>
          <a:chExt cx="0" cy="0"/>
        </a:xfrm>
      </p:grpSpPr>
      <p:sp>
        <p:nvSpPr>
          <p:cNvPr id="4" name="Retângulo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tângulo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tângulo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tângulo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tângulo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tângulo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Conector reto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Elipse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Elipse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Espaço Reservado para Texto Vertical 2"/>
          <p:cNvSpPr>
            <a:spLocks noGrp="1"/>
          </p:cNvSpPr>
          <p:nvPr>
            <p:ph type="body" orient="vert" idx="1"/>
          </p:nvPr>
        </p:nvSpPr>
        <p:spPr>
          <a:xfrm>
            <a:off x="304800" y="304800"/>
            <a:ext cx="6553200" cy="5821366"/>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2" name="Título Vertical 1"/>
          <p:cNvSpPr>
            <a:spLocks noGrp="1"/>
          </p:cNvSpPr>
          <p:nvPr>
            <p:ph type="title" orient="vert"/>
          </p:nvPr>
        </p:nvSpPr>
        <p:spPr>
          <a:xfrm>
            <a:off x="7391400" y="304801"/>
            <a:ext cx="1447800" cy="5851525"/>
          </a:xfrm>
        </p:spPr>
        <p:txBody>
          <a:bodyPr vert="eaVert"/>
          <a:lstStyle/>
          <a:p>
            <a:r>
              <a:rPr lang="pt-BR" smtClean="0"/>
              <a:t>Clique para editar o estilo do título mestre</a:t>
            </a:r>
            <a:endParaRPr lang="en-US"/>
          </a:p>
        </p:txBody>
      </p:sp>
      <p:sp>
        <p:nvSpPr>
          <p:cNvPr id="13" name="Espaço Reservado para Número de Slide 5"/>
          <p:cNvSpPr>
            <a:spLocks noGrp="1"/>
          </p:cNvSpPr>
          <p:nvPr>
            <p:ph type="sldNum" sz="quarter" idx="10"/>
          </p:nvPr>
        </p:nvSpPr>
        <p:spPr>
          <a:xfrm>
            <a:off x="6915150" y="3009900"/>
            <a:ext cx="457200" cy="441325"/>
          </a:xfrm>
        </p:spPr>
        <p:txBody>
          <a:bodyPr/>
          <a:lstStyle>
            <a:lvl1pPr>
              <a:defRPr/>
            </a:lvl1pPr>
          </a:lstStyle>
          <a:p>
            <a:pPr>
              <a:defRPr/>
            </a:pPr>
            <a:fld id="{DD083E70-82E6-4884-A18A-CB2520CD81CE}" type="slidenum">
              <a:rPr lang="pt-BR"/>
              <a:pPr>
                <a:defRPr/>
              </a:pPr>
              <a:t>‹nº›</a:t>
            </a:fld>
            <a:endParaRPr lang="pt-BR"/>
          </a:p>
        </p:txBody>
      </p:sp>
      <p:sp>
        <p:nvSpPr>
          <p:cNvPr id="14" name="Espaço Reservado para Data 3"/>
          <p:cNvSpPr>
            <a:spLocks noGrp="1"/>
          </p:cNvSpPr>
          <p:nvPr>
            <p:ph type="dt" sz="half" idx="11"/>
          </p:nvPr>
        </p:nvSpPr>
        <p:spPr/>
        <p:txBody>
          <a:bodyPr/>
          <a:lstStyle>
            <a:lvl1pPr>
              <a:defRPr/>
            </a:lvl1pPr>
          </a:lstStyle>
          <a:p>
            <a:pPr>
              <a:defRPr/>
            </a:pPr>
            <a:endParaRPr lang="pt-BR"/>
          </a:p>
        </p:txBody>
      </p:sp>
      <p:sp>
        <p:nvSpPr>
          <p:cNvPr id="15" name="Espaço Reservado para Rodapé 4"/>
          <p:cNvSpPr>
            <a:spLocks noGrp="1"/>
          </p:cNvSpPr>
          <p:nvPr>
            <p:ph type="ftr" sz="quarter" idx="12"/>
          </p:nvPr>
        </p:nvSpPr>
        <p:spPr/>
        <p:txBody>
          <a:bodyPr/>
          <a:lstStyle>
            <a:lvl1pPr>
              <a:defRPr/>
            </a:lvl1pPr>
          </a:lstStyle>
          <a:p>
            <a:pPr>
              <a:defRPr/>
            </a:pPr>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D06C72BF-EE4E-49E7-92F6-E730AEDF3052}"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B2066A3C-85C2-4404-8A06-484598A42F45}"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7B2FBEC2-649E-4308-B4CA-2FC603ACB0E0}"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D9BB5C7C-7CCF-4214-8FC0-04C74C81811F}"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DF0668F9-A0FB-4C2E-9C44-2F2CF20BF557}"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5230ED88-C8BA-4F54-AAE8-7624583DE7A7}"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4338EDCE-2E9A-406A-80F3-CD4A6235A6DF}"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Espaço Reservado para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6387" name="Espaço Reservado para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79FB628-F09E-4169-81FE-FB29339D684C}"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6" name="Retângulo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9" name="Retângu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tângulo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Espaço Reservado para Data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endParaRPr lang="pt-BR"/>
          </a:p>
        </p:txBody>
      </p:sp>
      <p:sp>
        <p:nvSpPr>
          <p:cNvPr id="3" name="Espaço Reservado para Rodapé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pt-BR"/>
          </a:p>
        </p:txBody>
      </p:sp>
      <p:sp>
        <p:nvSpPr>
          <p:cNvPr id="8" name="Retângulo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Conector reto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Elipse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Elipse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Espaço Reservado para Número de Slide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A4E0FC1E-E122-4A8C-A08C-0F6E0F290A9D}" type="slidenum">
              <a:rPr lang="pt-BR"/>
              <a:pPr>
                <a:defRPr/>
              </a:pPr>
              <a:t>‹nº›</a:t>
            </a:fld>
            <a:endParaRPr lang="pt-BR"/>
          </a:p>
        </p:txBody>
      </p:sp>
      <p:sp>
        <p:nvSpPr>
          <p:cNvPr id="17422" name="Espaço Reservado para Título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pt-BR" smtClean="0"/>
              <a:t>Clique para editar o estilo do título mestre</a:t>
            </a:r>
            <a:endParaRPr lang="en-US" smtClean="0"/>
          </a:p>
        </p:txBody>
      </p:sp>
      <p:sp>
        <p:nvSpPr>
          <p:cNvPr id="17423" name="Espaço Reservado para Texto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Tree>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89" r:id="rId8"/>
    <p:sldLayoutId id="2147483990" r:id="rId9"/>
    <p:sldLayoutId id="2147483991" r:id="rId10"/>
    <p:sldLayoutId id="2147483992"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8.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5.bin"/><Relationship Id="rId7"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8.wmf"/><Relationship Id="rId5" Type="http://schemas.openxmlformats.org/officeDocument/2006/relationships/oleObject" Target="../embeddings/oleObject22.bin"/><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chart" Target="../charts/chart5.xml"/><Relationship Id="rId7"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5.bin"/><Relationship Id="rId11" Type="http://schemas.openxmlformats.org/officeDocument/2006/relationships/image" Target="../media/image33.wmf"/><Relationship Id="rId5" Type="http://schemas.openxmlformats.org/officeDocument/2006/relationships/image" Target="../media/image30.w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32.wmf"/></Relationships>
</file>

<file path=ppt/slides/_rels/slide14.xml.rels><?xml version="1.0" encoding="UTF-8" standalone="yes"?>
<Relationships xmlns="http://schemas.openxmlformats.org/package/2006/relationships"><Relationship Id="rId8" Type="http://schemas.openxmlformats.org/officeDocument/2006/relationships/image" Target="../media/image35.wmf"/><Relationship Id="rId13" Type="http://schemas.openxmlformats.org/officeDocument/2006/relationships/oleObject" Target="../embeddings/oleObject32.bin"/><Relationship Id="rId18" Type="http://schemas.openxmlformats.org/officeDocument/2006/relationships/image" Target="../media/image26.wmf"/><Relationship Id="rId3" Type="http://schemas.openxmlformats.org/officeDocument/2006/relationships/oleObject" Target="../embeddings/oleObject12.bin"/><Relationship Id="rId7" Type="http://schemas.openxmlformats.org/officeDocument/2006/relationships/oleObject" Target="../embeddings/oleObject29.bin"/><Relationship Id="rId12" Type="http://schemas.openxmlformats.org/officeDocument/2006/relationships/image" Target="../media/image37.wmf"/><Relationship Id="rId17" Type="http://schemas.openxmlformats.org/officeDocument/2006/relationships/oleObject" Target="../embeddings/oleObject34.bin"/><Relationship Id="rId2" Type="http://schemas.openxmlformats.org/officeDocument/2006/relationships/slideLayout" Target="../slideLayouts/slideLayout7.xml"/><Relationship Id="rId16" Type="http://schemas.openxmlformats.org/officeDocument/2006/relationships/image" Target="../media/image39.wmf"/><Relationship Id="rId20" Type="http://schemas.openxmlformats.org/officeDocument/2006/relationships/image" Target="../media/image40.wmf"/><Relationship Id="rId1" Type="http://schemas.openxmlformats.org/officeDocument/2006/relationships/vmlDrawing" Target="../drawings/vmlDrawing8.vml"/><Relationship Id="rId6" Type="http://schemas.openxmlformats.org/officeDocument/2006/relationships/image" Target="../media/image34.wmf"/><Relationship Id="rId11" Type="http://schemas.openxmlformats.org/officeDocument/2006/relationships/oleObject" Target="../embeddings/oleObject31.bin"/><Relationship Id="rId5" Type="http://schemas.openxmlformats.org/officeDocument/2006/relationships/oleObject" Target="../embeddings/oleObject28.bin"/><Relationship Id="rId15" Type="http://schemas.openxmlformats.org/officeDocument/2006/relationships/oleObject" Target="../embeddings/oleObject33.bin"/><Relationship Id="rId10" Type="http://schemas.openxmlformats.org/officeDocument/2006/relationships/image" Target="../media/image36.wmf"/><Relationship Id="rId19" Type="http://schemas.openxmlformats.org/officeDocument/2006/relationships/oleObject" Target="../embeddings/oleObject35.bin"/><Relationship Id="rId4" Type="http://schemas.openxmlformats.org/officeDocument/2006/relationships/image" Target="../media/image19.wmf"/><Relationship Id="rId9" Type="http://schemas.openxmlformats.org/officeDocument/2006/relationships/oleObject" Target="../embeddings/oleObject30.bin"/><Relationship Id="rId14" Type="http://schemas.openxmlformats.org/officeDocument/2006/relationships/image" Target="../media/image38.wmf"/></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41.wmf"/><Relationship Id="rId4" Type="http://schemas.openxmlformats.org/officeDocument/2006/relationships/oleObject" Target="../embeddings/oleObject36.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11.jpg"/><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9.wmf"/></Relationships>
</file>

<file path=ppt/slides/_rels/slide4.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3.wmf"/><Relationship Id="rId5" Type="http://schemas.openxmlformats.org/officeDocument/2006/relationships/oleObject" Target="../embeddings/oleObject6.bin"/><Relationship Id="rId4" Type="http://schemas.openxmlformats.org/officeDocument/2006/relationships/image" Target="../media/image12.wmf"/></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chart" Target="../charts/chart2.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9.bin"/><Relationship Id="rId11" Type="http://schemas.openxmlformats.org/officeDocument/2006/relationships/image" Target="../media/image18.wmf"/><Relationship Id="rId5" Type="http://schemas.openxmlformats.org/officeDocument/2006/relationships/image" Target="../media/image15.w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7.wmf"/></Relationships>
</file>

<file path=ppt/slides/_rels/slide7.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oleObject" Target="../embeddings/oleObject17.bin"/><Relationship Id="rId18" Type="http://schemas.openxmlformats.org/officeDocument/2006/relationships/image" Target="../media/image26.wmf"/><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23.wmf"/><Relationship Id="rId17" Type="http://schemas.openxmlformats.org/officeDocument/2006/relationships/oleObject" Target="../embeddings/oleObject19.bin"/><Relationship Id="rId2" Type="http://schemas.openxmlformats.org/officeDocument/2006/relationships/slideLayout" Target="../slideLayouts/slideLayout7.xml"/><Relationship Id="rId16" Type="http://schemas.openxmlformats.org/officeDocument/2006/relationships/image" Target="../media/image25.wmf"/><Relationship Id="rId20" Type="http://schemas.openxmlformats.org/officeDocument/2006/relationships/image" Target="../media/image27.wmf"/><Relationship Id="rId1" Type="http://schemas.openxmlformats.org/officeDocument/2006/relationships/vmlDrawing" Target="../drawings/vmlDrawing4.vml"/><Relationship Id="rId6" Type="http://schemas.openxmlformats.org/officeDocument/2006/relationships/image" Target="../media/image20.wmf"/><Relationship Id="rId11" Type="http://schemas.openxmlformats.org/officeDocument/2006/relationships/oleObject" Target="../embeddings/oleObject16.bin"/><Relationship Id="rId5" Type="http://schemas.openxmlformats.org/officeDocument/2006/relationships/oleObject" Target="../embeddings/oleObject13.bin"/><Relationship Id="rId15" Type="http://schemas.openxmlformats.org/officeDocument/2006/relationships/oleObject" Target="../embeddings/oleObject18.bin"/><Relationship Id="rId10" Type="http://schemas.openxmlformats.org/officeDocument/2006/relationships/image" Target="../media/image22.wmf"/><Relationship Id="rId19" Type="http://schemas.openxmlformats.org/officeDocument/2006/relationships/oleObject" Target="../embeddings/oleObject20.bin"/><Relationship Id="rId4" Type="http://schemas.openxmlformats.org/officeDocument/2006/relationships/image" Target="../media/image19.wmf"/><Relationship Id="rId9" Type="http://schemas.openxmlformats.org/officeDocument/2006/relationships/oleObject" Target="../embeddings/oleObject15.bin"/><Relationship Id="rId14" Type="http://schemas.openxmlformats.org/officeDocument/2006/relationships/image" Target="../media/image24.wmf"/></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27.wmf"/><Relationship Id="rId4" Type="http://schemas.openxmlformats.org/officeDocument/2006/relationships/oleObject" Target="../embeddings/oleObject2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44488" y="1714445"/>
            <a:ext cx="8497887" cy="2123658"/>
          </a:xfrm>
          <a:prstGeom prst="rect">
            <a:avLst/>
          </a:prstGeom>
          <a:noFill/>
        </p:spPr>
        <p:txBody>
          <a:bodyPr>
            <a:spAutoFit/>
          </a:bodyPr>
          <a:lstStyle/>
          <a:p>
            <a:pPr algn="ctr">
              <a:defRPr/>
            </a:pPr>
            <a:r>
              <a:rPr lang="pt-BR" sz="6600" b="1" dirty="0" smtClean="0">
                <a:solidFill>
                  <a:srgbClr val="002060"/>
                </a:solidFill>
                <a:effectLst>
                  <a:outerShdw blurRad="38100" dist="38100" dir="2700000" algn="tl">
                    <a:srgbClr val="C0C0C0"/>
                  </a:outerShdw>
                </a:effectLst>
                <a:latin typeface="Constantia" pitchFamily="18" charset="0"/>
              </a:rPr>
              <a:t>Operações Unitárias III</a:t>
            </a:r>
            <a:endParaRPr lang="pt-BR" sz="6600" dirty="0">
              <a:solidFill>
                <a:srgbClr val="002060"/>
              </a:solidFill>
              <a:latin typeface="Constantia" pitchFamily="18" charset="0"/>
            </a:endParaRPr>
          </a:p>
        </p:txBody>
      </p:sp>
      <p:sp>
        <p:nvSpPr>
          <p:cNvPr id="29699" name="CaixaDeTexto 19"/>
          <p:cNvSpPr txBox="1">
            <a:spLocks noChangeArrowheads="1"/>
          </p:cNvSpPr>
          <p:nvPr/>
        </p:nvSpPr>
        <p:spPr bwMode="auto">
          <a:xfrm>
            <a:off x="2304558" y="5724525"/>
            <a:ext cx="4186237" cy="461665"/>
          </a:xfrm>
          <a:prstGeom prst="rect">
            <a:avLst/>
          </a:prstGeom>
          <a:noFill/>
          <a:ln w="9525">
            <a:noFill/>
            <a:miter lim="800000"/>
            <a:headEnd/>
            <a:tailEnd/>
          </a:ln>
        </p:spPr>
        <p:txBody>
          <a:bodyPr>
            <a:spAutoFit/>
          </a:bodyPr>
          <a:lstStyle/>
          <a:p>
            <a:pPr algn="ctr"/>
            <a:r>
              <a:rPr lang="pt-BR" sz="2400" i="1" dirty="0" smtClean="0">
                <a:latin typeface="Bookman Old Style" pitchFamily="18" charset="0"/>
              </a:rPr>
              <a:t>1° Semestre </a:t>
            </a:r>
            <a:r>
              <a:rPr lang="pt-BR" sz="2400" i="1" smtClean="0">
                <a:latin typeface="Bookman Old Style" pitchFamily="18" charset="0"/>
              </a:rPr>
              <a:t>- 2020</a:t>
            </a:r>
            <a:endParaRPr lang="pt-BR" sz="2400" i="1" dirty="0">
              <a:latin typeface="Bookman Old Style" pitchFamily="18" charset="0"/>
            </a:endParaRPr>
          </a:p>
        </p:txBody>
      </p:sp>
      <p:sp>
        <p:nvSpPr>
          <p:cNvPr id="29700" name="Text Box 37"/>
          <p:cNvSpPr txBox="1">
            <a:spLocks noChangeArrowheads="1"/>
          </p:cNvSpPr>
          <p:nvPr/>
        </p:nvSpPr>
        <p:spPr bwMode="auto">
          <a:xfrm>
            <a:off x="255588" y="3850683"/>
            <a:ext cx="8353425" cy="461962"/>
          </a:xfrm>
          <a:prstGeom prst="rect">
            <a:avLst/>
          </a:prstGeom>
          <a:noFill/>
          <a:ln w="9525">
            <a:noFill/>
            <a:miter lim="800000"/>
            <a:headEnd/>
            <a:tailEnd/>
          </a:ln>
        </p:spPr>
        <p:txBody>
          <a:bodyPr>
            <a:spAutoFit/>
          </a:bodyPr>
          <a:lstStyle/>
          <a:p>
            <a:pPr>
              <a:spcBef>
                <a:spcPct val="50000"/>
              </a:spcBef>
            </a:pPr>
            <a:r>
              <a:rPr lang="pt-BR" sz="2400" i="1" dirty="0" err="1" smtClean="0">
                <a:latin typeface="Bookman Old Style" pitchFamily="18" charset="0"/>
              </a:rPr>
              <a:t>Profa</a:t>
            </a:r>
            <a:r>
              <a:rPr lang="pt-BR" sz="2400" i="1" dirty="0" smtClean="0">
                <a:latin typeface="Bookman Old Style" pitchFamily="18" charset="0"/>
              </a:rPr>
              <a:t>. Dra.: </a:t>
            </a:r>
            <a:r>
              <a:rPr lang="pt-BR" sz="2400" i="1" dirty="0">
                <a:latin typeface="Bookman Old Style" pitchFamily="18" charset="0"/>
              </a:rPr>
              <a:t>Simone de Fátima Medeiros</a:t>
            </a:r>
          </a:p>
        </p:txBody>
      </p:sp>
      <p:pic>
        <p:nvPicPr>
          <p:cNvPr id="29703" name="Picture 70" descr="faenquil2"/>
          <p:cNvPicPr>
            <a:picLocks noChangeAspect="1" noChangeArrowheads="1"/>
          </p:cNvPicPr>
          <p:nvPr/>
        </p:nvPicPr>
        <p:blipFill>
          <a:blip r:embed="rId2" cstate="print"/>
          <a:srcRect/>
          <a:stretch>
            <a:fillRect/>
          </a:stretch>
        </p:blipFill>
        <p:spPr bwMode="auto">
          <a:xfrm>
            <a:off x="546100" y="212725"/>
            <a:ext cx="1357313" cy="1357313"/>
          </a:xfrm>
          <a:prstGeom prst="rect">
            <a:avLst/>
          </a:prstGeom>
          <a:noFill/>
          <a:ln w="9525">
            <a:noFill/>
            <a:miter lim="800000"/>
            <a:headEnd/>
            <a:tailEnd/>
          </a:ln>
        </p:spPr>
      </p:pic>
      <p:pic>
        <p:nvPicPr>
          <p:cNvPr id="29704" name="Picture 12"/>
          <p:cNvPicPr>
            <a:picLocks noChangeAspect="1" noChangeArrowheads="1"/>
          </p:cNvPicPr>
          <p:nvPr/>
        </p:nvPicPr>
        <p:blipFill>
          <a:blip r:embed="rId3" cstate="print"/>
          <a:srcRect b="19679"/>
          <a:stretch>
            <a:fillRect/>
          </a:stretch>
        </p:blipFill>
        <p:spPr bwMode="auto">
          <a:xfrm>
            <a:off x="1536700" y="-74613"/>
            <a:ext cx="7724775" cy="1517651"/>
          </a:xfrm>
          <a:prstGeom prst="rect">
            <a:avLst/>
          </a:prstGeom>
          <a:noFill/>
          <a:ln w="9525">
            <a:noFill/>
            <a:miter lim="800000"/>
            <a:headEnd/>
            <a:tailEnd/>
          </a:ln>
        </p:spPr>
      </p:pic>
      <p:pic>
        <p:nvPicPr>
          <p:cNvPr id="11" name="Imagem 10" descr="imagesCAHH2BQB.jpg"/>
          <p:cNvPicPr>
            <a:picLocks noChangeAspect="1"/>
          </p:cNvPicPr>
          <p:nvPr/>
        </p:nvPicPr>
        <p:blipFill>
          <a:blip r:embed="rId4" cstate="print"/>
          <a:stretch>
            <a:fillRect/>
          </a:stretch>
        </p:blipFill>
        <p:spPr>
          <a:xfrm>
            <a:off x="260611" y="4691922"/>
            <a:ext cx="1886554" cy="1680460"/>
          </a:xfrm>
          <a:prstGeom prst="rect">
            <a:avLst/>
          </a:prstGeom>
        </p:spPr>
      </p:pic>
      <p:pic>
        <p:nvPicPr>
          <p:cNvPr id="9" name="Imagem 8" descr="imagesCA8MBUUV.jpg"/>
          <p:cNvPicPr>
            <a:picLocks noChangeAspect="1"/>
          </p:cNvPicPr>
          <p:nvPr/>
        </p:nvPicPr>
        <p:blipFill>
          <a:blip r:embed="rId5" cstate="print"/>
          <a:stretch>
            <a:fillRect/>
          </a:stretch>
        </p:blipFill>
        <p:spPr>
          <a:xfrm>
            <a:off x="5901283" y="4272198"/>
            <a:ext cx="2975915" cy="193755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703" y="117707"/>
            <a:ext cx="2412768" cy="3233867"/>
          </a:xfrm>
          <a:prstGeom prst="rect">
            <a:avLst/>
          </a:prstGeom>
        </p:spPr>
      </p:pic>
      <p:sp>
        <p:nvSpPr>
          <p:cNvPr id="3" name="CaixaDeTexto 2"/>
          <p:cNvSpPr txBox="1"/>
          <p:nvPr/>
        </p:nvSpPr>
        <p:spPr>
          <a:xfrm>
            <a:off x="3068516" y="129906"/>
            <a:ext cx="5679830" cy="584775"/>
          </a:xfrm>
          <a:prstGeom prst="rect">
            <a:avLst/>
          </a:prstGeom>
          <a:noFill/>
        </p:spPr>
        <p:txBody>
          <a:bodyPr wrap="square" rtlCol="0">
            <a:spAutoFit/>
          </a:bodyPr>
          <a:lstStyle/>
          <a:p>
            <a:r>
              <a:rPr lang="pt-BR" sz="1600" dirty="0" smtClean="0">
                <a:solidFill>
                  <a:srgbClr val="FF0000"/>
                </a:solidFill>
              </a:rPr>
              <a:t>Identificando as condições operacionais e as alimentações:</a:t>
            </a:r>
          </a:p>
          <a:p>
            <a:endParaRPr lang="pt-BR" sz="1600" dirty="0">
              <a:solidFill>
                <a:srgbClr val="FF0000"/>
              </a:solidFill>
            </a:endParaRPr>
          </a:p>
        </p:txBody>
      </p:sp>
      <p:sp>
        <p:nvSpPr>
          <p:cNvPr id="4" name="CaixaDeTexto 3"/>
          <p:cNvSpPr txBox="1"/>
          <p:nvPr/>
        </p:nvSpPr>
        <p:spPr>
          <a:xfrm>
            <a:off x="3196004" y="641840"/>
            <a:ext cx="3824654" cy="1569660"/>
          </a:xfrm>
          <a:prstGeom prst="rect">
            <a:avLst/>
          </a:prstGeom>
          <a:noFill/>
        </p:spPr>
        <p:txBody>
          <a:bodyPr wrap="square" rtlCol="0">
            <a:spAutoFit/>
          </a:bodyPr>
          <a:lstStyle/>
          <a:p>
            <a:r>
              <a:rPr lang="pt-BR" sz="1600" i="1" dirty="0" smtClean="0"/>
              <a:t>T</a:t>
            </a:r>
            <a:r>
              <a:rPr lang="pt-BR" sz="1600" dirty="0" smtClean="0"/>
              <a:t> = 122 °C;</a:t>
            </a:r>
          </a:p>
          <a:p>
            <a:r>
              <a:rPr lang="pt-BR" sz="1600" i="1" dirty="0" smtClean="0"/>
              <a:t>P</a:t>
            </a:r>
            <a:r>
              <a:rPr lang="pt-BR" sz="1600" i="1" baseline="-25000" dirty="0" smtClean="0"/>
              <a:t>T</a:t>
            </a:r>
            <a:r>
              <a:rPr lang="pt-BR" sz="1600" dirty="0" smtClean="0"/>
              <a:t> = 1 </a:t>
            </a:r>
            <a:r>
              <a:rPr lang="pt-BR" sz="1600" dirty="0" err="1" smtClean="0"/>
              <a:t>atm</a:t>
            </a:r>
            <a:r>
              <a:rPr lang="pt-BR" sz="1600" dirty="0" smtClean="0"/>
              <a:t> = 101,33 </a:t>
            </a:r>
            <a:r>
              <a:rPr lang="pt-BR" sz="1600" dirty="0" err="1" smtClean="0"/>
              <a:t>kN</a:t>
            </a:r>
            <a:r>
              <a:rPr lang="pt-BR" sz="1600" dirty="0" smtClean="0"/>
              <a:t>/m2;</a:t>
            </a:r>
          </a:p>
          <a:p>
            <a:r>
              <a:rPr lang="pt-BR" sz="1600" i="1" dirty="0" err="1" smtClean="0"/>
              <a:t>Ls</a:t>
            </a:r>
            <a:r>
              <a:rPr lang="pt-BR" sz="1600" dirty="0" smtClean="0"/>
              <a:t> = 0,0017 </a:t>
            </a:r>
            <a:r>
              <a:rPr lang="pt-BR" sz="1600" dirty="0" err="1" smtClean="0"/>
              <a:t>kmol</a:t>
            </a:r>
            <a:r>
              <a:rPr lang="pt-BR" sz="1600" dirty="0" smtClean="0"/>
              <a:t>/s;</a:t>
            </a:r>
          </a:p>
          <a:p>
            <a:r>
              <a:rPr lang="pt-BR" sz="1600" i="1" dirty="0" smtClean="0"/>
              <a:t>Y</a:t>
            </a:r>
            <a:r>
              <a:rPr lang="pt-BR" sz="1600" i="1" baseline="-25000" dirty="0" smtClean="0"/>
              <a:t>1</a:t>
            </a:r>
            <a:r>
              <a:rPr lang="pt-BR" sz="1600" dirty="0" smtClean="0"/>
              <a:t> = 0;</a:t>
            </a:r>
          </a:p>
          <a:p>
            <a:r>
              <a:rPr lang="pt-BR" sz="1600" i="1" dirty="0" smtClean="0"/>
              <a:t>X</a:t>
            </a:r>
            <a:r>
              <a:rPr lang="pt-BR" sz="1600" i="1" baseline="-25000" dirty="0"/>
              <a:t>2</a:t>
            </a:r>
            <a:r>
              <a:rPr lang="pt-BR" sz="1600" dirty="0" smtClean="0"/>
              <a:t> = 0,125;</a:t>
            </a:r>
          </a:p>
          <a:p>
            <a:r>
              <a:rPr lang="pt-BR" sz="1600" dirty="0" smtClean="0"/>
              <a:t>X</a:t>
            </a:r>
            <a:r>
              <a:rPr lang="pt-BR" sz="1600" baseline="-25000" dirty="0"/>
              <a:t>1</a:t>
            </a:r>
            <a:r>
              <a:rPr lang="pt-BR" sz="1600" dirty="0" smtClean="0"/>
              <a:t> = 0,00503;</a:t>
            </a:r>
            <a:endParaRPr lang="pt-BR" sz="1600" dirty="0"/>
          </a:p>
        </p:txBody>
      </p:sp>
      <p:sp>
        <p:nvSpPr>
          <p:cNvPr id="5" name="CaixaDeTexto 4"/>
          <p:cNvSpPr txBox="1"/>
          <p:nvPr/>
        </p:nvSpPr>
        <p:spPr>
          <a:xfrm>
            <a:off x="3196004" y="2287656"/>
            <a:ext cx="4809392" cy="830997"/>
          </a:xfrm>
          <a:prstGeom prst="rect">
            <a:avLst/>
          </a:prstGeom>
          <a:noFill/>
        </p:spPr>
        <p:txBody>
          <a:bodyPr wrap="square" rtlCol="0">
            <a:spAutoFit/>
          </a:bodyPr>
          <a:lstStyle/>
          <a:p>
            <a:r>
              <a:rPr lang="pt-BR" sz="1600" dirty="0" smtClean="0"/>
              <a:t>Dados adicionais:</a:t>
            </a:r>
          </a:p>
          <a:p>
            <a:r>
              <a:rPr lang="pt-BR" sz="1600" i="1" dirty="0" err="1"/>
              <a:t>G</a:t>
            </a:r>
            <a:r>
              <a:rPr lang="pt-BR" sz="1600" i="1" dirty="0" err="1" smtClean="0"/>
              <a:t>s</a:t>
            </a:r>
            <a:r>
              <a:rPr lang="pt-BR" sz="1600" i="1" baseline="-25000" dirty="0" err="1" smtClean="0"/>
              <a:t>op</a:t>
            </a:r>
            <a:r>
              <a:rPr lang="pt-BR" sz="1600" i="1" dirty="0" smtClean="0"/>
              <a:t> </a:t>
            </a:r>
            <a:r>
              <a:rPr lang="pt-BR" sz="1600" dirty="0" smtClean="0"/>
              <a:t>= 1,5*</a:t>
            </a:r>
            <a:r>
              <a:rPr lang="pt-BR" sz="1600" i="1" dirty="0" err="1"/>
              <a:t>G</a:t>
            </a:r>
            <a:r>
              <a:rPr lang="pt-BR" sz="1600" i="1" dirty="0" err="1" smtClean="0"/>
              <a:t>s</a:t>
            </a:r>
            <a:r>
              <a:rPr lang="pt-BR" sz="1600" i="1" baseline="-25000" dirty="0" err="1" smtClean="0"/>
              <a:t>min</a:t>
            </a:r>
            <a:endParaRPr lang="pt-BR" sz="1600" i="1" baseline="-25000" dirty="0" smtClean="0"/>
          </a:p>
          <a:p>
            <a:r>
              <a:rPr lang="pt-BR" sz="1600" i="1" dirty="0" smtClean="0"/>
              <a:t>P</a:t>
            </a:r>
            <a:r>
              <a:rPr lang="pt-BR" sz="1600" i="1" baseline="30000" dirty="0" smtClean="0"/>
              <a:t>0</a:t>
            </a:r>
            <a:r>
              <a:rPr lang="pt-BR" sz="1600" i="1" baseline="-25000" dirty="0" smtClean="0"/>
              <a:t>benzeno</a:t>
            </a:r>
            <a:r>
              <a:rPr lang="pt-BR" sz="1600" baseline="-25000" dirty="0" smtClean="0"/>
              <a:t> </a:t>
            </a:r>
            <a:r>
              <a:rPr lang="pt-BR" sz="1600" dirty="0" smtClean="0"/>
              <a:t>a 122 °C = 319 </a:t>
            </a:r>
            <a:r>
              <a:rPr lang="pt-BR" sz="1600" dirty="0" err="1" smtClean="0"/>
              <a:t>kN</a:t>
            </a:r>
            <a:r>
              <a:rPr lang="pt-BR" sz="1600" dirty="0" smtClean="0"/>
              <a:t>/m</a:t>
            </a:r>
            <a:r>
              <a:rPr lang="pt-BR" sz="1600" baseline="30000" dirty="0" smtClean="0"/>
              <a:t>2</a:t>
            </a:r>
            <a:endParaRPr lang="pt-BR" sz="1600" baseline="30000" dirty="0"/>
          </a:p>
        </p:txBody>
      </p:sp>
    </p:spTree>
    <p:extLst>
      <p:ext uri="{BB962C8B-B14F-4D97-AF65-F5344CB8AC3E}">
        <p14:creationId xmlns:p14="http://schemas.microsoft.com/office/powerpoint/2010/main" val="63888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817683" y="375017"/>
            <a:ext cx="4651131" cy="954107"/>
          </a:xfrm>
          <a:prstGeom prst="rect">
            <a:avLst/>
          </a:prstGeom>
          <a:noFill/>
        </p:spPr>
        <p:txBody>
          <a:bodyPr wrap="square" rtlCol="0">
            <a:spAutoFit/>
          </a:bodyPr>
          <a:lstStyle/>
          <a:p>
            <a:r>
              <a:rPr lang="pt-BR" sz="2800" dirty="0" smtClean="0">
                <a:solidFill>
                  <a:srgbClr val="FF0000"/>
                </a:solidFill>
              </a:rPr>
              <a:t>Curva de equilíbrio:</a:t>
            </a:r>
          </a:p>
          <a:p>
            <a:endParaRPr lang="pt-BR" sz="2800" dirty="0">
              <a:solidFill>
                <a:srgbClr val="FF0000"/>
              </a:solidFill>
            </a:endParaRPr>
          </a:p>
        </p:txBody>
      </p:sp>
      <p:graphicFrame>
        <p:nvGraphicFramePr>
          <p:cNvPr id="3" name="Objeto 2"/>
          <p:cNvGraphicFramePr>
            <a:graphicFrameLocks noChangeAspect="1"/>
          </p:cNvGraphicFramePr>
          <p:nvPr>
            <p:extLst>
              <p:ext uri="{D42A27DB-BD31-4B8C-83A1-F6EECF244321}">
                <p14:modId xmlns:p14="http://schemas.microsoft.com/office/powerpoint/2010/main" val="306705247"/>
              </p:ext>
            </p:extLst>
          </p:nvPr>
        </p:nvGraphicFramePr>
        <p:xfrm>
          <a:off x="1213337" y="1147493"/>
          <a:ext cx="2387600" cy="914400"/>
        </p:xfrm>
        <a:graphic>
          <a:graphicData uri="http://schemas.openxmlformats.org/presentationml/2006/ole">
            <mc:AlternateContent xmlns:mc="http://schemas.openxmlformats.org/markup-compatibility/2006">
              <mc:Choice xmlns:v="urn:schemas-microsoft-com:vml" Requires="v">
                <p:oleObj spid="_x0000_s18482" name="Equação" r:id="rId3" imgW="1193760" imgH="457200" progId="Equation.3">
                  <p:embed/>
                </p:oleObj>
              </mc:Choice>
              <mc:Fallback>
                <p:oleObj name="Equação" r:id="rId3" imgW="1193760" imgH="457200" progId="Equation.3">
                  <p:embed/>
                  <p:pic>
                    <p:nvPicPr>
                      <p:cNvPr id="3" name="Objeto 2"/>
                      <p:cNvPicPr>
                        <a:picLocks noChangeAspect="1" noChangeArrowheads="1"/>
                      </p:cNvPicPr>
                      <p:nvPr/>
                    </p:nvPicPr>
                    <p:blipFill>
                      <a:blip r:embed="rId4"/>
                      <a:srcRect/>
                      <a:stretch>
                        <a:fillRect/>
                      </a:stretch>
                    </p:blipFill>
                    <p:spPr bwMode="auto">
                      <a:xfrm>
                        <a:off x="1213337" y="1147493"/>
                        <a:ext cx="2387600" cy="914400"/>
                      </a:xfrm>
                      <a:prstGeom prst="rect">
                        <a:avLst/>
                      </a:prstGeom>
                      <a:noFill/>
                    </p:spPr>
                  </p:pic>
                </p:oleObj>
              </mc:Fallback>
            </mc:AlternateContent>
          </a:graphicData>
        </a:graphic>
      </p:graphicFrame>
      <p:graphicFrame>
        <p:nvGraphicFramePr>
          <p:cNvPr id="4" name="Objeto 3"/>
          <p:cNvGraphicFramePr>
            <a:graphicFrameLocks noChangeAspect="1"/>
          </p:cNvGraphicFramePr>
          <p:nvPr>
            <p:extLst>
              <p:ext uri="{D42A27DB-BD31-4B8C-83A1-F6EECF244321}">
                <p14:modId xmlns:p14="http://schemas.microsoft.com/office/powerpoint/2010/main" val="3525992921"/>
              </p:ext>
            </p:extLst>
          </p:nvPr>
        </p:nvGraphicFramePr>
        <p:xfrm>
          <a:off x="996950" y="2403475"/>
          <a:ext cx="2819400" cy="863600"/>
        </p:xfrm>
        <a:graphic>
          <a:graphicData uri="http://schemas.openxmlformats.org/presentationml/2006/ole">
            <mc:AlternateContent xmlns:mc="http://schemas.openxmlformats.org/markup-compatibility/2006">
              <mc:Choice xmlns:v="urn:schemas-microsoft-com:vml" Requires="v">
                <p:oleObj spid="_x0000_s18483" name="Equação" r:id="rId5" imgW="1409400" imgH="431640" progId="Equation.3">
                  <p:embed/>
                </p:oleObj>
              </mc:Choice>
              <mc:Fallback>
                <p:oleObj name="Equação" r:id="rId5" imgW="1409400" imgH="431640" progId="Equation.3">
                  <p:embed/>
                  <p:pic>
                    <p:nvPicPr>
                      <p:cNvPr id="4" name="Objeto 3"/>
                      <p:cNvPicPr>
                        <a:picLocks noChangeAspect="1" noChangeArrowheads="1"/>
                      </p:cNvPicPr>
                      <p:nvPr/>
                    </p:nvPicPr>
                    <p:blipFill>
                      <a:blip r:embed="rId6"/>
                      <a:srcRect/>
                      <a:stretch>
                        <a:fillRect/>
                      </a:stretch>
                    </p:blipFill>
                    <p:spPr bwMode="auto">
                      <a:xfrm>
                        <a:off x="996950" y="2403475"/>
                        <a:ext cx="2819400" cy="863600"/>
                      </a:xfrm>
                      <a:prstGeom prst="rect">
                        <a:avLst/>
                      </a:prstGeom>
                      <a:noFill/>
                    </p:spPr>
                  </p:pic>
                </p:oleObj>
              </mc:Fallback>
            </mc:AlternateContent>
          </a:graphicData>
        </a:graphic>
      </p:graphicFrame>
      <p:graphicFrame>
        <p:nvGraphicFramePr>
          <p:cNvPr id="5" name="Objeto 4"/>
          <p:cNvGraphicFramePr>
            <a:graphicFrameLocks noChangeAspect="1"/>
          </p:cNvGraphicFramePr>
          <p:nvPr>
            <p:extLst>
              <p:ext uri="{D42A27DB-BD31-4B8C-83A1-F6EECF244321}">
                <p14:modId xmlns:p14="http://schemas.microsoft.com/office/powerpoint/2010/main" val="2534117225"/>
              </p:ext>
            </p:extLst>
          </p:nvPr>
        </p:nvGraphicFramePr>
        <p:xfrm>
          <a:off x="956405" y="3518632"/>
          <a:ext cx="2819400" cy="863600"/>
        </p:xfrm>
        <a:graphic>
          <a:graphicData uri="http://schemas.openxmlformats.org/presentationml/2006/ole">
            <mc:AlternateContent xmlns:mc="http://schemas.openxmlformats.org/markup-compatibility/2006">
              <mc:Choice xmlns:v="urn:schemas-microsoft-com:vml" Requires="v">
                <p:oleObj spid="_x0000_s18484" name="Equação" r:id="rId7" imgW="1409400" imgH="431640" progId="Equation.3">
                  <p:embed/>
                </p:oleObj>
              </mc:Choice>
              <mc:Fallback>
                <p:oleObj name="Equação" r:id="rId7" imgW="1409400" imgH="431640" progId="Equation.3">
                  <p:embed/>
                  <p:pic>
                    <p:nvPicPr>
                      <p:cNvPr id="5" name="Objeto 4"/>
                      <p:cNvPicPr>
                        <a:picLocks noChangeAspect="1" noChangeArrowheads="1"/>
                      </p:cNvPicPr>
                      <p:nvPr/>
                    </p:nvPicPr>
                    <p:blipFill>
                      <a:blip r:embed="rId8"/>
                      <a:srcRect/>
                      <a:stretch>
                        <a:fillRect/>
                      </a:stretch>
                    </p:blipFill>
                    <p:spPr bwMode="auto">
                      <a:xfrm>
                        <a:off x="956405" y="3518632"/>
                        <a:ext cx="2819400" cy="863600"/>
                      </a:xfrm>
                      <a:prstGeom prst="rect">
                        <a:avLst/>
                      </a:prstGeom>
                      <a:noFill/>
                    </p:spPr>
                  </p:pic>
                </p:oleObj>
              </mc:Fallback>
            </mc:AlternateContent>
          </a:graphicData>
        </a:graphic>
      </p:graphicFrame>
    </p:spTree>
    <p:extLst>
      <p:ext uri="{BB962C8B-B14F-4D97-AF65-F5344CB8AC3E}">
        <p14:creationId xmlns:p14="http://schemas.microsoft.com/office/powerpoint/2010/main" val="314454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2354219072"/>
              </p:ext>
            </p:extLst>
          </p:nvPr>
        </p:nvGraphicFramePr>
        <p:xfrm>
          <a:off x="451338" y="901211"/>
          <a:ext cx="2438400" cy="40005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870132085"/>
                    </a:ext>
                  </a:extLst>
                </a:gridCol>
                <a:gridCol w="609600">
                  <a:extLst>
                    <a:ext uri="{9D8B030D-6E8A-4147-A177-3AD203B41FA5}">
                      <a16:colId xmlns:a16="http://schemas.microsoft.com/office/drawing/2014/main" val="2105353040"/>
                    </a:ext>
                  </a:extLst>
                </a:gridCol>
                <a:gridCol w="609600">
                  <a:extLst>
                    <a:ext uri="{9D8B030D-6E8A-4147-A177-3AD203B41FA5}">
                      <a16:colId xmlns:a16="http://schemas.microsoft.com/office/drawing/2014/main" val="2306263349"/>
                    </a:ext>
                  </a:extLst>
                </a:gridCol>
                <a:gridCol w="609600">
                  <a:extLst>
                    <a:ext uri="{9D8B030D-6E8A-4147-A177-3AD203B41FA5}">
                      <a16:colId xmlns:a16="http://schemas.microsoft.com/office/drawing/2014/main" val="517486089"/>
                    </a:ext>
                  </a:extLst>
                </a:gridCol>
              </a:tblGrid>
              <a:tr h="190500">
                <a:tc>
                  <a:txBody>
                    <a:bodyPr/>
                    <a:lstStyle/>
                    <a:p>
                      <a:pPr algn="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17056163"/>
                  </a:ext>
                </a:extLst>
              </a:tr>
              <a:tr h="190500">
                <a:tc>
                  <a:txBody>
                    <a:bodyPr/>
                    <a:lstStyle/>
                    <a:p>
                      <a:pPr algn="r" fontAlgn="b"/>
                      <a:r>
                        <a:rPr lang="pt-BR" sz="1100" u="none" strike="noStrike">
                          <a:effectLst/>
                        </a:rPr>
                        <a:t>0,01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0,009901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0,031168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0,032171</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86894266"/>
                  </a:ext>
                </a:extLst>
              </a:tr>
              <a:tr h="190500">
                <a:tc>
                  <a:txBody>
                    <a:bodyPr/>
                    <a:lstStyle/>
                    <a:p>
                      <a:pPr algn="r" fontAlgn="b"/>
                      <a:r>
                        <a:rPr lang="pt-BR" sz="1100" u="none" strike="noStrike">
                          <a:effectLst/>
                        </a:rPr>
                        <a:t>0,02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0,019608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0,061725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0,065786</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17055633"/>
                  </a:ext>
                </a:extLst>
              </a:tr>
              <a:tr h="190500">
                <a:tc>
                  <a:txBody>
                    <a:bodyPr/>
                    <a:lstStyle/>
                    <a:p>
                      <a:pPr algn="r" fontAlgn="b"/>
                      <a:r>
                        <a:rPr lang="pt-BR" sz="1100" u="none" strike="noStrike">
                          <a:effectLst/>
                        </a:rPr>
                        <a:t>0,03</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0,029126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0,091689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0,100945</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52469547"/>
                  </a:ext>
                </a:extLst>
              </a:tr>
              <a:tr h="190500">
                <a:tc>
                  <a:txBody>
                    <a:bodyPr/>
                    <a:lstStyle/>
                    <a:p>
                      <a:pPr algn="r" fontAlgn="b"/>
                      <a:r>
                        <a:rPr lang="pt-BR" sz="1100" u="none" strike="noStrike">
                          <a:effectLst/>
                        </a:rPr>
                        <a:t>0,04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0,038462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0,121077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0,137756</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80834071"/>
                  </a:ext>
                </a:extLst>
              </a:tr>
              <a:tr h="190500">
                <a:tc>
                  <a:txBody>
                    <a:bodyPr/>
                    <a:lstStyle/>
                    <a:p>
                      <a:pPr algn="r" fontAlgn="b"/>
                      <a:r>
                        <a:rPr lang="pt-BR" sz="1100" u="none" strike="noStrike">
                          <a:effectLst/>
                        </a:rPr>
                        <a:t>0,05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0,047619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0,149905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0,176339</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62113199"/>
                  </a:ext>
                </a:extLst>
              </a:tr>
              <a:tr h="190500">
                <a:tc>
                  <a:txBody>
                    <a:bodyPr/>
                    <a:lstStyle/>
                    <a:p>
                      <a:pPr algn="r" fontAlgn="b"/>
                      <a:r>
                        <a:rPr lang="pt-BR" sz="1100" u="none" strike="noStrike">
                          <a:effectLst/>
                        </a:rPr>
                        <a:t>0,06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0,056604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0,178189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0,216824</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81487248"/>
                  </a:ext>
                </a:extLst>
              </a:tr>
              <a:tr h="190500">
                <a:tc>
                  <a:txBody>
                    <a:bodyPr/>
                    <a:lstStyle/>
                    <a:p>
                      <a:pPr algn="r" fontAlgn="b"/>
                      <a:r>
                        <a:rPr lang="pt-BR" sz="1100" u="none" strike="noStrike">
                          <a:effectLst/>
                        </a:rPr>
                        <a:t>0,07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0,065421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0,205944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0,259357</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9180615"/>
                  </a:ext>
                </a:extLst>
              </a:tr>
              <a:tr h="190500">
                <a:tc>
                  <a:txBody>
                    <a:bodyPr/>
                    <a:lstStyle/>
                    <a:p>
                      <a:pPr algn="r" fontAlgn="b"/>
                      <a:r>
                        <a:rPr lang="pt-BR" sz="1100" u="none" strike="noStrike">
                          <a:effectLst/>
                        </a:rPr>
                        <a:t>0,08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0,074074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0,233185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0,304096</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7149984"/>
                  </a:ext>
                </a:extLst>
              </a:tr>
              <a:tr h="190500">
                <a:tc>
                  <a:txBody>
                    <a:bodyPr/>
                    <a:lstStyle/>
                    <a:p>
                      <a:pPr algn="r" fontAlgn="b"/>
                      <a:r>
                        <a:rPr lang="pt-BR" sz="1100" u="none" strike="noStrike">
                          <a:effectLst/>
                        </a:rPr>
                        <a:t>0,09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0,082569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0,259927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0,351217</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55410631"/>
                  </a:ext>
                </a:extLst>
              </a:tr>
              <a:tr h="190500">
                <a:tc>
                  <a:txBody>
                    <a:bodyPr/>
                    <a:lstStyle/>
                    <a:p>
                      <a:pPr algn="r" fontAlgn="b"/>
                      <a:r>
                        <a:rPr lang="pt-BR" sz="1100" u="none" strike="noStrike">
                          <a:effectLst/>
                        </a:rPr>
                        <a:t>0,1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0,090909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0,286182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0,400917</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16244113"/>
                  </a:ext>
                </a:extLst>
              </a:tr>
              <a:tr h="190500">
                <a:tc>
                  <a:txBody>
                    <a:bodyPr/>
                    <a:lstStyle/>
                    <a:p>
                      <a:pPr algn="r" fontAlgn="b"/>
                      <a:r>
                        <a:rPr lang="pt-BR" sz="1100" u="none" strike="noStrike">
                          <a:effectLst/>
                        </a:rPr>
                        <a:t>0,11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0,099099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0,311964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0,453412</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07634871"/>
                  </a:ext>
                </a:extLst>
              </a:tr>
              <a:tr h="190500">
                <a:tc>
                  <a:txBody>
                    <a:bodyPr/>
                    <a:lstStyle/>
                    <a:p>
                      <a:pPr algn="r" fontAlgn="b"/>
                      <a:r>
                        <a:rPr lang="pt-BR" sz="1100" u="none" strike="noStrike">
                          <a:effectLst/>
                        </a:rPr>
                        <a:t>0,12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0,107143</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0,337286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0,508946</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68084303"/>
                  </a:ext>
                </a:extLst>
              </a:tr>
              <a:tr h="190500">
                <a:tc>
                  <a:txBody>
                    <a:bodyPr/>
                    <a:lstStyle/>
                    <a:p>
                      <a:pPr algn="r" fontAlgn="b"/>
                      <a:r>
                        <a:rPr lang="pt-BR" sz="1100" u="none" strike="noStrike">
                          <a:effectLst/>
                        </a:rPr>
                        <a:t>0,13</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0,115044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0,362159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0,56779</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76131612"/>
                  </a:ext>
                </a:extLst>
              </a:tr>
              <a:tr h="190500">
                <a:tc>
                  <a:txBody>
                    <a:bodyPr/>
                    <a:lstStyle/>
                    <a:p>
                      <a:pPr algn="r" fontAlgn="b"/>
                      <a:r>
                        <a:rPr lang="pt-BR" sz="1100" u="none" strike="noStrike">
                          <a:effectLst/>
                        </a:rPr>
                        <a:t>0,14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0,122807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0,386596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0,630248</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51237975"/>
                  </a:ext>
                </a:extLst>
              </a:tr>
              <a:tr h="190500">
                <a:tc>
                  <a:txBody>
                    <a:bodyPr/>
                    <a:lstStyle/>
                    <a:p>
                      <a:pPr algn="r" fontAlgn="b"/>
                      <a:r>
                        <a:rPr lang="pt-BR" sz="1100" u="none" strike="noStrike">
                          <a:effectLst/>
                        </a:rPr>
                        <a:t>0,15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0,130435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0,410609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0,696666</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9157020"/>
                  </a:ext>
                </a:extLst>
              </a:tr>
              <a:tr h="190500">
                <a:tc>
                  <a:txBody>
                    <a:bodyPr/>
                    <a:lstStyle/>
                    <a:p>
                      <a:pPr algn="r" fontAlgn="b"/>
                      <a:r>
                        <a:rPr lang="pt-BR" sz="1100" u="none" strike="noStrike">
                          <a:effectLst/>
                        </a:rPr>
                        <a:t>0,16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0,137931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0,434207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0,767431</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74122550"/>
                  </a:ext>
                </a:extLst>
              </a:tr>
              <a:tr h="190500">
                <a:tc>
                  <a:txBody>
                    <a:bodyPr/>
                    <a:lstStyle/>
                    <a:p>
                      <a:pPr algn="r" fontAlgn="b"/>
                      <a:r>
                        <a:rPr lang="pt-BR" sz="1100" u="none" strike="noStrike">
                          <a:effectLst/>
                        </a:rPr>
                        <a:t>0,17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0,145299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0,457402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0,842984</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06882915"/>
                  </a:ext>
                </a:extLst>
              </a:tr>
              <a:tr h="190500">
                <a:tc>
                  <a:txBody>
                    <a:bodyPr/>
                    <a:lstStyle/>
                    <a:p>
                      <a:pPr algn="r" fontAlgn="b"/>
                      <a:r>
                        <a:rPr lang="pt-BR" sz="1100" u="none" strike="noStrike">
                          <a:effectLst/>
                        </a:rPr>
                        <a:t>0,18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0,152542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0,480203</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0,923829</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75580769"/>
                  </a:ext>
                </a:extLst>
              </a:tr>
              <a:tr h="190500">
                <a:tc>
                  <a:txBody>
                    <a:bodyPr/>
                    <a:lstStyle/>
                    <a:p>
                      <a:pPr algn="r" fontAlgn="b"/>
                      <a:r>
                        <a:rPr lang="pt-BR" sz="1100" u="none" strike="noStrike">
                          <a:effectLst/>
                        </a:rPr>
                        <a:t>0,19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0,159664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0,502622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1,010543</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29951659"/>
                  </a:ext>
                </a:extLst>
              </a:tr>
              <a:tr h="190500">
                <a:tc>
                  <a:txBody>
                    <a:bodyPr/>
                    <a:lstStyle/>
                    <a:p>
                      <a:pPr algn="r" fontAlgn="b"/>
                      <a:r>
                        <a:rPr lang="pt-BR" sz="1100" u="none" strike="noStrike">
                          <a:effectLst/>
                        </a:rPr>
                        <a:t>0,2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0,166667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0,524667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dirty="0">
                          <a:effectLst/>
                        </a:rPr>
                        <a:t>1,103787</a:t>
                      </a:r>
                      <a:endParaRPr lang="pt-BR"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21206615"/>
                  </a:ext>
                </a:extLst>
              </a:tr>
            </a:tbl>
          </a:graphicData>
        </a:graphic>
      </p:graphicFrame>
      <p:graphicFrame>
        <p:nvGraphicFramePr>
          <p:cNvPr id="3" name="Gráfico 2"/>
          <p:cNvGraphicFramePr>
            <a:graphicFrameLocks/>
          </p:cNvGraphicFramePr>
          <p:nvPr>
            <p:extLst>
              <p:ext uri="{D42A27DB-BD31-4B8C-83A1-F6EECF244321}">
                <p14:modId xmlns:p14="http://schemas.microsoft.com/office/powerpoint/2010/main" val="3714674111"/>
              </p:ext>
            </p:extLst>
          </p:nvPr>
        </p:nvGraphicFramePr>
        <p:xfrm>
          <a:off x="3411416" y="1608992"/>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4" name="CaixaDeTexto 3"/>
          <p:cNvSpPr txBox="1"/>
          <p:nvPr/>
        </p:nvSpPr>
        <p:spPr>
          <a:xfrm>
            <a:off x="422029" y="102456"/>
            <a:ext cx="4651131" cy="954107"/>
          </a:xfrm>
          <a:prstGeom prst="rect">
            <a:avLst/>
          </a:prstGeom>
          <a:noFill/>
        </p:spPr>
        <p:txBody>
          <a:bodyPr wrap="square" rtlCol="0">
            <a:spAutoFit/>
          </a:bodyPr>
          <a:lstStyle/>
          <a:p>
            <a:r>
              <a:rPr lang="pt-BR" sz="2800" dirty="0" smtClean="0">
                <a:solidFill>
                  <a:srgbClr val="FF0000"/>
                </a:solidFill>
              </a:rPr>
              <a:t>Curva de equilíbrio:</a:t>
            </a:r>
          </a:p>
          <a:p>
            <a:endParaRPr lang="pt-BR" sz="2800" dirty="0">
              <a:solidFill>
                <a:srgbClr val="FF0000"/>
              </a:solidFill>
            </a:endParaRPr>
          </a:p>
        </p:txBody>
      </p:sp>
      <p:cxnSp>
        <p:nvCxnSpPr>
          <p:cNvPr id="5" name="Conector em Curva 4"/>
          <p:cNvCxnSpPr/>
          <p:nvPr/>
        </p:nvCxnSpPr>
        <p:spPr>
          <a:xfrm rot="5400000" flipH="1" flipV="1">
            <a:off x="5446835" y="1771650"/>
            <a:ext cx="1485900" cy="597877"/>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CaixaDeTexto 5"/>
          <p:cNvSpPr txBox="1"/>
          <p:nvPr/>
        </p:nvSpPr>
        <p:spPr>
          <a:xfrm>
            <a:off x="6330462" y="1012603"/>
            <a:ext cx="2113086" cy="369332"/>
          </a:xfrm>
          <a:prstGeom prst="rect">
            <a:avLst/>
          </a:prstGeom>
          <a:noFill/>
        </p:spPr>
        <p:txBody>
          <a:bodyPr wrap="square" rtlCol="0">
            <a:spAutoFit/>
          </a:bodyPr>
          <a:lstStyle/>
          <a:p>
            <a:r>
              <a:rPr lang="pt-BR" dirty="0" smtClean="0"/>
              <a:t>Curva de equilíbrio</a:t>
            </a:r>
            <a:endParaRPr lang="pt-BR" dirty="0"/>
          </a:p>
        </p:txBody>
      </p:sp>
    </p:spTree>
    <p:extLst>
      <p:ext uri="{BB962C8B-B14F-4D97-AF65-F5344CB8AC3E}">
        <p14:creationId xmlns:p14="http://schemas.microsoft.com/office/powerpoint/2010/main" val="207132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p:cNvGraphicFramePr>
          <p:nvPr>
            <p:extLst>
              <p:ext uri="{D42A27DB-BD31-4B8C-83A1-F6EECF244321}">
                <p14:modId xmlns:p14="http://schemas.microsoft.com/office/powerpoint/2010/main" val="2432409575"/>
              </p:ext>
            </p:extLst>
          </p:nvPr>
        </p:nvGraphicFramePr>
        <p:xfrm>
          <a:off x="184639" y="1925514"/>
          <a:ext cx="7033847" cy="4158763"/>
        </p:xfrm>
        <a:graphic>
          <a:graphicData uri="http://schemas.openxmlformats.org/drawingml/2006/chart">
            <c:chart xmlns:c="http://schemas.openxmlformats.org/drawingml/2006/chart" xmlns:r="http://schemas.openxmlformats.org/officeDocument/2006/relationships" r:id="rId3"/>
          </a:graphicData>
        </a:graphic>
      </p:graphicFrame>
      <p:sp>
        <p:nvSpPr>
          <p:cNvPr id="3" name="CaixaDeTexto 2"/>
          <p:cNvSpPr txBox="1"/>
          <p:nvPr/>
        </p:nvSpPr>
        <p:spPr>
          <a:xfrm>
            <a:off x="439613" y="155213"/>
            <a:ext cx="4651131" cy="954107"/>
          </a:xfrm>
          <a:prstGeom prst="rect">
            <a:avLst/>
          </a:prstGeom>
          <a:noFill/>
        </p:spPr>
        <p:txBody>
          <a:bodyPr wrap="square" rtlCol="0">
            <a:spAutoFit/>
          </a:bodyPr>
          <a:lstStyle/>
          <a:p>
            <a:r>
              <a:rPr lang="pt-BR" sz="2800" dirty="0" smtClean="0">
                <a:solidFill>
                  <a:srgbClr val="FF0000"/>
                </a:solidFill>
              </a:rPr>
              <a:t>Diagrama de equilíbrio:</a:t>
            </a:r>
          </a:p>
          <a:p>
            <a:endParaRPr lang="pt-BR" sz="2800" dirty="0">
              <a:solidFill>
                <a:srgbClr val="FF0000"/>
              </a:solidFill>
            </a:endParaRPr>
          </a:p>
        </p:txBody>
      </p:sp>
      <p:cxnSp>
        <p:nvCxnSpPr>
          <p:cNvPr id="4" name="Conector em Curva 3"/>
          <p:cNvCxnSpPr/>
          <p:nvPr/>
        </p:nvCxnSpPr>
        <p:spPr>
          <a:xfrm flipV="1">
            <a:off x="4307498" y="3082952"/>
            <a:ext cx="2549770" cy="606669"/>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CaixaDeTexto 4"/>
          <p:cNvSpPr txBox="1"/>
          <p:nvPr/>
        </p:nvSpPr>
        <p:spPr>
          <a:xfrm>
            <a:off x="6857268" y="2898286"/>
            <a:ext cx="2302119" cy="369332"/>
          </a:xfrm>
          <a:prstGeom prst="rect">
            <a:avLst/>
          </a:prstGeom>
          <a:noFill/>
        </p:spPr>
        <p:txBody>
          <a:bodyPr wrap="square" rtlCol="0">
            <a:spAutoFit/>
          </a:bodyPr>
          <a:lstStyle/>
          <a:p>
            <a:r>
              <a:rPr lang="pt-BR" dirty="0" smtClean="0"/>
              <a:t>Curva de equilíbrio</a:t>
            </a:r>
            <a:endParaRPr lang="pt-BR" dirty="0"/>
          </a:p>
        </p:txBody>
      </p:sp>
      <p:sp>
        <p:nvSpPr>
          <p:cNvPr id="6" name="Elipse 5"/>
          <p:cNvSpPr/>
          <p:nvPr/>
        </p:nvSpPr>
        <p:spPr>
          <a:xfrm>
            <a:off x="931985" y="547760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8" name="Conector reto 7"/>
          <p:cNvCxnSpPr/>
          <p:nvPr/>
        </p:nvCxnSpPr>
        <p:spPr>
          <a:xfrm flipV="1">
            <a:off x="3886197" y="3938954"/>
            <a:ext cx="3" cy="1561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Conector reto 9"/>
          <p:cNvCxnSpPr>
            <a:stCxn id="6" idx="7"/>
          </p:cNvCxnSpPr>
          <p:nvPr/>
        </p:nvCxnSpPr>
        <p:spPr>
          <a:xfrm flipV="1">
            <a:off x="971009" y="4162363"/>
            <a:ext cx="2915188" cy="1321941"/>
          </a:xfrm>
          <a:prstGeom prst="line">
            <a:avLst/>
          </a:prstGeom>
          <a:ln>
            <a:solidFill>
              <a:srgbClr val="0000FF"/>
            </a:solidFill>
            <a:prstDash val="sysDash"/>
          </a:ln>
        </p:spPr>
        <p:style>
          <a:lnRef idx="1">
            <a:schemeClr val="accent1"/>
          </a:lnRef>
          <a:fillRef idx="0">
            <a:schemeClr val="accent1"/>
          </a:fillRef>
          <a:effectRef idx="0">
            <a:schemeClr val="accent1"/>
          </a:effectRef>
          <a:fontRef idx="minor">
            <a:schemeClr val="tx1"/>
          </a:fontRef>
        </p:style>
      </p:cxnSp>
      <p:sp>
        <p:nvSpPr>
          <p:cNvPr id="12" name="CaixaDeTexto 11"/>
          <p:cNvSpPr txBox="1"/>
          <p:nvPr/>
        </p:nvSpPr>
        <p:spPr>
          <a:xfrm>
            <a:off x="6706767" y="4719710"/>
            <a:ext cx="1953656" cy="646331"/>
          </a:xfrm>
          <a:prstGeom prst="rect">
            <a:avLst/>
          </a:prstGeom>
          <a:noFill/>
        </p:spPr>
        <p:txBody>
          <a:bodyPr wrap="square" rtlCol="0">
            <a:spAutoFit/>
          </a:bodyPr>
          <a:lstStyle/>
          <a:p>
            <a:r>
              <a:rPr lang="pt-BR" dirty="0" smtClean="0">
                <a:solidFill>
                  <a:srgbClr val="0000FF"/>
                </a:solidFill>
              </a:rPr>
              <a:t>Linha tangente à CE</a:t>
            </a:r>
            <a:endParaRPr lang="pt-BR" dirty="0">
              <a:solidFill>
                <a:srgbClr val="0000FF"/>
              </a:solidFill>
            </a:endParaRPr>
          </a:p>
        </p:txBody>
      </p:sp>
      <p:cxnSp>
        <p:nvCxnSpPr>
          <p:cNvPr id="14" name="Conector em Curva 13"/>
          <p:cNvCxnSpPr/>
          <p:nvPr/>
        </p:nvCxnSpPr>
        <p:spPr>
          <a:xfrm>
            <a:off x="3560882" y="4390793"/>
            <a:ext cx="3059723" cy="657835"/>
          </a:xfrm>
          <a:prstGeom prst="curvedConnector3">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flipH="1">
            <a:off x="764931" y="4162363"/>
            <a:ext cx="3121266"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tângulo 18"/>
          <p:cNvSpPr/>
          <p:nvPr/>
        </p:nvSpPr>
        <p:spPr>
          <a:xfrm>
            <a:off x="5002701" y="5951028"/>
            <a:ext cx="2936631" cy="86164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20" name="Objeto 19"/>
          <p:cNvGraphicFramePr>
            <a:graphicFrameLocks noChangeAspect="1"/>
          </p:cNvGraphicFramePr>
          <p:nvPr>
            <p:extLst>
              <p:ext uri="{D42A27DB-BD31-4B8C-83A1-F6EECF244321}">
                <p14:modId xmlns:p14="http://schemas.microsoft.com/office/powerpoint/2010/main" val="57225680"/>
              </p:ext>
            </p:extLst>
          </p:nvPr>
        </p:nvGraphicFramePr>
        <p:xfrm>
          <a:off x="5086350" y="6211524"/>
          <a:ext cx="2759075" cy="350838"/>
        </p:xfrm>
        <a:graphic>
          <a:graphicData uri="http://schemas.openxmlformats.org/presentationml/2006/ole">
            <mc:AlternateContent xmlns:mc="http://schemas.openxmlformats.org/markup-compatibility/2006">
              <mc:Choice xmlns:v="urn:schemas-microsoft-com:vml" Requires="v">
                <p:oleObj spid="_x0000_s21542" name="Equação" r:id="rId4" imgW="1892160" imgH="241200" progId="Equation.3">
                  <p:embed/>
                </p:oleObj>
              </mc:Choice>
              <mc:Fallback>
                <p:oleObj name="Equação" r:id="rId4" imgW="1892160" imgH="241200" progId="Equation.3">
                  <p:embed/>
                  <p:pic>
                    <p:nvPicPr>
                      <p:cNvPr id="22" name="Objeto 21"/>
                      <p:cNvPicPr>
                        <a:picLocks noChangeAspect="1" noChangeArrowheads="1"/>
                      </p:cNvPicPr>
                      <p:nvPr/>
                    </p:nvPicPr>
                    <p:blipFill>
                      <a:blip r:embed="rId5"/>
                      <a:srcRect/>
                      <a:stretch>
                        <a:fillRect/>
                      </a:stretch>
                    </p:blipFill>
                    <p:spPr bwMode="auto">
                      <a:xfrm>
                        <a:off x="5086350" y="6211524"/>
                        <a:ext cx="2759075" cy="350838"/>
                      </a:xfrm>
                      <a:prstGeom prst="rect">
                        <a:avLst/>
                      </a:prstGeom>
                      <a:noFill/>
                    </p:spPr>
                  </p:pic>
                </p:oleObj>
              </mc:Fallback>
            </mc:AlternateContent>
          </a:graphicData>
        </a:graphic>
      </p:graphicFrame>
      <p:graphicFrame>
        <p:nvGraphicFramePr>
          <p:cNvPr id="21" name="Objeto 20"/>
          <p:cNvGraphicFramePr>
            <a:graphicFrameLocks noChangeAspect="1"/>
          </p:cNvGraphicFramePr>
          <p:nvPr>
            <p:extLst>
              <p:ext uri="{D42A27DB-BD31-4B8C-83A1-F6EECF244321}">
                <p14:modId xmlns:p14="http://schemas.microsoft.com/office/powerpoint/2010/main" val="1511333877"/>
              </p:ext>
            </p:extLst>
          </p:nvPr>
        </p:nvGraphicFramePr>
        <p:xfrm>
          <a:off x="1054954" y="843105"/>
          <a:ext cx="644525" cy="354012"/>
        </p:xfrm>
        <a:graphic>
          <a:graphicData uri="http://schemas.openxmlformats.org/presentationml/2006/ole">
            <mc:AlternateContent xmlns:mc="http://schemas.openxmlformats.org/markup-compatibility/2006">
              <mc:Choice xmlns:v="urn:schemas-microsoft-com:vml" Requires="v">
                <p:oleObj spid="_x0000_s21543" name="Equação" r:id="rId6" imgW="393480" imgH="215640" progId="Equation.3">
                  <p:embed/>
                </p:oleObj>
              </mc:Choice>
              <mc:Fallback>
                <p:oleObj name="Equação" r:id="rId6" imgW="393480" imgH="215640" progId="Equation.3">
                  <p:embed/>
                  <p:pic>
                    <p:nvPicPr>
                      <p:cNvPr id="4" name="Objeto 3"/>
                      <p:cNvPicPr>
                        <a:picLocks noChangeAspect="1" noChangeArrowheads="1"/>
                      </p:cNvPicPr>
                      <p:nvPr/>
                    </p:nvPicPr>
                    <p:blipFill>
                      <a:blip r:embed="rId7"/>
                      <a:srcRect/>
                      <a:stretch>
                        <a:fillRect/>
                      </a:stretch>
                    </p:blipFill>
                    <p:spPr bwMode="auto">
                      <a:xfrm>
                        <a:off x="1054954" y="843105"/>
                        <a:ext cx="644525" cy="354012"/>
                      </a:xfrm>
                      <a:prstGeom prst="rect">
                        <a:avLst/>
                      </a:prstGeom>
                      <a:noFill/>
                    </p:spPr>
                  </p:pic>
                </p:oleObj>
              </mc:Fallback>
            </mc:AlternateContent>
          </a:graphicData>
        </a:graphic>
      </p:graphicFrame>
      <p:graphicFrame>
        <p:nvGraphicFramePr>
          <p:cNvPr id="22" name="Objeto 21"/>
          <p:cNvGraphicFramePr>
            <a:graphicFrameLocks noChangeAspect="1"/>
          </p:cNvGraphicFramePr>
          <p:nvPr>
            <p:extLst>
              <p:ext uri="{D42A27DB-BD31-4B8C-83A1-F6EECF244321}">
                <p14:modId xmlns:p14="http://schemas.microsoft.com/office/powerpoint/2010/main" val="3402310370"/>
              </p:ext>
            </p:extLst>
          </p:nvPr>
        </p:nvGraphicFramePr>
        <p:xfrm>
          <a:off x="1065213" y="1311275"/>
          <a:ext cx="2925762" cy="333375"/>
        </p:xfrm>
        <a:graphic>
          <a:graphicData uri="http://schemas.openxmlformats.org/presentationml/2006/ole">
            <mc:AlternateContent xmlns:mc="http://schemas.openxmlformats.org/markup-compatibility/2006">
              <mc:Choice xmlns:v="urn:schemas-microsoft-com:vml" Requires="v">
                <p:oleObj spid="_x0000_s21544" name="Equação" r:id="rId8" imgW="2006280" imgH="228600" progId="Equation.3">
                  <p:embed/>
                </p:oleObj>
              </mc:Choice>
              <mc:Fallback>
                <p:oleObj name="Equação" r:id="rId8" imgW="2006280" imgH="228600" progId="Equation.3">
                  <p:embed/>
                  <p:pic>
                    <p:nvPicPr>
                      <p:cNvPr id="5" name="Objeto 4"/>
                      <p:cNvPicPr>
                        <a:picLocks noChangeAspect="1" noChangeArrowheads="1"/>
                      </p:cNvPicPr>
                      <p:nvPr/>
                    </p:nvPicPr>
                    <p:blipFill>
                      <a:blip r:embed="rId9"/>
                      <a:srcRect/>
                      <a:stretch>
                        <a:fillRect/>
                      </a:stretch>
                    </p:blipFill>
                    <p:spPr bwMode="auto">
                      <a:xfrm>
                        <a:off x="1065213" y="1311275"/>
                        <a:ext cx="2925762" cy="333375"/>
                      </a:xfrm>
                      <a:prstGeom prst="rect">
                        <a:avLst/>
                      </a:prstGeom>
                      <a:noFill/>
                    </p:spPr>
                  </p:pic>
                </p:oleObj>
              </mc:Fallback>
            </mc:AlternateContent>
          </a:graphicData>
        </a:graphic>
      </p:graphicFrame>
      <p:graphicFrame>
        <p:nvGraphicFramePr>
          <p:cNvPr id="23" name="Objeto 22"/>
          <p:cNvGraphicFramePr>
            <a:graphicFrameLocks noChangeAspect="1"/>
          </p:cNvGraphicFramePr>
          <p:nvPr>
            <p:extLst>
              <p:ext uri="{D42A27DB-BD31-4B8C-83A1-F6EECF244321}">
                <p14:modId xmlns:p14="http://schemas.microsoft.com/office/powerpoint/2010/main" val="3587037580"/>
              </p:ext>
            </p:extLst>
          </p:nvPr>
        </p:nvGraphicFramePr>
        <p:xfrm>
          <a:off x="4494213" y="1033463"/>
          <a:ext cx="3046412" cy="376237"/>
        </p:xfrm>
        <a:graphic>
          <a:graphicData uri="http://schemas.openxmlformats.org/presentationml/2006/ole">
            <mc:AlternateContent xmlns:mc="http://schemas.openxmlformats.org/markup-compatibility/2006">
              <mc:Choice xmlns:v="urn:schemas-microsoft-com:vml" Requires="v">
                <p:oleObj spid="_x0000_s21545" name="Equação" r:id="rId10" imgW="1854000" imgH="228600" progId="Equation.3">
                  <p:embed/>
                </p:oleObj>
              </mc:Choice>
              <mc:Fallback>
                <p:oleObj name="Equação" r:id="rId10" imgW="1854000" imgH="228600" progId="Equation.3">
                  <p:embed/>
                  <p:pic>
                    <p:nvPicPr>
                      <p:cNvPr id="21" name="Objeto 20"/>
                      <p:cNvPicPr>
                        <a:picLocks noChangeAspect="1" noChangeArrowheads="1"/>
                      </p:cNvPicPr>
                      <p:nvPr/>
                    </p:nvPicPr>
                    <p:blipFill>
                      <a:blip r:embed="rId11"/>
                      <a:srcRect/>
                      <a:stretch>
                        <a:fillRect/>
                      </a:stretch>
                    </p:blipFill>
                    <p:spPr bwMode="auto">
                      <a:xfrm>
                        <a:off x="4494213" y="1033463"/>
                        <a:ext cx="3046412" cy="376237"/>
                      </a:xfrm>
                      <a:prstGeom prst="rect">
                        <a:avLst/>
                      </a:prstGeom>
                      <a:noFill/>
                    </p:spPr>
                  </p:pic>
                </p:oleObj>
              </mc:Fallback>
            </mc:AlternateContent>
          </a:graphicData>
        </a:graphic>
      </p:graphicFrame>
    </p:spTree>
    <p:extLst>
      <p:ext uri="{BB962C8B-B14F-4D97-AF65-F5344CB8AC3E}">
        <p14:creationId xmlns:p14="http://schemas.microsoft.com/office/powerpoint/2010/main" val="1189715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2" grpId="0"/>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30071" y="5899638"/>
            <a:ext cx="2871787" cy="69483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3" name="Objeto 2"/>
          <p:cNvGraphicFramePr>
            <a:graphicFrameLocks noChangeAspect="1"/>
          </p:cNvGraphicFramePr>
          <p:nvPr>
            <p:extLst>
              <p:ext uri="{D42A27DB-BD31-4B8C-83A1-F6EECF244321}">
                <p14:modId xmlns:p14="http://schemas.microsoft.com/office/powerpoint/2010/main" val="4230110420"/>
              </p:ext>
            </p:extLst>
          </p:nvPr>
        </p:nvGraphicFramePr>
        <p:xfrm>
          <a:off x="471122" y="339968"/>
          <a:ext cx="2921000" cy="863600"/>
        </p:xfrm>
        <a:graphic>
          <a:graphicData uri="http://schemas.openxmlformats.org/presentationml/2006/ole">
            <mc:AlternateContent xmlns:mc="http://schemas.openxmlformats.org/markup-compatibility/2006">
              <mc:Choice xmlns:v="urn:schemas-microsoft-com:vml" Requires="v">
                <p:oleObj spid="_x0000_s23644" name="Equação" r:id="rId3" imgW="1460160" imgH="431640" progId="Equation.3">
                  <p:embed/>
                </p:oleObj>
              </mc:Choice>
              <mc:Fallback>
                <p:oleObj name="Equação" r:id="rId3" imgW="1460160" imgH="431640" progId="Equation.3">
                  <p:embed/>
                  <p:pic>
                    <p:nvPicPr>
                      <p:cNvPr id="3" name="Objeto 2"/>
                      <p:cNvPicPr>
                        <a:picLocks noChangeAspect="1" noChangeArrowheads="1"/>
                      </p:cNvPicPr>
                      <p:nvPr/>
                    </p:nvPicPr>
                    <p:blipFill>
                      <a:blip r:embed="rId4"/>
                      <a:srcRect/>
                      <a:stretch>
                        <a:fillRect/>
                      </a:stretch>
                    </p:blipFill>
                    <p:spPr bwMode="auto">
                      <a:xfrm>
                        <a:off x="471122" y="339968"/>
                        <a:ext cx="2921000" cy="863600"/>
                      </a:xfrm>
                      <a:prstGeom prst="rect">
                        <a:avLst/>
                      </a:prstGeom>
                      <a:noFill/>
                    </p:spPr>
                  </p:pic>
                </p:oleObj>
              </mc:Fallback>
            </mc:AlternateContent>
          </a:graphicData>
        </a:graphic>
      </p:graphicFrame>
      <p:graphicFrame>
        <p:nvGraphicFramePr>
          <p:cNvPr id="4" name="Objeto 3"/>
          <p:cNvGraphicFramePr>
            <a:graphicFrameLocks noChangeAspect="1"/>
          </p:cNvGraphicFramePr>
          <p:nvPr>
            <p:extLst>
              <p:ext uri="{D42A27DB-BD31-4B8C-83A1-F6EECF244321}">
                <p14:modId xmlns:p14="http://schemas.microsoft.com/office/powerpoint/2010/main" val="4240262258"/>
              </p:ext>
            </p:extLst>
          </p:nvPr>
        </p:nvGraphicFramePr>
        <p:xfrm>
          <a:off x="458788" y="1374775"/>
          <a:ext cx="3556000" cy="863600"/>
        </p:xfrm>
        <a:graphic>
          <a:graphicData uri="http://schemas.openxmlformats.org/presentationml/2006/ole">
            <mc:AlternateContent xmlns:mc="http://schemas.openxmlformats.org/markup-compatibility/2006">
              <mc:Choice xmlns:v="urn:schemas-microsoft-com:vml" Requires="v">
                <p:oleObj spid="_x0000_s23645" name="Equação" r:id="rId5" imgW="1777680" imgH="431640" progId="Equation.3">
                  <p:embed/>
                </p:oleObj>
              </mc:Choice>
              <mc:Fallback>
                <p:oleObj name="Equação" r:id="rId5" imgW="1777680" imgH="431640" progId="Equation.3">
                  <p:embed/>
                  <p:pic>
                    <p:nvPicPr>
                      <p:cNvPr id="4" name="Objeto 3"/>
                      <p:cNvPicPr>
                        <a:picLocks noChangeAspect="1" noChangeArrowheads="1"/>
                      </p:cNvPicPr>
                      <p:nvPr/>
                    </p:nvPicPr>
                    <p:blipFill>
                      <a:blip r:embed="rId6"/>
                      <a:srcRect/>
                      <a:stretch>
                        <a:fillRect/>
                      </a:stretch>
                    </p:blipFill>
                    <p:spPr bwMode="auto">
                      <a:xfrm>
                        <a:off x="458788" y="1374775"/>
                        <a:ext cx="3556000" cy="863600"/>
                      </a:xfrm>
                      <a:prstGeom prst="rect">
                        <a:avLst/>
                      </a:prstGeom>
                      <a:noFill/>
                    </p:spPr>
                  </p:pic>
                </p:oleObj>
              </mc:Fallback>
            </mc:AlternateContent>
          </a:graphicData>
        </a:graphic>
      </p:graphicFrame>
      <p:graphicFrame>
        <p:nvGraphicFramePr>
          <p:cNvPr id="5" name="Objeto 4"/>
          <p:cNvGraphicFramePr>
            <a:graphicFrameLocks noChangeAspect="1"/>
          </p:cNvGraphicFramePr>
          <p:nvPr>
            <p:extLst>
              <p:ext uri="{D42A27DB-BD31-4B8C-83A1-F6EECF244321}">
                <p14:modId xmlns:p14="http://schemas.microsoft.com/office/powerpoint/2010/main" val="3116437618"/>
              </p:ext>
            </p:extLst>
          </p:nvPr>
        </p:nvGraphicFramePr>
        <p:xfrm>
          <a:off x="958850" y="2343150"/>
          <a:ext cx="4495800" cy="863600"/>
        </p:xfrm>
        <a:graphic>
          <a:graphicData uri="http://schemas.openxmlformats.org/presentationml/2006/ole">
            <mc:AlternateContent xmlns:mc="http://schemas.openxmlformats.org/markup-compatibility/2006">
              <mc:Choice xmlns:v="urn:schemas-microsoft-com:vml" Requires="v">
                <p:oleObj spid="_x0000_s23646" name="Equação" r:id="rId7" imgW="2247840" imgH="431640" progId="Equation.3">
                  <p:embed/>
                </p:oleObj>
              </mc:Choice>
              <mc:Fallback>
                <p:oleObj name="Equação" r:id="rId7" imgW="2247840" imgH="431640" progId="Equation.3">
                  <p:embed/>
                  <p:pic>
                    <p:nvPicPr>
                      <p:cNvPr id="5" name="Objeto 4"/>
                      <p:cNvPicPr>
                        <a:picLocks noChangeAspect="1" noChangeArrowheads="1"/>
                      </p:cNvPicPr>
                      <p:nvPr/>
                    </p:nvPicPr>
                    <p:blipFill>
                      <a:blip r:embed="rId8"/>
                      <a:srcRect/>
                      <a:stretch>
                        <a:fillRect/>
                      </a:stretch>
                    </p:blipFill>
                    <p:spPr bwMode="auto">
                      <a:xfrm>
                        <a:off x="958850" y="2343150"/>
                        <a:ext cx="4495800" cy="863600"/>
                      </a:xfrm>
                      <a:prstGeom prst="rect">
                        <a:avLst/>
                      </a:prstGeom>
                      <a:noFill/>
                    </p:spPr>
                  </p:pic>
                </p:oleObj>
              </mc:Fallback>
            </mc:AlternateContent>
          </a:graphicData>
        </a:graphic>
      </p:graphicFrame>
      <p:graphicFrame>
        <p:nvGraphicFramePr>
          <p:cNvPr id="6" name="Objeto 5"/>
          <p:cNvGraphicFramePr>
            <a:graphicFrameLocks noChangeAspect="1"/>
          </p:cNvGraphicFramePr>
          <p:nvPr>
            <p:extLst>
              <p:ext uri="{D42A27DB-BD31-4B8C-83A1-F6EECF244321}">
                <p14:modId xmlns:p14="http://schemas.microsoft.com/office/powerpoint/2010/main" val="125137302"/>
              </p:ext>
            </p:extLst>
          </p:nvPr>
        </p:nvGraphicFramePr>
        <p:xfrm>
          <a:off x="458788" y="3422190"/>
          <a:ext cx="3124200" cy="457200"/>
        </p:xfrm>
        <a:graphic>
          <a:graphicData uri="http://schemas.openxmlformats.org/presentationml/2006/ole">
            <mc:AlternateContent xmlns:mc="http://schemas.openxmlformats.org/markup-compatibility/2006">
              <mc:Choice xmlns:v="urn:schemas-microsoft-com:vml" Requires="v">
                <p:oleObj spid="_x0000_s23647" name="Equação" r:id="rId9" imgW="1562040" imgH="228600" progId="Equation.3">
                  <p:embed/>
                </p:oleObj>
              </mc:Choice>
              <mc:Fallback>
                <p:oleObj name="Equação" r:id="rId9" imgW="1562040" imgH="228600" progId="Equation.3">
                  <p:embed/>
                  <p:pic>
                    <p:nvPicPr>
                      <p:cNvPr id="6" name="Objeto 5"/>
                      <p:cNvPicPr>
                        <a:picLocks noChangeAspect="1" noChangeArrowheads="1"/>
                      </p:cNvPicPr>
                      <p:nvPr/>
                    </p:nvPicPr>
                    <p:blipFill>
                      <a:blip r:embed="rId10"/>
                      <a:srcRect/>
                      <a:stretch>
                        <a:fillRect/>
                      </a:stretch>
                    </p:blipFill>
                    <p:spPr bwMode="auto">
                      <a:xfrm>
                        <a:off x="458788" y="3422190"/>
                        <a:ext cx="3124200" cy="457200"/>
                      </a:xfrm>
                      <a:prstGeom prst="rect">
                        <a:avLst/>
                      </a:prstGeom>
                      <a:noFill/>
                    </p:spPr>
                  </p:pic>
                </p:oleObj>
              </mc:Fallback>
            </mc:AlternateContent>
          </a:graphicData>
        </a:graphic>
      </p:graphicFrame>
      <p:graphicFrame>
        <p:nvGraphicFramePr>
          <p:cNvPr id="7" name="Objeto 6"/>
          <p:cNvGraphicFramePr>
            <a:graphicFrameLocks noChangeAspect="1"/>
          </p:cNvGraphicFramePr>
          <p:nvPr>
            <p:extLst>
              <p:ext uri="{D42A27DB-BD31-4B8C-83A1-F6EECF244321}">
                <p14:modId xmlns:p14="http://schemas.microsoft.com/office/powerpoint/2010/main" val="1331277332"/>
              </p:ext>
            </p:extLst>
          </p:nvPr>
        </p:nvGraphicFramePr>
        <p:xfrm>
          <a:off x="471122" y="4157432"/>
          <a:ext cx="4978400" cy="457200"/>
        </p:xfrm>
        <a:graphic>
          <a:graphicData uri="http://schemas.openxmlformats.org/presentationml/2006/ole">
            <mc:AlternateContent xmlns:mc="http://schemas.openxmlformats.org/markup-compatibility/2006">
              <mc:Choice xmlns:v="urn:schemas-microsoft-com:vml" Requires="v">
                <p:oleObj spid="_x0000_s23648" name="Equação" r:id="rId11" imgW="2489040" imgH="228600" progId="Equation.3">
                  <p:embed/>
                </p:oleObj>
              </mc:Choice>
              <mc:Fallback>
                <p:oleObj name="Equação" r:id="rId11" imgW="2489040" imgH="228600" progId="Equation.3">
                  <p:embed/>
                  <p:pic>
                    <p:nvPicPr>
                      <p:cNvPr id="7" name="Objeto 6"/>
                      <p:cNvPicPr>
                        <a:picLocks noChangeAspect="1" noChangeArrowheads="1"/>
                      </p:cNvPicPr>
                      <p:nvPr/>
                    </p:nvPicPr>
                    <p:blipFill>
                      <a:blip r:embed="rId12"/>
                      <a:srcRect/>
                      <a:stretch>
                        <a:fillRect/>
                      </a:stretch>
                    </p:blipFill>
                    <p:spPr bwMode="auto">
                      <a:xfrm>
                        <a:off x="471122" y="4157432"/>
                        <a:ext cx="4978400" cy="457200"/>
                      </a:xfrm>
                      <a:prstGeom prst="rect">
                        <a:avLst/>
                      </a:prstGeom>
                      <a:noFill/>
                    </p:spPr>
                  </p:pic>
                </p:oleObj>
              </mc:Fallback>
            </mc:AlternateContent>
          </a:graphicData>
        </a:graphic>
      </p:graphicFrame>
      <p:graphicFrame>
        <p:nvGraphicFramePr>
          <p:cNvPr id="8" name="Objeto 7"/>
          <p:cNvGraphicFramePr>
            <a:graphicFrameLocks noChangeAspect="1"/>
          </p:cNvGraphicFramePr>
          <p:nvPr>
            <p:extLst>
              <p:ext uri="{D42A27DB-BD31-4B8C-83A1-F6EECF244321}">
                <p14:modId xmlns:p14="http://schemas.microsoft.com/office/powerpoint/2010/main" val="4165552659"/>
              </p:ext>
            </p:extLst>
          </p:nvPr>
        </p:nvGraphicFramePr>
        <p:xfrm>
          <a:off x="487363" y="4892675"/>
          <a:ext cx="3403600" cy="863600"/>
        </p:xfrm>
        <a:graphic>
          <a:graphicData uri="http://schemas.openxmlformats.org/presentationml/2006/ole">
            <mc:AlternateContent xmlns:mc="http://schemas.openxmlformats.org/markup-compatibility/2006">
              <mc:Choice xmlns:v="urn:schemas-microsoft-com:vml" Requires="v">
                <p:oleObj spid="_x0000_s23649" name="Equação" r:id="rId13" imgW="1701720" imgH="431640" progId="Equation.3">
                  <p:embed/>
                </p:oleObj>
              </mc:Choice>
              <mc:Fallback>
                <p:oleObj name="Equação" r:id="rId13" imgW="1701720" imgH="431640" progId="Equation.3">
                  <p:embed/>
                  <p:pic>
                    <p:nvPicPr>
                      <p:cNvPr id="8" name="Objeto 7"/>
                      <p:cNvPicPr>
                        <a:picLocks noChangeAspect="1" noChangeArrowheads="1"/>
                      </p:cNvPicPr>
                      <p:nvPr/>
                    </p:nvPicPr>
                    <p:blipFill>
                      <a:blip r:embed="rId14"/>
                      <a:srcRect/>
                      <a:stretch>
                        <a:fillRect/>
                      </a:stretch>
                    </p:blipFill>
                    <p:spPr bwMode="auto">
                      <a:xfrm>
                        <a:off x="487363" y="4892675"/>
                        <a:ext cx="3403600" cy="863600"/>
                      </a:xfrm>
                      <a:prstGeom prst="rect">
                        <a:avLst/>
                      </a:prstGeom>
                      <a:noFill/>
                    </p:spPr>
                  </p:pic>
                </p:oleObj>
              </mc:Fallback>
            </mc:AlternateContent>
          </a:graphicData>
        </a:graphic>
      </p:graphicFrame>
      <p:graphicFrame>
        <p:nvGraphicFramePr>
          <p:cNvPr id="9" name="Objeto 8"/>
          <p:cNvGraphicFramePr>
            <a:graphicFrameLocks noChangeAspect="1"/>
          </p:cNvGraphicFramePr>
          <p:nvPr>
            <p:extLst>
              <p:ext uri="{D42A27DB-BD31-4B8C-83A1-F6EECF244321}">
                <p14:modId xmlns:p14="http://schemas.microsoft.com/office/powerpoint/2010/main" val="660828074"/>
              </p:ext>
            </p:extLst>
          </p:nvPr>
        </p:nvGraphicFramePr>
        <p:xfrm>
          <a:off x="801688" y="5756275"/>
          <a:ext cx="4749800" cy="838200"/>
        </p:xfrm>
        <a:graphic>
          <a:graphicData uri="http://schemas.openxmlformats.org/presentationml/2006/ole">
            <mc:AlternateContent xmlns:mc="http://schemas.openxmlformats.org/markup-compatibility/2006">
              <mc:Choice xmlns:v="urn:schemas-microsoft-com:vml" Requires="v">
                <p:oleObj spid="_x0000_s23650" name="Equação" r:id="rId15" imgW="2374560" imgH="419040" progId="Equation.3">
                  <p:embed/>
                </p:oleObj>
              </mc:Choice>
              <mc:Fallback>
                <p:oleObj name="Equação" r:id="rId15" imgW="2374560" imgH="419040" progId="Equation.3">
                  <p:embed/>
                  <p:pic>
                    <p:nvPicPr>
                      <p:cNvPr id="9" name="Objeto 8"/>
                      <p:cNvPicPr>
                        <a:picLocks noChangeAspect="1" noChangeArrowheads="1"/>
                      </p:cNvPicPr>
                      <p:nvPr/>
                    </p:nvPicPr>
                    <p:blipFill>
                      <a:blip r:embed="rId16"/>
                      <a:srcRect/>
                      <a:stretch>
                        <a:fillRect/>
                      </a:stretch>
                    </p:blipFill>
                    <p:spPr bwMode="auto">
                      <a:xfrm>
                        <a:off x="801688" y="5756275"/>
                        <a:ext cx="4749800" cy="838200"/>
                      </a:xfrm>
                      <a:prstGeom prst="rect">
                        <a:avLst/>
                      </a:prstGeom>
                      <a:noFill/>
                    </p:spPr>
                  </p:pic>
                </p:oleObj>
              </mc:Fallback>
            </mc:AlternateContent>
          </a:graphicData>
        </a:graphic>
      </p:graphicFrame>
      <p:graphicFrame>
        <p:nvGraphicFramePr>
          <p:cNvPr id="10" name="Objeto 9"/>
          <p:cNvGraphicFramePr>
            <a:graphicFrameLocks noChangeAspect="1"/>
          </p:cNvGraphicFramePr>
          <p:nvPr>
            <p:extLst>
              <p:ext uri="{D42A27DB-BD31-4B8C-83A1-F6EECF244321}">
                <p14:modId xmlns:p14="http://schemas.microsoft.com/office/powerpoint/2010/main" val="1836531646"/>
              </p:ext>
            </p:extLst>
          </p:nvPr>
        </p:nvGraphicFramePr>
        <p:xfrm>
          <a:off x="7751763" y="6078538"/>
          <a:ext cx="228600" cy="431800"/>
        </p:xfrm>
        <a:graphic>
          <a:graphicData uri="http://schemas.openxmlformats.org/presentationml/2006/ole">
            <mc:AlternateContent xmlns:mc="http://schemas.openxmlformats.org/markup-compatibility/2006">
              <mc:Choice xmlns:v="urn:schemas-microsoft-com:vml" Requires="v">
                <p:oleObj spid="_x0000_s23651" name="Equação" r:id="rId17" imgW="114120" imgH="215640" progId="Equation.3">
                  <p:embed/>
                </p:oleObj>
              </mc:Choice>
              <mc:Fallback>
                <p:oleObj name="Equação" r:id="rId17" imgW="114120" imgH="215640" progId="Equation.3">
                  <p:embed/>
                  <p:pic>
                    <p:nvPicPr>
                      <p:cNvPr id="10" name="Objeto 9"/>
                      <p:cNvPicPr>
                        <a:picLocks noChangeAspect="1" noChangeArrowheads="1"/>
                      </p:cNvPicPr>
                      <p:nvPr/>
                    </p:nvPicPr>
                    <p:blipFill>
                      <a:blip r:embed="rId18"/>
                      <a:srcRect/>
                      <a:stretch>
                        <a:fillRect/>
                      </a:stretch>
                    </p:blipFill>
                    <p:spPr bwMode="auto">
                      <a:xfrm>
                        <a:off x="7751763" y="6078538"/>
                        <a:ext cx="228600" cy="431800"/>
                      </a:xfrm>
                      <a:prstGeom prst="rect">
                        <a:avLst/>
                      </a:prstGeom>
                      <a:noFill/>
                    </p:spPr>
                  </p:pic>
                </p:oleObj>
              </mc:Fallback>
            </mc:AlternateContent>
          </a:graphicData>
        </a:graphic>
      </p:graphicFrame>
      <p:graphicFrame>
        <p:nvGraphicFramePr>
          <p:cNvPr id="11" name="Objeto 10"/>
          <p:cNvGraphicFramePr>
            <a:graphicFrameLocks noChangeAspect="1"/>
          </p:cNvGraphicFramePr>
          <p:nvPr>
            <p:extLst>
              <p:ext uri="{D42A27DB-BD31-4B8C-83A1-F6EECF244321}">
                <p14:modId xmlns:p14="http://schemas.microsoft.com/office/powerpoint/2010/main" val="19331628"/>
              </p:ext>
            </p:extLst>
          </p:nvPr>
        </p:nvGraphicFramePr>
        <p:xfrm>
          <a:off x="6230938" y="6038850"/>
          <a:ext cx="2668587" cy="350838"/>
        </p:xfrm>
        <a:graphic>
          <a:graphicData uri="http://schemas.openxmlformats.org/presentationml/2006/ole">
            <mc:AlternateContent xmlns:mc="http://schemas.openxmlformats.org/markup-compatibility/2006">
              <mc:Choice xmlns:v="urn:schemas-microsoft-com:vml" Requires="v">
                <p:oleObj spid="_x0000_s23652" name="Equação" r:id="rId19" imgW="1828800" imgH="241200" progId="Equation.3">
                  <p:embed/>
                </p:oleObj>
              </mc:Choice>
              <mc:Fallback>
                <p:oleObj name="Equação" r:id="rId19" imgW="1828800" imgH="241200" progId="Equation.3">
                  <p:embed/>
                  <p:pic>
                    <p:nvPicPr>
                      <p:cNvPr id="11" name="Objeto 10"/>
                      <p:cNvPicPr>
                        <a:picLocks noChangeAspect="1" noChangeArrowheads="1"/>
                      </p:cNvPicPr>
                      <p:nvPr/>
                    </p:nvPicPr>
                    <p:blipFill>
                      <a:blip r:embed="rId20"/>
                      <a:srcRect/>
                      <a:stretch>
                        <a:fillRect/>
                      </a:stretch>
                    </p:blipFill>
                    <p:spPr bwMode="auto">
                      <a:xfrm>
                        <a:off x="6230938" y="6038850"/>
                        <a:ext cx="2668587" cy="350838"/>
                      </a:xfrm>
                      <a:prstGeom prst="rect">
                        <a:avLst/>
                      </a:prstGeom>
                      <a:noFill/>
                    </p:spPr>
                  </p:pic>
                </p:oleObj>
              </mc:Fallback>
            </mc:AlternateContent>
          </a:graphicData>
        </a:graphic>
      </p:graphicFrame>
    </p:spTree>
    <p:extLst>
      <p:ext uri="{BB962C8B-B14F-4D97-AF65-F5344CB8AC3E}">
        <p14:creationId xmlns:p14="http://schemas.microsoft.com/office/powerpoint/2010/main" val="123767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p:cNvGraphicFramePr>
          <p:nvPr>
            <p:extLst>
              <p:ext uri="{D42A27DB-BD31-4B8C-83A1-F6EECF244321}">
                <p14:modId xmlns:p14="http://schemas.microsoft.com/office/powerpoint/2010/main" val="2841124180"/>
              </p:ext>
            </p:extLst>
          </p:nvPr>
        </p:nvGraphicFramePr>
        <p:xfrm>
          <a:off x="439613" y="1354014"/>
          <a:ext cx="7033847" cy="4158763"/>
        </p:xfrm>
        <a:graphic>
          <a:graphicData uri="http://schemas.openxmlformats.org/drawingml/2006/chart">
            <c:chart xmlns:c="http://schemas.openxmlformats.org/drawingml/2006/chart" xmlns:r="http://schemas.openxmlformats.org/officeDocument/2006/relationships" r:id="rId3"/>
          </a:graphicData>
        </a:graphic>
      </p:graphicFrame>
      <p:sp>
        <p:nvSpPr>
          <p:cNvPr id="3" name="CaixaDeTexto 2"/>
          <p:cNvSpPr txBox="1"/>
          <p:nvPr/>
        </p:nvSpPr>
        <p:spPr>
          <a:xfrm>
            <a:off x="439613" y="155213"/>
            <a:ext cx="4651131" cy="954107"/>
          </a:xfrm>
          <a:prstGeom prst="rect">
            <a:avLst/>
          </a:prstGeom>
          <a:noFill/>
        </p:spPr>
        <p:txBody>
          <a:bodyPr wrap="square" rtlCol="0">
            <a:spAutoFit/>
          </a:bodyPr>
          <a:lstStyle/>
          <a:p>
            <a:r>
              <a:rPr lang="pt-BR" sz="2800" dirty="0" smtClean="0">
                <a:solidFill>
                  <a:srgbClr val="FF0000"/>
                </a:solidFill>
              </a:rPr>
              <a:t>Diagrama de equilíbrio:</a:t>
            </a:r>
          </a:p>
          <a:p>
            <a:endParaRPr lang="pt-BR" sz="2800" dirty="0">
              <a:solidFill>
                <a:srgbClr val="FF0000"/>
              </a:solidFill>
            </a:endParaRPr>
          </a:p>
        </p:txBody>
      </p:sp>
      <p:cxnSp>
        <p:nvCxnSpPr>
          <p:cNvPr id="4" name="Conector em Curva 3"/>
          <p:cNvCxnSpPr/>
          <p:nvPr/>
        </p:nvCxnSpPr>
        <p:spPr>
          <a:xfrm flipV="1">
            <a:off x="4307498" y="2660949"/>
            <a:ext cx="2549770" cy="606669"/>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CaixaDeTexto 4"/>
          <p:cNvSpPr txBox="1"/>
          <p:nvPr/>
        </p:nvSpPr>
        <p:spPr>
          <a:xfrm>
            <a:off x="6841881" y="2476283"/>
            <a:ext cx="2302119" cy="369332"/>
          </a:xfrm>
          <a:prstGeom prst="rect">
            <a:avLst/>
          </a:prstGeom>
          <a:noFill/>
        </p:spPr>
        <p:txBody>
          <a:bodyPr wrap="square" rtlCol="0">
            <a:spAutoFit/>
          </a:bodyPr>
          <a:lstStyle/>
          <a:p>
            <a:r>
              <a:rPr lang="pt-BR" dirty="0" smtClean="0"/>
              <a:t>Curva de equilíbrio</a:t>
            </a:r>
            <a:endParaRPr lang="pt-BR" dirty="0"/>
          </a:p>
        </p:txBody>
      </p:sp>
      <p:sp>
        <p:nvSpPr>
          <p:cNvPr id="6" name="Elipse 5"/>
          <p:cNvSpPr/>
          <p:nvPr/>
        </p:nvSpPr>
        <p:spPr>
          <a:xfrm>
            <a:off x="1178161" y="489731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7" name="Conector reto 6"/>
          <p:cNvCxnSpPr/>
          <p:nvPr/>
        </p:nvCxnSpPr>
        <p:spPr>
          <a:xfrm flipV="1">
            <a:off x="4132382" y="3358654"/>
            <a:ext cx="3" cy="1561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a:off x="1055078" y="4051490"/>
            <a:ext cx="3077304" cy="17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ector reto 20"/>
          <p:cNvCxnSpPr>
            <a:stCxn id="6" idx="6"/>
          </p:cNvCxnSpPr>
          <p:nvPr/>
        </p:nvCxnSpPr>
        <p:spPr>
          <a:xfrm flipV="1">
            <a:off x="1223880" y="4051490"/>
            <a:ext cx="2908502" cy="86868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22" name="CaixaDeTexto 21"/>
          <p:cNvSpPr txBox="1"/>
          <p:nvPr/>
        </p:nvSpPr>
        <p:spPr>
          <a:xfrm>
            <a:off x="3856889" y="5512777"/>
            <a:ext cx="2467710" cy="369332"/>
          </a:xfrm>
          <a:prstGeom prst="rect">
            <a:avLst/>
          </a:prstGeom>
          <a:noFill/>
          <a:ln>
            <a:noFill/>
          </a:ln>
        </p:spPr>
        <p:txBody>
          <a:bodyPr wrap="square" rtlCol="0">
            <a:spAutoFit/>
          </a:bodyPr>
          <a:lstStyle/>
          <a:p>
            <a:r>
              <a:rPr lang="pt-BR" dirty="0" smtClean="0">
                <a:solidFill>
                  <a:srgbClr val="009900"/>
                </a:solidFill>
              </a:rPr>
              <a:t>Linha de operação</a:t>
            </a:r>
            <a:endParaRPr lang="pt-BR" dirty="0">
              <a:solidFill>
                <a:srgbClr val="009900"/>
              </a:solidFill>
            </a:endParaRPr>
          </a:p>
        </p:txBody>
      </p:sp>
      <p:cxnSp>
        <p:nvCxnSpPr>
          <p:cNvPr id="24" name="Conector em Curva 23"/>
          <p:cNvCxnSpPr/>
          <p:nvPr/>
        </p:nvCxnSpPr>
        <p:spPr>
          <a:xfrm rot="16200000" flipH="1">
            <a:off x="3326669" y="4408125"/>
            <a:ext cx="1259733" cy="949569"/>
          </a:xfrm>
          <a:prstGeom prst="curvedConnector3">
            <a:avLst/>
          </a:prstGeom>
          <a:ln>
            <a:solidFill>
              <a:srgbClr val="0099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5" name="Objeto 24"/>
          <p:cNvGraphicFramePr>
            <a:graphicFrameLocks noChangeAspect="1"/>
          </p:cNvGraphicFramePr>
          <p:nvPr>
            <p:extLst>
              <p:ext uri="{D42A27DB-BD31-4B8C-83A1-F6EECF244321}">
                <p14:modId xmlns:p14="http://schemas.microsoft.com/office/powerpoint/2010/main" val="3892289958"/>
              </p:ext>
            </p:extLst>
          </p:nvPr>
        </p:nvGraphicFramePr>
        <p:xfrm>
          <a:off x="90488" y="3765550"/>
          <a:ext cx="2219325" cy="293688"/>
        </p:xfrm>
        <a:graphic>
          <a:graphicData uri="http://schemas.openxmlformats.org/presentationml/2006/ole">
            <mc:AlternateContent xmlns:mc="http://schemas.openxmlformats.org/markup-compatibility/2006">
              <mc:Choice xmlns:v="urn:schemas-microsoft-com:vml" Requires="v">
                <p:oleObj spid="_x0000_s24583" name="Equação" r:id="rId4" imgW="1828800" imgH="241200" progId="Equation.3">
                  <p:embed/>
                </p:oleObj>
              </mc:Choice>
              <mc:Fallback>
                <p:oleObj name="Equação" r:id="rId4" imgW="1828800" imgH="241200" progId="Equation.3">
                  <p:embed/>
                  <p:pic>
                    <p:nvPicPr>
                      <p:cNvPr id="13" name="Objeto 12"/>
                      <p:cNvPicPr>
                        <a:picLocks noChangeAspect="1" noChangeArrowheads="1"/>
                      </p:cNvPicPr>
                      <p:nvPr/>
                    </p:nvPicPr>
                    <p:blipFill>
                      <a:blip r:embed="rId5"/>
                      <a:srcRect/>
                      <a:stretch>
                        <a:fillRect/>
                      </a:stretch>
                    </p:blipFill>
                    <p:spPr bwMode="auto">
                      <a:xfrm>
                        <a:off x="90488" y="3765550"/>
                        <a:ext cx="2219325" cy="293688"/>
                      </a:xfrm>
                      <a:prstGeom prst="rect">
                        <a:avLst/>
                      </a:prstGeom>
                      <a:noFill/>
                    </p:spPr>
                  </p:pic>
                </p:oleObj>
              </mc:Fallback>
            </mc:AlternateContent>
          </a:graphicData>
        </a:graphic>
      </p:graphicFrame>
    </p:spTree>
    <p:extLst>
      <p:ext uri="{BB962C8B-B14F-4D97-AF65-F5344CB8AC3E}">
        <p14:creationId xmlns:p14="http://schemas.microsoft.com/office/powerpoint/2010/main" val="107220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804546" y="580292"/>
            <a:ext cx="5614037" cy="769441"/>
          </a:xfrm>
          <a:prstGeom prst="rect">
            <a:avLst/>
          </a:prstGeom>
          <a:noFill/>
        </p:spPr>
        <p:txBody>
          <a:bodyPr wrap="none" rtlCol="0">
            <a:spAutoFit/>
          </a:bodyPr>
          <a:lstStyle/>
          <a:p>
            <a:r>
              <a:rPr lang="pt-BR" sz="4400" dirty="0" smtClean="0">
                <a:solidFill>
                  <a:schemeClr val="tx2">
                    <a:lumMod val="60000"/>
                    <a:lumOff val="40000"/>
                  </a:schemeClr>
                </a:solidFill>
              </a:rPr>
              <a:t>Absorção – exercício:</a:t>
            </a:r>
            <a:endParaRPr lang="pt-BR" sz="4400" dirty="0">
              <a:solidFill>
                <a:schemeClr val="tx2">
                  <a:lumMod val="60000"/>
                  <a:lumOff val="40000"/>
                </a:schemeClr>
              </a:solidFill>
            </a:endParaRPr>
          </a:p>
        </p:txBody>
      </p:sp>
      <p:sp>
        <p:nvSpPr>
          <p:cNvPr id="3" name="CaixaDeTexto 2"/>
          <p:cNvSpPr txBox="1"/>
          <p:nvPr/>
        </p:nvSpPr>
        <p:spPr>
          <a:xfrm>
            <a:off x="712177" y="1600200"/>
            <a:ext cx="7798777" cy="3139321"/>
          </a:xfrm>
          <a:prstGeom prst="rect">
            <a:avLst/>
          </a:prstGeom>
          <a:noFill/>
        </p:spPr>
        <p:txBody>
          <a:bodyPr wrap="square" rtlCol="0">
            <a:spAutoFit/>
          </a:bodyPr>
          <a:lstStyle/>
          <a:p>
            <a:pPr algn="just"/>
            <a:r>
              <a:rPr lang="pt-BR" dirty="0" smtClean="0"/>
              <a:t>Uma coluna de absorção é utilizada para purificar uma solução gasosa (</a:t>
            </a:r>
            <a:r>
              <a:rPr lang="pt-BR" i="1" dirty="0" smtClean="0"/>
              <a:t>G</a:t>
            </a:r>
            <a:r>
              <a:rPr lang="pt-BR" i="1" baseline="-25000" dirty="0" smtClean="0"/>
              <a:t>1</a:t>
            </a:r>
            <a:r>
              <a:rPr lang="pt-BR" dirty="0" smtClean="0"/>
              <a:t> = 0,01075 </a:t>
            </a:r>
            <a:r>
              <a:rPr lang="pt-BR" dirty="0" err="1" smtClean="0"/>
              <a:t>kmol</a:t>
            </a:r>
            <a:r>
              <a:rPr lang="pt-BR" dirty="0" smtClean="0"/>
              <a:t>/s) contendo uma fração molar de benzeno (contaminante) equivalente a 0,02. Dessa fração molar inicial, apenas 5% são permitidos no gás no fim do processo. Essa extração será feita através do contato com um óleo de lavagem que, por sua vez, já contém uma fração molar de benzeno equivalente a 0,005. A coluna de absorção opera a T = 26 °C e pressão de 107 </a:t>
            </a:r>
            <a:r>
              <a:rPr lang="pt-BR" dirty="0" err="1" smtClean="0"/>
              <a:t>kN</a:t>
            </a:r>
            <a:r>
              <a:rPr lang="pt-BR" dirty="0" smtClean="0"/>
              <a:t>/m</a:t>
            </a:r>
            <a:r>
              <a:rPr lang="pt-BR" baseline="30000" dirty="0" smtClean="0"/>
              <a:t>2</a:t>
            </a:r>
            <a:r>
              <a:rPr lang="pt-BR" dirty="0" smtClean="0"/>
              <a:t>. Considerando que a solução de benzeno em óleo seja ideal, determine a razão molar de benzeno no óleo de lavagem no final do processo. Dados: a vazão de circulação do óleo deve ser 1,5 vezes superior à vazão mínima determinada; P</a:t>
            </a:r>
            <a:r>
              <a:rPr lang="pt-BR" baseline="30000" dirty="0" smtClean="0"/>
              <a:t>0</a:t>
            </a:r>
            <a:r>
              <a:rPr lang="pt-BR" dirty="0" smtClean="0"/>
              <a:t>benzeno a 26 °C = 13,33 </a:t>
            </a:r>
            <a:r>
              <a:rPr lang="pt-BR" dirty="0" err="1" smtClean="0"/>
              <a:t>kN</a:t>
            </a:r>
            <a:r>
              <a:rPr lang="pt-BR" dirty="0" smtClean="0"/>
              <a:t>/m</a:t>
            </a:r>
            <a:r>
              <a:rPr lang="pt-BR" baseline="30000" dirty="0" smtClean="0"/>
              <a:t>2</a:t>
            </a:r>
            <a:r>
              <a:rPr lang="pt-BR" dirty="0" smtClean="0"/>
              <a:t>. </a:t>
            </a:r>
            <a:endParaRPr lang="pt-BR" dirty="0"/>
          </a:p>
        </p:txBody>
      </p:sp>
    </p:spTree>
    <p:extLst>
      <p:ext uri="{BB962C8B-B14F-4D97-AF65-F5344CB8AC3E}">
        <p14:creationId xmlns:p14="http://schemas.microsoft.com/office/powerpoint/2010/main" val="110468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703" y="117707"/>
            <a:ext cx="2412768" cy="3233867"/>
          </a:xfrm>
          <a:prstGeom prst="rect">
            <a:avLst/>
          </a:prstGeom>
        </p:spPr>
      </p:pic>
      <p:sp>
        <p:nvSpPr>
          <p:cNvPr id="3" name="CaixaDeTexto 2"/>
          <p:cNvSpPr txBox="1"/>
          <p:nvPr/>
        </p:nvSpPr>
        <p:spPr>
          <a:xfrm>
            <a:off x="3068516" y="129906"/>
            <a:ext cx="5679830" cy="584775"/>
          </a:xfrm>
          <a:prstGeom prst="rect">
            <a:avLst/>
          </a:prstGeom>
          <a:noFill/>
        </p:spPr>
        <p:txBody>
          <a:bodyPr wrap="square" rtlCol="0">
            <a:spAutoFit/>
          </a:bodyPr>
          <a:lstStyle/>
          <a:p>
            <a:r>
              <a:rPr lang="pt-BR" sz="1600" dirty="0" smtClean="0">
                <a:solidFill>
                  <a:srgbClr val="FF0000"/>
                </a:solidFill>
              </a:rPr>
              <a:t>Identificando as condições operacionais e as alimentações:</a:t>
            </a:r>
          </a:p>
          <a:p>
            <a:endParaRPr lang="pt-BR" sz="1600" dirty="0">
              <a:solidFill>
                <a:srgbClr val="FF0000"/>
              </a:solidFill>
            </a:endParaRPr>
          </a:p>
        </p:txBody>
      </p:sp>
      <p:sp>
        <p:nvSpPr>
          <p:cNvPr id="4" name="CaixaDeTexto 3"/>
          <p:cNvSpPr txBox="1"/>
          <p:nvPr/>
        </p:nvSpPr>
        <p:spPr>
          <a:xfrm>
            <a:off x="3196004" y="641840"/>
            <a:ext cx="3824654" cy="1569660"/>
          </a:xfrm>
          <a:prstGeom prst="rect">
            <a:avLst/>
          </a:prstGeom>
          <a:noFill/>
        </p:spPr>
        <p:txBody>
          <a:bodyPr wrap="square" rtlCol="0">
            <a:spAutoFit/>
          </a:bodyPr>
          <a:lstStyle/>
          <a:p>
            <a:r>
              <a:rPr lang="pt-BR" sz="1600" i="1" dirty="0" smtClean="0"/>
              <a:t>T</a:t>
            </a:r>
            <a:r>
              <a:rPr lang="pt-BR" sz="1600" dirty="0" smtClean="0"/>
              <a:t> = 26 °C;</a:t>
            </a:r>
          </a:p>
          <a:p>
            <a:r>
              <a:rPr lang="pt-BR" sz="1600" i="1" dirty="0" smtClean="0"/>
              <a:t>P</a:t>
            </a:r>
            <a:r>
              <a:rPr lang="pt-BR" sz="1600" i="1" baseline="-25000" dirty="0" smtClean="0"/>
              <a:t>T</a:t>
            </a:r>
            <a:r>
              <a:rPr lang="pt-BR" sz="1600" dirty="0" smtClean="0"/>
              <a:t> = 107 </a:t>
            </a:r>
            <a:r>
              <a:rPr lang="pt-BR" sz="1600" dirty="0" err="1" smtClean="0"/>
              <a:t>kN</a:t>
            </a:r>
            <a:r>
              <a:rPr lang="pt-BR" sz="1600" dirty="0" smtClean="0"/>
              <a:t>/m2;</a:t>
            </a:r>
          </a:p>
          <a:p>
            <a:r>
              <a:rPr lang="pt-BR" sz="1600" i="1" dirty="0" smtClean="0"/>
              <a:t>G</a:t>
            </a:r>
            <a:r>
              <a:rPr lang="pt-BR" sz="1600" i="1" baseline="-25000" dirty="0" smtClean="0"/>
              <a:t>1</a:t>
            </a:r>
            <a:r>
              <a:rPr lang="pt-BR" sz="1600" dirty="0" smtClean="0"/>
              <a:t> = 0,01075 </a:t>
            </a:r>
            <a:r>
              <a:rPr lang="pt-BR" sz="1600" dirty="0" err="1" smtClean="0"/>
              <a:t>kmol</a:t>
            </a:r>
            <a:r>
              <a:rPr lang="pt-BR" sz="1600" dirty="0" smtClean="0"/>
              <a:t>/s;</a:t>
            </a:r>
          </a:p>
          <a:p>
            <a:r>
              <a:rPr lang="pt-BR" sz="1600" i="1" dirty="0"/>
              <a:t>y</a:t>
            </a:r>
            <a:r>
              <a:rPr lang="pt-BR" sz="1600" i="1" baseline="-25000" dirty="0" smtClean="0"/>
              <a:t>1</a:t>
            </a:r>
            <a:r>
              <a:rPr lang="pt-BR" sz="1600" dirty="0" smtClean="0"/>
              <a:t> = 0,02;</a:t>
            </a:r>
          </a:p>
          <a:p>
            <a:r>
              <a:rPr lang="pt-BR" sz="1600" i="1" dirty="0"/>
              <a:t>y</a:t>
            </a:r>
            <a:r>
              <a:rPr lang="pt-BR" sz="1600" i="1" baseline="-25000" dirty="0" smtClean="0"/>
              <a:t>2</a:t>
            </a:r>
            <a:r>
              <a:rPr lang="pt-BR" sz="1600" dirty="0" smtClean="0"/>
              <a:t> = 0,05*0,02 = 0,001;</a:t>
            </a:r>
          </a:p>
          <a:p>
            <a:r>
              <a:rPr lang="pt-BR" sz="1600" dirty="0"/>
              <a:t>x</a:t>
            </a:r>
            <a:r>
              <a:rPr lang="pt-BR" sz="1600" baseline="-25000" dirty="0" smtClean="0"/>
              <a:t>2</a:t>
            </a:r>
            <a:r>
              <a:rPr lang="pt-BR" sz="1600" dirty="0" smtClean="0"/>
              <a:t> = 0,005</a:t>
            </a:r>
            <a:endParaRPr lang="pt-BR" sz="1600" dirty="0"/>
          </a:p>
        </p:txBody>
      </p:sp>
      <p:sp>
        <p:nvSpPr>
          <p:cNvPr id="6" name="CaixaDeTexto 5"/>
          <p:cNvSpPr txBox="1"/>
          <p:nvPr/>
        </p:nvSpPr>
        <p:spPr>
          <a:xfrm>
            <a:off x="3196004" y="2287656"/>
            <a:ext cx="4809392" cy="830997"/>
          </a:xfrm>
          <a:prstGeom prst="rect">
            <a:avLst/>
          </a:prstGeom>
          <a:noFill/>
        </p:spPr>
        <p:txBody>
          <a:bodyPr wrap="square" rtlCol="0">
            <a:spAutoFit/>
          </a:bodyPr>
          <a:lstStyle/>
          <a:p>
            <a:r>
              <a:rPr lang="pt-BR" sz="1600" dirty="0" smtClean="0"/>
              <a:t>Dados adicionais:</a:t>
            </a:r>
          </a:p>
          <a:p>
            <a:r>
              <a:rPr lang="pt-BR" sz="1600" i="1" dirty="0" err="1" smtClean="0"/>
              <a:t>Ls</a:t>
            </a:r>
            <a:r>
              <a:rPr lang="pt-BR" sz="1600" i="1" baseline="-25000" dirty="0" err="1" smtClean="0"/>
              <a:t>op</a:t>
            </a:r>
            <a:r>
              <a:rPr lang="pt-BR" sz="1600" i="1" dirty="0" smtClean="0"/>
              <a:t> </a:t>
            </a:r>
            <a:r>
              <a:rPr lang="pt-BR" sz="1600" dirty="0" smtClean="0"/>
              <a:t>= 1,5*</a:t>
            </a:r>
            <a:r>
              <a:rPr lang="pt-BR" sz="1600" i="1" dirty="0" err="1" smtClean="0"/>
              <a:t>Ls</a:t>
            </a:r>
            <a:r>
              <a:rPr lang="pt-BR" sz="1600" i="1" baseline="-25000" dirty="0" err="1" smtClean="0"/>
              <a:t>min</a:t>
            </a:r>
            <a:endParaRPr lang="pt-BR" sz="1600" i="1" baseline="-25000" dirty="0" smtClean="0"/>
          </a:p>
          <a:p>
            <a:r>
              <a:rPr lang="pt-BR" sz="1600" i="1" dirty="0" smtClean="0"/>
              <a:t>P</a:t>
            </a:r>
            <a:r>
              <a:rPr lang="pt-BR" sz="1600" i="1" baseline="30000" dirty="0" smtClean="0"/>
              <a:t>0</a:t>
            </a:r>
            <a:r>
              <a:rPr lang="pt-BR" sz="1600" i="1" baseline="-25000" dirty="0" smtClean="0"/>
              <a:t>benzeno</a:t>
            </a:r>
            <a:r>
              <a:rPr lang="pt-BR" sz="1600" baseline="-25000" dirty="0" smtClean="0"/>
              <a:t> </a:t>
            </a:r>
            <a:r>
              <a:rPr lang="pt-BR" sz="1600" dirty="0" smtClean="0"/>
              <a:t>a 26 °C = 13,33 </a:t>
            </a:r>
            <a:r>
              <a:rPr lang="pt-BR" sz="1600" dirty="0" err="1" smtClean="0"/>
              <a:t>kN</a:t>
            </a:r>
            <a:r>
              <a:rPr lang="pt-BR" sz="1600" dirty="0" smtClean="0"/>
              <a:t>/m</a:t>
            </a:r>
            <a:r>
              <a:rPr lang="pt-BR" sz="1600" baseline="30000" dirty="0" smtClean="0"/>
              <a:t>2</a:t>
            </a:r>
            <a:endParaRPr lang="pt-BR" sz="1600" baseline="30000" dirty="0"/>
          </a:p>
        </p:txBody>
      </p:sp>
      <p:graphicFrame>
        <p:nvGraphicFramePr>
          <p:cNvPr id="8" name="Objeto 7"/>
          <p:cNvGraphicFramePr>
            <a:graphicFrameLocks noChangeAspect="1"/>
          </p:cNvGraphicFramePr>
          <p:nvPr>
            <p:extLst>
              <p:ext uri="{D42A27DB-BD31-4B8C-83A1-F6EECF244321}">
                <p14:modId xmlns:p14="http://schemas.microsoft.com/office/powerpoint/2010/main" val="3071135847"/>
              </p:ext>
            </p:extLst>
          </p:nvPr>
        </p:nvGraphicFramePr>
        <p:xfrm>
          <a:off x="1987551" y="3418290"/>
          <a:ext cx="4861657" cy="709426"/>
        </p:xfrm>
        <a:graphic>
          <a:graphicData uri="http://schemas.openxmlformats.org/presentationml/2006/ole">
            <mc:AlternateContent xmlns:mc="http://schemas.openxmlformats.org/markup-compatibility/2006">
              <mc:Choice xmlns:v="urn:schemas-microsoft-com:vml" Requires="v">
                <p:oleObj spid="_x0000_s11381" name="Equação" r:id="rId4" imgW="2958840" imgH="431640" progId="Equation.3">
                  <p:embed/>
                </p:oleObj>
              </mc:Choice>
              <mc:Fallback>
                <p:oleObj name="Equação" r:id="rId4" imgW="2958840" imgH="431640" progId="Equation.3">
                  <p:embed/>
                  <p:pic>
                    <p:nvPicPr>
                      <p:cNvPr id="3" name="Objeto 2"/>
                      <p:cNvPicPr>
                        <a:picLocks noChangeAspect="1" noChangeArrowheads="1"/>
                      </p:cNvPicPr>
                      <p:nvPr/>
                    </p:nvPicPr>
                    <p:blipFill>
                      <a:blip r:embed="rId5"/>
                      <a:srcRect/>
                      <a:stretch>
                        <a:fillRect/>
                      </a:stretch>
                    </p:blipFill>
                    <p:spPr bwMode="auto">
                      <a:xfrm>
                        <a:off x="1987551" y="3418290"/>
                        <a:ext cx="4861657" cy="709426"/>
                      </a:xfrm>
                      <a:prstGeom prst="rect">
                        <a:avLst/>
                      </a:prstGeom>
                      <a:noFill/>
                    </p:spPr>
                  </p:pic>
                </p:oleObj>
              </mc:Fallback>
            </mc:AlternateContent>
          </a:graphicData>
        </a:graphic>
      </p:graphicFrame>
      <p:graphicFrame>
        <p:nvGraphicFramePr>
          <p:cNvPr id="9" name="Objeto 8"/>
          <p:cNvGraphicFramePr>
            <a:graphicFrameLocks noChangeAspect="1"/>
          </p:cNvGraphicFramePr>
          <p:nvPr>
            <p:extLst>
              <p:ext uri="{D42A27DB-BD31-4B8C-83A1-F6EECF244321}">
                <p14:modId xmlns:p14="http://schemas.microsoft.com/office/powerpoint/2010/main" val="2704650322"/>
              </p:ext>
            </p:extLst>
          </p:nvPr>
        </p:nvGraphicFramePr>
        <p:xfrm>
          <a:off x="1987551" y="4205167"/>
          <a:ext cx="4861657" cy="706394"/>
        </p:xfrm>
        <a:graphic>
          <a:graphicData uri="http://schemas.openxmlformats.org/presentationml/2006/ole">
            <mc:AlternateContent xmlns:mc="http://schemas.openxmlformats.org/markup-compatibility/2006">
              <mc:Choice xmlns:v="urn:schemas-microsoft-com:vml" Requires="v">
                <p:oleObj spid="_x0000_s11382" name="Equação" r:id="rId6" imgW="2971800" imgH="431640" progId="Equation.3">
                  <p:embed/>
                </p:oleObj>
              </mc:Choice>
              <mc:Fallback>
                <p:oleObj name="Equação" r:id="rId6" imgW="2971800" imgH="431640" progId="Equation.3">
                  <p:embed/>
                  <p:pic>
                    <p:nvPicPr>
                      <p:cNvPr id="8" name="Objeto 7"/>
                      <p:cNvPicPr>
                        <a:picLocks noChangeAspect="1" noChangeArrowheads="1"/>
                      </p:cNvPicPr>
                      <p:nvPr/>
                    </p:nvPicPr>
                    <p:blipFill>
                      <a:blip r:embed="rId7"/>
                      <a:srcRect/>
                      <a:stretch>
                        <a:fillRect/>
                      </a:stretch>
                    </p:blipFill>
                    <p:spPr bwMode="auto">
                      <a:xfrm>
                        <a:off x="1987551" y="4205167"/>
                        <a:ext cx="4861657" cy="706394"/>
                      </a:xfrm>
                      <a:prstGeom prst="rect">
                        <a:avLst/>
                      </a:prstGeom>
                      <a:noFill/>
                    </p:spPr>
                  </p:pic>
                </p:oleObj>
              </mc:Fallback>
            </mc:AlternateContent>
          </a:graphicData>
        </a:graphic>
      </p:graphicFrame>
      <p:graphicFrame>
        <p:nvGraphicFramePr>
          <p:cNvPr id="10" name="Objeto 9"/>
          <p:cNvGraphicFramePr>
            <a:graphicFrameLocks noChangeAspect="1"/>
          </p:cNvGraphicFramePr>
          <p:nvPr>
            <p:extLst>
              <p:ext uri="{D42A27DB-BD31-4B8C-83A1-F6EECF244321}">
                <p14:modId xmlns:p14="http://schemas.microsoft.com/office/powerpoint/2010/main" val="2699148164"/>
              </p:ext>
            </p:extLst>
          </p:nvPr>
        </p:nvGraphicFramePr>
        <p:xfrm>
          <a:off x="2075473" y="5019649"/>
          <a:ext cx="4685811" cy="629714"/>
        </p:xfrm>
        <a:graphic>
          <a:graphicData uri="http://schemas.openxmlformats.org/presentationml/2006/ole">
            <mc:AlternateContent xmlns:mc="http://schemas.openxmlformats.org/markup-compatibility/2006">
              <mc:Choice xmlns:v="urn:schemas-microsoft-com:vml" Requires="v">
                <p:oleObj spid="_x0000_s11383" name="Equação" r:id="rId8" imgW="3213000" imgH="431640" progId="Equation.3">
                  <p:embed/>
                </p:oleObj>
              </mc:Choice>
              <mc:Fallback>
                <p:oleObj name="Equação" r:id="rId8" imgW="3213000" imgH="431640" progId="Equation.3">
                  <p:embed/>
                  <p:pic>
                    <p:nvPicPr>
                      <p:cNvPr id="8" name="Objeto 7"/>
                      <p:cNvPicPr>
                        <a:picLocks noChangeAspect="1" noChangeArrowheads="1"/>
                      </p:cNvPicPr>
                      <p:nvPr/>
                    </p:nvPicPr>
                    <p:blipFill>
                      <a:blip r:embed="rId9"/>
                      <a:srcRect/>
                      <a:stretch>
                        <a:fillRect/>
                      </a:stretch>
                    </p:blipFill>
                    <p:spPr bwMode="auto">
                      <a:xfrm>
                        <a:off x="2075473" y="5019649"/>
                        <a:ext cx="4685811" cy="629714"/>
                      </a:xfrm>
                      <a:prstGeom prst="rect">
                        <a:avLst/>
                      </a:prstGeom>
                      <a:noFill/>
                    </p:spPr>
                  </p:pic>
                </p:oleObj>
              </mc:Fallback>
            </mc:AlternateContent>
          </a:graphicData>
        </a:graphic>
      </p:graphicFrame>
      <p:graphicFrame>
        <p:nvGraphicFramePr>
          <p:cNvPr id="11" name="Objeto 10"/>
          <p:cNvGraphicFramePr>
            <a:graphicFrameLocks noChangeAspect="1"/>
          </p:cNvGraphicFramePr>
          <p:nvPr>
            <p:extLst>
              <p:ext uri="{D42A27DB-BD31-4B8C-83A1-F6EECF244321}">
                <p14:modId xmlns:p14="http://schemas.microsoft.com/office/powerpoint/2010/main" val="2075923754"/>
              </p:ext>
            </p:extLst>
          </p:nvPr>
        </p:nvGraphicFramePr>
        <p:xfrm>
          <a:off x="2459587" y="5907576"/>
          <a:ext cx="3741737" cy="628650"/>
        </p:xfrm>
        <a:graphic>
          <a:graphicData uri="http://schemas.openxmlformats.org/presentationml/2006/ole">
            <mc:AlternateContent xmlns:mc="http://schemas.openxmlformats.org/markup-compatibility/2006">
              <mc:Choice xmlns:v="urn:schemas-microsoft-com:vml" Requires="v">
                <p:oleObj spid="_x0000_s11384" name="Equação" r:id="rId10" imgW="2565360" imgH="431640" progId="Equation.3">
                  <p:embed/>
                </p:oleObj>
              </mc:Choice>
              <mc:Fallback>
                <p:oleObj name="Equação" r:id="rId10" imgW="2565360" imgH="431640" progId="Equation.3">
                  <p:embed/>
                  <p:pic>
                    <p:nvPicPr>
                      <p:cNvPr id="10" name="Objeto 9"/>
                      <p:cNvPicPr>
                        <a:picLocks noChangeAspect="1" noChangeArrowheads="1"/>
                      </p:cNvPicPr>
                      <p:nvPr/>
                    </p:nvPicPr>
                    <p:blipFill>
                      <a:blip r:embed="rId11"/>
                      <a:srcRect/>
                      <a:stretch>
                        <a:fillRect/>
                      </a:stretch>
                    </p:blipFill>
                    <p:spPr bwMode="auto">
                      <a:xfrm>
                        <a:off x="2459587" y="5907576"/>
                        <a:ext cx="3741737" cy="628650"/>
                      </a:xfrm>
                      <a:prstGeom prst="rect">
                        <a:avLst/>
                      </a:prstGeom>
                      <a:noFill/>
                    </p:spPr>
                  </p:pic>
                </p:oleObj>
              </mc:Fallback>
            </mc:AlternateContent>
          </a:graphicData>
        </a:graphic>
      </p:graphicFrame>
    </p:spTree>
    <p:extLst>
      <p:ext uri="{BB962C8B-B14F-4D97-AF65-F5344CB8AC3E}">
        <p14:creationId xmlns:p14="http://schemas.microsoft.com/office/powerpoint/2010/main" val="365221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817683" y="375017"/>
            <a:ext cx="4651131" cy="954107"/>
          </a:xfrm>
          <a:prstGeom prst="rect">
            <a:avLst/>
          </a:prstGeom>
          <a:noFill/>
        </p:spPr>
        <p:txBody>
          <a:bodyPr wrap="square" rtlCol="0">
            <a:spAutoFit/>
          </a:bodyPr>
          <a:lstStyle/>
          <a:p>
            <a:r>
              <a:rPr lang="pt-BR" sz="2800" dirty="0" smtClean="0">
                <a:solidFill>
                  <a:srgbClr val="FF0000"/>
                </a:solidFill>
              </a:rPr>
              <a:t>Curva de equilíbrio:</a:t>
            </a:r>
          </a:p>
          <a:p>
            <a:endParaRPr lang="pt-BR" sz="2800" dirty="0">
              <a:solidFill>
                <a:srgbClr val="FF0000"/>
              </a:solidFill>
            </a:endParaRPr>
          </a:p>
        </p:txBody>
      </p:sp>
      <p:graphicFrame>
        <p:nvGraphicFramePr>
          <p:cNvPr id="3" name="Objeto 2"/>
          <p:cNvGraphicFramePr>
            <a:graphicFrameLocks noChangeAspect="1"/>
          </p:cNvGraphicFramePr>
          <p:nvPr>
            <p:extLst>
              <p:ext uri="{D42A27DB-BD31-4B8C-83A1-F6EECF244321}">
                <p14:modId xmlns:p14="http://schemas.microsoft.com/office/powerpoint/2010/main" val="633430847"/>
              </p:ext>
            </p:extLst>
          </p:nvPr>
        </p:nvGraphicFramePr>
        <p:xfrm>
          <a:off x="1213337" y="1147493"/>
          <a:ext cx="2387600" cy="914400"/>
        </p:xfrm>
        <a:graphic>
          <a:graphicData uri="http://schemas.openxmlformats.org/presentationml/2006/ole">
            <mc:AlternateContent xmlns:mc="http://schemas.openxmlformats.org/markup-compatibility/2006">
              <mc:Choice xmlns:v="urn:schemas-microsoft-com:vml" Requires="v">
                <p:oleObj spid="_x0000_s12368" name="Equação" r:id="rId3" imgW="1193760" imgH="457200" progId="Equation.3">
                  <p:embed/>
                </p:oleObj>
              </mc:Choice>
              <mc:Fallback>
                <p:oleObj name="Equação" r:id="rId3" imgW="1193760" imgH="457200" progId="Equation.3">
                  <p:embed/>
                  <p:pic>
                    <p:nvPicPr>
                      <p:cNvPr id="8" name="Objeto 7"/>
                      <p:cNvPicPr>
                        <a:picLocks noChangeAspect="1" noChangeArrowheads="1"/>
                      </p:cNvPicPr>
                      <p:nvPr/>
                    </p:nvPicPr>
                    <p:blipFill>
                      <a:blip r:embed="rId4"/>
                      <a:srcRect/>
                      <a:stretch>
                        <a:fillRect/>
                      </a:stretch>
                    </p:blipFill>
                    <p:spPr bwMode="auto">
                      <a:xfrm>
                        <a:off x="1213337" y="1147493"/>
                        <a:ext cx="2387600" cy="914400"/>
                      </a:xfrm>
                      <a:prstGeom prst="rect">
                        <a:avLst/>
                      </a:prstGeom>
                      <a:noFill/>
                    </p:spPr>
                  </p:pic>
                </p:oleObj>
              </mc:Fallback>
            </mc:AlternateContent>
          </a:graphicData>
        </a:graphic>
      </p:graphicFrame>
      <p:graphicFrame>
        <p:nvGraphicFramePr>
          <p:cNvPr id="4" name="Objeto 3"/>
          <p:cNvGraphicFramePr>
            <a:graphicFrameLocks noChangeAspect="1"/>
          </p:cNvGraphicFramePr>
          <p:nvPr>
            <p:extLst>
              <p:ext uri="{D42A27DB-BD31-4B8C-83A1-F6EECF244321}">
                <p14:modId xmlns:p14="http://schemas.microsoft.com/office/powerpoint/2010/main" val="563479037"/>
              </p:ext>
            </p:extLst>
          </p:nvPr>
        </p:nvGraphicFramePr>
        <p:xfrm>
          <a:off x="1060937" y="2402742"/>
          <a:ext cx="2692400" cy="863600"/>
        </p:xfrm>
        <a:graphic>
          <a:graphicData uri="http://schemas.openxmlformats.org/presentationml/2006/ole">
            <mc:AlternateContent xmlns:mc="http://schemas.openxmlformats.org/markup-compatibility/2006">
              <mc:Choice xmlns:v="urn:schemas-microsoft-com:vml" Requires="v">
                <p:oleObj spid="_x0000_s12369" name="Equação" r:id="rId5" imgW="1346040" imgH="431640" progId="Equation.3">
                  <p:embed/>
                </p:oleObj>
              </mc:Choice>
              <mc:Fallback>
                <p:oleObj name="Equação" r:id="rId5" imgW="1346040" imgH="431640" progId="Equation.3">
                  <p:embed/>
                  <p:pic>
                    <p:nvPicPr>
                      <p:cNvPr id="8" name="Objeto 7"/>
                      <p:cNvPicPr>
                        <a:picLocks noChangeAspect="1" noChangeArrowheads="1"/>
                      </p:cNvPicPr>
                      <p:nvPr/>
                    </p:nvPicPr>
                    <p:blipFill>
                      <a:blip r:embed="rId6"/>
                      <a:srcRect/>
                      <a:stretch>
                        <a:fillRect/>
                      </a:stretch>
                    </p:blipFill>
                    <p:spPr bwMode="auto">
                      <a:xfrm>
                        <a:off x="1060937" y="2402742"/>
                        <a:ext cx="2692400" cy="863600"/>
                      </a:xfrm>
                      <a:prstGeom prst="rect">
                        <a:avLst/>
                      </a:prstGeom>
                      <a:noFill/>
                    </p:spPr>
                  </p:pic>
                </p:oleObj>
              </mc:Fallback>
            </mc:AlternateContent>
          </a:graphicData>
        </a:graphic>
      </p:graphicFrame>
      <p:graphicFrame>
        <p:nvGraphicFramePr>
          <p:cNvPr id="5" name="Objeto 4"/>
          <p:cNvGraphicFramePr>
            <a:graphicFrameLocks noChangeAspect="1"/>
          </p:cNvGraphicFramePr>
          <p:nvPr>
            <p:extLst>
              <p:ext uri="{D42A27DB-BD31-4B8C-83A1-F6EECF244321}">
                <p14:modId xmlns:p14="http://schemas.microsoft.com/office/powerpoint/2010/main" val="2198848835"/>
              </p:ext>
            </p:extLst>
          </p:nvPr>
        </p:nvGraphicFramePr>
        <p:xfrm>
          <a:off x="956405" y="3518632"/>
          <a:ext cx="2819400" cy="863600"/>
        </p:xfrm>
        <a:graphic>
          <a:graphicData uri="http://schemas.openxmlformats.org/presentationml/2006/ole">
            <mc:AlternateContent xmlns:mc="http://schemas.openxmlformats.org/markup-compatibility/2006">
              <mc:Choice xmlns:v="urn:schemas-microsoft-com:vml" Requires="v">
                <p:oleObj spid="_x0000_s12370" name="Equação" r:id="rId7" imgW="1409400" imgH="431640" progId="Equation.3">
                  <p:embed/>
                </p:oleObj>
              </mc:Choice>
              <mc:Fallback>
                <p:oleObj name="Equação" r:id="rId7" imgW="1409400" imgH="431640" progId="Equation.3">
                  <p:embed/>
                  <p:pic>
                    <p:nvPicPr>
                      <p:cNvPr id="8" name="Objeto 7"/>
                      <p:cNvPicPr>
                        <a:picLocks noChangeAspect="1" noChangeArrowheads="1"/>
                      </p:cNvPicPr>
                      <p:nvPr/>
                    </p:nvPicPr>
                    <p:blipFill>
                      <a:blip r:embed="rId8"/>
                      <a:srcRect/>
                      <a:stretch>
                        <a:fillRect/>
                      </a:stretch>
                    </p:blipFill>
                    <p:spPr bwMode="auto">
                      <a:xfrm>
                        <a:off x="956405" y="3518632"/>
                        <a:ext cx="2819400" cy="863600"/>
                      </a:xfrm>
                      <a:prstGeom prst="rect">
                        <a:avLst/>
                      </a:prstGeom>
                      <a:noFill/>
                    </p:spPr>
                  </p:pic>
                </p:oleObj>
              </mc:Fallback>
            </mc:AlternateContent>
          </a:graphicData>
        </a:graphic>
      </p:graphicFrame>
    </p:spTree>
    <p:extLst>
      <p:ext uri="{BB962C8B-B14F-4D97-AF65-F5344CB8AC3E}">
        <p14:creationId xmlns:p14="http://schemas.microsoft.com/office/powerpoint/2010/main" val="356342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01322926"/>
              </p:ext>
            </p:extLst>
          </p:nvPr>
        </p:nvGraphicFramePr>
        <p:xfrm>
          <a:off x="671146" y="1056563"/>
          <a:ext cx="2438400" cy="41910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1399940565"/>
                    </a:ext>
                  </a:extLst>
                </a:gridCol>
                <a:gridCol w="609600">
                  <a:extLst>
                    <a:ext uri="{9D8B030D-6E8A-4147-A177-3AD203B41FA5}">
                      <a16:colId xmlns:a16="http://schemas.microsoft.com/office/drawing/2014/main" val="2244948787"/>
                    </a:ext>
                  </a:extLst>
                </a:gridCol>
                <a:gridCol w="609600">
                  <a:extLst>
                    <a:ext uri="{9D8B030D-6E8A-4147-A177-3AD203B41FA5}">
                      <a16:colId xmlns:a16="http://schemas.microsoft.com/office/drawing/2014/main" val="1202822458"/>
                    </a:ext>
                  </a:extLst>
                </a:gridCol>
                <a:gridCol w="609600">
                  <a:extLst>
                    <a:ext uri="{9D8B030D-6E8A-4147-A177-3AD203B41FA5}">
                      <a16:colId xmlns:a16="http://schemas.microsoft.com/office/drawing/2014/main" val="1678749758"/>
                    </a:ext>
                  </a:extLst>
                </a:gridCol>
              </a:tblGrid>
              <a:tr h="190500">
                <a:tc>
                  <a:txBody>
                    <a:bodyPr/>
                    <a:lstStyle/>
                    <a:p>
                      <a:pPr algn="ctr" fontAlgn="b"/>
                      <a:r>
                        <a:rPr lang="pt-BR" sz="1100" b="1" u="none" strike="noStrike" dirty="0">
                          <a:effectLst/>
                        </a:rPr>
                        <a:t>X</a:t>
                      </a:r>
                      <a:endParaRPr lang="pt-BR"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pt-BR"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pt-BR"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b="1" u="none" strike="noStrike" dirty="0">
                          <a:effectLst/>
                        </a:rPr>
                        <a:t>Y</a:t>
                      </a:r>
                      <a:endParaRPr lang="pt-BR"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3278869"/>
                  </a:ext>
                </a:extLst>
              </a:tr>
              <a:tr h="190500">
                <a:tc>
                  <a:txBody>
                    <a:bodyPr/>
                    <a:lstStyle/>
                    <a:p>
                      <a:pPr algn="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dirty="0">
                          <a:effectLst/>
                        </a:rPr>
                        <a:t>0</a:t>
                      </a:r>
                      <a:endParaRPr lang="pt-BR"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80880549"/>
                  </a:ext>
                </a:extLst>
              </a:tr>
              <a:tr h="190500">
                <a:tc>
                  <a:txBody>
                    <a:bodyPr/>
                    <a:lstStyle/>
                    <a:p>
                      <a:pPr algn="r" fontAlgn="b"/>
                      <a:r>
                        <a:rPr lang="pt-BR" sz="1100" u="none" strike="noStrike">
                          <a:effectLst/>
                        </a:rPr>
                        <a:t>0,01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0,009901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0,001238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0,001239</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89441391"/>
                  </a:ext>
                </a:extLst>
              </a:tr>
              <a:tr h="190500">
                <a:tc>
                  <a:txBody>
                    <a:bodyPr/>
                    <a:lstStyle/>
                    <a:p>
                      <a:pPr algn="r" fontAlgn="b"/>
                      <a:r>
                        <a:rPr lang="pt-BR" sz="1100" u="none" strike="noStrike">
                          <a:effectLst/>
                        </a:rPr>
                        <a:t>0,02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0,019608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0,002451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0,002457</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77386078"/>
                  </a:ext>
                </a:extLst>
              </a:tr>
              <a:tr h="190500">
                <a:tc>
                  <a:txBody>
                    <a:bodyPr/>
                    <a:lstStyle/>
                    <a:p>
                      <a:pPr algn="r" fontAlgn="b"/>
                      <a:r>
                        <a:rPr lang="pt-BR" sz="1100" u="none" strike="noStrike">
                          <a:effectLst/>
                        </a:rPr>
                        <a:t>0,03</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0,029126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0,003641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0,003654</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17470991"/>
                  </a:ext>
                </a:extLst>
              </a:tr>
              <a:tr h="190500">
                <a:tc>
                  <a:txBody>
                    <a:bodyPr/>
                    <a:lstStyle/>
                    <a:p>
                      <a:pPr algn="r" fontAlgn="b"/>
                      <a:r>
                        <a:rPr lang="pt-BR" sz="1100" u="none" strike="noStrike">
                          <a:effectLst/>
                        </a:rPr>
                        <a:t>0,04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0,038462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0,004808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0,004831</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87614569"/>
                  </a:ext>
                </a:extLst>
              </a:tr>
              <a:tr h="190500">
                <a:tc>
                  <a:txBody>
                    <a:bodyPr/>
                    <a:lstStyle/>
                    <a:p>
                      <a:pPr algn="r" fontAlgn="b"/>
                      <a:r>
                        <a:rPr lang="pt-BR" sz="1100" u="none" strike="noStrike">
                          <a:effectLst/>
                        </a:rPr>
                        <a:t>0,05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0,047619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0,005952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0,005988</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40864026"/>
                  </a:ext>
                </a:extLst>
              </a:tr>
              <a:tr h="190500">
                <a:tc>
                  <a:txBody>
                    <a:bodyPr/>
                    <a:lstStyle/>
                    <a:p>
                      <a:pPr algn="r" fontAlgn="b"/>
                      <a:r>
                        <a:rPr lang="pt-BR" sz="1100" u="none" strike="noStrike">
                          <a:effectLst/>
                        </a:rPr>
                        <a:t>0,06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0,056604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0,007075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0,007126</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94110109"/>
                  </a:ext>
                </a:extLst>
              </a:tr>
              <a:tr h="190500">
                <a:tc>
                  <a:txBody>
                    <a:bodyPr/>
                    <a:lstStyle/>
                    <a:p>
                      <a:pPr algn="r" fontAlgn="b"/>
                      <a:r>
                        <a:rPr lang="pt-BR" sz="1100" u="none" strike="noStrike">
                          <a:effectLst/>
                        </a:rPr>
                        <a:t>0,07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0,065421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0,008178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0,008245</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80609669"/>
                  </a:ext>
                </a:extLst>
              </a:tr>
              <a:tr h="190500">
                <a:tc>
                  <a:txBody>
                    <a:bodyPr/>
                    <a:lstStyle/>
                    <a:p>
                      <a:pPr algn="r" fontAlgn="b"/>
                      <a:r>
                        <a:rPr lang="pt-BR" sz="1100" u="none" strike="noStrike">
                          <a:effectLst/>
                        </a:rPr>
                        <a:t>0,08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0,074074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0,009259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0,009346</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27164185"/>
                  </a:ext>
                </a:extLst>
              </a:tr>
              <a:tr h="190500">
                <a:tc>
                  <a:txBody>
                    <a:bodyPr/>
                    <a:lstStyle/>
                    <a:p>
                      <a:pPr algn="r" fontAlgn="b"/>
                      <a:r>
                        <a:rPr lang="pt-BR" sz="1100" u="none" strike="noStrike">
                          <a:effectLst/>
                        </a:rPr>
                        <a:t>0,09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0,082569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0,010321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0,010429</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08339281"/>
                  </a:ext>
                </a:extLst>
              </a:tr>
              <a:tr h="190500">
                <a:tc>
                  <a:txBody>
                    <a:bodyPr/>
                    <a:lstStyle/>
                    <a:p>
                      <a:pPr algn="r" fontAlgn="b"/>
                      <a:r>
                        <a:rPr lang="pt-BR" sz="1100" u="none" strike="noStrike">
                          <a:effectLst/>
                        </a:rPr>
                        <a:t>0,1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0,090909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0,011364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0,011494</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80158077"/>
                  </a:ext>
                </a:extLst>
              </a:tr>
              <a:tr h="190500">
                <a:tc>
                  <a:txBody>
                    <a:bodyPr/>
                    <a:lstStyle/>
                    <a:p>
                      <a:pPr algn="r" fontAlgn="b"/>
                      <a:r>
                        <a:rPr lang="pt-BR" sz="1100" u="none" strike="noStrike">
                          <a:effectLst/>
                        </a:rPr>
                        <a:t>0,11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0,099099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0,012387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0,012543</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5472440"/>
                  </a:ext>
                </a:extLst>
              </a:tr>
              <a:tr h="190500">
                <a:tc>
                  <a:txBody>
                    <a:bodyPr/>
                    <a:lstStyle/>
                    <a:p>
                      <a:pPr algn="r" fontAlgn="b"/>
                      <a:r>
                        <a:rPr lang="pt-BR" sz="1100" u="none" strike="noStrike">
                          <a:effectLst/>
                        </a:rPr>
                        <a:t>0,12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0,107143</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0,013393</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0,013575</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945023"/>
                  </a:ext>
                </a:extLst>
              </a:tr>
              <a:tr h="190500">
                <a:tc>
                  <a:txBody>
                    <a:bodyPr/>
                    <a:lstStyle/>
                    <a:p>
                      <a:pPr algn="r" fontAlgn="b"/>
                      <a:r>
                        <a:rPr lang="pt-BR" sz="1100" u="none" strike="noStrike">
                          <a:effectLst/>
                        </a:rPr>
                        <a:t>0,13</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0,115044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0,014381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0,01459</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7496598"/>
                  </a:ext>
                </a:extLst>
              </a:tr>
              <a:tr h="190500">
                <a:tc>
                  <a:txBody>
                    <a:bodyPr/>
                    <a:lstStyle/>
                    <a:p>
                      <a:pPr algn="r" fontAlgn="b"/>
                      <a:r>
                        <a:rPr lang="pt-BR" sz="1100" u="none" strike="noStrike">
                          <a:effectLst/>
                        </a:rPr>
                        <a:t>0,14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0,122807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0,015351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0,01559</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90412533"/>
                  </a:ext>
                </a:extLst>
              </a:tr>
              <a:tr h="190500">
                <a:tc>
                  <a:txBody>
                    <a:bodyPr/>
                    <a:lstStyle/>
                    <a:p>
                      <a:pPr algn="r" fontAlgn="b"/>
                      <a:r>
                        <a:rPr lang="pt-BR" sz="1100" u="none" strike="noStrike">
                          <a:effectLst/>
                        </a:rPr>
                        <a:t>0,15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0,130435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0,016304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0,016575</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74443191"/>
                  </a:ext>
                </a:extLst>
              </a:tr>
              <a:tr h="190500">
                <a:tc>
                  <a:txBody>
                    <a:bodyPr/>
                    <a:lstStyle/>
                    <a:p>
                      <a:pPr algn="r" fontAlgn="b"/>
                      <a:r>
                        <a:rPr lang="pt-BR" sz="1100" u="none" strike="noStrike">
                          <a:effectLst/>
                        </a:rPr>
                        <a:t>0,16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0,137931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0,017241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0,017544</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20154192"/>
                  </a:ext>
                </a:extLst>
              </a:tr>
              <a:tr h="190500">
                <a:tc>
                  <a:txBody>
                    <a:bodyPr/>
                    <a:lstStyle/>
                    <a:p>
                      <a:pPr algn="r" fontAlgn="b"/>
                      <a:r>
                        <a:rPr lang="pt-BR" sz="1100" u="none" strike="noStrike">
                          <a:effectLst/>
                        </a:rPr>
                        <a:t>0,17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0,145299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0,018162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0,018498</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34238833"/>
                  </a:ext>
                </a:extLst>
              </a:tr>
              <a:tr h="190500">
                <a:tc>
                  <a:txBody>
                    <a:bodyPr/>
                    <a:lstStyle/>
                    <a:p>
                      <a:pPr algn="r" fontAlgn="b"/>
                      <a:r>
                        <a:rPr lang="pt-BR" sz="1100" u="none" strike="noStrike">
                          <a:effectLst/>
                        </a:rPr>
                        <a:t>0,18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0,152542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0,019068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0,019438</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66038407"/>
                  </a:ext>
                </a:extLst>
              </a:tr>
              <a:tr h="190500">
                <a:tc>
                  <a:txBody>
                    <a:bodyPr/>
                    <a:lstStyle/>
                    <a:p>
                      <a:pPr algn="r" fontAlgn="b"/>
                      <a:r>
                        <a:rPr lang="pt-BR" sz="1100" u="none" strike="noStrike">
                          <a:effectLst/>
                        </a:rPr>
                        <a:t>0,19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0,159664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0,019958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0,020364</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09338036"/>
                  </a:ext>
                </a:extLst>
              </a:tr>
              <a:tr h="190500">
                <a:tc>
                  <a:txBody>
                    <a:bodyPr/>
                    <a:lstStyle/>
                    <a:p>
                      <a:pPr algn="r" fontAlgn="b"/>
                      <a:r>
                        <a:rPr lang="pt-BR" sz="1100" u="none" strike="noStrike">
                          <a:effectLst/>
                        </a:rPr>
                        <a:t>0,2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0,166667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0,020833</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dirty="0">
                          <a:effectLst/>
                        </a:rPr>
                        <a:t>0,021277</a:t>
                      </a:r>
                      <a:endParaRPr lang="pt-BR"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4336689"/>
                  </a:ext>
                </a:extLst>
              </a:tr>
            </a:tbl>
          </a:graphicData>
        </a:graphic>
      </p:graphicFrame>
      <p:sp>
        <p:nvSpPr>
          <p:cNvPr id="3" name="CaixaDeTexto 2"/>
          <p:cNvSpPr txBox="1"/>
          <p:nvPr/>
        </p:nvSpPr>
        <p:spPr>
          <a:xfrm>
            <a:off x="422029" y="102456"/>
            <a:ext cx="4651131" cy="954107"/>
          </a:xfrm>
          <a:prstGeom prst="rect">
            <a:avLst/>
          </a:prstGeom>
          <a:noFill/>
        </p:spPr>
        <p:txBody>
          <a:bodyPr wrap="square" rtlCol="0">
            <a:spAutoFit/>
          </a:bodyPr>
          <a:lstStyle/>
          <a:p>
            <a:r>
              <a:rPr lang="pt-BR" sz="2800" dirty="0" smtClean="0">
                <a:solidFill>
                  <a:srgbClr val="FF0000"/>
                </a:solidFill>
              </a:rPr>
              <a:t>Curva de equilíbrio:</a:t>
            </a:r>
          </a:p>
          <a:p>
            <a:endParaRPr lang="pt-BR" sz="2800" dirty="0">
              <a:solidFill>
                <a:srgbClr val="FF0000"/>
              </a:solidFill>
            </a:endParaRPr>
          </a:p>
        </p:txBody>
      </p:sp>
      <p:graphicFrame>
        <p:nvGraphicFramePr>
          <p:cNvPr id="4" name="Gráfico 3"/>
          <p:cNvGraphicFramePr>
            <a:graphicFrameLocks/>
          </p:cNvGraphicFramePr>
          <p:nvPr>
            <p:extLst>
              <p:ext uri="{D42A27DB-BD31-4B8C-83A1-F6EECF244321}">
                <p14:modId xmlns:p14="http://schemas.microsoft.com/office/powerpoint/2010/main" val="1039322550"/>
              </p:ext>
            </p:extLst>
          </p:nvPr>
        </p:nvGraphicFramePr>
        <p:xfrm>
          <a:off x="3490547" y="1855177"/>
          <a:ext cx="4572000" cy="274320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Conector em Curva 5"/>
          <p:cNvCxnSpPr/>
          <p:nvPr/>
        </p:nvCxnSpPr>
        <p:spPr>
          <a:xfrm rot="5400000" flipH="1" flipV="1">
            <a:off x="5517173" y="1877158"/>
            <a:ext cx="1485900" cy="597877"/>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CaixaDeTexto 6"/>
          <p:cNvSpPr txBox="1"/>
          <p:nvPr/>
        </p:nvSpPr>
        <p:spPr>
          <a:xfrm>
            <a:off x="6330462" y="1056563"/>
            <a:ext cx="2113086" cy="369332"/>
          </a:xfrm>
          <a:prstGeom prst="rect">
            <a:avLst/>
          </a:prstGeom>
          <a:noFill/>
        </p:spPr>
        <p:txBody>
          <a:bodyPr wrap="square" rtlCol="0">
            <a:spAutoFit/>
          </a:bodyPr>
          <a:lstStyle/>
          <a:p>
            <a:r>
              <a:rPr lang="pt-BR" dirty="0" smtClean="0"/>
              <a:t>Curva de equilíbrio</a:t>
            </a:r>
            <a:endParaRPr lang="pt-BR" dirty="0"/>
          </a:p>
        </p:txBody>
      </p:sp>
    </p:spTree>
    <p:extLst>
      <p:ext uri="{BB962C8B-B14F-4D97-AF65-F5344CB8AC3E}">
        <p14:creationId xmlns:p14="http://schemas.microsoft.com/office/powerpoint/2010/main" val="117459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tângulo 22"/>
          <p:cNvSpPr/>
          <p:nvPr/>
        </p:nvSpPr>
        <p:spPr>
          <a:xfrm>
            <a:off x="6207369" y="3472962"/>
            <a:ext cx="2936631" cy="86164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14" name="Gráfico 13"/>
          <p:cNvGraphicFramePr>
            <a:graphicFrameLocks/>
          </p:cNvGraphicFramePr>
          <p:nvPr>
            <p:extLst>
              <p:ext uri="{D42A27DB-BD31-4B8C-83A1-F6EECF244321}">
                <p14:modId xmlns:p14="http://schemas.microsoft.com/office/powerpoint/2010/main" val="1410356169"/>
              </p:ext>
            </p:extLst>
          </p:nvPr>
        </p:nvGraphicFramePr>
        <p:xfrm>
          <a:off x="228602" y="1644915"/>
          <a:ext cx="6137031" cy="4922203"/>
        </p:xfrm>
        <a:graphic>
          <a:graphicData uri="http://schemas.openxmlformats.org/drawingml/2006/chart">
            <c:chart xmlns:c="http://schemas.openxmlformats.org/drawingml/2006/chart" xmlns:r="http://schemas.openxmlformats.org/officeDocument/2006/relationships" r:id="rId3"/>
          </a:graphicData>
        </a:graphic>
      </p:graphicFrame>
      <p:sp>
        <p:nvSpPr>
          <p:cNvPr id="3" name="CaixaDeTexto 2"/>
          <p:cNvSpPr txBox="1"/>
          <p:nvPr/>
        </p:nvSpPr>
        <p:spPr>
          <a:xfrm>
            <a:off x="439613" y="155213"/>
            <a:ext cx="4651131" cy="954107"/>
          </a:xfrm>
          <a:prstGeom prst="rect">
            <a:avLst/>
          </a:prstGeom>
          <a:noFill/>
        </p:spPr>
        <p:txBody>
          <a:bodyPr wrap="square" rtlCol="0">
            <a:spAutoFit/>
          </a:bodyPr>
          <a:lstStyle/>
          <a:p>
            <a:r>
              <a:rPr lang="pt-BR" sz="2800" dirty="0" smtClean="0">
                <a:solidFill>
                  <a:srgbClr val="FF0000"/>
                </a:solidFill>
              </a:rPr>
              <a:t>Diagrama de equilíbrio:</a:t>
            </a:r>
          </a:p>
          <a:p>
            <a:endParaRPr lang="pt-BR" sz="2800" dirty="0">
              <a:solidFill>
                <a:srgbClr val="FF0000"/>
              </a:solidFill>
            </a:endParaRPr>
          </a:p>
        </p:txBody>
      </p:sp>
      <p:graphicFrame>
        <p:nvGraphicFramePr>
          <p:cNvPr id="4" name="Objeto 3"/>
          <p:cNvGraphicFramePr>
            <a:graphicFrameLocks noChangeAspect="1"/>
          </p:cNvGraphicFramePr>
          <p:nvPr>
            <p:extLst>
              <p:ext uri="{D42A27DB-BD31-4B8C-83A1-F6EECF244321}">
                <p14:modId xmlns:p14="http://schemas.microsoft.com/office/powerpoint/2010/main" val="3684070240"/>
              </p:ext>
            </p:extLst>
          </p:nvPr>
        </p:nvGraphicFramePr>
        <p:xfrm>
          <a:off x="1054954" y="749576"/>
          <a:ext cx="2908300" cy="395288"/>
        </p:xfrm>
        <a:graphic>
          <a:graphicData uri="http://schemas.openxmlformats.org/presentationml/2006/ole">
            <mc:AlternateContent xmlns:mc="http://schemas.openxmlformats.org/markup-compatibility/2006">
              <mc:Choice xmlns:v="urn:schemas-microsoft-com:vml" Requires="v">
                <p:oleObj spid="_x0000_s15464" name="Equação" r:id="rId4" imgW="1777680" imgH="241200" progId="Equation.3">
                  <p:embed/>
                </p:oleObj>
              </mc:Choice>
              <mc:Fallback>
                <p:oleObj name="Equação" r:id="rId4" imgW="1777680" imgH="241200" progId="Equation.3">
                  <p:embed/>
                  <p:pic>
                    <p:nvPicPr>
                      <p:cNvPr id="9" name="Objeto 8"/>
                      <p:cNvPicPr>
                        <a:picLocks noChangeAspect="1" noChangeArrowheads="1"/>
                      </p:cNvPicPr>
                      <p:nvPr/>
                    </p:nvPicPr>
                    <p:blipFill>
                      <a:blip r:embed="rId5"/>
                      <a:srcRect/>
                      <a:stretch>
                        <a:fillRect/>
                      </a:stretch>
                    </p:blipFill>
                    <p:spPr bwMode="auto">
                      <a:xfrm>
                        <a:off x="1054954" y="749576"/>
                        <a:ext cx="2908300" cy="395288"/>
                      </a:xfrm>
                      <a:prstGeom prst="rect">
                        <a:avLst/>
                      </a:prstGeom>
                      <a:noFill/>
                    </p:spPr>
                  </p:pic>
                </p:oleObj>
              </mc:Fallback>
            </mc:AlternateContent>
          </a:graphicData>
        </a:graphic>
      </p:graphicFrame>
      <p:graphicFrame>
        <p:nvGraphicFramePr>
          <p:cNvPr id="5" name="Objeto 4"/>
          <p:cNvGraphicFramePr>
            <a:graphicFrameLocks noChangeAspect="1"/>
          </p:cNvGraphicFramePr>
          <p:nvPr>
            <p:extLst>
              <p:ext uri="{D42A27DB-BD31-4B8C-83A1-F6EECF244321}">
                <p14:modId xmlns:p14="http://schemas.microsoft.com/office/powerpoint/2010/main" val="2885655529"/>
              </p:ext>
            </p:extLst>
          </p:nvPr>
        </p:nvGraphicFramePr>
        <p:xfrm>
          <a:off x="1054954" y="1311540"/>
          <a:ext cx="2944813" cy="333375"/>
        </p:xfrm>
        <a:graphic>
          <a:graphicData uri="http://schemas.openxmlformats.org/presentationml/2006/ole">
            <mc:AlternateContent xmlns:mc="http://schemas.openxmlformats.org/markup-compatibility/2006">
              <mc:Choice xmlns:v="urn:schemas-microsoft-com:vml" Requires="v">
                <p:oleObj spid="_x0000_s15465" name="Equação" r:id="rId6" imgW="2019240" imgH="228600" progId="Equation.3">
                  <p:embed/>
                </p:oleObj>
              </mc:Choice>
              <mc:Fallback>
                <p:oleObj name="Equação" r:id="rId6" imgW="2019240" imgH="228600" progId="Equation.3">
                  <p:embed/>
                  <p:pic>
                    <p:nvPicPr>
                      <p:cNvPr id="10" name="Objeto 9"/>
                      <p:cNvPicPr>
                        <a:picLocks noChangeAspect="1" noChangeArrowheads="1"/>
                      </p:cNvPicPr>
                      <p:nvPr/>
                    </p:nvPicPr>
                    <p:blipFill>
                      <a:blip r:embed="rId7"/>
                      <a:srcRect/>
                      <a:stretch>
                        <a:fillRect/>
                      </a:stretch>
                    </p:blipFill>
                    <p:spPr bwMode="auto">
                      <a:xfrm>
                        <a:off x="1054954" y="1311540"/>
                        <a:ext cx="2944813" cy="333375"/>
                      </a:xfrm>
                      <a:prstGeom prst="rect">
                        <a:avLst/>
                      </a:prstGeom>
                      <a:noFill/>
                    </p:spPr>
                  </p:pic>
                </p:oleObj>
              </mc:Fallback>
            </mc:AlternateContent>
          </a:graphicData>
        </a:graphic>
      </p:graphicFrame>
      <p:cxnSp>
        <p:nvCxnSpPr>
          <p:cNvPr id="9" name="Conector reto 8"/>
          <p:cNvCxnSpPr/>
          <p:nvPr/>
        </p:nvCxnSpPr>
        <p:spPr>
          <a:xfrm flipV="1">
            <a:off x="1093177" y="5811715"/>
            <a:ext cx="0" cy="161195"/>
          </a:xfrm>
          <a:prstGeom prst="line">
            <a:avLst/>
          </a:prstGeom>
          <a:ln w="19050">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a:off x="975947" y="5811715"/>
            <a:ext cx="117230" cy="2"/>
          </a:xfrm>
          <a:prstGeom prst="line">
            <a:avLst/>
          </a:prstGeom>
          <a:ln w="19050">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975947" y="2576146"/>
            <a:ext cx="3903785"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a:xfrm flipV="1">
            <a:off x="1093177" y="2548522"/>
            <a:ext cx="3557223" cy="3263196"/>
          </a:xfrm>
          <a:prstGeom prst="line">
            <a:avLst/>
          </a:prstGeom>
          <a:ln>
            <a:solidFill>
              <a:srgbClr val="0000FF"/>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21" name="Objeto 20"/>
          <p:cNvGraphicFramePr>
            <a:graphicFrameLocks noChangeAspect="1"/>
          </p:cNvGraphicFramePr>
          <p:nvPr>
            <p:extLst>
              <p:ext uri="{D42A27DB-BD31-4B8C-83A1-F6EECF244321}">
                <p14:modId xmlns:p14="http://schemas.microsoft.com/office/powerpoint/2010/main" val="3026470882"/>
              </p:ext>
            </p:extLst>
          </p:nvPr>
        </p:nvGraphicFramePr>
        <p:xfrm>
          <a:off x="4494213" y="1024359"/>
          <a:ext cx="3046412" cy="396875"/>
        </p:xfrm>
        <a:graphic>
          <a:graphicData uri="http://schemas.openxmlformats.org/presentationml/2006/ole">
            <mc:AlternateContent xmlns:mc="http://schemas.openxmlformats.org/markup-compatibility/2006">
              <mc:Choice xmlns:v="urn:schemas-microsoft-com:vml" Requires="v">
                <p:oleObj spid="_x0000_s15466" name="Equação" r:id="rId8" imgW="1854000" imgH="241200" progId="Equation.3">
                  <p:embed/>
                </p:oleObj>
              </mc:Choice>
              <mc:Fallback>
                <p:oleObj name="Equação" r:id="rId8" imgW="1854000" imgH="241200" progId="Equation.3">
                  <p:embed/>
                  <p:pic>
                    <p:nvPicPr>
                      <p:cNvPr id="8" name="Objeto 7"/>
                      <p:cNvPicPr>
                        <a:picLocks noChangeAspect="1" noChangeArrowheads="1"/>
                      </p:cNvPicPr>
                      <p:nvPr/>
                    </p:nvPicPr>
                    <p:blipFill>
                      <a:blip r:embed="rId9"/>
                      <a:srcRect/>
                      <a:stretch>
                        <a:fillRect/>
                      </a:stretch>
                    </p:blipFill>
                    <p:spPr bwMode="auto">
                      <a:xfrm>
                        <a:off x="4494213" y="1024359"/>
                        <a:ext cx="3046412" cy="396875"/>
                      </a:xfrm>
                      <a:prstGeom prst="rect">
                        <a:avLst/>
                      </a:prstGeom>
                      <a:noFill/>
                    </p:spPr>
                  </p:pic>
                </p:oleObj>
              </mc:Fallback>
            </mc:AlternateContent>
          </a:graphicData>
        </a:graphic>
      </p:graphicFrame>
      <p:graphicFrame>
        <p:nvGraphicFramePr>
          <p:cNvPr id="22" name="Objeto 21"/>
          <p:cNvGraphicFramePr>
            <a:graphicFrameLocks noChangeAspect="1"/>
          </p:cNvGraphicFramePr>
          <p:nvPr>
            <p:extLst>
              <p:ext uri="{D42A27DB-BD31-4B8C-83A1-F6EECF244321}">
                <p14:modId xmlns:p14="http://schemas.microsoft.com/office/powerpoint/2010/main" val="3098418238"/>
              </p:ext>
            </p:extLst>
          </p:nvPr>
        </p:nvGraphicFramePr>
        <p:xfrm>
          <a:off x="6207125" y="3697288"/>
          <a:ext cx="2927350" cy="333375"/>
        </p:xfrm>
        <a:graphic>
          <a:graphicData uri="http://schemas.openxmlformats.org/presentationml/2006/ole">
            <mc:AlternateContent xmlns:mc="http://schemas.openxmlformats.org/markup-compatibility/2006">
              <mc:Choice xmlns:v="urn:schemas-microsoft-com:vml" Requires="v">
                <p:oleObj spid="_x0000_s15467" name="Equação" r:id="rId10" imgW="2006280" imgH="228600" progId="Equation.3">
                  <p:embed/>
                </p:oleObj>
              </mc:Choice>
              <mc:Fallback>
                <p:oleObj name="Equação" r:id="rId10" imgW="2006280" imgH="228600" progId="Equation.3">
                  <p:embed/>
                  <p:pic>
                    <p:nvPicPr>
                      <p:cNvPr id="5" name="Objeto 4"/>
                      <p:cNvPicPr>
                        <a:picLocks noChangeAspect="1" noChangeArrowheads="1"/>
                      </p:cNvPicPr>
                      <p:nvPr/>
                    </p:nvPicPr>
                    <p:blipFill>
                      <a:blip r:embed="rId11"/>
                      <a:srcRect/>
                      <a:stretch>
                        <a:fillRect/>
                      </a:stretch>
                    </p:blipFill>
                    <p:spPr bwMode="auto">
                      <a:xfrm>
                        <a:off x="6207125" y="3697288"/>
                        <a:ext cx="2927350" cy="333375"/>
                      </a:xfrm>
                      <a:prstGeom prst="rect">
                        <a:avLst/>
                      </a:prstGeom>
                      <a:noFill/>
                    </p:spPr>
                  </p:pic>
                </p:oleObj>
              </mc:Fallback>
            </mc:AlternateContent>
          </a:graphicData>
        </a:graphic>
      </p:graphicFrame>
      <p:cxnSp>
        <p:nvCxnSpPr>
          <p:cNvPr id="25" name="Conector em Curva 24"/>
          <p:cNvCxnSpPr/>
          <p:nvPr/>
        </p:nvCxnSpPr>
        <p:spPr>
          <a:xfrm flipV="1">
            <a:off x="4325815" y="2417885"/>
            <a:ext cx="2549770" cy="606669"/>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CaixaDeTexto 25"/>
          <p:cNvSpPr txBox="1"/>
          <p:nvPr/>
        </p:nvSpPr>
        <p:spPr>
          <a:xfrm>
            <a:off x="6822831" y="2260816"/>
            <a:ext cx="2302119" cy="369332"/>
          </a:xfrm>
          <a:prstGeom prst="rect">
            <a:avLst/>
          </a:prstGeom>
          <a:noFill/>
        </p:spPr>
        <p:txBody>
          <a:bodyPr wrap="square" rtlCol="0">
            <a:spAutoFit/>
          </a:bodyPr>
          <a:lstStyle/>
          <a:p>
            <a:r>
              <a:rPr lang="pt-BR" dirty="0" smtClean="0"/>
              <a:t>Curva de equilíbrio</a:t>
            </a:r>
            <a:endParaRPr lang="pt-BR" dirty="0"/>
          </a:p>
        </p:txBody>
      </p:sp>
      <p:cxnSp>
        <p:nvCxnSpPr>
          <p:cNvPr id="28" name="Conector em Curva 27"/>
          <p:cNvCxnSpPr/>
          <p:nvPr/>
        </p:nvCxnSpPr>
        <p:spPr>
          <a:xfrm rot="5400000" flipH="1" flipV="1">
            <a:off x="4075611" y="1763236"/>
            <a:ext cx="1379639" cy="1142999"/>
          </a:xfrm>
          <a:prstGeom prst="curvedConnector3">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29" name="CaixaDeTexto 28"/>
          <p:cNvSpPr txBox="1"/>
          <p:nvPr/>
        </p:nvSpPr>
        <p:spPr>
          <a:xfrm>
            <a:off x="5336930" y="1421234"/>
            <a:ext cx="2467710" cy="369332"/>
          </a:xfrm>
          <a:prstGeom prst="rect">
            <a:avLst/>
          </a:prstGeom>
          <a:noFill/>
        </p:spPr>
        <p:txBody>
          <a:bodyPr wrap="square" rtlCol="0">
            <a:spAutoFit/>
          </a:bodyPr>
          <a:lstStyle/>
          <a:p>
            <a:r>
              <a:rPr lang="pt-BR" dirty="0" smtClean="0">
                <a:solidFill>
                  <a:srgbClr val="0000FF"/>
                </a:solidFill>
              </a:rPr>
              <a:t>Linha tangente à CE</a:t>
            </a:r>
            <a:endParaRPr lang="pt-BR" dirty="0">
              <a:solidFill>
                <a:srgbClr val="0000FF"/>
              </a:solidFill>
            </a:endParaRPr>
          </a:p>
        </p:txBody>
      </p:sp>
    </p:spTree>
    <p:extLst>
      <p:ext uri="{BB962C8B-B14F-4D97-AF65-F5344CB8AC3E}">
        <p14:creationId xmlns:p14="http://schemas.microsoft.com/office/powerpoint/2010/main" val="148354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Graphic spid="14" grpId="0">
        <p:bldAsOne/>
      </p:bldGraphic>
      <p:bldP spid="26"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tângulo 21"/>
          <p:cNvSpPr/>
          <p:nvPr/>
        </p:nvSpPr>
        <p:spPr>
          <a:xfrm>
            <a:off x="6130071" y="5899638"/>
            <a:ext cx="2871787" cy="69483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2" name="Objeto 1"/>
          <p:cNvGraphicFramePr>
            <a:graphicFrameLocks noChangeAspect="1"/>
          </p:cNvGraphicFramePr>
          <p:nvPr>
            <p:extLst>
              <p:ext uri="{D42A27DB-BD31-4B8C-83A1-F6EECF244321}">
                <p14:modId xmlns:p14="http://schemas.microsoft.com/office/powerpoint/2010/main" val="1031000293"/>
              </p:ext>
            </p:extLst>
          </p:nvPr>
        </p:nvGraphicFramePr>
        <p:xfrm>
          <a:off x="471122" y="339968"/>
          <a:ext cx="2921000" cy="863600"/>
        </p:xfrm>
        <a:graphic>
          <a:graphicData uri="http://schemas.openxmlformats.org/presentationml/2006/ole">
            <mc:AlternateContent xmlns:mc="http://schemas.openxmlformats.org/markup-compatibility/2006">
              <mc:Choice xmlns:v="urn:schemas-microsoft-com:vml" Requires="v">
                <p:oleObj spid="_x0000_s16587" name="Equação" r:id="rId3" imgW="1460160" imgH="431640" progId="Equation.3">
                  <p:embed/>
                </p:oleObj>
              </mc:Choice>
              <mc:Fallback>
                <p:oleObj name="Equação" r:id="rId3" imgW="1460160" imgH="431640" progId="Equation.3">
                  <p:embed/>
                  <p:pic>
                    <p:nvPicPr>
                      <p:cNvPr id="10" name="Objeto 9"/>
                      <p:cNvPicPr>
                        <a:picLocks noChangeAspect="1" noChangeArrowheads="1"/>
                      </p:cNvPicPr>
                      <p:nvPr/>
                    </p:nvPicPr>
                    <p:blipFill>
                      <a:blip r:embed="rId4"/>
                      <a:srcRect/>
                      <a:stretch>
                        <a:fillRect/>
                      </a:stretch>
                    </p:blipFill>
                    <p:spPr bwMode="auto">
                      <a:xfrm>
                        <a:off x="471122" y="339968"/>
                        <a:ext cx="2921000" cy="863600"/>
                      </a:xfrm>
                      <a:prstGeom prst="rect">
                        <a:avLst/>
                      </a:prstGeom>
                      <a:noFill/>
                    </p:spPr>
                  </p:pic>
                </p:oleObj>
              </mc:Fallback>
            </mc:AlternateContent>
          </a:graphicData>
        </a:graphic>
      </p:graphicFrame>
      <p:graphicFrame>
        <p:nvGraphicFramePr>
          <p:cNvPr id="12" name="Objeto 11"/>
          <p:cNvGraphicFramePr>
            <a:graphicFrameLocks noChangeAspect="1"/>
          </p:cNvGraphicFramePr>
          <p:nvPr>
            <p:extLst>
              <p:ext uri="{D42A27DB-BD31-4B8C-83A1-F6EECF244321}">
                <p14:modId xmlns:p14="http://schemas.microsoft.com/office/powerpoint/2010/main" val="2987776141"/>
              </p:ext>
            </p:extLst>
          </p:nvPr>
        </p:nvGraphicFramePr>
        <p:xfrm>
          <a:off x="471122" y="1374042"/>
          <a:ext cx="3530600" cy="863600"/>
        </p:xfrm>
        <a:graphic>
          <a:graphicData uri="http://schemas.openxmlformats.org/presentationml/2006/ole">
            <mc:AlternateContent xmlns:mc="http://schemas.openxmlformats.org/markup-compatibility/2006">
              <mc:Choice xmlns:v="urn:schemas-microsoft-com:vml" Requires="v">
                <p:oleObj spid="_x0000_s16588" name="Equação" r:id="rId5" imgW="1765080" imgH="431640" progId="Equation.3">
                  <p:embed/>
                </p:oleObj>
              </mc:Choice>
              <mc:Fallback>
                <p:oleObj name="Equação" r:id="rId5" imgW="1765080" imgH="431640" progId="Equation.3">
                  <p:embed/>
                  <p:pic>
                    <p:nvPicPr>
                      <p:cNvPr id="2" name="Objeto 1"/>
                      <p:cNvPicPr>
                        <a:picLocks noChangeAspect="1" noChangeArrowheads="1"/>
                      </p:cNvPicPr>
                      <p:nvPr/>
                    </p:nvPicPr>
                    <p:blipFill>
                      <a:blip r:embed="rId6"/>
                      <a:srcRect/>
                      <a:stretch>
                        <a:fillRect/>
                      </a:stretch>
                    </p:blipFill>
                    <p:spPr bwMode="auto">
                      <a:xfrm>
                        <a:off x="471122" y="1374042"/>
                        <a:ext cx="3530600" cy="863600"/>
                      </a:xfrm>
                      <a:prstGeom prst="rect">
                        <a:avLst/>
                      </a:prstGeom>
                      <a:noFill/>
                    </p:spPr>
                  </p:pic>
                </p:oleObj>
              </mc:Fallback>
            </mc:AlternateContent>
          </a:graphicData>
        </a:graphic>
      </p:graphicFrame>
      <p:graphicFrame>
        <p:nvGraphicFramePr>
          <p:cNvPr id="13" name="Objeto 12"/>
          <p:cNvGraphicFramePr>
            <a:graphicFrameLocks noChangeAspect="1"/>
          </p:cNvGraphicFramePr>
          <p:nvPr>
            <p:extLst>
              <p:ext uri="{D42A27DB-BD31-4B8C-83A1-F6EECF244321}">
                <p14:modId xmlns:p14="http://schemas.microsoft.com/office/powerpoint/2010/main" val="1063565949"/>
              </p:ext>
            </p:extLst>
          </p:nvPr>
        </p:nvGraphicFramePr>
        <p:xfrm>
          <a:off x="476250" y="2355850"/>
          <a:ext cx="5461000" cy="838200"/>
        </p:xfrm>
        <a:graphic>
          <a:graphicData uri="http://schemas.openxmlformats.org/presentationml/2006/ole">
            <mc:AlternateContent xmlns:mc="http://schemas.openxmlformats.org/markup-compatibility/2006">
              <mc:Choice xmlns:v="urn:schemas-microsoft-com:vml" Requires="v">
                <p:oleObj spid="_x0000_s16589" name="Equação" r:id="rId7" imgW="2730240" imgH="419040" progId="Equation.3">
                  <p:embed/>
                </p:oleObj>
              </mc:Choice>
              <mc:Fallback>
                <p:oleObj name="Equação" r:id="rId7" imgW="2730240" imgH="419040" progId="Equation.3">
                  <p:embed/>
                  <p:pic>
                    <p:nvPicPr>
                      <p:cNvPr id="12" name="Objeto 11"/>
                      <p:cNvPicPr>
                        <a:picLocks noChangeAspect="1" noChangeArrowheads="1"/>
                      </p:cNvPicPr>
                      <p:nvPr/>
                    </p:nvPicPr>
                    <p:blipFill>
                      <a:blip r:embed="rId8"/>
                      <a:srcRect/>
                      <a:stretch>
                        <a:fillRect/>
                      </a:stretch>
                    </p:blipFill>
                    <p:spPr bwMode="auto">
                      <a:xfrm>
                        <a:off x="476250" y="2355850"/>
                        <a:ext cx="5461000" cy="838200"/>
                      </a:xfrm>
                      <a:prstGeom prst="rect">
                        <a:avLst/>
                      </a:prstGeom>
                      <a:noFill/>
                    </p:spPr>
                  </p:pic>
                </p:oleObj>
              </mc:Fallback>
            </mc:AlternateContent>
          </a:graphicData>
        </a:graphic>
      </p:graphicFrame>
      <p:graphicFrame>
        <p:nvGraphicFramePr>
          <p:cNvPr id="14" name="Objeto 13"/>
          <p:cNvGraphicFramePr>
            <a:graphicFrameLocks noChangeAspect="1"/>
          </p:cNvGraphicFramePr>
          <p:nvPr>
            <p:extLst>
              <p:ext uri="{D42A27DB-BD31-4B8C-83A1-F6EECF244321}">
                <p14:modId xmlns:p14="http://schemas.microsoft.com/office/powerpoint/2010/main" val="1403138926"/>
              </p:ext>
            </p:extLst>
          </p:nvPr>
        </p:nvGraphicFramePr>
        <p:xfrm>
          <a:off x="544637" y="3429429"/>
          <a:ext cx="2921000" cy="457200"/>
        </p:xfrm>
        <a:graphic>
          <a:graphicData uri="http://schemas.openxmlformats.org/presentationml/2006/ole">
            <mc:AlternateContent xmlns:mc="http://schemas.openxmlformats.org/markup-compatibility/2006">
              <mc:Choice xmlns:v="urn:schemas-microsoft-com:vml" Requires="v">
                <p:oleObj spid="_x0000_s16590" name="Equação" r:id="rId9" imgW="1460160" imgH="228600" progId="Equation.3">
                  <p:embed/>
                </p:oleObj>
              </mc:Choice>
              <mc:Fallback>
                <p:oleObj name="Equação" r:id="rId9" imgW="1460160" imgH="228600" progId="Equation.3">
                  <p:embed/>
                  <p:pic>
                    <p:nvPicPr>
                      <p:cNvPr id="13" name="Objeto 12"/>
                      <p:cNvPicPr>
                        <a:picLocks noChangeAspect="1" noChangeArrowheads="1"/>
                      </p:cNvPicPr>
                      <p:nvPr/>
                    </p:nvPicPr>
                    <p:blipFill>
                      <a:blip r:embed="rId10"/>
                      <a:srcRect/>
                      <a:stretch>
                        <a:fillRect/>
                      </a:stretch>
                    </p:blipFill>
                    <p:spPr bwMode="auto">
                      <a:xfrm>
                        <a:off x="544637" y="3429429"/>
                        <a:ext cx="2921000" cy="457200"/>
                      </a:xfrm>
                      <a:prstGeom prst="rect">
                        <a:avLst/>
                      </a:prstGeom>
                      <a:noFill/>
                    </p:spPr>
                  </p:pic>
                </p:oleObj>
              </mc:Fallback>
            </mc:AlternateContent>
          </a:graphicData>
        </a:graphic>
      </p:graphicFrame>
      <p:graphicFrame>
        <p:nvGraphicFramePr>
          <p:cNvPr id="15" name="Objeto 14"/>
          <p:cNvGraphicFramePr>
            <a:graphicFrameLocks noChangeAspect="1"/>
          </p:cNvGraphicFramePr>
          <p:nvPr>
            <p:extLst>
              <p:ext uri="{D42A27DB-BD31-4B8C-83A1-F6EECF244321}">
                <p14:modId xmlns:p14="http://schemas.microsoft.com/office/powerpoint/2010/main" val="1753031917"/>
              </p:ext>
            </p:extLst>
          </p:nvPr>
        </p:nvGraphicFramePr>
        <p:xfrm>
          <a:off x="521190" y="4200218"/>
          <a:ext cx="4521200" cy="457200"/>
        </p:xfrm>
        <a:graphic>
          <a:graphicData uri="http://schemas.openxmlformats.org/presentationml/2006/ole">
            <mc:AlternateContent xmlns:mc="http://schemas.openxmlformats.org/markup-compatibility/2006">
              <mc:Choice xmlns:v="urn:schemas-microsoft-com:vml" Requires="v">
                <p:oleObj spid="_x0000_s16591" name="Equação" r:id="rId11" imgW="2260440" imgH="228600" progId="Equation.3">
                  <p:embed/>
                </p:oleObj>
              </mc:Choice>
              <mc:Fallback>
                <p:oleObj name="Equação" r:id="rId11" imgW="2260440" imgH="228600" progId="Equation.3">
                  <p:embed/>
                  <p:pic>
                    <p:nvPicPr>
                      <p:cNvPr id="14" name="Objeto 13"/>
                      <p:cNvPicPr>
                        <a:picLocks noChangeAspect="1" noChangeArrowheads="1"/>
                      </p:cNvPicPr>
                      <p:nvPr/>
                    </p:nvPicPr>
                    <p:blipFill>
                      <a:blip r:embed="rId12"/>
                      <a:srcRect/>
                      <a:stretch>
                        <a:fillRect/>
                      </a:stretch>
                    </p:blipFill>
                    <p:spPr bwMode="auto">
                      <a:xfrm>
                        <a:off x="521190" y="4200218"/>
                        <a:ext cx="4521200" cy="457200"/>
                      </a:xfrm>
                      <a:prstGeom prst="rect">
                        <a:avLst/>
                      </a:prstGeom>
                      <a:noFill/>
                    </p:spPr>
                  </p:pic>
                </p:oleObj>
              </mc:Fallback>
            </mc:AlternateContent>
          </a:graphicData>
        </a:graphic>
      </p:graphicFrame>
      <p:graphicFrame>
        <p:nvGraphicFramePr>
          <p:cNvPr id="17" name="Objeto 16"/>
          <p:cNvGraphicFramePr>
            <a:graphicFrameLocks noChangeAspect="1"/>
          </p:cNvGraphicFramePr>
          <p:nvPr>
            <p:extLst>
              <p:ext uri="{D42A27DB-BD31-4B8C-83A1-F6EECF244321}">
                <p14:modId xmlns:p14="http://schemas.microsoft.com/office/powerpoint/2010/main" val="194306246"/>
              </p:ext>
            </p:extLst>
          </p:nvPr>
        </p:nvGraphicFramePr>
        <p:xfrm>
          <a:off x="512398" y="4892675"/>
          <a:ext cx="3352800" cy="863600"/>
        </p:xfrm>
        <a:graphic>
          <a:graphicData uri="http://schemas.openxmlformats.org/presentationml/2006/ole">
            <mc:AlternateContent xmlns:mc="http://schemas.openxmlformats.org/markup-compatibility/2006">
              <mc:Choice xmlns:v="urn:schemas-microsoft-com:vml" Requires="v">
                <p:oleObj spid="_x0000_s16592" name="Equação" r:id="rId13" imgW="1676160" imgH="431640" progId="Equation.3">
                  <p:embed/>
                </p:oleObj>
              </mc:Choice>
              <mc:Fallback>
                <p:oleObj name="Equação" r:id="rId13" imgW="1676160" imgH="431640" progId="Equation.3">
                  <p:embed/>
                  <p:pic>
                    <p:nvPicPr>
                      <p:cNvPr id="2" name="Objeto 1"/>
                      <p:cNvPicPr>
                        <a:picLocks noChangeAspect="1" noChangeArrowheads="1"/>
                      </p:cNvPicPr>
                      <p:nvPr/>
                    </p:nvPicPr>
                    <p:blipFill>
                      <a:blip r:embed="rId14"/>
                      <a:srcRect/>
                      <a:stretch>
                        <a:fillRect/>
                      </a:stretch>
                    </p:blipFill>
                    <p:spPr bwMode="auto">
                      <a:xfrm>
                        <a:off x="512398" y="4892675"/>
                        <a:ext cx="3352800" cy="863600"/>
                      </a:xfrm>
                      <a:prstGeom prst="rect">
                        <a:avLst/>
                      </a:prstGeom>
                      <a:noFill/>
                    </p:spPr>
                  </p:pic>
                </p:oleObj>
              </mc:Fallback>
            </mc:AlternateContent>
          </a:graphicData>
        </a:graphic>
      </p:graphicFrame>
      <p:graphicFrame>
        <p:nvGraphicFramePr>
          <p:cNvPr id="19" name="Objeto 18"/>
          <p:cNvGraphicFramePr>
            <a:graphicFrameLocks noChangeAspect="1"/>
          </p:cNvGraphicFramePr>
          <p:nvPr>
            <p:extLst>
              <p:ext uri="{D42A27DB-BD31-4B8C-83A1-F6EECF244321}">
                <p14:modId xmlns:p14="http://schemas.microsoft.com/office/powerpoint/2010/main" val="4035434546"/>
              </p:ext>
            </p:extLst>
          </p:nvPr>
        </p:nvGraphicFramePr>
        <p:xfrm>
          <a:off x="471122" y="5756275"/>
          <a:ext cx="5410201" cy="838200"/>
        </p:xfrm>
        <a:graphic>
          <a:graphicData uri="http://schemas.openxmlformats.org/presentationml/2006/ole">
            <mc:AlternateContent xmlns:mc="http://schemas.openxmlformats.org/markup-compatibility/2006">
              <mc:Choice xmlns:v="urn:schemas-microsoft-com:vml" Requires="v">
                <p:oleObj spid="_x0000_s16593" name="Equação" r:id="rId15" imgW="2705040" imgH="419040" progId="Equation.3">
                  <p:embed/>
                </p:oleObj>
              </mc:Choice>
              <mc:Fallback>
                <p:oleObj name="Equação" r:id="rId15" imgW="2705040" imgH="419040" progId="Equation.3">
                  <p:embed/>
                  <p:pic>
                    <p:nvPicPr>
                      <p:cNvPr id="17" name="Objeto 16"/>
                      <p:cNvPicPr>
                        <a:picLocks noChangeAspect="1" noChangeArrowheads="1"/>
                      </p:cNvPicPr>
                      <p:nvPr/>
                    </p:nvPicPr>
                    <p:blipFill>
                      <a:blip r:embed="rId16"/>
                      <a:srcRect/>
                      <a:stretch>
                        <a:fillRect/>
                      </a:stretch>
                    </p:blipFill>
                    <p:spPr bwMode="auto">
                      <a:xfrm>
                        <a:off x="471122" y="5756275"/>
                        <a:ext cx="5410201" cy="838200"/>
                      </a:xfrm>
                      <a:prstGeom prst="rect">
                        <a:avLst/>
                      </a:prstGeom>
                      <a:noFill/>
                    </p:spPr>
                  </p:pic>
                </p:oleObj>
              </mc:Fallback>
            </mc:AlternateContent>
          </a:graphicData>
        </a:graphic>
      </p:graphicFrame>
      <p:graphicFrame>
        <p:nvGraphicFramePr>
          <p:cNvPr id="20" name="Objeto 19"/>
          <p:cNvGraphicFramePr>
            <a:graphicFrameLocks noChangeAspect="1"/>
          </p:cNvGraphicFramePr>
          <p:nvPr>
            <p:extLst>
              <p:ext uri="{D42A27DB-BD31-4B8C-83A1-F6EECF244321}">
                <p14:modId xmlns:p14="http://schemas.microsoft.com/office/powerpoint/2010/main" val="3975616602"/>
              </p:ext>
            </p:extLst>
          </p:nvPr>
        </p:nvGraphicFramePr>
        <p:xfrm>
          <a:off x="7751763" y="6078538"/>
          <a:ext cx="228600" cy="431800"/>
        </p:xfrm>
        <a:graphic>
          <a:graphicData uri="http://schemas.openxmlformats.org/presentationml/2006/ole">
            <mc:AlternateContent xmlns:mc="http://schemas.openxmlformats.org/markup-compatibility/2006">
              <mc:Choice xmlns:v="urn:schemas-microsoft-com:vml" Requires="v">
                <p:oleObj spid="_x0000_s16594" name="Equação" r:id="rId17" imgW="114120" imgH="215640" progId="Equation.3">
                  <p:embed/>
                </p:oleObj>
              </mc:Choice>
              <mc:Fallback>
                <p:oleObj name="Equação" r:id="rId17" imgW="114120" imgH="215640" progId="Equation.3">
                  <p:embed/>
                  <p:pic>
                    <p:nvPicPr>
                      <p:cNvPr id="19" name="Objeto 18"/>
                      <p:cNvPicPr>
                        <a:picLocks noChangeAspect="1" noChangeArrowheads="1"/>
                      </p:cNvPicPr>
                      <p:nvPr/>
                    </p:nvPicPr>
                    <p:blipFill>
                      <a:blip r:embed="rId18"/>
                      <a:srcRect/>
                      <a:stretch>
                        <a:fillRect/>
                      </a:stretch>
                    </p:blipFill>
                    <p:spPr bwMode="auto">
                      <a:xfrm>
                        <a:off x="7751763" y="6078538"/>
                        <a:ext cx="228600" cy="431800"/>
                      </a:xfrm>
                      <a:prstGeom prst="rect">
                        <a:avLst/>
                      </a:prstGeom>
                      <a:noFill/>
                    </p:spPr>
                  </p:pic>
                </p:oleObj>
              </mc:Fallback>
            </mc:AlternateContent>
          </a:graphicData>
        </a:graphic>
      </p:graphicFrame>
      <p:graphicFrame>
        <p:nvGraphicFramePr>
          <p:cNvPr id="21" name="Objeto 20"/>
          <p:cNvGraphicFramePr>
            <a:graphicFrameLocks noChangeAspect="1"/>
          </p:cNvGraphicFramePr>
          <p:nvPr>
            <p:extLst>
              <p:ext uri="{D42A27DB-BD31-4B8C-83A1-F6EECF244321}">
                <p14:modId xmlns:p14="http://schemas.microsoft.com/office/powerpoint/2010/main" val="1167717296"/>
              </p:ext>
            </p:extLst>
          </p:nvPr>
        </p:nvGraphicFramePr>
        <p:xfrm>
          <a:off x="6130071" y="6046422"/>
          <a:ext cx="2871787" cy="333375"/>
        </p:xfrm>
        <a:graphic>
          <a:graphicData uri="http://schemas.openxmlformats.org/presentationml/2006/ole">
            <mc:AlternateContent xmlns:mc="http://schemas.openxmlformats.org/markup-compatibility/2006">
              <mc:Choice xmlns:v="urn:schemas-microsoft-com:vml" Requires="v">
                <p:oleObj spid="_x0000_s16595" name="Equação" r:id="rId19" imgW="1968480" imgH="228600" progId="Equation.3">
                  <p:embed/>
                </p:oleObj>
              </mc:Choice>
              <mc:Fallback>
                <p:oleObj name="Equação" r:id="rId19" imgW="1968480" imgH="228600" progId="Equation.3">
                  <p:embed/>
                  <p:pic>
                    <p:nvPicPr>
                      <p:cNvPr id="22" name="Objeto 21"/>
                      <p:cNvPicPr>
                        <a:picLocks noChangeAspect="1" noChangeArrowheads="1"/>
                      </p:cNvPicPr>
                      <p:nvPr/>
                    </p:nvPicPr>
                    <p:blipFill>
                      <a:blip r:embed="rId20"/>
                      <a:srcRect/>
                      <a:stretch>
                        <a:fillRect/>
                      </a:stretch>
                    </p:blipFill>
                    <p:spPr bwMode="auto">
                      <a:xfrm>
                        <a:off x="6130071" y="6046422"/>
                        <a:ext cx="2871787" cy="333375"/>
                      </a:xfrm>
                      <a:prstGeom prst="rect">
                        <a:avLst/>
                      </a:prstGeom>
                      <a:noFill/>
                    </p:spPr>
                  </p:pic>
                </p:oleObj>
              </mc:Fallback>
            </mc:AlternateContent>
          </a:graphicData>
        </a:graphic>
      </p:graphicFrame>
    </p:spTree>
    <p:extLst>
      <p:ext uri="{BB962C8B-B14F-4D97-AF65-F5344CB8AC3E}">
        <p14:creationId xmlns:p14="http://schemas.microsoft.com/office/powerpoint/2010/main" val="3674661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p:cNvGraphicFramePr>
          <p:nvPr>
            <p:extLst>
              <p:ext uri="{D42A27DB-BD31-4B8C-83A1-F6EECF244321}">
                <p14:modId xmlns:p14="http://schemas.microsoft.com/office/powerpoint/2010/main" val="2264831531"/>
              </p:ext>
            </p:extLst>
          </p:nvPr>
        </p:nvGraphicFramePr>
        <p:xfrm>
          <a:off x="228602" y="1644915"/>
          <a:ext cx="6137031" cy="4922203"/>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Conector reto 2"/>
          <p:cNvCxnSpPr/>
          <p:nvPr/>
        </p:nvCxnSpPr>
        <p:spPr>
          <a:xfrm flipV="1">
            <a:off x="1093177" y="5811715"/>
            <a:ext cx="0" cy="161195"/>
          </a:xfrm>
          <a:prstGeom prst="line">
            <a:avLst/>
          </a:prstGeom>
          <a:ln w="19050">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4" name="Conector reto 3"/>
          <p:cNvCxnSpPr/>
          <p:nvPr/>
        </p:nvCxnSpPr>
        <p:spPr>
          <a:xfrm>
            <a:off x="975947" y="5811715"/>
            <a:ext cx="117230" cy="2"/>
          </a:xfrm>
          <a:prstGeom prst="line">
            <a:avLst/>
          </a:prstGeom>
          <a:ln w="19050">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5" name="Conector reto 4"/>
          <p:cNvCxnSpPr/>
          <p:nvPr/>
        </p:nvCxnSpPr>
        <p:spPr>
          <a:xfrm>
            <a:off x="975947" y="2576146"/>
            <a:ext cx="3903785"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7" name="Conector reto 6"/>
          <p:cNvCxnSpPr/>
          <p:nvPr/>
        </p:nvCxnSpPr>
        <p:spPr>
          <a:xfrm flipV="1">
            <a:off x="1093177" y="2584939"/>
            <a:ext cx="2458915" cy="3226776"/>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8" name="CaixaDeTexto 7"/>
          <p:cNvSpPr txBox="1"/>
          <p:nvPr/>
        </p:nvSpPr>
        <p:spPr>
          <a:xfrm>
            <a:off x="602273" y="573653"/>
            <a:ext cx="4651131" cy="954107"/>
          </a:xfrm>
          <a:prstGeom prst="rect">
            <a:avLst/>
          </a:prstGeom>
          <a:noFill/>
        </p:spPr>
        <p:txBody>
          <a:bodyPr wrap="square" rtlCol="0">
            <a:spAutoFit/>
          </a:bodyPr>
          <a:lstStyle/>
          <a:p>
            <a:r>
              <a:rPr lang="pt-BR" sz="2800" dirty="0" smtClean="0">
                <a:solidFill>
                  <a:srgbClr val="FF0000"/>
                </a:solidFill>
              </a:rPr>
              <a:t>Diagrama de equilíbrio:</a:t>
            </a:r>
          </a:p>
          <a:p>
            <a:endParaRPr lang="pt-BR" sz="2800" dirty="0">
              <a:solidFill>
                <a:srgbClr val="FF0000"/>
              </a:solidFill>
            </a:endParaRPr>
          </a:p>
        </p:txBody>
      </p:sp>
      <p:cxnSp>
        <p:nvCxnSpPr>
          <p:cNvPr id="10" name="Conector em Curva 9"/>
          <p:cNvCxnSpPr/>
          <p:nvPr/>
        </p:nvCxnSpPr>
        <p:spPr>
          <a:xfrm flipV="1">
            <a:off x="4325815" y="2417885"/>
            <a:ext cx="2549770" cy="606669"/>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CaixaDeTexto 10"/>
          <p:cNvSpPr txBox="1"/>
          <p:nvPr/>
        </p:nvSpPr>
        <p:spPr>
          <a:xfrm>
            <a:off x="6822831" y="2260816"/>
            <a:ext cx="2302119" cy="369332"/>
          </a:xfrm>
          <a:prstGeom prst="rect">
            <a:avLst/>
          </a:prstGeom>
          <a:noFill/>
        </p:spPr>
        <p:txBody>
          <a:bodyPr wrap="square" rtlCol="0">
            <a:spAutoFit/>
          </a:bodyPr>
          <a:lstStyle/>
          <a:p>
            <a:r>
              <a:rPr lang="pt-BR" dirty="0" smtClean="0"/>
              <a:t>Curva de equilíbrio</a:t>
            </a:r>
            <a:endParaRPr lang="pt-BR" dirty="0"/>
          </a:p>
        </p:txBody>
      </p:sp>
      <p:graphicFrame>
        <p:nvGraphicFramePr>
          <p:cNvPr id="13" name="Objeto 12"/>
          <p:cNvGraphicFramePr>
            <a:graphicFrameLocks noChangeAspect="1"/>
          </p:cNvGraphicFramePr>
          <p:nvPr>
            <p:extLst>
              <p:ext uri="{D42A27DB-BD31-4B8C-83A1-F6EECF244321}">
                <p14:modId xmlns:p14="http://schemas.microsoft.com/office/powerpoint/2010/main" val="298961468"/>
              </p:ext>
            </p:extLst>
          </p:nvPr>
        </p:nvGraphicFramePr>
        <p:xfrm>
          <a:off x="3552092" y="6291259"/>
          <a:ext cx="2871787" cy="333375"/>
        </p:xfrm>
        <a:graphic>
          <a:graphicData uri="http://schemas.openxmlformats.org/presentationml/2006/ole">
            <mc:AlternateContent xmlns:mc="http://schemas.openxmlformats.org/markup-compatibility/2006">
              <mc:Choice xmlns:v="urn:schemas-microsoft-com:vml" Requires="v">
                <p:oleObj spid="_x0000_s17429" name="Equação" r:id="rId4" imgW="1968480" imgH="228600" progId="Equation.3">
                  <p:embed/>
                </p:oleObj>
              </mc:Choice>
              <mc:Fallback>
                <p:oleObj name="Equação" r:id="rId4" imgW="1968480" imgH="228600" progId="Equation.3">
                  <p:embed/>
                  <p:pic>
                    <p:nvPicPr>
                      <p:cNvPr id="21" name="Objeto 20"/>
                      <p:cNvPicPr>
                        <a:picLocks noChangeAspect="1" noChangeArrowheads="1"/>
                      </p:cNvPicPr>
                      <p:nvPr/>
                    </p:nvPicPr>
                    <p:blipFill>
                      <a:blip r:embed="rId5"/>
                      <a:srcRect/>
                      <a:stretch>
                        <a:fillRect/>
                      </a:stretch>
                    </p:blipFill>
                    <p:spPr bwMode="auto">
                      <a:xfrm>
                        <a:off x="3552092" y="6291259"/>
                        <a:ext cx="2871787" cy="333375"/>
                      </a:xfrm>
                      <a:prstGeom prst="rect">
                        <a:avLst/>
                      </a:prstGeom>
                      <a:noFill/>
                    </p:spPr>
                  </p:pic>
                </p:oleObj>
              </mc:Fallback>
            </mc:AlternateContent>
          </a:graphicData>
        </a:graphic>
      </p:graphicFrame>
      <p:cxnSp>
        <p:nvCxnSpPr>
          <p:cNvPr id="15" name="Conector de Seta Reta 14"/>
          <p:cNvCxnSpPr/>
          <p:nvPr/>
        </p:nvCxnSpPr>
        <p:spPr>
          <a:xfrm>
            <a:off x="3552092" y="6022729"/>
            <a:ext cx="96716" cy="2110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flipV="1">
            <a:off x="3552092" y="2532186"/>
            <a:ext cx="0" cy="344658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Conector em Curva 18"/>
          <p:cNvCxnSpPr/>
          <p:nvPr/>
        </p:nvCxnSpPr>
        <p:spPr>
          <a:xfrm rot="5400000" flipH="1" flipV="1">
            <a:off x="3155348" y="1654872"/>
            <a:ext cx="1379639" cy="1142999"/>
          </a:xfrm>
          <a:prstGeom prst="curvedConnector3">
            <a:avLst/>
          </a:prstGeom>
          <a:ln>
            <a:solidFill>
              <a:srgbClr val="009900"/>
            </a:solidFill>
            <a:tailEnd type="triangle"/>
          </a:ln>
        </p:spPr>
        <p:style>
          <a:lnRef idx="1">
            <a:schemeClr val="accent1"/>
          </a:lnRef>
          <a:fillRef idx="0">
            <a:schemeClr val="accent1"/>
          </a:fillRef>
          <a:effectRef idx="0">
            <a:schemeClr val="accent1"/>
          </a:effectRef>
          <a:fontRef idx="minor">
            <a:schemeClr val="tx1"/>
          </a:fontRef>
        </p:style>
      </p:cxnSp>
      <p:sp>
        <p:nvSpPr>
          <p:cNvPr id="20" name="CaixaDeTexto 19"/>
          <p:cNvSpPr txBox="1"/>
          <p:nvPr/>
        </p:nvSpPr>
        <p:spPr>
          <a:xfrm>
            <a:off x="4416667" y="1312870"/>
            <a:ext cx="2467710" cy="369332"/>
          </a:xfrm>
          <a:prstGeom prst="rect">
            <a:avLst/>
          </a:prstGeom>
          <a:noFill/>
          <a:ln>
            <a:noFill/>
          </a:ln>
        </p:spPr>
        <p:txBody>
          <a:bodyPr wrap="square" rtlCol="0">
            <a:spAutoFit/>
          </a:bodyPr>
          <a:lstStyle/>
          <a:p>
            <a:r>
              <a:rPr lang="pt-BR" dirty="0" smtClean="0">
                <a:solidFill>
                  <a:srgbClr val="009900"/>
                </a:solidFill>
              </a:rPr>
              <a:t>Linha de operação</a:t>
            </a:r>
            <a:endParaRPr lang="pt-BR" dirty="0">
              <a:solidFill>
                <a:srgbClr val="009900"/>
              </a:solidFill>
            </a:endParaRPr>
          </a:p>
        </p:txBody>
      </p:sp>
    </p:spTree>
    <p:extLst>
      <p:ext uri="{BB962C8B-B14F-4D97-AF65-F5344CB8AC3E}">
        <p14:creationId xmlns:p14="http://schemas.microsoft.com/office/powerpoint/2010/main" val="279624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332692" y="803030"/>
            <a:ext cx="5926622" cy="769441"/>
          </a:xfrm>
          <a:prstGeom prst="rect">
            <a:avLst/>
          </a:prstGeom>
          <a:noFill/>
        </p:spPr>
        <p:txBody>
          <a:bodyPr wrap="none" rtlCol="0">
            <a:spAutoFit/>
          </a:bodyPr>
          <a:lstStyle/>
          <a:p>
            <a:r>
              <a:rPr lang="pt-BR" sz="4400" dirty="0" err="1" smtClean="0">
                <a:solidFill>
                  <a:schemeClr val="tx2">
                    <a:lumMod val="60000"/>
                    <a:lumOff val="40000"/>
                  </a:schemeClr>
                </a:solidFill>
              </a:rPr>
              <a:t>Dessorção</a:t>
            </a:r>
            <a:r>
              <a:rPr lang="pt-BR" sz="4400" dirty="0" smtClean="0">
                <a:solidFill>
                  <a:schemeClr val="tx2">
                    <a:lumMod val="60000"/>
                    <a:lumOff val="40000"/>
                  </a:schemeClr>
                </a:solidFill>
              </a:rPr>
              <a:t> – exercício:</a:t>
            </a:r>
            <a:endParaRPr lang="pt-BR" sz="4400" dirty="0">
              <a:solidFill>
                <a:schemeClr val="tx2">
                  <a:lumMod val="60000"/>
                  <a:lumOff val="40000"/>
                </a:schemeClr>
              </a:solidFill>
            </a:endParaRPr>
          </a:p>
        </p:txBody>
      </p:sp>
      <p:sp>
        <p:nvSpPr>
          <p:cNvPr id="3" name="CaixaDeTexto 2"/>
          <p:cNvSpPr txBox="1"/>
          <p:nvPr/>
        </p:nvSpPr>
        <p:spPr>
          <a:xfrm>
            <a:off x="720968" y="1652952"/>
            <a:ext cx="7684477" cy="2308324"/>
          </a:xfrm>
          <a:prstGeom prst="rect">
            <a:avLst/>
          </a:prstGeom>
          <a:noFill/>
        </p:spPr>
        <p:txBody>
          <a:bodyPr wrap="square" rtlCol="0">
            <a:spAutoFit/>
          </a:bodyPr>
          <a:lstStyle/>
          <a:p>
            <a:pPr algn="just"/>
            <a:r>
              <a:rPr lang="pt-BR" dirty="0" smtClean="0"/>
              <a:t>Suponha que a solução de óleo resultante do processo de absorção </a:t>
            </a:r>
            <a:r>
              <a:rPr lang="pt-BR" dirty="0"/>
              <a:t>n</a:t>
            </a:r>
            <a:r>
              <a:rPr lang="pt-BR" dirty="0" smtClean="0"/>
              <a:t>o exemplo anterior deva ser submetida a um processo de </a:t>
            </a:r>
            <a:r>
              <a:rPr lang="pt-BR" dirty="0" err="1" smtClean="0"/>
              <a:t>dessorção</a:t>
            </a:r>
            <a:r>
              <a:rPr lang="pt-BR" dirty="0" smtClean="0"/>
              <a:t> a 122 °C e 1 </a:t>
            </a:r>
            <a:r>
              <a:rPr lang="pt-BR" dirty="0" err="1" smtClean="0"/>
              <a:t>atm</a:t>
            </a:r>
            <a:r>
              <a:rPr lang="pt-BR" dirty="0" smtClean="0"/>
              <a:t> para sua recuperação e retorno à sua condição inicial. Para esse processo será utilizado um gás de arraste totalmente livre de benzeno. A vazão de circulação do gás também será de 1,5 vezes a vazão mínima requerida para o processo. Sabendo que a pressão de vapor do benzeno a 122 °C é 319 </a:t>
            </a:r>
            <a:r>
              <a:rPr lang="pt-BR" dirty="0" err="1" smtClean="0"/>
              <a:t>kN</a:t>
            </a:r>
            <a:r>
              <a:rPr lang="pt-BR" dirty="0" smtClean="0"/>
              <a:t>/m</a:t>
            </a:r>
            <a:r>
              <a:rPr lang="pt-BR" baseline="30000" dirty="0" smtClean="0"/>
              <a:t>2</a:t>
            </a:r>
            <a:r>
              <a:rPr lang="pt-BR" dirty="0" smtClean="0"/>
              <a:t>, determine a vazão de gás mínima e a razão molar de benzeno no gás no final do processo.</a:t>
            </a:r>
          </a:p>
        </p:txBody>
      </p:sp>
    </p:spTree>
    <p:extLst>
      <p:ext uri="{BB962C8B-B14F-4D97-AF65-F5344CB8AC3E}">
        <p14:creationId xmlns:p14="http://schemas.microsoft.com/office/powerpoint/2010/main" val="268207898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ívico">
  <a:themeElements>
    <a:clrScheme name="Cívico">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ívic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12631</TotalTime>
  <Words>627</Words>
  <Application>Microsoft Office PowerPoint</Application>
  <PresentationFormat>Apresentação na tela (4:3)</PresentationFormat>
  <Paragraphs>227</Paragraphs>
  <Slides>15</Slides>
  <Notes>0</Notes>
  <HiddenSlides>0</HiddenSlides>
  <MMClips>0</MMClips>
  <ScaleCrop>false</ScaleCrop>
  <HeadingPairs>
    <vt:vector size="8" baseType="variant">
      <vt:variant>
        <vt:lpstr>Fontes usadas</vt:lpstr>
      </vt:variant>
      <vt:variant>
        <vt:i4>7</vt:i4>
      </vt:variant>
      <vt:variant>
        <vt:lpstr>Tema</vt:lpstr>
      </vt:variant>
      <vt:variant>
        <vt:i4>2</vt:i4>
      </vt:variant>
      <vt:variant>
        <vt:lpstr>Servidores OLE inseridos</vt:lpstr>
      </vt:variant>
      <vt:variant>
        <vt:i4>1</vt:i4>
      </vt:variant>
      <vt:variant>
        <vt:lpstr>Títulos de slides</vt:lpstr>
      </vt:variant>
      <vt:variant>
        <vt:i4>15</vt:i4>
      </vt:variant>
    </vt:vector>
  </HeadingPairs>
  <TitlesOfParts>
    <vt:vector size="25" baseType="lpstr">
      <vt:lpstr>Arial</vt:lpstr>
      <vt:lpstr>Bookman Old Style</vt:lpstr>
      <vt:lpstr>Calibri</vt:lpstr>
      <vt:lpstr>Constantia</vt:lpstr>
      <vt:lpstr>Georgia</vt:lpstr>
      <vt:lpstr>Wingdings</vt:lpstr>
      <vt:lpstr>Wingdings 2</vt:lpstr>
      <vt:lpstr>Tema do Office</vt:lpstr>
      <vt:lpstr>Cívico</vt:lpstr>
      <vt:lpstr>Equação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Simone</dc:creator>
  <cp:lastModifiedBy>Simone</cp:lastModifiedBy>
  <cp:revision>513</cp:revision>
  <dcterms:created xsi:type="dcterms:W3CDTF">2010-07-26T12:13:06Z</dcterms:created>
  <dcterms:modified xsi:type="dcterms:W3CDTF">2020-05-20T22:57:41Z</dcterms:modified>
</cp:coreProperties>
</file>