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5" r:id="rId2"/>
    <p:sldId id="294" r:id="rId3"/>
    <p:sldId id="293" r:id="rId4"/>
    <p:sldId id="256" r:id="rId5"/>
    <p:sldId id="297" r:id="rId6"/>
    <p:sldId id="257" r:id="rId7"/>
    <p:sldId id="276" r:id="rId8"/>
    <p:sldId id="258" r:id="rId9"/>
    <p:sldId id="277" r:id="rId10"/>
    <p:sldId id="278" r:id="rId11"/>
    <p:sldId id="259" r:id="rId12"/>
    <p:sldId id="286" r:id="rId13"/>
    <p:sldId id="266" r:id="rId14"/>
    <p:sldId id="299" r:id="rId15"/>
    <p:sldId id="300" r:id="rId16"/>
    <p:sldId id="301" r:id="rId17"/>
    <p:sldId id="303" r:id="rId18"/>
    <p:sldId id="302" r:id="rId19"/>
    <p:sldId id="304" r:id="rId20"/>
    <p:sldId id="323" r:id="rId21"/>
    <p:sldId id="306" r:id="rId22"/>
    <p:sldId id="307" r:id="rId23"/>
    <p:sldId id="324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0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191AC-D26E-4CDB-B0DB-897B7804BA3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AED8AA-87D3-40E3-B341-B2BF8B3D130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B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 </a:t>
          </a:r>
          <a:r>
            <a: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OPERACIONAL</a:t>
          </a:r>
          <a:endParaRPr lang="pt-BR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12ABDE-E2D9-409B-A6E0-19804E4E7095}" type="parTrans" cxnId="{A02689D6-C5FF-4484-B833-1BA069339259}">
      <dgm:prSet/>
      <dgm:spPr/>
      <dgm:t>
        <a:bodyPr/>
        <a:lstStyle/>
        <a:p>
          <a:endParaRPr lang="pt-BR" sz="24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1A4231-2713-4FA9-830E-1D3E7976E567}" type="sibTrans" cxnId="{A02689D6-C5FF-4484-B833-1BA06933925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pt-BR" sz="11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0B04C-BFCF-4F34-8FA9-438D7B7221A5}">
      <dgm:prSet custT="1"/>
      <dgm:spPr>
        <a:solidFill>
          <a:srgbClr val="9AED8F"/>
        </a:solidFill>
      </dgm:spPr>
      <dgm:t>
        <a:bodyPr/>
        <a:lstStyle/>
        <a:p>
          <a:pPr rtl="0"/>
          <a:r>
            <a:rPr lang="pt-B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CARP</a:t>
          </a:r>
          <a:endParaRPr lang="pt-BR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85D0F8-9A3B-41E7-9D67-A8AE3595E6ED}" type="parTrans" cxnId="{F6ADAA49-841F-4393-8D8E-88F1697EE824}">
      <dgm:prSet/>
      <dgm:spPr/>
      <dgm:t>
        <a:bodyPr/>
        <a:lstStyle/>
        <a:p>
          <a:endParaRPr lang="pt-BR" sz="24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CBF3EB-1048-4525-BACD-08B2414FC4A1}" type="sibTrans" cxnId="{F6ADAA49-841F-4393-8D8E-88F1697EE82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pt-BR" sz="11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2E023-1E3F-43B7-B8A0-B6B671688715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pt-B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 TOTAL</a:t>
          </a:r>
          <a:endParaRPr lang="pt-BR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276CCA-CA4B-4A8D-80DF-B4DF3F8EABE0}" type="parTrans" cxnId="{75AD9982-1FFD-4B70-9381-EBA642C51862}">
      <dgm:prSet/>
      <dgm:spPr/>
      <dgm:t>
        <a:bodyPr/>
        <a:lstStyle/>
        <a:p>
          <a:endParaRPr lang="pt-BR" sz="24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CBB46B-5A10-45A3-B13F-11E50F8CC32A}" type="sibTrans" cxnId="{75AD9982-1FFD-4B70-9381-EBA642C51862}">
      <dgm:prSet/>
      <dgm:spPr/>
      <dgm:t>
        <a:bodyPr/>
        <a:lstStyle/>
        <a:p>
          <a:endParaRPr lang="pt-BR" sz="24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21E15-BAA4-4915-9FC1-11057CAD88AE}" type="pres">
      <dgm:prSet presAssocID="{485191AC-D26E-4CDB-B0DB-897B7804BA3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05A243-4F04-4BAD-817F-14F9728D6D58}" type="pres">
      <dgm:prSet presAssocID="{D7AED8AA-87D3-40E3-B341-B2BF8B3D1306}" presName="node" presStyleLbl="node1" presStyleIdx="0" presStyleCnt="3" custLinFactNeighborX="75808" custLinFactNeighborY="1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E5B5F0-79D0-4FD5-AD77-EA8656F8DE04}" type="pres">
      <dgm:prSet presAssocID="{2B1A4231-2713-4FA9-830E-1D3E7976E567}" presName="spacerL" presStyleCnt="0"/>
      <dgm:spPr/>
    </dgm:pt>
    <dgm:pt modelId="{C5C43EA4-1F72-4BE6-9D05-5E8291063763}" type="pres">
      <dgm:prSet presAssocID="{2B1A4231-2713-4FA9-830E-1D3E7976E567}" presName="sibTrans" presStyleLbl="sibTrans2D1" presStyleIdx="0" presStyleCnt="2"/>
      <dgm:spPr/>
      <dgm:t>
        <a:bodyPr/>
        <a:lstStyle/>
        <a:p>
          <a:endParaRPr lang="pt-BR"/>
        </a:p>
      </dgm:t>
    </dgm:pt>
    <dgm:pt modelId="{3F8100C3-B3D1-41B3-8808-A5FC5BF1E453}" type="pres">
      <dgm:prSet presAssocID="{2B1A4231-2713-4FA9-830E-1D3E7976E567}" presName="spacerR" presStyleCnt="0"/>
      <dgm:spPr/>
    </dgm:pt>
    <dgm:pt modelId="{039B46A4-9C12-4782-B883-EC8276CA9023}" type="pres">
      <dgm:prSet presAssocID="{2A70B04C-BFCF-4F34-8FA9-438D7B7221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0A5781-AC20-4DCD-A518-CED8B577EC50}" type="pres">
      <dgm:prSet presAssocID="{5BCBF3EB-1048-4525-BACD-08B2414FC4A1}" presName="spacerL" presStyleCnt="0"/>
      <dgm:spPr/>
    </dgm:pt>
    <dgm:pt modelId="{5534C488-E08F-44FA-8E3F-0FD81D5B069B}" type="pres">
      <dgm:prSet presAssocID="{5BCBF3EB-1048-4525-BACD-08B2414FC4A1}" presName="sibTrans" presStyleLbl="sibTrans2D1" presStyleIdx="1" presStyleCnt="2"/>
      <dgm:spPr/>
      <dgm:t>
        <a:bodyPr/>
        <a:lstStyle/>
        <a:p>
          <a:endParaRPr lang="pt-BR"/>
        </a:p>
      </dgm:t>
    </dgm:pt>
    <dgm:pt modelId="{589C0E44-854B-4211-AAC5-85C0B5E94EA4}" type="pres">
      <dgm:prSet presAssocID="{5BCBF3EB-1048-4525-BACD-08B2414FC4A1}" presName="spacerR" presStyleCnt="0"/>
      <dgm:spPr/>
    </dgm:pt>
    <dgm:pt modelId="{D470359E-E22B-41FB-A99F-D13383D1F02D}" type="pres">
      <dgm:prSet presAssocID="{C6F2E023-1E3F-43B7-B8A0-B6B6716887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ADAA49-841F-4393-8D8E-88F1697EE824}" srcId="{485191AC-D26E-4CDB-B0DB-897B7804BA33}" destId="{2A70B04C-BFCF-4F34-8FA9-438D7B7221A5}" srcOrd="1" destOrd="0" parTransId="{4785D0F8-9A3B-41E7-9D67-A8AE3595E6ED}" sibTransId="{5BCBF3EB-1048-4525-BACD-08B2414FC4A1}"/>
    <dgm:cxn modelId="{481C83AE-3DCB-4E85-A674-C1FD76F4A19A}" type="presOf" srcId="{485191AC-D26E-4CDB-B0DB-897B7804BA33}" destId="{68121E15-BAA4-4915-9FC1-11057CAD88AE}" srcOrd="0" destOrd="0" presId="urn:microsoft.com/office/officeart/2005/8/layout/equation1"/>
    <dgm:cxn modelId="{75AD9982-1FFD-4B70-9381-EBA642C51862}" srcId="{485191AC-D26E-4CDB-B0DB-897B7804BA33}" destId="{C6F2E023-1E3F-43B7-B8A0-B6B671688715}" srcOrd="2" destOrd="0" parTransId="{72276CCA-CA4B-4A8D-80DF-B4DF3F8EABE0}" sibTransId="{11CBB46B-5A10-45A3-B13F-11E50F8CC32A}"/>
    <dgm:cxn modelId="{A02689D6-C5FF-4484-B833-1BA069339259}" srcId="{485191AC-D26E-4CDB-B0DB-897B7804BA33}" destId="{D7AED8AA-87D3-40E3-B341-B2BF8B3D1306}" srcOrd="0" destOrd="0" parTransId="{1612ABDE-E2D9-409B-A6E0-19804E4E7095}" sibTransId="{2B1A4231-2713-4FA9-830E-1D3E7976E567}"/>
    <dgm:cxn modelId="{A8C763A9-C834-44B8-9EFE-07E98641B43B}" type="presOf" srcId="{2A70B04C-BFCF-4F34-8FA9-438D7B7221A5}" destId="{039B46A4-9C12-4782-B883-EC8276CA9023}" srcOrd="0" destOrd="0" presId="urn:microsoft.com/office/officeart/2005/8/layout/equation1"/>
    <dgm:cxn modelId="{3B48BE4C-76F3-45F7-B67C-46DF62C32583}" type="presOf" srcId="{C6F2E023-1E3F-43B7-B8A0-B6B671688715}" destId="{D470359E-E22B-41FB-A99F-D13383D1F02D}" srcOrd="0" destOrd="0" presId="urn:microsoft.com/office/officeart/2005/8/layout/equation1"/>
    <dgm:cxn modelId="{E8B163D6-027C-40E0-A073-4DE6343EFD6D}" type="presOf" srcId="{D7AED8AA-87D3-40E3-B341-B2BF8B3D1306}" destId="{8C05A243-4F04-4BAD-817F-14F9728D6D58}" srcOrd="0" destOrd="0" presId="urn:microsoft.com/office/officeart/2005/8/layout/equation1"/>
    <dgm:cxn modelId="{4006F8F2-4013-4BEB-8E03-E8939ED076C7}" type="presOf" srcId="{5BCBF3EB-1048-4525-BACD-08B2414FC4A1}" destId="{5534C488-E08F-44FA-8E3F-0FD81D5B069B}" srcOrd="0" destOrd="0" presId="urn:microsoft.com/office/officeart/2005/8/layout/equation1"/>
    <dgm:cxn modelId="{B328196C-34DB-4B31-8934-71FE8F21A8A9}" type="presOf" srcId="{2B1A4231-2713-4FA9-830E-1D3E7976E567}" destId="{C5C43EA4-1F72-4BE6-9D05-5E8291063763}" srcOrd="0" destOrd="0" presId="urn:microsoft.com/office/officeart/2005/8/layout/equation1"/>
    <dgm:cxn modelId="{87863381-9873-4169-8DD2-A5959268A56D}" type="presParOf" srcId="{68121E15-BAA4-4915-9FC1-11057CAD88AE}" destId="{8C05A243-4F04-4BAD-817F-14F9728D6D58}" srcOrd="0" destOrd="0" presId="urn:microsoft.com/office/officeart/2005/8/layout/equation1"/>
    <dgm:cxn modelId="{8CFD3BC9-8FF4-432C-B304-C7D78A4D9474}" type="presParOf" srcId="{68121E15-BAA4-4915-9FC1-11057CAD88AE}" destId="{4CE5B5F0-79D0-4FD5-AD77-EA8656F8DE04}" srcOrd="1" destOrd="0" presId="urn:microsoft.com/office/officeart/2005/8/layout/equation1"/>
    <dgm:cxn modelId="{3247FAE5-EEDC-4DF5-9D3A-209D8C8081E8}" type="presParOf" srcId="{68121E15-BAA4-4915-9FC1-11057CAD88AE}" destId="{C5C43EA4-1F72-4BE6-9D05-5E8291063763}" srcOrd="2" destOrd="0" presId="urn:microsoft.com/office/officeart/2005/8/layout/equation1"/>
    <dgm:cxn modelId="{4E09ED5E-3F4C-4C9D-90ED-0CC29037135D}" type="presParOf" srcId="{68121E15-BAA4-4915-9FC1-11057CAD88AE}" destId="{3F8100C3-B3D1-41B3-8808-A5FC5BF1E453}" srcOrd="3" destOrd="0" presId="urn:microsoft.com/office/officeart/2005/8/layout/equation1"/>
    <dgm:cxn modelId="{896039C3-DC78-49FF-B9DB-030454BC3EB4}" type="presParOf" srcId="{68121E15-BAA4-4915-9FC1-11057CAD88AE}" destId="{039B46A4-9C12-4782-B883-EC8276CA9023}" srcOrd="4" destOrd="0" presId="urn:microsoft.com/office/officeart/2005/8/layout/equation1"/>
    <dgm:cxn modelId="{A994EEAF-331D-41FB-BC2C-EAD4A7206045}" type="presParOf" srcId="{68121E15-BAA4-4915-9FC1-11057CAD88AE}" destId="{CC0A5781-AC20-4DCD-A518-CED8B577EC50}" srcOrd="5" destOrd="0" presId="urn:microsoft.com/office/officeart/2005/8/layout/equation1"/>
    <dgm:cxn modelId="{8B6FC60D-F4BC-4B4D-BCC5-34C1B98F1CDF}" type="presParOf" srcId="{68121E15-BAA4-4915-9FC1-11057CAD88AE}" destId="{5534C488-E08F-44FA-8E3F-0FD81D5B069B}" srcOrd="6" destOrd="0" presId="urn:microsoft.com/office/officeart/2005/8/layout/equation1"/>
    <dgm:cxn modelId="{2B545650-0E4F-4C0E-A4FC-2C24371087FE}" type="presParOf" srcId="{68121E15-BAA4-4915-9FC1-11057CAD88AE}" destId="{589C0E44-854B-4211-AAC5-85C0B5E94EA4}" srcOrd="7" destOrd="0" presId="urn:microsoft.com/office/officeart/2005/8/layout/equation1"/>
    <dgm:cxn modelId="{916BE29F-0773-4548-9FC4-42C82F3CA467}" type="presParOf" srcId="{68121E15-BAA4-4915-9FC1-11057CAD88AE}" destId="{D470359E-E22B-41FB-A99F-D13383D1F02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598F3-96DD-48C6-A9C2-C325667C43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C1128A-6D28-4EB0-956A-1D7F71675A37}">
      <dgm:prSet custT="1"/>
      <dgm:spPr>
        <a:solidFill>
          <a:srgbClr val="9AED8F"/>
        </a:solidFill>
      </dgm:spPr>
      <dgm:t>
        <a:bodyPr/>
        <a:lstStyle/>
        <a:p>
          <a:pPr rtl="0"/>
          <a:r>
            <a:rPr lang="pt-BR" sz="1600" dirty="0" smtClean="0"/>
            <a:t>CARP - Custo Anual de Reposição do Patrimônio</a:t>
          </a:r>
          <a:endParaRPr lang="pt-BR" sz="1600" dirty="0"/>
        </a:p>
      </dgm:t>
    </dgm:pt>
    <dgm:pt modelId="{66B2FA1B-6443-451D-BC81-5BAFA838A09F}" type="parTrans" cxnId="{4D4E616E-6807-4611-B091-ED3B4A686B1A}">
      <dgm:prSet/>
      <dgm:spPr/>
      <dgm:t>
        <a:bodyPr/>
        <a:lstStyle/>
        <a:p>
          <a:endParaRPr lang="pt-BR" sz="2800"/>
        </a:p>
      </dgm:t>
    </dgm:pt>
    <dgm:pt modelId="{0CDE6156-B708-4E48-B646-313197668A80}" type="sibTrans" cxnId="{4D4E616E-6807-4611-B091-ED3B4A686B1A}">
      <dgm:prSet/>
      <dgm:spPr/>
      <dgm:t>
        <a:bodyPr/>
        <a:lstStyle/>
        <a:p>
          <a:endParaRPr lang="pt-BR" sz="2800"/>
        </a:p>
      </dgm:t>
    </dgm:pt>
    <dgm:pt modelId="{29F9CE41-5BB8-4D32-AB08-79BE6E7F5BB9}">
      <dgm:prSet custT="1"/>
      <dgm:spPr/>
      <dgm:t>
        <a:bodyPr/>
        <a:lstStyle/>
        <a:p>
          <a:pPr rtl="0"/>
          <a:r>
            <a:rPr lang="pt-BR" sz="1400" dirty="0" smtClean="0"/>
            <a:t>Depreciação</a:t>
          </a:r>
          <a:endParaRPr lang="pt-BR" sz="1400" dirty="0"/>
        </a:p>
      </dgm:t>
    </dgm:pt>
    <dgm:pt modelId="{BA9501BD-A225-4553-9CF6-35ED383F7B89}" type="parTrans" cxnId="{807BE8E0-36C0-4E82-9C4F-93E04F3D5412}">
      <dgm:prSet/>
      <dgm:spPr/>
      <dgm:t>
        <a:bodyPr/>
        <a:lstStyle/>
        <a:p>
          <a:endParaRPr lang="pt-BR" sz="2800"/>
        </a:p>
      </dgm:t>
    </dgm:pt>
    <dgm:pt modelId="{AA6CF24E-808D-4651-87EB-6BB900A665CE}" type="sibTrans" cxnId="{807BE8E0-36C0-4E82-9C4F-93E04F3D5412}">
      <dgm:prSet/>
      <dgm:spPr/>
      <dgm:t>
        <a:bodyPr/>
        <a:lstStyle/>
        <a:p>
          <a:endParaRPr lang="pt-BR" sz="2800"/>
        </a:p>
      </dgm:t>
    </dgm:pt>
    <dgm:pt modelId="{2ECCB999-6C7D-4458-B0F8-9A8E1B0371F7}">
      <dgm:prSet custT="1"/>
      <dgm:spPr/>
      <dgm:t>
        <a:bodyPr/>
        <a:lstStyle/>
        <a:p>
          <a:pPr rtl="0"/>
          <a:r>
            <a:rPr lang="pt-BR" sz="1400" dirty="0" smtClean="0"/>
            <a:t>Custo de Oportunidade</a:t>
          </a:r>
          <a:endParaRPr lang="pt-BR" sz="1400" dirty="0"/>
        </a:p>
      </dgm:t>
    </dgm:pt>
    <dgm:pt modelId="{ADCBF6BE-3507-456C-8E10-051AA6A2D0B9}" type="parTrans" cxnId="{FA0C9BC1-3E3A-4E8D-A051-EA6AC9C97807}">
      <dgm:prSet/>
      <dgm:spPr/>
      <dgm:t>
        <a:bodyPr/>
        <a:lstStyle/>
        <a:p>
          <a:endParaRPr lang="pt-BR" sz="2800"/>
        </a:p>
      </dgm:t>
    </dgm:pt>
    <dgm:pt modelId="{89CA0A92-AD47-48B0-ADAB-0AEE4FC15E0E}" type="sibTrans" cxnId="{FA0C9BC1-3E3A-4E8D-A051-EA6AC9C97807}">
      <dgm:prSet/>
      <dgm:spPr/>
      <dgm:t>
        <a:bodyPr/>
        <a:lstStyle/>
        <a:p>
          <a:endParaRPr lang="pt-BR" sz="2800"/>
        </a:p>
      </dgm:t>
    </dgm:pt>
    <dgm:pt modelId="{B7BFE627-75FA-42DA-A1E7-96133C967667}" type="pres">
      <dgm:prSet presAssocID="{916598F3-96DD-48C6-A9C2-C325667C43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CCF728-4E21-4369-81D3-8542D6938433}" type="pres">
      <dgm:prSet presAssocID="{EFC1128A-6D28-4EB0-956A-1D7F71675A37}" presName="parentText" presStyleLbl="node1" presStyleIdx="0" presStyleCnt="1" custScaleX="100000" custLinFactNeighborX="14754" custLinFactNeighborY="-9648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F5003A-90CB-4311-8742-D15ABA852496}" type="pres">
      <dgm:prSet presAssocID="{EFC1128A-6D28-4EB0-956A-1D7F71675A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073FFF-E01F-4447-94BB-992EF53E667C}" type="presOf" srcId="{2ECCB999-6C7D-4458-B0F8-9A8E1B0371F7}" destId="{C2F5003A-90CB-4311-8742-D15ABA852496}" srcOrd="0" destOrd="1" presId="urn:microsoft.com/office/officeart/2005/8/layout/vList2"/>
    <dgm:cxn modelId="{807BE8E0-36C0-4E82-9C4F-93E04F3D5412}" srcId="{EFC1128A-6D28-4EB0-956A-1D7F71675A37}" destId="{29F9CE41-5BB8-4D32-AB08-79BE6E7F5BB9}" srcOrd="0" destOrd="0" parTransId="{BA9501BD-A225-4553-9CF6-35ED383F7B89}" sibTransId="{AA6CF24E-808D-4651-87EB-6BB900A665CE}"/>
    <dgm:cxn modelId="{D8C4CB8D-E0A6-4F07-A3DB-26766A494AB7}" type="presOf" srcId="{EFC1128A-6D28-4EB0-956A-1D7F71675A37}" destId="{60CCF728-4E21-4369-81D3-8542D6938433}" srcOrd="0" destOrd="0" presId="urn:microsoft.com/office/officeart/2005/8/layout/vList2"/>
    <dgm:cxn modelId="{FA0C9BC1-3E3A-4E8D-A051-EA6AC9C97807}" srcId="{EFC1128A-6D28-4EB0-956A-1D7F71675A37}" destId="{2ECCB999-6C7D-4458-B0F8-9A8E1B0371F7}" srcOrd="1" destOrd="0" parTransId="{ADCBF6BE-3507-456C-8E10-051AA6A2D0B9}" sibTransId="{89CA0A92-AD47-48B0-ADAB-0AEE4FC15E0E}"/>
    <dgm:cxn modelId="{4D4E616E-6807-4611-B091-ED3B4A686B1A}" srcId="{916598F3-96DD-48C6-A9C2-C325667C43B5}" destId="{EFC1128A-6D28-4EB0-956A-1D7F71675A37}" srcOrd="0" destOrd="0" parTransId="{66B2FA1B-6443-451D-BC81-5BAFA838A09F}" sibTransId="{0CDE6156-B708-4E48-B646-313197668A80}"/>
    <dgm:cxn modelId="{6910C198-AC39-4F57-A18D-40C0EA9F62B5}" type="presOf" srcId="{29F9CE41-5BB8-4D32-AB08-79BE6E7F5BB9}" destId="{C2F5003A-90CB-4311-8742-D15ABA852496}" srcOrd="0" destOrd="0" presId="urn:microsoft.com/office/officeart/2005/8/layout/vList2"/>
    <dgm:cxn modelId="{4648207E-500C-4D61-B1A8-ED5B5BB378F7}" type="presOf" srcId="{916598F3-96DD-48C6-A9C2-C325667C43B5}" destId="{B7BFE627-75FA-42DA-A1E7-96133C967667}" srcOrd="0" destOrd="0" presId="urn:microsoft.com/office/officeart/2005/8/layout/vList2"/>
    <dgm:cxn modelId="{A65E0A8A-9057-48AB-BCEA-ED5CC213CF08}" type="presParOf" srcId="{B7BFE627-75FA-42DA-A1E7-96133C967667}" destId="{60CCF728-4E21-4369-81D3-8542D6938433}" srcOrd="0" destOrd="0" presId="urn:microsoft.com/office/officeart/2005/8/layout/vList2"/>
    <dgm:cxn modelId="{C9FAE649-94FB-4610-87B9-76986A325D57}" type="presParOf" srcId="{B7BFE627-75FA-42DA-A1E7-96133C967667}" destId="{C2F5003A-90CB-4311-8742-D15ABA8524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5A243-4F04-4BAD-817F-14F9728D6D58}">
      <dsp:nvSpPr>
        <dsp:cNvPr id="0" name=""/>
        <dsp:cNvSpPr/>
      </dsp:nvSpPr>
      <dsp:spPr>
        <a:xfrm>
          <a:off x="122768" y="541864"/>
          <a:ext cx="1970261" cy="197026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 </a:t>
          </a:r>
          <a:r>
            <a:rPr lang="pt-B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OPERACIONAL</a:t>
          </a:r>
          <a:endParaRPr lang="pt-BR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306" y="830402"/>
        <a:ext cx="1393185" cy="1393185"/>
      </dsp:txXfrm>
    </dsp:sp>
    <dsp:sp modelId="{C5C43EA4-1F72-4BE6-9D05-5E8291063763}">
      <dsp:nvSpPr>
        <dsp:cNvPr id="0" name=""/>
        <dsp:cNvSpPr/>
      </dsp:nvSpPr>
      <dsp:spPr>
        <a:xfrm>
          <a:off x="2131732" y="952624"/>
          <a:ext cx="1142751" cy="1142751"/>
        </a:xfrm>
        <a:prstGeom prst="mathPlus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3204" y="1389612"/>
        <a:ext cx="839807" cy="268775"/>
      </dsp:txXfrm>
    </dsp:sp>
    <dsp:sp modelId="{039B46A4-9C12-4782-B883-EC8276CA9023}">
      <dsp:nvSpPr>
        <dsp:cNvPr id="0" name=""/>
        <dsp:cNvSpPr/>
      </dsp:nvSpPr>
      <dsp:spPr>
        <a:xfrm>
          <a:off x="3434469" y="538869"/>
          <a:ext cx="1970261" cy="1970261"/>
        </a:xfrm>
        <a:prstGeom prst="ellipse">
          <a:avLst/>
        </a:prstGeom>
        <a:solidFill>
          <a:srgbClr val="9AE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CARP</a:t>
          </a:r>
          <a:endParaRPr lang="pt-B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3007" y="827407"/>
        <a:ext cx="1393185" cy="1393185"/>
      </dsp:txXfrm>
    </dsp:sp>
    <dsp:sp modelId="{5534C488-E08F-44FA-8E3F-0FD81D5B069B}">
      <dsp:nvSpPr>
        <dsp:cNvPr id="0" name=""/>
        <dsp:cNvSpPr/>
      </dsp:nvSpPr>
      <dsp:spPr>
        <a:xfrm>
          <a:off x="5564715" y="952624"/>
          <a:ext cx="1142751" cy="1142751"/>
        </a:xfrm>
        <a:prstGeom prst="mathEqual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6187" y="1188031"/>
        <a:ext cx="839807" cy="671937"/>
      </dsp:txXfrm>
    </dsp:sp>
    <dsp:sp modelId="{D470359E-E22B-41FB-A99F-D13383D1F02D}">
      <dsp:nvSpPr>
        <dsp:cNvPr id="0" name=""/>
        <dsp:cNvSpPr/>
      </dsp:nvSpPr>
      <dsp:spPr>
        <a:xfrm>
          <a:off x="6867452" y="538869"/>
          <a:ext cx="1970261" cy="197026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 TOTAL</a:t>
          </a:r>
          <a:endParaRPr lang="pt-B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55990" y="827407"/>
        <a:ext cx="1393185" cy="1393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CF728-4E21-4369-81D3-8542D6938433}">
      <dsp:nvSpPr>
        <dsp:cNvPr id="0" name=""/>
        <dsp:cNvSpPr/>
      </dsp:nvSpPr>
      <dsp:spPr>
        <a:xfrm>
          <a:off x="0" y="0"/>
          <a:ext cx="4648200" cy="636480"/>
        </a:xfrm>
        <a:prstGeom prst="roundRect">
          <a:avLst/>
        </a:prstGeom>
        <a:solidFill>
          <a:srgbClr val="9AE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CARP - Custo Anual de Reposição do Patrimônio</a:t>
          </a:r>
          <a:endParaRPr lang="pt-BR" sz="1600" kern="1200" dirty="0"/>
        </a:p>
      </dsp:txBody>
      <dsp:txXfrm>
        <a:off x="31070" y="31070"/>
        <a:ext cx="4586060" cy="574340"/>
      </dsp:txXfrm>
    </dsp:sp>
    <dsp:sp modelId="{C2F5003A-90CB-4311-8742-D15ABA852496}">
      <dsp:nvSpPr>
        <dsp:cNvPr id="0" name=""/>
        <dsp:cNvSpPr/>
      </dsp:nvSpPr>
      <dsp:spPr>
        <a:xfrm>
          <a:off x="0" y="646320"/>
          <a:ext cx="46482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8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400" kern="1200" dirty="0" smtClean="0"/>
            <a:t>Depreciação</a:t>
          </a:r>
          <a:endParaRPr lang="pt-B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400" kern="1200" dirty="0" smtClean="0"/>
            <a:t>Custo de Oportunidade</a:t>
          </a:r>
          <a:endParaRPr lang="pt-BR" sz="1400" kern="1200" dirty="0"/>
        </a:p>
      </dsp:txBody>
      <dsp:txXfrm>
        <a:off x="0" y="646320"/>
        <a:ext cx="4648200" cy="56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3EDBF-923B-4A91-B222-3D5E6781CD6A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353A-0A9C-4752-A48D-EBD6717B17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92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29F5C-4119-4894-A139-F116926B794E}" type="slidenum">
              <a:rPr lang="en-US" altLang="pt-BR"/>
              <a:pPr eaLnBrk="1" hangingPunct="1"/>
              <a:t>38</a:t>
            </a:fld>
            <a:endParaRPr lang="en-US" altLang="pt-BR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83" tIns="43791" rIns="87583" bIns="4379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7A1BB0-7BCE-475C-9384-E7B2F6B35E68}" type="slidenum">
              <a:rPr lang="pt-BR" altLang="pt-BR" sz="1100"/>
              <a:pPr algn="r" eaLnBrk="1" hangingPunct="1"/>
              <a:t>38</a:t>
            </a:fld>
            <a:endParaRPr lang="pt-BR" altLang="pt-BR" sz="11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83" tIns="43791" rIns="87583" bIns="43791"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1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1E20-0CFE-4D78-A035-1AD4E6DFFCF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9115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E197-3D16-429A-9DF3-C322FBF236D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5023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CDE80-0EE8-4A93-BD40-EAC17F4A914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3231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27E1-46B9-4EF6-869F-EE56488EACEA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2255-EBF0-4D72-B787-4A0B82A6BF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wmf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wmf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9.jpeg"/><Relationship Id="rId4" Type="http://schemas.openxmlformats.org/officeDocument/2006/relationships/image" Target="../media/image41.wmf"/><Relationship Id="rId9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9.jpeg"/><Relationship Id="rId4" Type="http://schemas.openxmlformats.org/officeDocument/2006/relationships/image" Target="../media/image45.wmf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epea.esalq.usp.br/hfbrasil/index.php?id=60&amp;all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4.jpeg"/><Relationship Id="rId4" Type="http://schemas.openxmlformats.org/officeDocument/2006/relationships/image" Target="../media/image49.wmf"/><Relationship Id="rId9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http://www.souagro.com.br/wp-content/uploads/2013/04/Sou-Agro-Colheita-tomate-alf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508500"/>
            <a:ext cx="31337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" descr="C:\Users\jpbdeleo\Desktop\CEBOLA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7063"/>
            <a:ext cx="25923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971550" y="2822575"/>
            <a:ext cx="7772400" cy="1470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dirty="0" smtClean="0">
                <a:solidFill>
                  <a:schemeClr val="bg1"/>
                </a:solidFill>
              </a:rPr>
              <a:t>Custos de produção </a:t>
            </a:r>
            <a:r>
              <a:rPr lang="pt-BR" altLang="pt-BR" sz="4800" dirty="0">
                <a:solidFill>
                  <a:schemeClr val="bg1"/>
                </a:solidFill>
              </a:rPr>
              <a:t>na Horticultura</a:t>
            </a:r>
            <a:endParaRPr lang="en-US" altLang="pt-BR" sz="4800" dirty="0">
              <a:solidFill>
                <a:schemeClr val="bg1"/>
              </a:solidFill>
            </a:endParaRPr>
          </a:p>
        </p:txBody>
      </p:sp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4348163"/>
            <a:ext cx="4014787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2.bp.blogspot.com/_pESsWaULo4E/Sx3DsnX4jmI/AAAAAAAAAxo/c86nVgHsqks/s320/sifr%C3%A3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11160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http://2.bp.blogspot.com/_pESsWaULo4E/Sx3DsnX4jmI/AAAAAAAAAxo/c86nVgHsqks/s320/sifr%C3%A3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628775"/>
            <a:ext cx="1116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http://2.bp.blogspot.com/_pESsWaULo4E/Sx3DsnX4jmI/AAAAAAAAAxo/c86nVgHsqks/s320/sifr%C3%A3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1116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http://2.bp.blogspot.com/_pESsWaULo4E/Sx3DsnX4jmI/AAAAAAAAAxo/c86nVgHsqks/s320/sifr%C3%A3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73688"/>
            <a:ext cx="1114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" descr="http://2.bp.blogspot.com/_pESsWaULo4E/Sx3DsnX4jmI/AAAAAAAAAxo/c86nVgHsqks/s320/sifr%C3%A3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4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7" descr="http://2.bp.blogspot.com/_pESsWaULo4E/Sx3DsnX4jmI/AAAAAAAAAxo/c86nVgHsqks/s320/sifr%C3%A3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562600"/>
            <a:ext cx="1114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20880" cy="460851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Essa é a parte final, que parece até a mais fácil quando avaliamos uma tabela de custos, mas é aqui que muitos tropeçam e se perdem.</a:t>
            </a:r>
          </a:p>
          <a:p>
            <a:pPr algn="l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Uma tabela de custos bem estruturada é fundamental para tomar decisões corretas.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7772400" cy="129614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Dificuldade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estruturar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avaliar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banco</a:t>
            </a:r>
            <a:r>
              <a:rPr lang="en-US" b="1" dirty="0" smtClean="0">
                <a:solidFill>
                  <a:schemeClr val="bg1"/>
                </a:solidFill>
              </a:rPr>
              <a:t> de dados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892480" cy="489654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Desenvolvimento</a:t>
            </a:r>
            <a:r>
              <a:rPr lang="en-US" dirty="0" smtClean="0">
                <a:solidFill>
                  <a:schemeClr val="tx1"/>
                </a:solidFill>
              </a:rPr>
              <a:t> do software.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Pessoas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participarão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desenvolvimento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programa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mistura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confusão</a:t>
            </a:r>
            <a:r>
              <a:rPr lang="en-US" dirty="0" smtClean="0">
                <a:solidFill>
                  <a:schemeClr val="tx1"/>
                </a:solidFill>
              </a:rPr>
              <a:t> entre </a:t>
            </a:r>
            <a:r>
              <a:rPr lang="en-US" dirty="0" err="1" smtClean="0">
                <a:solidFill>
                  <a:schemeClr val="tx1"/>
                </a:solidFill>
              </a:rPr>
              <a:t>alguns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conceitos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agregação</a:t>
            </a:r>
            <a:r>
              <a:rPr lang="en-US" dirty="0" smtClean="0">
                <a:solidFill>
                  <a:schemeClr val="tx1"/>
                </a:solidFill>
              </a:rPr>
              <a:t> dos </a:t>
            </a:r>
            <a:r>
              <a:rPr lang="en-US" dirty="0" err="1" smtClean="0">
                <a:solidFill>
                  <a:schemeClr val="tx1"/>
                </a:solidFill>
              </a:rPr>
              <a:t>ítens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gerar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distorções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falsos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índices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invés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auxiliar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gestão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fazenda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irá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atrapalhar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Um </a:t>
            </a:r>
            <a:r>
              <a:rPr lang="en-US" dirty="0" err="1" smtClean="0">
                <a:solidFill>
                  <a:schemeClr val="tx1"/>
                </a:solidFill>
              </a:rPr>
              <a:t>exemplo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típico</a:t>
            </a:r>
            <a:r>
              <a:rPr lang="en-US" dirty="0" smtClean="0">
                <a:solidFill>
                  <a:schemeClr val="tx1"/>
                </a:solidFill>
              </a:rPr>
              <a:t> é </a:t>
            </a:r>
            <a:r>
              <a:rPr lang="en-US" dirty="0" err="1" smtClean="0">
                <a:solidFill>
                  <a:schemeClr val="tx1"/>
                </a:solidFill>
              </a:rPr>
              <a:t>quando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falamos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máquina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7772400" cy="122413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Dificuldade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estruturar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avaliar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banco</a:t>
            </a:r>
            <a:r>
              <a:rPr lang="en-US" b="1" dirty="0" smtClean="0">
                <a:solidFill>
                  <a:schemeClr val="bg1"/>
                </a:solidFill>
              </a:rPr>
              <a:t> de dados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52400" y="15240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/>
        </p:nvGraphicFramePr>
        <p:xfrm>
          <a:off x="4343400" y="4876800"/>
          <a:ext cx="4648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1524000" y="14478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9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0"/>
            <a:ext cx="38862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81000" y="304800"/>
            <a:ext cx="4572000" cy="1200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MODELO CEPEA - ESTRUTURA DE CUSTO AGRÍCOLA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é </a:t>
            </a:r>
            <a:r>
              <a:rPr lang="en-US" dirty="0" err="1" smtClean="0">
                <a:solidFill>
                  <a:schemeClr val="bg1"/>
                </a:solidFill>
              </a:rPr>
              <a:t>minha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Fazenda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344816" cy="554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838200" y="1066800"/>
            <a:ext cx="7924800" cy="60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200" b="1">
                <a:latin typeface="Tahoma" panose="020B0604030504040204" pitchFamily="34" charset="0"/>
                <a:cs typeface="Times New Roman" panose="02020603050405020304" pitchFamily="18" charset="0"/>
              </a:rPr>
              <a:t>Cálculo da hora-máquina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33425" y="1905000"/>
            <a:ext cx="81819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Tahoma" panose="020B0604030504040204" pitchFamily="34" charset="0"/>
                <a:cs typeface="Times New Roman" panose="02020603050405020304" pitchFamily="18" charset="0"/>
              </a:rPr>
              <a:t> leva em consideração o custo de manutenção e de consumo de combustível;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Tahoma" panose="020B0604030504040204" pitchFamily="34" charset="0"/>
                <a:cs typeface="Times New Roman" panose="02020603050405020304" pitchFamily="18" charset="0"/>
              </a:rPr>
              <a:t> é preciso: 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b="1">
                <a:latin typeface="Tahoma" panose="020B0604030504040204" pitchFamily="34" charset="0"/>
                <a:cs typeface="Times New Roman" panose="02020603050405020304" pitchFamily="18" charset="0"/>
              </a:rPr>
              <a:t> o valor de compra à vista das máquinas;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b="1">
                <a:latin typeface="Tahoma" panose="020B0604030504040204" pitchFamily="34" charset="0"/>
                <a:cs typeface="Times New Roman" panose="02020603050405020304" pitchFamily="18" charset="0"/>
              </a:rPr>
              <a:t> a vida útil (em horas);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b="1">
                <a:latin typeface="Tahoma" panose="020B0604030504040204" pitchFamily="34" charset="0"/>
                <a:cs typeface="Times New Roman" panose="02020603050405020304" pitchFamily="18" charset="0"/>
              </a:rPr>
              <a:t> o percentual do valor inicial considerado como taxa de manutenção;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B0001D"/>
                </a:solidFill>
                <a:latin typeface="Tahoma" panose="020B0604030504040204" pitchFamily="34" charset="0"/>
              </a:rPr>
              <a:t>DETERMINAÇÃO DO CO DA MÁQUINA</a:t>
            </a:r>
            <a:endParaRPr lang="en-US" altLang="pt-BR" sz="2400" b="1">
              <a:solidFill>
                <a:srgbClr val="B0001D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4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2"/>
          <p:cNvSpPr>
            <a:spLocks noChangeArrowheads="1"/>
          </p:cNvSpPr>
          <p:nvPr/>
        </p:nvSpPr>
        <p:spPr bwMode="auto">
          <a:xfrm>
            <a:off x="838200" y="4114800"/>
            <a:ext cx="4038600" cy="53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2" name="AutoShape 3"/>
          <p:cNvSpPr>
            <a:spLocks noChangeArrowheads="1"/>
          </p:cNvSpPr>
          <p:nvPr/>
        </p:nvSpPr>
        <p:spPr bwMode="auto">
          <a:xfrm>
            <a:off x="838200" y="1524000"/>
            <a:ext cx="8001000" cy="1676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838200" y="1066800"/>
            <a:ext cx="7924800" cy="60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200" b="1">
                <a:latin typeface="Tahoma" panose="020B0604030504040204" pitchFamily="34" charset="0"/>
                <a:cs typeface="Times New Roman" panose="02020603050405020304" pitchFamily="18" charset="0"/>
              </a:rPr>
              <a:t>Cálculo da hora-máquina</a:t>
            </a:r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762000" y="4724400"/>
            <a:ext cx="79248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Onde:</a:t>
            </a:r>
          </a:p>
          <a:p>
            <a:r>
              <a:rPr lang="pt-BR" altLang="pt-BR" sz="1700" i="1">
                <a:latin typeface="Tahoma" panose="020B0604030504040204" pitchFamily="34" charset="0"/>
                <a:cs typeface="Times New Roman" panose="02020603050405020304" pitchFamily="18" charset="0"/>
              </a:rPr>
              <a:t>ViM	</a:t>
            </a:r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- valor inicial da máquina</a:t>
            </a:r>
          </a:p>
          <a:p>
            <a:r>
              <a:rPr lang="pt-BR" altLang="pt-BR" sz="1700" i="1">
                <a:latin typeface="Tahoma" panose="020B0604030504040204" pitchFamily="34" charset="0"/>
                <a:cs typeface="Times New Roman" panose="02020603050405020304" pitchFamily="18" charset="0"/>
              </a:rPr>
              <a:t>TxmM</a:t>
            </a:r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 	- taxa de manutenção da máquina</a:t>
            </a:r>
          </a:p>
          <a:p>
            <a:r>
              <a:rPr lang="pt-BR" altLang="pt-BR" sz="1700" i="1">
                <a:latin typeface="Tahoma" panose="020B0604030504040204" pitchFamily="34" charset="0"/>
                <a:cs typeface="Times New Roman" panose="02020603050405020304" pitchFamily="18" charset="0"/>
              </a:rPr>
              <a:t>VuM</a:t>
            </a:r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	- vida útil da máquina (em horas)</a:t>
            </a:r>
          </a:p>
          <a:p>
            <a:r>
              <a:rPr lang="pt-BR" altLang="pt-BR" sz="1700" i="1">
                <a:latin typeface="Tahoma" panose="020B0604030504040204" pitchFamily="34" charset="0"/>
                <a:cs typeface="Times New Roman" panose="02020603050405020304" pitchFamily="18" charset="0"/>
              </a:rPr>
              <a:t>CV</a:t>
            </a:r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 	- cavalos vapor (HP) da máquina</a:t>
            </a:r>
          </a:p>
          <a:p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Pr</a:t>
            </a:r>
            <a:r>
              <a:rPr lang="pt-BR" altLang="pt-BR" sz="1700" i="1">
                <a:latin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 	- preço do óleo diesel posto na propriedade</a:t>
            </a:r>
            <a:endParaRPr lang="pt-BR" altLang="pt-BR" sz="1700" i="1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65269"/>
              </p:ext>
            </p:extLst>
          </p:nvPr>
        </p:nvGraphicFramePr>
        <p:xfrm>
          <a:off x="1052513" y="1981200"/>
          <a:ext cx="394017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ção" r:id="rId3" imgW="1511280" imgH="431640" progId="Equation.3">
                  <p:embed/>
                </p:oleObj>
              </mc:Choice>
              <mc:Fallback>
                <p:oleObj name="Equação" r:id="rId3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981200"/>
                        <a:ext cx="3940175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4937125" y="2220913"/>
          <a:ext cx="39195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5" imgW="1524000" imgH="203200" progId="Equation.3">
                  <p:embed/>
                </p:oleObj>
              </mc:Choice>
              <mc:Fallback>
                <p:oleObj name="Equation" r:id="rId5" imgW="1524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2220913"/>
                        <a:ext cx="3919538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1331640" y="3200400"/>
            <a:ext cx="3960440" cy="533400"/>
          </a:xfrm>
          <a:prstGeom prst="wedgeRectCallout">
            <a:avLst>
              <a:gd name="adj1" fmla="val -59616"/>
              <a:gd name="adj2" fmla="val -14256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 smtClean="0">
                <a:latin typeface="Times New Roman" panose="02020603050405020304" pitchFamily="18" charset="0"/>
              </a:rPr>
              <a:t>Manutenção ou Conservação</a:t>
            </a:r>
            <a:endParaRPr lang="en-US" altLang="pt-BR" sz="2400" b="1" dirty="0">
              <a:latin typeface="Times New Roman" panose="02020603050405020304" pitchFamily="18" charset="0"/>
            </a:endParaRPr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5715000" y="3200400"/>
            <a:ext cx="1981200" cy="762000"/>
          </a:xfrm>
          <a:prstGeom prst="wedgeRectCallout">
            <a:avLst>
              <a:gd name="adj1" fmla="val -59616"/>
              <a:gd name="adj2" fmla="val -114792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latin typeface="Times New Roman" panose="02020603050405020304" pitchFamily="18" charset="0"/>
              </a:rPr>
              <a:t>Consumo de combustível</a:t>
            </a:r>
            <a:endParaRPr lang="en-US" altLang="pt-BR" sz="2400" b="1">
              <a:latin typeface="Times New Roman" panose="02020603050405020304" pitchFamily="18" charset="0"/>
            </a:endParaRPr>
          </a:p>
        </p:txBody>
      </p:sp>
      <p:graphicFrame>
        <p:nvGraphicFramePr>
          <p:cNvPr id="14340" name="Object 11"/>
          <p:cNvGraphicFramePr>
            <a:graphicFrameLocks noChangeAspect="1"/>
          </p:cNvGraphicFramePr>
          <p:nvPr/>
        </p:nvGraphicFramePr>
        <p:xfrm>
          <a:off x="1524000" y="4170363"/>
          <a:ext cx="2895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7" imgW="1282144" imgH="177723" progId="Equation.3">
                  <p:embed/>
                </p:oleObj>
              </mc:Choice>
              <mc:Fallback>
                <p:oleObj name="Equation" r:id="rId7" imgW="1282144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70363"/>
                        <a:ext cx="28956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4648200" y="4724400"/>
            <a:ext cx="3352800" cy="533400"/>
          </a:xfrm>
          <a:prstGeom prst="wedgeRectCallout">
            <a:avLst>
              <a:gd name="adj1" fmla="val -131060"/>
              <a:gd name="adj2" fmla="val -87796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latin typeface="Times New Roman" panose="02020603050405020304" pitchFamily="18" charset="0"/>
              </a:rPr>
              <a:t>Valor da hora-máquina</a:t>
            </a:r>
            <a:endParaRPr lang="en-US" altLang="pt-BR" sz="2400" b="1">
              <a:latin typeface="Times New Roman" panose="02020603050405020304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B0001D"/>
                </a:solidFill>
                <a:latin typeface="Tahoma" panose="020B0604030504040204" pitchFamily="34" charset="0"/>
              </a:rPr>
              <a:t>DETERMINAÇÃO DO CO DA MÁQUINA</a:t>
            </a:r>
            <a:endParaRPr lang="en-US" altLang="pt-BR" sz="2400" b="1">
              <a:solidFill>
                <a:srgbClr val="B0001D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2"/>
          <p:cNvSpPr>
            <a:spLocks noChangeArrowheads="1"/>
          </p:cNvSpPr>
          <p:nvPr/>
        </p:nvSpPr>
        <p:spPr bwMode="auto">
          <a:xfrm>
            <a:off x="838200" y="4114800"/>
            <a:ext cx="4038600" cy="53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5" name="AutoShape 3"/>
          <p:cNvSpPr>
            <a:spLocks noChangeArrowheads="1"/>
          </p:cNvSpPr>
          <p:nvPr/>
        </p:nvSpPr>
        <p:spPr bwMode="auto">
          <a:xfrm>
            <a:off x="838200" y="1524000"/>
            <a:ext cx="4419600" cy="1676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838200" y="1066800"/>
            <a:ext cx="6248400" cy="60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200" b="1">
                <a:latin typeface="Tahoma" panose="020B0604030504040204" pitchFamily="34" charset="0"/>
                <a:cs typeface="Times New Roman" panose="02020603050405020304" pitchFamily="18" charset="0"/>
              </a:rPr>
              <a:t>Cálculo da hora-implemento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762000" y="5029200"/>
            <a:ext cx="79248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Onde:</a:t>
            </a:r>
          </a:p>
          <a:p>
            <a:r>
              <a:rPr lang="pt-BR" altLang="pt-BR" sz="1700" i="1">
                <a:latin typeface="Tahoma" panose="020B0604030504040204" pitchFamily="34" charset="0"/>
                <a:cs typeface="Times New Roman" panose="02020603050405020304" pitchFamily="18" charset="0"/>
              </a:rPr>
              <a:t>ViM	</a:t>
            </a:r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- valor inicial do equipamento</a:t>
            </a:r>
          </a:p>
          <a:p>
            <a:r>
              <a:rPr lang="pt-BR" altLang="pt-BR" sz="1700" i="1">
                <a:latin typeface="Tahoma" panose="020B0604030504040204" pitchFamily="34" charset="0"/>
                <a:cs typeface="Times New Roman" panose="02020603050405020304" pitchFamily="18" charset="0"/>
              </a:rPr>
              <a:t>TxmM</a:t>
            </a:r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 	- taxa de manutenção do equipamento</a:t>
            </a:r>
          </a:p>
          <a:p>
            <a:r>
              <a:rPr lang="pt-BR" altLang="pt-BR" sz="1700" i="1">
                <a:latin typeface="Tahoma" panose="020B0604030504040204" pitchFamily="34" charset="0"/>
                <a:cs typeface="Times New Roman" panose="02020603050405020304" pitchFamily="18" charset="0"/>
              </a:rPr>
              <a:t>VuM</a:t>
            </a:r>
            <a:r>
              <a:rPr lang="pt-BR" altLang="pt-BR" sz="1700">
                <a:latin typeface="Tahoma" panose="020B0604030504040204" pitchFamily="34" charset="0"/>
                <a:cs typeface="Times New Roman" panose="02020603050405020304" pitchFamily="18" charset="0"/>
              </a:rPr>
              <a:t>	- vida útil do equipamento</a:t>
            </a: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00991"/>
              </p:ext>
            </p:extLst>
          </p:nvPr>
        </p:nvGraphicFramePr>
        <p:xfrm>
          <a:off x="1052513" y="1981200"/>
          <a:ext cx="394017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ção" r:id="rId3" imgW="1511280" imgH="431640" progId="Equation.3">
                  <p:embed/>
                </p:oleObj>
              </mc:Choice>
              <mc:Fallback>
                <p:oleObj name="Equação" r:id="rId3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981200"/>
                        <a:ext cx="3940175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2133600" y="3200400"/>
            <a:ext cx="4454624" cy="533400"/>
          </a:xfrm>
          <a:prstGeom prst="wedgeRectCallout">
            <a:avLst>
              <a:gd name="adj1" fmla="val -59616"/>
              <a:gd name="adj2" fmla="val -14256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 smtClean="0">
                <a:latin typeface="Times New Roman" panose="02020603050405020304" pitchFamily="18" charset="0"/>
              </a:rPr>
              <a:t>Manutenção ou Conservação</a:t>
            </a:r>
            <a:endParaRPr lang="en-US" altLang="pt-BR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2097088" y="4170363"/>
          <a:ext cx="17478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774028" imgH="177646" progId="Equation.3">
                  <p:embed/>
                </p:oleObj>
              </mc:Choice>
              <mc:Fallback>
                <p:oleObj name="Equation" r:id="rId5" imgW="774028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4170363"/>
                        <a:ext cx="174783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876800" y="4648200"/>
            <a:ext cx="3352800" cy="533400"/>
          </a:xfrm>
          <a:prstGeom prst="wedgeRectCallout">
            <a:avLst>
              <a:gd name="adj1" fmla="val -131060"/>
              <a:gd name="adj2" fmla="val -87796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latin typeface="Times New Roman" panose="02020603050405020304" pitchFamily="18" charset="0"/>
              </a:rPr>
              <a:t>Valor da hora-equipam.</a:t>
            </a:r>
            <a:endParaRPr lang="en-US" altLang="pt-BR" sz="2400" b="1">
              <a:latin typeface="Times New Roman" panose="02020603050405020304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B0001D"/>
                </a:solidFill>
                <a:latin typeface="Tahoma" panose="020B0604030504040204" pitchFamily="34" charset="0"/>
              </a:rPr>
              <a:t>DETERMINAÇÃO DO CO DE IMPLEMENTO</a:t>
            </a:r>
            <a:endParaRPr lang="en-US" altLang="pt-BR" sz="2400" b="1">
              <a:solidFill>
                <a:srgbClr val="B0001D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400" smtClean="0">
                <a:latin typeface="Tahoma" panose="020B0604030504040204" pitchFamily="34" charset="0"/>
              </a:rPr>
              <a:t>Considere: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Trator de 120 CV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 Valor inicial de R$ 115.000,00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 Vida útil de 12.000 horas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 Taxa de manutenção de 100%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 Preço do diesel de R$ 2,10/lt</a:t>
            </a:r>
          </a:p>
          <a:p>
            <a:pPr eaLnBrk="1" hangingPunct="1"/>
            <a:endParaRPr lang="en-US" altLang="pt-BR" sz="2400" smtClean="0">
              <a:latin typeface="Tahoma" panose="020B0604030504040204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B0001D"/>
                </a:solidFill>
                <a:latin typeface="Tahoma" panose="020B0604030504040204" pitchFamily="34" charset="0"/>
              </a:rPr>
              <a:t>EXERCÍCIO 1</a:t>
            </a:r>
            <a:endParaRPr lang="en-US" altLang="pt-BR" sz="2400" b="1">
              <a:solidFill>
                <a:srgbClr val="B0001D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2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838200" y="1066800"/>
            <a:ext cx="7924800" cy="60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200" b="1">
                <a:latin typeface="Tahoma" panose="020B0604030504040204" pitchFamily="34" charset="0"/>
                <a:cs typeface="Times New Roman" panose="02020603050405020304" pitchFamily="18" charset="0"/>
              </a:rPr>
              <a:t>Cálculo da hora-máquina – fatores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4538"/>
            <a:ext cx="868680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B0001D"/>
                </a:solidFill>
                <a:latin typeface="Tahoma" panose="020B0604030504040204" pitchFamily="34" charset="0"/>
              </a:rPr>
              <a:t>DETERMINAÇÃO DO CO DA MÁQUINA</a:t>
            </a:r>
            <a:endParaRPr lang="en-US" altLang="pt-BR" sz="2400" b="1">
              <a:solidFill>
                <a:srgbClr val="B0001D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2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400" smtClean="0">
                <a:latin typeface="Tahoma" panose="020B0604030504040204" pitchFamily="34" charset="0"/>
              </a:rPr>
              <a:t>Considere: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Trator de 120 CV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 Valor inicial de R$ 115.000,00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 Vida útil de 12.000 horas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 Taxa de manutenção de 100%</a:t>
            </a:r>
          </a:p>
          <a:p>
            <a:pPr eaLnBrk="1" hangingPunct="1"/>
            <a:r>
              <a:rPr lang="pt-BR" altLang="pt-BR" sz="2400" smtClean="0">
                <a:latin typeface="Tahoma" panose="020B0604030504040204" pitchFamily="34" charset="0"/>
              </a:rPr>
              <a:t> Preço do diesel de R$ 2,10/lt</a:t>
            </a:r>
          </a:p>
          <a:p>
            <a:pPr eaLnBrk="1" hangingPunct="1"/>
            <a:endParaRPr lang="en-US" altLang="pt-BR" sz="2400" smtClean="0">
              <a:latin typeface="Tahoma" panose="020B0604030504040204" pitchFamily="34" charset="0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rgbClr val="B0001D"/>
                </a:solidFill>
                <a:latin typeface="Tahoma" panose="020B0604030504040204" pitchFamily="34" charset="0"/>
              </a:rPr>
              <a:t>EXERCÍCIO 1</a:t>
            </a:r>
            <a:endParaRPr lang="en-US" altLang="pt-BR" sz="2400" b="1">
              <a:solidFill>
                <a:srgbClr val="B0001D"/>
              </a:solidFill>
              <a:latin typeface="Tahoma" panose="020B0604030504040204" pitchFamily="34" charset="0"/>
            </a:endParaRPr>
          </a:p>
        </p:txBody>
      </p:sp>
      <p:sp>
        <p:nvSpPr>
          <p:cNvPr id="16391" name="AutoShape 4"/>
          <p:cNvSpPr>
            <a:spLocks noChangeArrowheads="1"/>
          </p:cNvSpPr>
          <p:nvPr/>
        </p:nvSpPr>
        <p:spPr bwMode="auto">
          <a:xfrm>
            <a:off x="990600" y="6019800"/>
            <a:ext cx="4038600" cy="53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2" name="AutoShape 5"/>
          <p:cNvSpPr>
            <a:spLocks noChangeArrowheads="1"/>
          </p:cNvSpPr>
          <p:nvPr/>
        </p:nvSpPr>
        <p:spPr bwMode="auto">
          <a:xfrm>
            <a:off x="838200" y="4038600"/>
            <a:ext cx="8001000" cy="1676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844550" y="4360863"/>
          <a:ext cx="410845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1574800" imgH="431800" progId="Equation.3">
                  <p:embed/>
                </p:oleObj>
              </mc:Choice>
              <mc:Fallback>
                <p:oleObj name="Equation" r:id="rId3" imgW="157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360863"/>
                        <a:ext cx="4108450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4984750" y="4583113"/>
          <a:ext cx="38227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1485900" imgH="203200" progId="Equation.3">
                  <p:embed/>
                </p:oleObj>
              </mc:Choice>
              <mc:Fallback>
                <p:oleObj name="Equation" r:id="rId5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4583113"/>
                        <a:ext cx="38227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1157288" y="6018213"/>
          <a:ext cx="37846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1676400" imgH="203200" progId="Equation.3">
                  <p:embed/>
                </p:oleObj>
              </mc:Choice>
              <mc:Fallback>
                <p:oleObj name="Equation" r:id="rId7" imgW="1676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6018213"/>
                        <a:ext cx="37846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416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CC6600"/>
          </a:solidFill>
          <a:ln>
            <a:solidFill>
              <a:srgbClr val="236B26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</a:rPr>
              <a:t>Trabalhos Realizados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u="sng" smtClean="0">
                <a:solidFill>
                  <a:schemeClr val="bg1"/>
                </a:solidFill>
              </a:rPr>
              <a:t>GESTÃO DE CUSTOS</a:t>
            </a:r>
            <a:endParaRPr lang="pt-BR" b="1" u="sng" smtClean="0">
              <a:solidFill>
                <a:schemeClr val="bg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0825" y="5084763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16113"/>
            <a:ext cx="12128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12969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652963"/>
            <a:ext cx="12128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2239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ixaDeTexto 34"/>
          <p:cNvSpPr txBox="1"/>
          <p:nvPr/>
        </p:nvSpPr>
        <p:spPr>
          <a:xfrm>
            <a:off x="3348038" y="1700213"/>
            <a:ext cx="41036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TOTAL: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Mitos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dos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custos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10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Especiais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batata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10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Especiais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citros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8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Especiais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tomate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6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Especiais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frutas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Especiais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Hortaliças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TOTAL=37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edições</a:t>
            </a:r>
            <a:endParaRPr lang="pt-BR" sz="32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8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137318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9" descr="http://www.cepea.esalq.usp.br/hfbrasil/edicoes/91/cap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05263"/>
            <a:ext cx="13668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8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r>
              <a:rPr lang="pt-BR" altLang="pt-BR" sz="2000" b="1" u="sng" dirty="0" smtClean="0"/>
              <a:t>Custo de manutenção (CM)</a:t>
            </a:r>
            <a:r>
              <a:rPr lang="pt-BR" altLang="pt-BR" sz="2000" b="1" dirty="0" smtClean="0"/>
              <a:t> por hora de uso:</a:t>
            </a:r>
          </a:p>
          <a:p>
            <a:pPr eaLnBrk="1" hangingPunct="1">
              <a:buFontTx/>
              <a:buNone/>
            </a:pPr>
            <a:endParaRPr lang="pt-BR" altLang="pt-BR" sz="2000" b="1" dirty="0" smtClean="0"/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800" b="1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b="1">
                <a:solidFill>
                  <a:schemeClr val="bg1"/>
                </a:solidFill>
              </a:rPr>
              <a:t>OPERAÇÃO DE GRADAGEM (EXEMPLO)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033713"/>
            <a:ext cx="91440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9225" name="Picture 9" descr="DSC_1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92413"/>
            <a:ext cx="27432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381000" y="1371600"/>
            <a:ext cx="822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pt-BR" altLang="pt-BR" sz="1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Trator:</a:t>
            </a:r>
          </a:p>
          <a:p>
            <a:pPr eaLnBrk="1" hangingPunct="1">
              <a:lnSpc>
                <a:spcPct val="70000"/>
              </a:lnSpc>
              <a:defRPr/>
            </a:pPr>
            <a:endParaRPr lang="pt-BR" altLang="pt-BR" sz="18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pt-BR" altLang="pt-BR" sz="1800" smtClean="0"/>
              <a:t>Trator de 75 cv 4x4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i="1" smtClean="0"/>
              <a:t>CM</a:t>
            </a:r>
            <a:r>
              <a:rPr lang="pt-BR" altLang="pt-BR" sz="1800" smtClean="0"/>
              <a:t> é o custo de manutenção por hora de uso da máquina = R$ 5,33/hora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pt-BR" altLang="pt-BR" sz="1800" smtClean="0"/>
              <a:t>Valor de mercado da máquina (novo): R$ 80.000,00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pt-BR" altLang="pt-BR" sz="1800" smtClean="0"/>
              <a:t> </a:t>
            </a:r>
            <a:r>
              <a:rPr lang="pt-BR" altLang="pt-BR" sz="1800" i="1" smtClean="0"/>
              <a:t>VU</a:t>
            </a:r>
            <a:r>
              <a:rPr lang="pt-BR" altLang="pt-BR" sz="1800" smtClean="0"/>
              <a:t> é a vida útil estimada da máquina em horas = 12.000 horas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pt-BR" altLang="pt-BR" sz="1800" i="1" smtClean="0"/>
              <a:t>TM</a:t>
            </a:r>
            <a:r>
              <a:rPr lang="pt-BR" altLang="pt-BR" sz="1800" smtClean="0"/>
              <a:t> é a taxa de manutenção da máquina = 80%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pt-BR" sz="1800" smtClean="0"/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Custo da hora-máquina para trator</a:t>
            </a: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3794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endParaRPr lang="pt-BR" altLang="pt-BR" sz="2000" b="1" u="sng" dirty="0" smtClean="0"/>
          </a:p>
          <a:p>
            <a:pPr eaLnBrk="1" hangingPunct="1"/>
            <a:r>
              <a:rPr lang="pt-BR" altLang="pt-BR" sz="2000" b="1" u="sng" dirty="0" smtClean="0"/>
              <a:t>Custo de manutenção (CM)</a:t>
            </a:r>
            <a:r>
              <a:rPr lang="pt-BR" altLang="pt-BR" sz="2000" b="1" dirty="0" smtClean="0"/>
              <a:t> por hora de uso:</a:t>
            </a:r>
          </a:p>
          <a:p>
            <a:pPr eaLnBrk="1" hangingPunct="1">
              <a:buFontTx/>
              <a:buNone/>
            </a:pPr>
            <a:endParaRPr lang="pt-BR" altLang="pt-BR" sz="2000" b="1" dirty="0" smtClean="0"/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800" b="1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b="1">
                <a:solidFill>
                  <a:schemeClr val="bg1"/>
                </a:solidFill>
              </a:rPr>
              <a:t>OPERAÇÃO DE GRADAGEM (EXEMPLO)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033713"/>
            <a:ext cx="91440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252788" y="4886325"/>
          <a:ext cx="27241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1435100" imgH="431800" progId="Equation.3">
                  <p:embed/>
                </p:oleObj>
              </mc:Choice>
              <mc:Fallback>
                <p:oleObj name="Equation" r:id="rId3" imgW="1435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4886325"/>
                        <a:ext cx="27241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4968875"/>
          <a:ext cx="20843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1231366" imgH="431613" progId="Equation.3">
                  <p:embed/>
                </p:oleObj>
              </mc:Choice>
              <mc:Fallback>
                <p:oleObj name="Equation" r:id="rId5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68875"/>
                        <a:ext cx="208438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6091238" y="5038725"/>
          <a:ext cx="24399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7" imgW="1282700" imgH="203200" progId="Equation.3">
                  <p:embed/>
                </p:oleObj>
              </mc:Choice>
              <mc:Fallback>
                <p:oleObj name="Equation" r:id="rId7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5038725"/>
                        <a:ext cx="24399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5" name="Picture 9" descr="DSC_10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92413"/>
            <a:ext cx="27432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381000" y="1371600"/>
            <a:ext cx="822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pt-BR" altLang="pt-BR" sz="1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Trator:</a:t>
            </a:r>
          </a:p>
          <a:p>
            <a:pPr eaLnBrk="1" hangingPunct="1">
              <a:lnSpc>
                <a:spcPct val="70000"/>
              </a:lnSpc>
              <a:defRPr/>
            </a:pPr>
            <a:endParaRPr lang="pt-BR" altLang="pt-BR" sz="18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pt-BR" altLang="pt-BR" sz="1800" smtClean="0"/>
              <a:t>Trator de 75 cv 4x4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i="1" smtClean="0"/>
              <a:t>CM</a:t>
            </a:r>
            <a:r>
              <a:rPr lang="pt-BR" altLang="pt-BR" sz="1800" smtClean="0"/>
              <a:t> é o custo de manutenção por hora de uso da máquina = R$ 5,33/hora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pt-BR" altLang="pt-BR" sz="1800" smtClean="0"/>
              <a:t>Valor de mercado da máquina (novo): R$ 80.000,00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pt-BR" altLang="pt-BR" sz="1800" smtClean="0"/>
              <a:t> </a:t>
            </a:r>
            <a:r>
              <a:rPr lang="pt-BR" altLang="pt-BR" sz="1800" i="1" smtClean="0"/>
              <a:t>VU</a:t>
            </a:r>
            <a:r>
              <a:rPr lang="pt-BR" altLang="pt-BR" sz="1800" smtClean="0"/>
              <a:t> é a vida útil estimada da máquina em horas = 12.000 horas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pt-BR" altLang="pt-BR" sz="1800" i="1" smtClean="0"/>
              <a:t>TM</a:t>
            </a:r>
            <a:r>
              <a:rPr lang="pt-BR" altLang="pt-BR" sz="1800" smtClean="0"/>
              <a:t> é a taxa de manutenção da máquina = 80%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pt-BR" sz="1800" smtClean="0"/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Custo da hora-máquina para trator</a:t>
            </a: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29238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1800" b="1" smtClean="0"/>
              <a:t>Lembrando que:</a:t>
            </a: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 do combustível por hora (CC) </a:t>
            </a:r>
            <a:r>
              <a:rPr lang="pt-BR" alt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uso da máquina</a:t>
            </a:r>
            <a:endParaRPr lang="pt-BR" altLang="pt-BR" sz="1800" b="1" smtClean="0"/>
          </a:p>
          <a:p>
            <a:pPr eaLnBrk="1" hangingPunct="1">
              <a:defRPr/>
            </a:pPr>
            <a:endParaRPr lang="en-US" altLang="pt-BR" sz="1600" b="1" smtClean="0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3317875"/>
          <a:ext cx="335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1409088" imgH="203112" progId="Equation.3">
                  <p:embed/>
                </p:oleObj>
              </mc:Choice>
              <mc:Fallback>
                <p:oleObj name="Equation" r:id="rId3" imgW="140908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17875"/>
                        <a:ext cx="3352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67200" y="3292475"/>
          <a:ext cx="3505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1371600" imgH="203040" progId="Equation.3">
                  <p:embed/>
                </p:oleObj>
              </mc:Choice>
              <mc:Fallback>
                <p:oleObj name="Equation" r:id="rId5" imgW="1371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92475"/>
                        <a:ext cx="3505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773363" y="3897313"/>
          <a:ext cx="24765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7" imgW="1307532" imgH="203112" progId="Equation.3">
                  <p:embed/>
                </p:oleObj>
              </mc:Choice>
              <mc:Fallback>
                <p:oleObj name="Equation" r:id="rId7" imgW="130753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3897313"/>
                        <a:ext cx="24765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pt-BR" altLang="pt-BR" b="1" i="1"/>
              <a:t> CV</a:t>
            </a:r>
            <a:r>
              <a:rPr lang="pt-BR" altLang="pt-BR"/>
              <a:t> é a potência da máquina em cavalo-vapor = 75 cv</a:t>
            </a:r>
          </a:p>
          <a:p>
            <a:pPr eaLnBrk="1" hangingPunct="1">
              <a:buFontTx/>
              <a:buChar char="•"/>
              <a:defRPr/>
            </a:pPr>
            <a:r>
              <a:rPr lang="pt-BR" altLang="pt-BR"/>
              <a:t> O número 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0,12</a:t>
            </a:r>
            <a:r>
              <a:rPr lang="pt-BR" altLang="pt-BR"/>
              <a:t> é a estimativa de consumo médio de combustível por cavalo-vapor a cada hora trabalhada = 0,12 litros de combustível por hora.</a:t>
            </a:r>
          </a:p>
          <a:p>
            <a:pPr eaLnBrk="1" hangingPunct="1">
              <a:buFontTx/>
              <a:buChar char="•"/>
              <a:defRPr/>
            </a:pPr>
            <a:r>
              <a:rPr lang="pt-BR" altLang="pt-BR"/>
              <a:t> </a:t>
            </a:r>
            <a:r>
              <a:rPr lang="pt-BR" altLang="pt-BR" b="1" i="1"/>
              <a:t>PD</a:t>
            </a:r>
            <a:r>
              <a:rPr lang="pt-BR" altLang="pt-BR"/>
              <a:t> é o preço do litro de óleo diesel posto na propriedade = R$ 2,07/litro</a:t>
            </a:r>
            <a:endParaRPr lang="en-US" altLang="pt-BR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28600" y="4419600"/>
            <a:ext cx="571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Somando o Custo de Manutenção (CM) e o do combustível (CC) temos o Custo da hora-máquina do trator (HM):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smtClean="0"/>
              <a:t>				HM= CM + CC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smtClean="0"/>
              <a:t>				HM=R$ 5,53+ R$ 18,63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smtClean="0"/>
              <a:t>				HM= R$ 23,96/hora</a:t>
            </a:r>
            <a:endParaRPr lang="en-US" altLang="pt-BR" sz="1800" smtClean="0"/>
          </a:p>
        </p:txBody>
      </p:sp>
      <p:pic>
        <p:nvPicPr>
          <p:cNvPr id="10248" name="Picture 8" descr="DSC_10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5908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b="1">
                <a:solidFill>
                  <a:schemeClr val="bg1"/>
                </a:solidFill>
              </a:rPr>
              <a:t>OPERAÇÃO DE GRADAGEM (EXEMPLO)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Custo da hora-máquina para trator</a:t>
            </a: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8774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1800" b="1" smtClean="0"/>
              <a:t>Lembrando que:</a:t>
            </a: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 do combustível por hora (CC) </a:t>
            </a:r>
            <a:r>
              <a:rPr lang="pt-BR" alt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uso da máquina</a:t>
            </a:r>
            <a:endParaRPr lang="pt-BR" altLang="pt-BR" sz="1800" b="1" smtClean="0"/>
          </a:p>
          <a:p>
            <a:pPr eaLnBrk="1" hangingPunct="1">
              <a:defRPr/>
            </a:pPr>
            <a:endParaRPr lang="en-US" altLang="pt-BR" sz="1600" b="1" smtClean="0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3317875"/>
          <a:ext cx="335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1409088" imgH="203112" progId="Equation.3">
                  <p:embed/>
                </p:oleObj>
              </mc:Choice>
              <mc:Fallback>
                <p:oleObj name="Equation" r:id="rId3" imgW="140908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17875"/>
                        <a:ext cx="3352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67200" y="3292475"/>
          <a:ext cx="3505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5" imgW="1371600" imgH="203040" progId="Equation.3">
                  <p:embed/>
                </p:oleObj>
              </mc:Choice>
              <mc:Fallback>
                <p:oleObj name="Equation" r:id="rId5" imgW="1371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92475"/>
                        <a:ext cx="3505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773363" y="3897313"/>
          <a:ext cx="24765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7" imgW="1307532" imgH="203112" progId="Equation.3">
                  <p:embed/>
                </p:oleObj>
              </mc:Choice>
              <mc:Fallback>
                <p:oleObj name="Equation" r:id="rId7" imgW="130753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3897313"/>
                        <a:ext cx="24765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pt-BR" altLang="pt-BR" b="1" i="1"/>
              <a:t> CV</a:t>
            </a:r>
            <a:r>
              <a:rPr lang="pt-BR" altLang="pt-BR"/>
              <a:t> é a potência da máquina em cavalo-vapor = 75 cv</a:t>
            </a:r>
          </a:p>
          <a:p>
            <a:pPr eaLnBrk="1" hangingPunct="1">
              <a:buFontTx/>
              <a:buChar char="•"/>
              <a:defRPr/>
            </a:pPr>
            <a:r>
              <a:rPr lang="pt-BR" altLang="pt-BR"/>
              <a:t> O número 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0,12</a:t>
            </a:r>
            <a:r>
              <a:rPr lang="pt-BR" altLang="pt-BR"/>
              <a:t> é a estimativa de consumo médio de combustível por cavalo-vapor a cada hora trabalhada = 0,12 litros de combustível por hora.</a:t>
            </a:r>
          </a:p>
          <a:p>
            <a:pPr eaLnBrk="1" hangingPunct="1">
              <a:buFontTx/>
              <a:buChar char="•"/>
              <a:defRPr/>
            </a:pPr>
            <a:r>
              <a:rPr lang="pt-BR" altLang="pt-BR"/>
              <a:t> </a:t>
            </a:r>
            <a:r>
              <a:rPr lang="pt-BR" altLang="pt-BR" b="1" i="1"/>
              <a:t>PD</a:t>
            </a:r>
            <a:r>
              <a:rPr lang="pt-BR" altLang="pt-BR"/>
              <a:t> é o preço do litro de óleo diesel posto na propriedade = R$ 2,07/litro</a:t>
            </a:r>
            <a:endParaRPr lang="en-US" altLang="pt-BR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28600" y="4419600"/>
            <a:ext cx="571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Somando o Custo de Manutenção (CM) e o do combustível (CC) temos o Custo da hora-máquina do trator (HM):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smtClean="0"/>
              <a:t>				HM= CM + CC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smtClean="0"/>
              <a:t>				HM=R$ 5,53+ R$ 18,63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smtClean="0"/>
              <a:t>				HM= R$ 23,96/hora</a:t>
            </a:r>
            <a:endParaRPr lang="en-US" altLang="pt-BR" sz="1800" smtClean="0"/>
          </a:p>
        </p:txBody>
      </p:sp>
      <p:pic>
        <p:nvPicPr>
          <p:cNvPr id="10248" name="Picture 8" descr="DSC_10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5908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b="1">
                <a:solidFill>
                  <a:schemeClr val="bg1"/>
                </a:solidFill>
              </a:rPr>
              <a:t>OPERAÇÃO DE GRADAGEM (EXEMPLO)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Custo da hora-máquina para trator</a:t>
            </a: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20718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custo de hora-máquina da grade aradora é o custo de manutenção deste implemento.</a:t>
            </a:r>
          </a:p>
          <a:p>
            <a:pPr eaLnBrk="1" hangingPunct="1">
              <a:defRPr/>
            </a:pPr>
            <a:endParaRPr lang="pt-BR" altLang="pt-BR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altLang="pt-BR" sz="1800" b="1" smtClean="0"/>
          </a:p>
          <a:p>
            <a:pPr eaLnBrk="1" hangingPunct="1">
              <a:defRPr/>
            </a:pPr>
            <a:endParaRPr lang="pt-BR" altLang="pt-BR" sz="1800" b="1" smtClean="0"/>
          </a:p>
          <a:p>
            <a:pPr eaLnBrk="1" hangingPunct="1">
              <a:defRPr/>
            </a:pPr>
            <a:endParaRPr lang="pt-BR" altLang="pt-BR" sz="1800" b="1" smtClean="0"/>
          </a:p>
          <a:p>
            <a:pPr eaLnBrk="1" hangingPunct="1">
              <a:defRPr/>
            </a:pPr>
            <a:endParaRPr lang="pt-BR" altLang="pt-BR" sz="1800" b="1" smtClean="0"/>
          </a:p>
          <a:p>
            <a:pPr eaLnBrk="1" hangingPunct="1">
              <a:defRPr/>
            </a:pPr>
            <a:endParaRPr lang="pt-BR" altLang="pt-BR" sz="1800" b="1" smtClean="0"/>
          </a:p>
          <a:p>
            <a:pPr eaLnBrk="1" hangingPunct="1">
              <a:defRPr/>
            </a:pPr>
            <a:r>
              <a:rPr lang="pt-BR" altLang="pt-BR" sz="1800" b="1" smtClean="0"/>
              <a:t>Custo de manutenção (CM) por hora de uso:</a:t>
            </a:r>
          </a:p>
          <a:p>
            <a:pPr eaLnBrk="1" hangingPunct="1">
              <a:defRPr/>
            </a:pPr>
            <a:endParaRPr lang="pt-BR" altLang="pt-BR" sz="1800" b="1" smtClean="0"/>
          </a:p>
          <a:p>
            <a:pPr eaLnBrk="1" hangingPunct="1">
              <a:defRPr/>
            </a:pPr>
            <a:endParaRPr lang="pt-BR" altLang="pt-BR" sz="1600" smtClean="0"/>
          </a:p>
          <a:p>
            <a:pPr eaLnBrk="1" hangingPunct="1">
              <a:defRPr/>
            </a:pPr>
            <a:endParaRPr lang="pt-BR" altLang="pt-BR" sz="1600" smtClean="0"/>
          </a:p>
          <a:p>
            <a:pPr eaLnBrk="1" hangingPunct="1">
              <a:defRPr/>
            </a:pPr>
            <a:endParaRPr lang="pt-BR" altLang="pt-BR" sz="1600" smtClean="0"/>
          </a:p>
          <a:p>
            <a:pPr eaLnBrk="1" hangingPunct="1">
              <a:defRPr/>
            </a:pPr>
            <a:endParaRPr lang="pt-BR" altLang="pt-BR" sz="1600" smtClean="0"/>
          </a:p>
          <a:p>
            <a:pPr eaLnBrk="1" hangingPunct="1">
              <a:defRPr/>
            </a:pPr>
            <a:endParaRPr lang="pt-BR" altLang="pt-BR" sz="1600" smtClean="0"/>
          </a:p>
          <a:p>
            <a:pPr eaLnBrk="1" hangingPunct="1">
              <a:defRPr/>
            </a:pPr>
            <a:endParaRPr lang="pt-BR" altLang="pt-BR" sz="1600" smtClean="0"/>
          </a:p>
          <a:p>
            <a:pPr eaLnBrk="1" hangingPunct="1">
              <a:defRPr/>
            </a:pPr>
            <a:endParaRPr lang="pt-BR" altLang="pt-BR" sz="1600" smtClean="0"/>
          </a:p>
          <a:p>
            <a:pPr eaLnBrk="1" hangingPunct="1">
              <a:defRPr/>
            </a:pPr>
            <a:endParaRPr lang="en-US" altLang="pt-BR" sz="160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543300" y="4924425"/>
          <a:ext cx="26527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924425"/>
                        <a:ext cx="265271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29350" y="5153025"/>
          <a:ext cx="2463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5" imgW="1295400" imgH="203200" progId="Equation.3">
                  <p:embed/>
                </p:oleObj>
              </mc:Choice>
              <mc:Fallback>
                <p:oleObj name="Equation" r:id="rId5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153025"/>
                        <a:ext cx="2463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8" descr="t_gradesaradoras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6670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1143000" y="6156325"/>
            <a:ext cx="6781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Assim, a hora-máquina (HM) da grade é de R$ 5,70.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pt-BR" sz="20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457200" y="2085975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Grade aradora:</a:t>
            </a:r>
          </a:p>
          <a:p>
            <a:pPr eaLnBrk="1" hangingPunct="1">
              <a:defRPr/>
            </a:pPr>
            <a:r>
              <a:rPr lang="pt-BR" altLang="pt-BR" b="1" i="1"/>
              <a:t>VM</a:t>
            </a:r>
            <a:r>
              <a:rPr lang="pt-BR" altLang="pt-BR"/>
              <a:t> é o valor da máquina = R$ 19.000,00</a:t>
            </a:r>
          </a:p>
          <a:p>
            <a:pPr eaLnBrk="1" hangingPunct="1">
              <a:defRPr/>
            </a:pPr>
            <a:r>
              <a:rPr lang="pt-BR" altLang="pt-BR" b="1" i="1"/>
              <a:t>VU</a:t>
            </a:r>
            <a:r>
              <a:rPr lang="pt-BR" altLang="pt-BR"/>
              <a:t> é a Vida útil = 2.000 horas</a:t>
            </a:r>
          </a:p>
          <a:p>
            <a:pPr eaLnBrk="1" hangingPunct="1">
              <a:defRPr/>
            </a:pPr>
            <a:r>
              <a:rPr lang="pt-BR" altLang="pt-BR" i="1"/>
              <a:t>TM</a:t>
            </a:r>
            <a:r>
              <a:rPr lang="pt-BR" altLang="pt-BR"/>
              <a:t> é a Taxa de manutenção = 60%</a:t>
            </a:r>
            <a:endParaRPr lang="en-US" altLang="pt-BR"/>
          </a:p>
        </p:txBody>
      </p:sp>
      <p:graphicFrame>
        <p:nvGraphicFramePr>
          <p:cNvPr id="1127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4922838"/>
          <a:ext cx="21336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8" imgW="1231366" imgH="431613" progId="Equation.3">
                  <p:embed/>
                </p:oleObj>
              </mc:Choice>
              <mc:Fallback>
                <p:oleObj name="Equation" r:id="rId8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22838"/>
                        <a:ext cx="21336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b="1">
                <a:solidFill>
                  <a:schemeClr val="bg1"/>
                </a:solidFill>
              </a:rPr>
              <a:t>OPERAÇÃO DE GRADAGEM (EXEMPLO)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Custo da hora-máquina para grade</a:t>
            </a: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2980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da hora-máquina da operação de gradagem</a:t>
            </a:r>
          </a:p>
        </p:txBody>
      </p:sp>
      <p:pic>
        <p:nvPicPr>
          <p:cNvPr id="12291" name="Picture 3" descr="DSC_1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497013"/>
            <a:ext cx="3048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137025" y="2990850"/>
            <a:ext cx="13716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12000">
                <a:solidFill>
                  <a:schemeClr val="accent2"/>
                </a:solidFill>
              </a:rPr>
              <a:t>+</a:t>
            </a:r>
            <a:endParaRPr lang="en-US" altLang="pt-BR" sz="12000">
              <a:solidFill>
                <a:schemeClr val="accent2"/>
              </a:solidFill>
            </a:endParaRPr>
          </a:p>
        </p:txBody>
      </p:sp>
      <p:pic>
        <p:nvPicPr>
          <p:cNvPr id="12293" name="Picture 5" descr="t_gradesarador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801813"/>
            <a:ext cx="24161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835150" y="38735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R$ 23,96</a:t>
            </a:r>
            <a:endParaRPr lang="en-US" altLang="pt-BR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99225" y="3935413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R$ 5,76</a:t>
            </a:r>
            <a:endParaRPr lang="en-US" altLang="pt-BR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12825" y="3568700"/>
            <a:ext cx="253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Hora máquina do trator</a:t>
            </a:r>
            <a:endParaRPr lang="en-US" altLang="pt-BR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97550" y="3514725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Hora máquina da grade</a:t>
            </a:r>
            <a:endParaRPr lang="en-US" altLang="pt-BR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304800" y="4683125"/>
            <a:ext cx="88392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Hora-máquina trator + grade= 23,96 + 5,70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Custo da gradagem = R$ 29,66/hora.</a:t>
            </a:r>
            <a:endParaRPr lang="en-US" altLang="pt-BR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altLang="pt-BR" sz="2400"/>
          </a:p>
        </p:txBody>
      </p:sp>
    </p:spTree>
    <p:extLst>
      <p:ext uri="{BB962C8B-B14F-4D97-AF65-F5344CB8AC3E}">
        <p14:creationId xmlns:p14="http://schemas.microsoft.com/office/powerpoint/2010/main" val="22405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smtClean="0"/>
              <a:t>Assim, o valor final da operação de gradeação por hectare é:</a:t>
            </a:r>
            <a:endParaRPr lang="en-US" altLang="pt-BR" sz="2400" b="1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da operação de gradeação </a:t>
            </a:r>
            <a:br>
              <a:rPr lang="en-US" altLang="pt-BR" sz="2800" b="1">
                <a:solidFill>
                  <a:schemeClr val="bg1"/>
                </a:solidFill>
              </a:rPr>
            </a:br>
            <a:r>
              <a:rPr lang="en-US" altLang="pt-BR" sz="2800" b="1">
                <a:solidFill>
                  <a:schemeClr val="bg1"/>
                </a:solidFill>
              </a:rPr>
              <a:t>por hectare</a:t>
            </a:r>
          </a:p>
        </p:txBody>
      </p:sp>
      <p:pic>
        <p:nvPicPr>
          <p:cNvPr id="13316" name="Picture 4" descr="DSC_1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971800"/>
            <a:ext cx="2819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49400" y="4800600"/>
            <a:ext cx="2438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777777"/>
                </a:solidFill>
              </a:rPr>
              <a:t>Custo da hora-máquina do trator: </a:t>
            </a:r>
          </a:p>
          <a:p>
            <a:pPr eaLnBrk="1" hangingPunct="1"/>
            <a:r>
              <a:rPr lang="pt-BR" altLang="pt-BR">
                <a:solidFill>
                  <a:srgbClr val="777777"/>
                </a:solidFill>
              </a:rPr>
              <a:t>R$ 23,96/hora</a:t>
            </a:r>
            <a:endParaRPr lang="en-US" altLang="pt-BR">
              <a:solidFill>
                <a:srgbClr val="777777"/>
              </a:solidFill>
            </a:endParaRPr>
          </a:p>
        </p:txBody>
      </p:sp>
      <p:pic>
        <p:nvPicPr>
          <p:cNvPr id="13318" name="Picture 6" descr="t_gradesarador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2209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67200" y="4724400"/>
            <a:ext cx="259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777777"/>
                </a:solidFill>
              </a:rPr>
              <a:t>Custo da hora-máquina do GRADEAÇÃO: R$ 5,70/hora</a:t>
            </a:r>
            <a:endParaRPr lang="en-US" altLang="pt-BR">
              <a:solidFill>
                <a:srgbClr val="777777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Atividade GRADEAÇÃO    2 horas /ha ( aprox 5 horas/alq)</a:t>
            </a:r>
            <a:endParaRPr lang="en-US" altLang="pt-BR" sz="2400" b="1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683000" y="5105400"/>
            <a:ext cx="381000" cy="3048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016000" y="2743200"/>
            <a:ext cx="6070600" cy="31242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80988" y="3824288"/>
            <a:ext cx="658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777777"/>
                </a:solidFill>
              </a:rPr>
              <a:t>2 x</a:t>
            </a:r>
            <a:endParaRPr lang="en-US" altLang="pt-BR" sz="2800">
              <a:solidFill>
                <a:srgbClr val="777777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882900" y="5805488"/>
            <a:ext cx="222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R$ 29,66 por hora</a:t>
            </a:r>
            <a:endParaRPr lang="en-US" altLang="pt-BR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035800" y="3962400"/>
            <a:ext cx="210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777777"/>
                </a:solidFill>
              </a:rPr>
              <a:t>= R$ 59,32/ha</a:t>
            </a:r>
            <a:endParaRPr lang="en-US" altLang="pt-BR" sz="2400">
              <a:solidFill>
                <a:srgbClr val="777777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8100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0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pt-BR" altLang="pt-BR" sz="2400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24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Lembrando que eu preciso das seguintes informações:</a:t>
            </a:r>
          </a:p>
          <a:p>
            <a:pPr eaLnBrk="1" hangingPunct="1">
              <a:buFontTx/>
              <a:buNone/>
              <a:defRPr/>
            </a:pPr>
            <a:endParaRPr lang="pt-BR" altLang="pt-BR" sz="24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2400" smtClean="0">
                <a:solidFill>
                  <a:srgbClr val="FF3300"/>
                </a:solidFill>
              </a:rPr>
              <a:t>Valor da máquina (nova). </a:t>
            </a:r>
          </a:p>
          <a:p>
            <a:pPr eaLnBrk="1" hangingPunct="1">
              <a:defRPr/>
            </a:pPr>
            <a:r>
              <a:rPr lang="pt-BR" altLang="pt-BR" sz="2400" smtClean="0">
                <a:solidFill>
                  <a:srgbClr val="FF3300"/>
                </a:solidFill>
              </a:rPr>
              <a:t>Taxa de manutenção.</a:t>
            </a:r>
          </a:p>
          <a:p>
            <a:pPr eaLnBrk="1" hangingPunct="1">
              <a:defRPr/>
            </a:pPr>
            <a:r>
              <a:rPr lang="pt-BR" altLang="pt-BR" sz="2400" smtClean="0">
                <a:solidFill>
                  <a:srgbClr val="FF3300"/>
                </a:solidFill>
              </a:rPr>
              <a:t>Preço do diesel.</a:t>
            </a:r>
          </a:p>
          <a:p>
            <a:pPr eaLnBrk="1" hangingPunct="1">
              <a:defRPr/>
            </a:pPr>
            <a:r>
              <a:rPr lang="pt-BR" altLang="pt-BR" sz="2400" smtClean="0">
                <a:solidFill>
                  <a:srgbClr val="FF3300"/>
                </a:solidFill>
              </a:rPr>
              <a:t>Potência da máquina (CV).</a:t>
            </a:r>
          </a:p>
          <a:p>
            <a:pPr eaLnBrk="1" hangingPunct="1">
              <a:defRPr/>
            </a:pPr>
            <a:r>
              <a:rPr lang="pt-BR" altLang="pt-BR" sz="2400" smtClean="0">
                <a:solidFill>
                  <a:srgbClr val="FF3300"/>
                </a:solidFill>
              </a:rPr>
              <a:t>Vida útil da máquina (horas).</a:t>
            </a:r>
          </a:p>
          <a:p>
            <a:pPr eaLnBrk="1" hangingPunct="1">
              <a:defRPr/>
            </a:pPr>
            <a:r>
              <a:rPr lang="pt-BR" altLang="pt-BR" sz="2400" smtClean="0">
                <a:solidFill>
                  <a:srgbClr val="FF3300"/>
                </a:solidFill>
              </a:rPr>
              <a:t>Consumo de óleo diesel por CV=0,12L.</a:t>
            </a:r>
            <a:endParaRPr lang="en-US" altLang="pt-BR" sz="2400" smtClean="0">
              <a:solidFill>
                <a:srgbClr val="FF33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Exercício: cálculo do custo da hora-máquina para pulverização</a:t>
            </a:r>
          </a:p>
        </p:txBody>
      </p:sp>
    </p:spTree>
    <p:extLst>
      <p:ext uri="{BB962C8B-B14F-4D97-AF65-F5344CB8AC3E}">
        <p14:creationId xmlns:p14="http://schemas.microsoft.com/office/powerpoint/2010/main" val="39985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4038600"/>
            <a:ext cx="44958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altLang="pt-BR" sz="24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 de manutenção: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400" b="1" smtClean="0"/>
              <a:t>Informações: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400" smtClean="0"/>
              <a:t>Valor da máquina: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400" smtClean="0"/>
              <a:t>    R$ 77.000,00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400" smtClean="0"/>
              <a:t>Taxa de manutenção: 100%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400" smtClean="0"/>
              <a:t>Vida Útil = 12.000 h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pt-BR" sz="240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da hora-máquina para pulverização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 de manutenção do trator: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pt-BR" smtClean="0"/>
          </a:p>
        </p:txBody>
      </p:sp>
      <p:graphicFrame>
        <p:nvGraphicFramePr>
          <p:cNvPr id="153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1813" y="2514600"/>
          <a:ext cx="25177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511300" imgH="431800" progId="Equation.3">
                  <p:embed/>
                </p:oleObj>
              </mc:Choice>
              <mc:Fallback>
                <p:oleObj name="Equation" r:id="rId3" imgW="1511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514600"/>
                        <a:ext cx="25177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101975" y="2667000"/>
          <a:ext cx="26130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2667000"/>
                        <a:ext cx="26130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" y="1238250"/>
          <a:ext cx="723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7" imgW="3619500" imgH="457200" progId="Equation.3">
                  <p:embed/>
                </p:oleObj>
              </mc:Choice>
              <mc:Fallback>
                <p:oleObj name="Equation" r:id="rId7" imgW="361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7239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8" descr="pec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DSC_10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048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308225" y="2057400"/>
          <a:ext cx="3711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1371600" imgH="203040" progId="Equation.3">
                  <p:embed/>
                </p:oleObj>
              </mc:Choice>
              <mc:Fallback>
                <p:oleObj name="Equation" r:id="rId3" imgW="1371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2057400"/>
                        <a:ext cx="37115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819400" y="2824163"/>
          <a:ext cx="3019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5" imgW="1307532" imgH="203112" progId="Equation.3">
                  <p:embed/>
                </p:oleObj>
              </mc:Choice>
              <mc:Fallback>
                <p:oleObj name="Equation" r:id="rId5" imgW="130753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24163"/>
                        <a:ext cx="3019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da hora-máquina para pulverização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685800"/>
            <a:ext cx="5867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altLang="pt-BR" sz="2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Custo do combustível:</a:t>
            </a:r>
          </a:p>
        </p:txBody>
      </p:sp>
      <p:graphicFrame>
        <p:nvGraphicFramePr>
          <p:cNvPr id="16390" name="Object 6"/>
          <p:cNvGraphicFramePr>
            <a:graphicFrameLocks noGrp="1" noChangeAspect="1"/>
          </p:cNvGraphicFramePr>
          <p:nvPr>
            <p:ph/>
          </p:nvPr>
        </p:nvGraphicFramePr>
        <p:xfrm>
          <a:off x="457200" y="1379538"/>
          <a:ext cx="77914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7" imgW="2870200" imgH="203200" progId="Equation.3">
                  <p:embed/>
                </p:oleObj>
              </mc:Choice>
              <mc:Fallback>
                <p:oleObj name="Equation" r:id="rId7" imgW="287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9538"/>
                        <a:ext cx="77914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7" descr="img_lubrax_md400d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438400"/>
            <a:ext cx="21859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581400"/>
            <a:ext cx="3962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Informações:</a:t>
            </a:r>
          </a:p>
          <a:p>
            <a:pPr eaLnBrk="1" hangingPunct="1"/>
            <a:r>
              <a:rPr lang="pt-BR" altLang="pt-BR" sz="2400"/>
              <a:t>Potência do Trator: 75 Cavalos-Vapor (CV)</a:t>
            </a:r>
          </a:p>
          <a:p>
            <a:pPr eaLnBrk="1" hangingPunct="1"/>
            <a:r>
              <a:rPr lang="pt-BR" altLang="pt-BR" sz="2400"/>
              <a:t>Consumo de diesel por CV: 0,12 litros por hora </a:t>
            </a:r>
          </a:p>
          <a:p>
            <a:pPr eaLnBrk="1" hangingPunct="1"/>
            <a:r>
              <a:rPr lang="pt-BR" altLang="pt-BR" sz="2400"/>
              <a:t>Preço do diesel: R$ 2,07</a:t>
            </a:r>
          </a:p>
          <a:p>
            <a:pPr eaLnBrk="1" hangingPunct="1"/>
            <a:endParaRPr lang="en-US" altLang="pt-BR" sz="2400"/>
          </a:p>
        </p:txBody>
      </p:sp>
      <p:pic>
        <p:nvPicPr>
          <p:cNvPr id="16393" name="Picture 9" descr="DSC_10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87775"/>
            <a:ext cx="3048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17/06/2010</a:t>
            </a:r>
          </a:p>
        </p:txBody>
      </p:sp>
      <p:pic>
        <p:nvPicPr>
          <p:cNvPr id="25603" name="Picture 4" descr="Abril de 200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35353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solidFill>
            <a:srgbClr val="CC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4400">
                <a:solidFill>
                  <a:schemeClr val="bg1"/>
                </a:solidFill>
              </a:rPr>
              <a:t>DESVENDANDO OS MITOS DO CUSTO DE PRODUÇÃO</a:t>
            </a:r>
          </a:p>
        </p:txBody>
      </p:sp>
    </p:spTree>
    <p:extLst>
      <p:ext uri="{BB962C8B-B14F-4D97-AF65-F5344CB8AC3E}">
        <p14:creationId xmlns:p14="http://schemas.microsoft.com/office/powerpoint/2010/main" val="29927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 de hora-máquina do trator:</a:t>
            </a:r>
          </a:p>
          <a:p>
            <a:pPr eaLnBrk="1" hangingPunct="1">
              <a:buFontTx/>
              <a:buNone/>
              <a:defRPr/>
            </a:pPr>
            <a:r>
              <a:rPr lang="pt-BR" altLang="pt-BR" smtClean="0"/>
              <a:t>			</a:t>
            </a:r>
            <a:endParaRPr lang="en-US" altLang="pt-BR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da hora-máquina para pulverização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53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 b="1"/>
              <a:t>Hora-Máquina (HM) = Custo Manutenção (CM) + Custo Combustível (CC) </a:t>
            </a:r>
            <a:endParaRPr lang="en-US" altLang="pt-BR" sz="1900" b="1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09800" y="26050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/>
              <a:t>HM = R$ 6,42 + R$18,63</a:t>
            </a:r>
            <a:endParaRPr lang="en-US" altLang="pt-BR" sz="2800" b="1"/>
          </a:p>
        </p:txBody>
      </p:sp>
      <p:pic>
        <p:nvPicPr>
          <p:cNvPr id="17414" name="Picture 6" descr="DSC_1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048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img_lubrax_md400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3276600"/>
            <a:ext cx="21859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e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772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 de manutenção: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38138" y="2895600"/>
          <a:ext cx="31337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1409088" imgH="431613" progId="Equation.3">
                  <p:embed/>
                </p:oleObj>
              </mc:Choice>
              <mc:Fallback>
                <p:oleObj name="Equation" r:id="rId3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895600"/>
                        <a:ext cx="313372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611563" y="3200400"/>
          <a:ext cx="23479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977476" imgH="203112" progId="Equation.3">
                  <p:embed/>
                </p:oleObj>
              </mc:Choice>
              <mc:Fallback>
                <p:oleObj name="Equation" r:id="rId5" imgW="97747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200400"/>
                        <a:ext cx="23479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da hora-máquina para pulverizador</a:t>
            </a:r>
          </a:p>
        </p:txBody>
      </p:sp>
      <p:graphicFrame>
        <p:nvGraphicFramePr>
          <p:cNvPr id="184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1544638"/>
          <a:ext cx="76200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7" imgW="3632200" imgH="457200" progId="Equation.3">
                  <p:embed/>
                </p:oleObj>
              </mc:Choice>
              <mc:Fallback>
                <p:oleObj name="Equation" r:id="rId7" imgW="363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44638"/>
                        <a:ext cx="76200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 descr="t_pulverizadorestratorados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314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pec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0" y="4724400"/>
            <a:ext cx="5029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 u="sng"/>
              <a:t>Custo Hora máquina:</a:t>
            </a:r>
          </a:p>
          <a:p>
            <a:pPr eaLnBrk="1" hangingPunct="1">
              <a:spcBef>
                <a:spcPct val="50000"/>
              </a:spcBef>
            </a:pPr>
            <a:endParaRPr lang="en-US" altLang="pt-BR" sz="2400" b="1" u="sng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733800" y="5334000"/>
            <a:ext cx="556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 b="1"/>
              <a:t>Hora-Máquina (HM) = Custo Manutenção (CM)</a:t>
            </a:r>
            <a:endParaRPr lang="en-US" altLang="pt-BR" sz="1900" b="1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105400" y="58674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/>
              <a:t>HM = R$ 15,40</a:t>
            </a:r>
            <a:endParaRPr lang="en-US" altLang="pt-BR" sz="2800" b="1"/>
          </a:p>
        </p:txBody>
      </p:sp>
    </p:spTree>
    <p:extLst>
      <p:ext uri="{BB962C8B-B14F-4D97-AF65-F5344CB8AC3E}">
        <p14:creationId xmlns:p14="http://schemas.microsoft.com/office/powerpoint/2010/main" val="2073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da hora-máquina da operação de pulverização</a:t>
            </a:r>
          </a:p>
        </p:txBody>
      </p:sp>
      <p:pic>
        <p:nvPicPr>
          <p:cNvPr id="19459" name="Picture 3" descr="DSC_1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882775"/>
            <a:ext cx="3048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37025" y="3108325"/>
            <a:ext cx="13716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12000">
                <a:solidFill>
                  <a:schemeClr val="accent2"/>
                </a:solidFill>
              </a:rPr>
              <a:t>+</a:t>
            </a:r>
            <a:endParaRPr lang="en-US" altLang="pt-BR" sz="12000">
              <a:solidFill>
                <a:schemeClr val="accent2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35150" y="42814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R$ 25,05</a:t>
            </a:r>
            <a:endParaRPr lang="en-US" altLang="pt-BR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324600" y="4281488"/>
            <a:ext cx="134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R$ 15,40</a:t>
            </a:r>
            <a:endParaRPr lang="en-US" altLang="pt-BR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12825" y="3976688"/>
            <a:ext cx="253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Hora máquina do trator</a:t>
            </a:r>
            <a:endParaRPr lang="en-US" altLang="pt-BR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34000" y="3900488"/>
            <a:ext cx="324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Hora máquina do pulverizador</a:t>
            </a:r>
            <a:endParaRPr lang="en-US" altLang="pt-BR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304800" y="5064125"/>
            <a:ext cx="88392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Hora-máquina trator + pulverizador = 25,05 + 15,40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pt-BR" alt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Custo maquinário da pulverização = R$ 40,45/hora.</a:t>
            </a:r>
            <a:endParaRPr lang="en-US" altLang="pt-BR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altLang="pt-BR" sz="2400"/>
          </a:p>
        </p:txBody>
      </p:sp>
      <p:pic>
        <p:nvPicPr>
          <p:cNvPr id="19466" name="Picture 10" descr="t_pulverizadorestratorado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5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da operação de pulverização </a:t>
            </a:r>
            <a:br>
              <a:rPr lang="en-US" altLang="pt-BR" sz="2800" b="1">
                <a:solidFill>
                  <a:schemeClr val="bg1"/>
                </a:solidFill>
              </a:rPr>
            </a:br>
            <a:r>
              <a:rPr lang="en-US" altLang="pt-BR" sz="2800" b="1">
                <a:solidFill>
                  <a:schemeClr val="bg1"/>
                </a:solidFill>
              </a:rPr>
              <a:t>por hectare</a:t>
            </a:r>
          </a:p>
        </p:txBody>
      </p:sp>
      <p:pic>
        <p:nvPicPr>
          <p:cNvPr id="20483" name="Picture 3" descr="DSC_1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048000"/>
            <a:ext cx="2819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49400" y="5181600"/>
            <a:ext cx="2438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777777"/>
                </a:solidFill>
              </a:rPr>
              <a:t>Custo da hora-máquina do trator: </a:t>
            </a:r>
          </a:p>
          <a:p>
            <a:pPr eaLnBrk="1" hangingPunct="1"/>
            <a:r>
              <a:rPr lang="pt-BR" altLang="pt-BR">
                <a:solidFill>
                  <a:srgbClr val="777777"/>
                </a:solidFill>
              </a:rPr>
              <a:t>R$ 25,05/hora</a:t>
            </a:r>
            <a:endParaRPr lang="en-US" altLang="pt-BR">
              <a:solidFill>
                <a:srgbClr val="777777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91000" y="5256213"/>
            <a:ext cx="2590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777777"/>
                </a:solidFill>
              </a:rPr>
              <a:t>Custo da hora-máquina do GRADEAÇÃO: R$    15,40/hora</a:t>
            </a:r>
            <a:endParaRPr lang="en-US" altLang="pt-BR">
              <a:solidFill>
                <a:srgbClr val="777777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Atividade pulverização – 0,5 horas /ha (1,21 horas/alq)</a:t>
            </a:r>
            <a:endParaRPr lang="en-US" altLang="pt-BR" sz="2400" b="1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657600" y="5486400"/>
            <a:ext cx="381000" cy="3048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016000" y="2667000"/>
            <a:ext cx="5918200" cy="37338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0" y="3976688"/>
            <a:ext cx="955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777777"/>
                </a:solidFill>
              </a:rPr>
              <a:t>0,5 x</a:t>
            </a:r>
            <a:endParaRPr lang="en-US" altLang="pt-BR" sz="2800">
              <a:solidFill>
                <a:srgbClr val="777777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68600" y="6186488"/>
            <a:ext cx="222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R$ 40,45 por hora</a:t>
            </a:r>
            <a:endParaRPr lang="en-US" altLang="pt-BR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035800" y="4114800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3300"/>
                </a:solidFill>
              </a:rPr>
              <a:t>= R$ 20,23/ha</a:t>
            </a:r>
            <a:endParaRPr lang="en-US" altLang="pt-BR" sz="2400" b="1">
              <a:solidFill>
                <a:srgbClr val="FF3300"/>
              </a:solidFill>
            </a:endParaRPr>
          </a:p>
        </p:txBody>
      </p:sp>
      <p:pic>
        <p:nvPicPr>
          <p:cNvPr id="20492" name="Picture 12" descr="t_pulverizadorestratorado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990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300" b="1" smtClean="0"/>
              <a:t>Assim, o valor final da operação de pulverização por hectare é:</a:t>
            </a:r>
            <a:endParaRPr lang="en-US" altLang="pt-BR" sz="2300" b="1" smtClean="0"/>
          </a:p>
        </p:txBody>
      </p:sp>
    </p:spTree>
    <p:extLst>
      <p:ext uri="{BB962C8B-B14F-4D97-AF65-F5344CB8AC3E}">
        <p14:creationId xmlns:p14="http://schemas.microsoft.com/office/powerpoint/2010/main" val="24373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Exercício</a:t>
            </a:r>
            <a:r>
              <a:rPr lang="pt-BR" altLang="pt-BR" sz="2800" b="1">
                <a:solidFill>
                  <a:schemeClr val="bg1"/>
                </a:solidFill>
              </a:rPr>
              <a:t> </a:t>
            </a:r>
            <a:r>
              <a:rPr lang="en-US" altLang="pt-BR" sz="2800" b="1">
                <a:solidFill>
                  <a:schemeClr val="bg1"/>
                </a:solidFill>
              </a:rPr>
              <a:t>2: cálculo do custo da hora-máquina para OPERAÇÃO ESCOLHIDA PELO GRUPO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Lembrando que eu preciso das seguintes informações: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000" b="1" smtClean="0">
                <a:solidFill>
                  <a:srgbClr val="FF3300"/>
                </a:solidFill>
              </a:rPr>
              <a:t>Valor da máquina (nova).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000" b="1" smtClean="0">
                <a:solidFill>
                  <a:srgbClr val="FF3300"/>
                </a:solidFill>
              </a:rPr>
              <a:t>Taxa de manutenção.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000" b="1" smtClean="0">
                <a:solidFill>
                  <a:srgbClr val="FF3300"/>
                </a:solidFill>
              </a:rPr>
              <a:t>Preço do diesel.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000" b="1" smtClean="0">
                <a:solidFill>
                  <a:srgbClr val="FF3300"/>
                </a:solidFill>
              </a:rPr>
              <a:t>Potência da máquina (CV).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000" b="1" smtClean="0">
                <a:solidFill>
                  <a:srgbClr val="FF3300"/>
                </a:solidFill>
              </a:rPr>
              <a:t>Vida útil da máquina (horas).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000" b="1" smtClean="0">
                <a:solidFill>
                  <a:srgbClr val="FF3300"/>
                </a:solidFill>
              </a:rPr>
              <a:t>Consumo de óleo diesel por CV=0,12L.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0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000" b="1" smtClean="0"/>
              <a:t>Fórmulas: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000" b="1" smtClean="0"/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00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pt-BR" sz="2000" smtClean="0"/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5800" y="3940175"/>
          <a:ext cx="7315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3606800" imgH="457200" progId="Equation.3">
                  <p:embed/>
                </p:oleObj>
              </mc:Choice>
              <mc:Fallback>
                <p:oleObj name="Equation" r:id="rId3" imgW="360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40175"/>
                        <a:ext cx="7315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2000" y="5113338"/>
          <a:ext cx="72961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2870200" imgH="203200" progId="Equation.3">
                  <p:embed/>
                </p:oleObj>
              </mc:Choice>
              <mc:Fallback>
                <p:oleObj name="Equation" r:id="rId5" imgW="287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13338"/>
                        <a:ext cx="729615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" y="5943600"/>
            <a:ext cx="853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900" b="1"/>
              <a:t>Hora-Máquina (HM) = Custo Manutenção (CM) + Custo Combustível (CC) </a:t>
            </a:r>
            <a:endParaRPr lang="en-US" altLang="pt-BR" sz="1900" b="1"/>
          </a:p>
        </p:txBody>
      </p:sp>
    </p:spTree>
    <p:extLst>
      <p:ext uri="{BB962C8B-B14F-4D97-AF65-F5344CB8AC3E}">
        <p14:creationId xmlns:p14="http://schemas.microsoft.com/office/powerpoint/2010/main" val="27375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800" smtClean="0"/>
              <a:t>	Um exemplo de cálculo do custo dos insumos é o gasto com defensivos, por exemplo. Esse cálculo tanto pode ser obtido a partir da quantidade de bombas pulverizadas (e o seu respectivo rendimento por hectare) ou já diretamente calculado o gasto do produto por hectare. </a:t>
            </a:r>
            <a:endParaRPr lang="en-US" altLang="pt-BR" sz="280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dos insumos (defensivos) por hectare ou por calda de pulverização</a:t>
            </a:r>
          </a:p>
        </p:txBody>
      </p:sp>
      <p:pic>
        <p:nvPicPr>
          <p:cNvPr id="22532" name="Picture 4" descr="20070206175533385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26670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657600" y="4267200"/>
            <a:ext cx="5181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2000" smtClean="0"/>
              <a:t>    </a:t>
            </a:r>
            <a:r>
              <a:rPr lang="pt-BR" alt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Para  fazer os cálculos é necessário saber:</a:t>
            </a:r>
          </a:p>
          <a:p>
            <a:pPr lvl="1" eaLnBrk="1" hangingPunct="1">
              <a:buFontTx/>
              <a:buNone/>
              <a:defRPr/>
            </a:pPr>
            <a:r>
              <a:rPr lang="pt-BR" altLang="pt-BR" sz="1800" smtClean="0"/>
              <a:t> - O tamanho da embalagem e o seu respectivo preço</a:t>
            </a:r>
          </a:p>
          <a:p>
            <a:pPr lvl="1" eaLnBrk="1" hangingPunct="1">
              <a:buFontTx/>
              <a:buNone/>
              <a:defRPr/>
            </a:pPr>
            <a:r>
              <a:rPr lang="pt-BR" altLang="pt-BR" sz="1800" smtClean="0"/>
              <a:t> - A uso do produto por hectare ou por tanque de pulverização (calda)</a:t>
            </a:r>
          </a:p>
          <a:p>
            <a:pPr lvl="1" eaLnBrk="1" hangingPunct="1">
              <a:buFontTx/>
              <a:buNone/>
              <a:defRPr/>
            </a:pPr>
            <a:r>
              <a:rPr lang="pt-BR" altLang="pt-BR" sz="1800" smtClean="0"/>
              <a:t> - O rendimento do tanque de pulverização: área que essa bomba pulveriza</a:t>
            </a:r>
          </a:p>
        </p:txBody>
      </p:sp>
    </p:spTree>
    <p:extLst>
      <p:ext uri="{BB962C8B-B14F-4D97-AF65-F5344CB8AC3E}">
        <p14:creationId xmlns:p14="http://schemas.microsoft.com/office/powerpoint/2010/main" val="27602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 de um produto utilizado em uma bomba de pulverização:</a:t>
            </a:r>
          </a:p>
          <a:p>
            <a:pPr lvl="1" eaLnBrk="1" hangingPunct="1">
              <a:defRPr/>
            </a:pPr>
            <a:r>
              <a:rPr lang="pt-BR" altLang="pt-BR" smtClean="0"/>
              <a:t>Desta forma, considere uma bomba de 2000 litros e o rendimento dela é de 5 hectares com esse volume.</a:t>
            </a:r>
          </a:p>
          <a:p>
            <a:pPr eaLnBrk="1" hangingPunct="1">
              <a:defRPr/>
            </a:pPr>
            <a:r>
              <a:rPr lang="pt-BR" altLang="pt-BR" smtClean="0"/>
              <a:t>O custo por bomba ou hectare é</a:t>
            </a:r>
          </a:p>
          <a:p>
            <a:pPr lvl="1" eaLnBrk="1" hangingPunct="1">
              <a:defRPr/>
            </a:pPr>
            <a:r>
              <a:rPr lang="pt-BR" altLang="pt-BR" smtClean="0"/>
              <a:t>PRODUTO A: R$ 300,00/25 kg</a:t>
            </a:r>
          </a:p>
          <a:p>
            <a:pPr lvl="1" eaLnBrk="1" hangingPunct="1">
              <a:defRPr/>
            </a:pPr>
            <a:r>
              <a:rPr lang="pt-BR" altLang="pt-BR" smtClean="0"/>
              <a:t>Recomendação por bomba: 15 kg do produto.</a:t>
            </a:r>
          </a:p>
          <a:p>
            <a:pPr lvl="1" eaLnBrk="1" hangingPunct="1">
              <a:buFontTx/>
              <a:buNone/>
              <a:defRPr/>
            </a:pPr>
            <a:endParaRPr lang="en-US" altLang="pt-BR" smtClean="0"/>
          </a:p>
          <a:p>
            <a:pPr lvl="1" eaLnBrk="1" hangingPunct="1">
              <a:buFontTx/>
              <a:buNone/>
              <a:defRPr/>
            </a:pPr>
            <a:r>
              <a:rPr lang="en-US" altLang="pt-BR" b="1" smtClean="0"/>
              <a:t>O custo por bomba é R$ 180,00</a:t>
            </a:r>
          </a:p>
          <a:p>
            <a:pPr lvl="1" eaLnBrk="1" hangingPunct="1">
              <a:buFontTx/>
              <a:buNone/>
              <a:defRPr/>
            </a:pPr>
            <a:r>
              <a:rPr lang="en-US" altLang="pt-BR" b="1" smtClean="0"/>
              <a:t>O custo do produto por hectare é R$ 36,00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</a:rPr>
              <a:t>Cálculo do custo de um defensivo por hectare ou por bomba de pulverização</a:t>
            </a:r>
          </a:p>
        </p:txBody>
      </p:sp>
    </p:spTree>
    <p:extLst>
      <p:ext uri="{BB962C8B-B14F-4D97-AF65-F5344CB8AC3E}">
        <p14:creationId xmlns:p14="http://schemas.microsoft.com/office/powerpoint/2010/main" val="31640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46238"/>
            <a:ext cx="2895600" cy="5059362"/>
          </a:xfrm>
        </p:spPr>
        <p:txBody>
          <a:bodyPr/>
          <a:lstStyle/>
          <a:p>
            <a:pPr eaLnBrk="1" hangingPunct="1"/>
            <a:r>
              <a:rPr lang="pt-BR" altLang="pt-BR" sz="1800" smtClean="0"/>
              <a:t>Para computar o custo da mão-de-obra, deve-se somar todos as despesas relacionadas com a mão-de-obra, exceto transporte e infra-estruturas (como por exemplo banheiro), que devem ser computadas a parte.</a:t>
            </a:r>
            <a:endParaRPr lang="en-US" altLang="pt-BR" sz="180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600" b="1">
                <a:solidFill>
                  <a:schemeClr val="bg1"/>
                </a:solidFill>
              </a:rPr>
              <a:t>Como devo contabilizar o meu custo com mão-de-obra</a:t>
            </a:r>
            <a:r>
              <a:rPr lang="pt-BR" altLang="pt-BR" sz="2600" b="1">
                <a:solidFill>
                  <a:schemeClr val="bg1"/>
                </a:solidFill>
              </a:rPr>
              <a:t>?</a:t>
            </a:r>
            <a:endParaRPr lang="en-US" altLang="pt-BR" sz="2600" b="1">
              <a:solidFill>
                <a:schemeClr val="bg1"/>
              </a:solidFill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505200" y="1143000"/>
            <a:ext cx="5410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24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Mão-de-obra fixa:</a:t>
            </a:r>
            <a:endParaRPr lang="pt-BR" altLang="pt-BR" sz="2400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2000" smtClean="0"/>
              <a:t>Devem ser contabilizados então: salário pago ao trabalhador, encargos sociais (férias, décimo terceiro, FGTS, INSS, etc.) e horas extras pagas. Ou seja, o gasto por cada funcionário contratado.</a:t>
            </a:r>
          </a:p>
          <a:p>
            <a:pPr eaLnBrk="1" hangingPunct="1">
              <a:defRPr/>
            </a:pPr>
            <a:r>
              <a:rPr lang="pt-BR" altLang="pt-BR" sz="2000" smtClean="0"/>
              <a:t>No caso de mais de uma cultura, deve ser dividido proporcionalmente por quanto tempo é utilizado dessa mão-de-obra em cada cultura.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4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Mão-de-obra temporária:</a:t>
            </a:r>
            <a:endParaRPr lang="pt-BR" altLang="pt-BR" sz="2400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2000" smtClean="0"/>
              <a:t>Se a mão-de-obra for temporária, deve-se computar além do salário encargos gastos com o funcionário. O custo deve ser computado para atividade que a mão-de-obra temporária foi contratada (colheita).</a:t>
            </a:r>
            <a:endParaRPr lang="en-US" altLang="pt-BR" sz="2000" smtClean="0"/>
          </a:p>
          <a:p>
            <a:pPr eaLnBrk="1" hangingPunct="1">
              <a:defRPr/>
            </a:pPr>
            <a:endParaRPr lang="en-US" altLang="pt-BR" sz="2000" smtClean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4084638"/>
            <a:ext cx="510540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0"/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08550"/>
            <a:ext cx="1671638" cy="1949450"/>
          </a:xfrm>
          <a:noFill/>
        </p:spPr>
      </p:pic>
    </p:spTree>
    <p:extLst>
      <p:ext uri="{BB962C8B-B14F-4D97-AF65-F5344CB8AC3E}">
        <p14:creationId xmlns:p14="http://schemas.microsoft.com/office/powerpoint/2010/main" val="8175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4564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0515" name="Text Box 3"/>
          <p:cNvSpPr txBox="1">
            <a:spLocks noChangeArrowheads="1"/>
          </p:cNvSpPr>
          <p:nvPr/>
        </p:nvSpPr>
        <p:spPr bwMode="auto">
          <a:xfrm rot="3011666">
            <a:off x="2903538" y="2905125"/>
            <a:ext cx="160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latin typeface="Elephant" pitchFamily="18" charset="0"/>
              </a:rPr>
              <a:t>gastos</a:t>
            </a:r>
          </a:p>
        </p:txBody>
      </p:sp>
      <p:sp>
        <p:nvSpPr>
          <p:cNvPr id="1600516" name="Text Box 4"/>
          <p:cNvSpPr txBox="1">
            <a:spLocks noChangeArrowheads="1"/>
          </p:cNvSpPr>
          <p:nvPr/>
        </p:nvSpPr>
        <p:spPr bwMode="auto">
          <a:xfrm rot="3413737">
            <a:off x="2397125" y="1155700"/>
            <a:ext cx="2519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latin typeface="Harlow Solid Italic" panose="04030604020F02020D02" pitchFamily="82" charset="0"/>
              </a:rPr>
              <a:t>investimentos</a:t>
            </a:r>
          </a:p>
        </p:txBody>
      </p:sp>
      <p:sp>
        <p:nvSpPr>
          <p:cNvPr id="1600517" name="Text Box 5"/>
          <p:cNvSpPr txBox="1">
            <a:spLocks noChangeArrowheads="1"/>
          </p:cNvSpPr>
          <p:nvPr/>
        </p:nvSpPr>
        <p:spPr bwMode="auto">
          <a:xfrm rot="-3598372">
            <a:off x="3895725" y="987426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Tahoma" panose="020B0604030504040204" pitchFamily="34" charset="0"/>
              </a:rPr>
              <a:t>custos fixos</a:t>
            </a:r>
          </a:p>
        </p:txBody>
      </p:sp>
      <p:sp>
        <p:nvSpPr>
          <p:cNvPr id="1600518" name="Text Box 6"/>
          <p:cNvSpPr txBox="1">
            <a:spLocks noChangeArrowheads="1"/>
          </p:cNvSpPr>
          <p:nvPr/>
        </p:nvSpPr>
        <p:spPr bwMode="auto">
          <a:xfrm rot="-3178094">
            <a:off x="4371182" y="2315369"/>
            <a:ext cx="17272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Tahoma" panose="020B0604030504040204" pitchFamily="34" charset="0"/>
              </a:rPr>
              <a:t>custos variáveis</a:t>
            </a:r>
          </a:p>
        </p:txBody>
      </p:sp>
      <p:sp>
        <p:nvSpPr>
          <p:cNvPr id="1600519" name="Text Box 7"/>
          <p:cNvSpPr txBox="1">
            <a:spLocks noChangeArrowheads="1"/>
          </p:cNvSpPr>
          <p:nvPr/>
        </p:nvSpPr>
        <p:spPr bwMode="auto">
          <a:xfrm rot="3046057">
            <a:off x="198438" y="1447800"/>
            <a:ext cx="2670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Script MT Bold" pitchFamily="66" charset="0"/>
              </a:rPr>
              <a:t>custos desembolsáveis</a:t>
            </a:r>
          </a:p>
        </p:txBody>
      </p:sp>
      <p:sp>
        <p:nvSpPr>
          <p:cNvPr id="1600520" name="Text Box 8"/>
          <p:cNvSpPr txBox="1">
            <a:spLocks noChangeArrowheads="1"/>
          </p:cNvSpPr>
          <p:nvPr/>
        </p:nvSpPr>
        <p:spPr bwMode="auto">
          <a:xfrm rot="-2440514">
            <a:off x="6500813" y="1166813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Castellar" pitchFamily="18" charset="0"/>
              </a:rPr>
              <a:t>custos diretos</a:t>
            </a:r>
          </a:p>
        </p:txBody>
      </p:sp>
      <p:sp>
        <p:nvSpPr>
          <p:cNvPr id="1600521" name="Text Box 9"/>
          <p:cNvSpPr txBox="1">
            <a:spLocks noChangeArrowheads="1"/>
          </p:cNvSpPr>
          <p:nvPr/>
        </p:nvSpPr>
        <p:spPr bwMode="auto">
          <a:xfrm rot="2601504">
            <a:off x="2017713" y="1670050"/>
            <a:ext cx="1657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custos indiretos</a:t>
            </a:r>
          </a:p>
        </p:txBody>
      </p:sp>
      <p:sp>
        <p:nvSpPr>
          <p:cNvPr id="1600522" name="Text Box 10"/>
          <p:cNvSpPr txBox="1">
            <a:spLocks noChangeArrowheads="1"/>
          </p:cNvSpPr>
          <p:nvPr/>
        </p:nvSpPr>
        <p:spPr bwMode="auto">
          <a:xfrm rot="-2631054">
            <a:off x="5168900" y="590550"/>
            <a:ext cx="2303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Broadway" panose="04040905080B02020502" pitchFamily="82" charset="0"/>
              </a:rPr>
              <a:t>Custos de produção</a:t>
            </a:r>
          </a:p>
        </p:txBody>
      </p:sp>
      <p:sp>
        <p:nvSpPr>
          <p:cNvPr id="1600523" name="Text Box 11"/>
          <p:cNvSpPr txBox="1">
            <a:spLocks noChangeArrowheads="1"/>
          </p:cNvSpPr>
          <p:nvPr/>
        </p:nvSpPr>
        <p:spPr bwMode="auto">
          <a:xfrm rot="-2380370">
            <a:off x="6754813" y="2249488"/>
            <a:ext cx="2770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Bernard MT Condensed" panose="02050806060905020404" pitchFamily="18" charset="0"/>
              </a:rPr>
              <a:t>Despesas administrativas</a:t>
            </a:r>
          </a:p>
        </p:txBody>
      </p:sp>
      <p:sp>
        <p:nvSpPr>
          <p:cNvPr id="1600524" name="Text Box 12"/>
          <p:cNvSpPr txBox="1">
            <a:spLocks noChangeArrowheads="1"/>
          </p:cNvSpPr>
          <p:nvPr/>
        </p:nvSpPr>
        <p:spPr bwMode="auto">
          <a:xfrm rot="2142876">
            <a:off x="1143000" y="609600"/>
            <a:ext cx="1801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Cooper Black" panose="0208090404030B020404" pitchFamily="18" charset="0"/>
              </a:rPr>
              <a:t>Custo padrão</a:t>
            </a:r>
          </a:p>
        </p:txBody>
      </p:sp>
      <p:sp>
        <p:nvSpPr>
          <p:cNvPr id="1600525" name="Text Box 13"/>
          <p:cNvSpPr txBox="1">
            <a:spLocks noChangeArrowheads="1"/>
          </p:cNvSpPr>
          <p:nvPr/>
        </p:nvSpPr>
        <p:spPr bwMode="auto">
          <a:xfrm rot="-1218850">
            <a:off x="5640388" y="3713163"/>
            <a:ext cx="2016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Tahoma" panose="020B0604030504040204" pitchFamily="34" charset="0"/>
              </a:rPr>
              <a:t>Custo por absorção</a:t>
            </a:r>
          </a:p>
        </p:txBody>
      </p:sp>
      <p:sp>
        <p:nvSpPr>
          <p:cNvPr id="1600526" name="Text Box 14"/>
          <p:cNvSpPr txBox="1">
            <a:spLocks noChangeArrowheads="1"/>
          </p:cNvSpPr>
          <p:nvPr/>
        </p:nvSpPr>
        <p:spPr bwMode="auto">
          <a:xfrm rot="-2441091">
            <a:off x="5213350" y="2833688"/>
            <a:ext cx="2087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latin typeface="Tahoma" panose="020B0604030504040204" pitchFamily="34" charset="0"/>
              </a:rPr>
              <a:t>Custo ABC</a:t>
            </a:r>
          </a:p>
        </p:txBody>
      </p:sp>
      <p:sp>
        <p:nvSpPr>
          <p:cNvPr id="1600527" name="Text Box 15"/>
          <p:cNvSpPr txBox="1">
            <a:spLocks noChangeArrowheads="1"/>
          </p:cNvSpPr>
          <p:nvPr/>
        </p:nvSpPr>
        <p:spPr bwMode="auto">
          <a:xfrm rot="1629733">
            <a:off x="-411163" y="2632075"/>
            <a:ext cx="26987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Book Antiqua" panose="02040602050305030304" pitchFamily="18" charset="0"/>
              </a:rPr>
              <a:t>Custos não desembolsáveis</a:t>
            </a:r>
          </a:p>
        </p:txBody>
      </p:sp>
      <p:sp>
        <p:nvSpPr>
          <p:cNvPr id="1600528" name="Text Box 16"/>
          <p:cNvSpPr txBox="1">
            <a:spLocks noChangeArrowheads="1"/>
          </p:cNvSpPr>
          <p:nvPr/>
        </p:nvSpPr>
        <p:spPr bwMode="auto">
          <a:xfrm rot="2140909">
            <a:off x="1752600" y="2971800"/>
            <a:ext cx="1801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latin typeface="Eras Bold ITC" pitchFamily="34" charset="0"/>
              </a:rPr>
              <a:t>Despesas de vendas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33400" y="1981200"/>
            <a:ext cx="82296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9600" dirty="0">
                <a:latin typeface="Calisto MT" pitchFamily="18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945923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0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0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00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0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0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00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0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0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15" grpId="0"/>
      <p:bldP spid="1600516" grpId="0"/>
      <p:bldP spid="1600517" grpId="0"/>
      <p:bldP spid="1600518" grpId="0"/>
      <p:bldP spid="1600519" grpId="0"/>
      <p:bldP spid="1600520" grpId="0"/>
      <p:bldP spid="1600521" grpId="0"/>
      <p:bldP spid="1600522" grpId="0"/>
      <p:bldP spid="1600523" grpId="0"/>
      <p:bldP spid="1600524" grpId="0"/>
      <p:bldP spid="1600525" grpId="0"/>
      <p:bldP spid="1600526" grpId="0"/>
      <p:bldP spid="1600527" grpId="0"/>
      <p:bldP spid="16005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COMO ORGANIZAR UMA PLANILHA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4.bp.blogspot.com/-oPhdLDeYZYc/URKzGhNxidI/AAAAAAAAFoc/XwDsGLEug60/s1600/pens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3865612" cy="4578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22" y="3068960"/>
            <a:ext cx="4512502" cy="33843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9144000" cy="14127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700" smtClean="0"/>
              <a:t>Painel</a:t>
            </a:r>
            <a:endParaRPr lang="pt-BR" sz="6700" dirty="0"/>
          </a:p>
        </p:txBody>
      </p:sp>
      <p:sp>
        <p:nvSpPr>
          <p:cNvPr id="6" name="Retângulo 5"/>
          <p:cNvSpPr/>
          <p:nvPr/>
        </p:nvSpPr>
        <p:spPr>
          <a:xfrm>
            <a:off x="179512" y="1687413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de levantamento de dados:</a:t>
            </a:r>
          </a:p>
        </p:txBody>
      </p:sp>
      <p:pic>
        <p:nvPicPr>
          <p:cNvPr id="11" name="Picture 2" descr="C:\Users\JOAO~1.DE~\AppData\Local\Temp\WPDNSE\{91900000-0000-0000-0000-000000000000}\IMG_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426" y="3068960"/>
            <a:ext cx="4287574" cy="3362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4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9104" y="2348880"/>
            <a:ext cx="7848872" cy="3672408"/>
          </a:xfrm>
        </p:spPr>
        <p:txBody>
          <a:bodyPr>
            <a:normAutofit/>
          </a:bodyPr>
          <a:lstStyle/>
          <a:p>
            <a:pPr algn="l"/>
            <a:r>
              <a:rPr lang="pt-B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Produtor de pequena escala de produção: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chemeClr val="tx1"/>
                </a:solidFill>
              </a:rPr>
              <a:t>Entendimento da necessidade de controle dos custos de produção.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chemeClr val="tx1"/>
                </a:solidFill>
              </a:rPr>
              <a:t>Baixo nível de escolaridade.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chemeClr val="tx1"/>
                </a:solidFill>
              </a:rPr>
              <a:t>Pouca afinidade com o sistemas de armazenamento dos dados (computador).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755576" y="374799"/>
            <a:ext cx="7772400" cy="147002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Principais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Dificuldades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gestão</a:t>
            </a:r>
            <a:r>
              <a:rPr lang="en-US" sz="4000" b="1" dirty="0" smtClean="0">
                <a:solidFill>
                  <a:schemeClr val="bg1"/>
                </a:solidFill>
              </a:rPr>
              <a:t> de </a:t>
            </a:r>
            <a:r>
              <a:rPr lang="en-US" sz="4000" b="1" dirty="0" err="1" smtClean="0">
                <a:solidFill>
                  <a:schemeClr val="bg1"/>
                </a:solidFill>
              </a:rPr>
              <a:t>custos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3672408"/>
          </a:xfrm>
        </p:spPr>
        <p:txBody>
          <a:bodyPr>
            <a:normAutofit lnSpcReduction="10000"/>
          </a:bodyPr>
          <a:lstStyle/>
          <a:p>
            <a:pPr algn="l"/>
            <a:r>
              <a:rPr lang="pt-B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Produtor de média/grande escala de produção: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chemeClr val="tx1"/>
                </a:solidFill>
              </a:rPr>
              <a:t>Dificuldade operacional.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chemeClr val="tx1"/>
                </a:solidFill>
              </a:rPr>
              <a:t>Dificuldade de alocação e rateio dos custos.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chemeClr val="tx1"/>
                </a:solidFill>
              </a:rPr>
              <a:t>Dificuldade em estruturar e avaliar banco de dados.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Principais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Dificuldades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gestão</a:t>
            </a:r>
            <a:r>
              <a:rPr lang="en-US" sz="4000" b="1" dirty="0" smtClean="0">
                <a:solidFill>
                  <a:schemeClr val="bg1"/>
                </a:solidFill>
              </a:rPr>
              <a:t> de </a:t>
            </a:r>
            <a:r>
              <a:rPr lang="en-US" sz="4000" b="1" dirty="0" err="1" smtClean="0">
                <a:solidFill>
                  <a:schemeClr val="bg1"/>
                </a:solidFill>
              </a:rPr>
              <a:t>custos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92888" cy="4968552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chemeClr val="tx1"/>
                </a:solidFill>
              </a:rPr>
              <a:t>A captação e armazenamento dos dados de campo não é uma tarefa fácil, e quanto maior a escala de produção, mais complexa e difícil fica essa  atividade.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chemeClr val="tx1"/>
                </a:solidFill>
              </a:rPr>
              <a:t>No entanto é um fator fundamental para o gerenciamento da fazenda, e requer paciência, tempo, e dispêndio financeiro </a:t>
            </a:r>
            <a:r>
              <a:rPr lang="pt-BR" b="1" dirty="0" smtClean="0">
                <a:solidFill>
                  <a:srgbClr val="FF0000"/>
                </a:solidFill>
              </a:rPr>
              <a:t>(custos administrativos).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O importante é que esse item também seja muito bem acompanhado na avaliação dos custos, para que não o torne inviável.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147002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514350" indent="-514350"/>
            <a:r>
              <a:rPr lang="en-US" b="1" dirty="0" err="1" smtClean="0">
                <a:solidFill>
                  <a:schemeClr val="bg1"/>
                </a:solidFill>
              </a:rPr>
              <a:t>Dificuldade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operacional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08912" cy="468052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</a:rPr>
              <a:t>A primeira dificuldade que se tem para organizar os custos de uma fazenda, sobretudo quando há um portfólio de culturas e atividades, é como alocar o custo de um item comum para mais de uma cultura.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</a:rPr>
              <a:t>Nesse caso, além de algumas regras básicas, vale também o bom senso de quem está gerenciando o negócio, pois há casos específicos. Ex:</a:t>
            </a:r>
          </a:p>
          <a:p>
            <a:pPr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Qual o percentual que destino dos custos de uma máquina que utilizo para diversas atividades?</a:t>
            </a:r>
          </a:p>
          <a:p>
            <a:pPr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Fiz uma casa sede com piscina, sauna, churrasqueira, academia de ginástica salão de jogos…Quem paga a depreciação?</a:t>
            </a:r>
          </a:p>
          <a:p>
            <a:pPr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Dentro do meu portfólio, uma cultura analisada sozinha nem sempre traz um bom resultado, mas complementa o conjunto. Vale a pena manter?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08912" cy="122413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Dificuldade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estruturar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avaliar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banco</a:t>
            </a:r>
            <a:r>
              <a:rPr lang="en-US" b="1" dirty="0" smtClean="0">
                <a:solidFill>
                  <a:schemeClr val="bg1"/>
                </a:solidFill>
              </a:rPr>
              <a:t> de dados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1838</Words>
  <Application>Microsoft Office PowerPoint</Application>
  <PresentationFormat>Apresentação na tela (4:3)</PresentationFormat>
  <Paragraphs>320</Paragraphs>
  <Slides>38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38</vt:i4>
      </vt:variant>
    </vt:vector>
  </HeadingPairs>
  <TitlesOfParts>
    <vt:vector size="57" baseType="lpstr">
      <vt:lpstr>Arial</vt:lpstr>
      <vt:lpstr>Bernard MT Condensed</vt:lpstr>
      <vt:lpstr>Book Antiqua</vt:lpstr>
      <vt:lpstr>Broadway</vt:lpstr>
      <vt:lpstr>Calibri</vt:lpstr>
      <vt:lpstr>Calisto MT</vt:lpstr>
      <vt:lpstr>Castellar</vt:lpstr>
      <vt:lpstr>Cooper Black</vt:lpstr>
      <vt:lpstr>Elephant</vt:lpstr>
      <vt:lpstr>Eras Bold ITC</vt:lpstr>
      <vt:lpstr>Harlow Solid Italic</vt:lpstr>
      <vt:lpstr>Script MT Bold</vt:lpstr>
      <vt:lpstr>Tahoma</vt:lpstr>
      <vt:lpstr>Times New Roman</vt:lpstr>
      <vt:lpstr>Wingdings</vt:lpstr>
      <vt:lpstr>Tema do Office</vt:lpstr>
      <vt:lpstr>Equação</vt:lpstr>
      <vt:lpstr>Equation</vt:lpstr>
      <vt:lpstr>Microsoft Equation 3.0</vt:lpstr>
      <vt:lpstr>Apresentação do PowerPoint</vt:lpstr>
      <vt:lpstr>Trabalhos Realizados GESTÃO DE CUSTOS</vt:lpstr>
      <vt:lpstr>Apresentação do PowerPoint</vt:lpstr>
      <vt:lpstr>COMO ORGANIZAR UMA PLANILHA</vt:lpstr>
      <vt:lpstr>Apresentação do PowerPoint</vt:lpstr>
      <vt:lpstr>Principais Dificuldades da gestão de custos</vt:lpstr>
      <vt:lpstr>Principais Dificuldades da gestão de custos</vt:lpstr>
      <vt:lpstr>Dificuldade operacional</vt:lpstr>
      <vt:lpstr> Dificuldade em estruturar e avaliar banco de dados </vt:lpstr>
      <vt:lpstr> Dificuldade em estruturar e avaliar banco de dados </vt:lpstr>
      <vt:lpstr> Dificuldade em estruturar e avaliar banco de dados </vt:lpstr>
      <vt:lpstr>Apresentação do PowerPoint</vt:lpstr>
      <vt:lpstr>O que é minha Fazenda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ORGANIZAR MINHA PLANILHA</dc:title>
  <dc:creator>jpbdeleo</dc:creator>
  <cp:lastModifiedBy>João Paulo Bernardes Deleo</cp:lastModifiedBy>
  <cp:revision>16</cp:revision>
  <dcterms:created xsi:type="dcterms:W3CDTF">2013-04-24T16:38:37Z</dcterms:created>
  <dcterms:modified xsi:type="dcterms:W3CDTF">2017-06-26T13:08:22Z</dcterms:modified>
</cp:coreProperties>
</file>