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72" r:id="rId4"/>
    <p:sldId id="258" r:id="rId5"/>
    <p:sldId id="273" r:id="rId6"/>
    <p:sldId id="259" r:id="rId7"/>
    <p:sldId id="274" r:id="rId8"/>
    <p:sldId id="260" r:id="rId9"/>
    <p:sldId id="275" r:id="rId10"/>
    <p:sldId id="276" r:id="rId11"/>
    <p:sldId id="261" r:id="rId12"/>
    <p:sldId id="262" r:id="rId13"/>
    <p:sldId id="263" r:id="rId14"/>
    <p:sldId id="277" r:id="rId15"/>
    <p:sldId id="264" r:id="rId16"/>
    <p:sldId id="265" r:id="rId17"/>
    <p:sldId id="278" r:id="rId18"/>
    <p:sldId id="266" r:id="rId19"/>
    <p:sldId id="279" r:id="rId20"/>
    <p:sldId id="280" r:id="rId21"/>
    <p:sldId id="267" r:id="rId22"/>
    <p:sldId id="282" r:id="rId23"/>
    <p:sldId id="268" r:id="rId24"/>
    <p:sldId id="269" r:id="rId25"/>
    <p:sldId id="271" r:id="rId26"/>
    <p:sldId id="281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C3170-151B-43B5-A6A7-F84876BFB1E0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079DC-0873-41B2-891B-9B54C17098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548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079DC-0873-41B2-891B-9B54C17098F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676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079DC-0873-41B2-891B-9B54C17098F6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676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079DC-0873-41B2-891B-9B54C17098F6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67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079DC-0873-41B2-891B-9B54C17098F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676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079DC-0873-41B2-891B-9B54C17098F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676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079DC-0873-41B2-891B-9B54C17098F6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676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079DC-0873-41B2-891B-9B54C17098F6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676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079DC-0873-41B2-891B-9B54C17098F6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676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079DC-0873-41B2-891B-9B54C17098F6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676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079DC-0873-41B2-891B-9B54C17098F6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676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079DC-0873-41B2-891B-9B54C17098F6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67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98B327C-046A-4D8C-9666-F2D7759C6573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4E157-484D-4232-B9C6-94218E78DCF4}" type="slidenum">
              <a:rPr lang="pt-BR" smtClean="0"/>
              <a:t>‹nº›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327C-046A-4D8C-9666-F2D7759C6573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157-484D-4232-B9C6-94218E78DC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327C-046A-4D8C-9666-F2D7759C6573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E157-484D-4232-B9C6-94218E78DCF4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8B327C-046A-4D8C-9666-F2D7759C6573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04E157-484D-4232-B9C6-94218E78DCF4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327C-046A-4D8C-9666-F2D7759C6573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4E157-484D-4232-B9C6-94218E78DCF4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98B327C-046A-4D8C-9666-F2D7759C6573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B04E157-484D-4232-B9C6-94218E78DCF4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98B327C-046A-4D8C-9666-F2D7759C6573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B04E157-484D-4232-B9C6-94218E78DCF4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327C-046A-4D8C-9666-F2D7759C6573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4E157-484D-4232-B9C6-94218E78DCF4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327C-046A-4D8C-9666-F2D7759C6573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4E157-484D-4232-B9C6-94218E78DCF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98B327C-046A-4D8C-9666-F2D7759C6573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B04E157-484D-4232-B9C6-94218E78DCF4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98B327C-046A-4D8C-9666-F2D7759C6573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AB04E157-484D-4232-B9C6-94218E78DCF4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98B327C-046A-4D8C-9666-F2D7759C6573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AB04E157-484D-4232-B9C6-94218E78DCF4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143.107.154.62/Vocab/Sibix652.dll/Assuntos" TargetMode="External"/><Relationship Id="rId2" Type="http://schemas.openxmlformats.org/officeDocument/2006/relationships/hyperlink" Target="http://vocab.sibi.usp.br/pt-br/index.php?tema=4954&amp;/zoologia-estudos-especfico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f.jus.br/portal/jurisprudencia/listarTesauro.asp" TargetMode="External"/><Relationship Id="rId2" Type="http://schemas.openxmlformats.org/officeDocument/2006/relationships/hyperlink" Target="http://www.cnfcp.gov.br/tesauro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bi.usp.br/produtos/vocabulario-controlado-usp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Texto de: Nair </a:t>
            </a:r>
            <a:r>
              <a:rPr lang="pt-BR" dirty="0" err="1" smtClean="0"/>
              <a:t>Yumiko</a:t>
            </a:r>
            <a:r>
              <a:rPr lang="pt-BR" dirty="0" smtClean="0"/>
              <a:t> </a:t>
            </a:r>
            <a:r>
              <a:rPr lang="pt-BR" dirty="0" err="1" smtClean="0"/>
              <a:t>Kobashi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1112" y="836712"/>
            <a:ext cx="5285184" cy="2133600"/>
          </a:xfrm>
        </p:spPr>
        <p:txBody>
          <a:bodyPr/>
          <a:lstStyle/>
          <a:p>
            <a:r>
              <a:rPr lang="pt-BR" dirty="0" smtClean="0"/>
              <a:t>Análise Documentária e Representação da Informação</a:t>
            </a:r>
            <a:endParaRPr lang="pt-BR" dirty="0"/>
          </a:p>
        </p:txBody>
      </p:sp>
      <p:sp>
        <p:nvSpPr>
          <p:cNvPr id="4" name="AutoShape 2" descr="data:image/jpeg;base64,/9j/4AAQSkZJRgABAQAAAQABAAD/2wCEAAkGBxMSEhUTExMWFhUXGBsbGRgYGSIaHxogHh4iHx8gHyAdICggHR4lGxseITEhJSkrLi4uIB8zODMvNygtLysBCgoKDg0OGxAQGy0lICUtLS0tLS0tLS0tLS0tLS0tLS0tLS0tLS0tLS0tLS0tLS0tLS0tLS0tLS0tLS0tLSstLf/AABEIALcBFAMBIgACEQEDEQH/xAAcAAACAgMBAQAAAAAAAAAAAAAEBQMGAAECBwj/xABEEAACAQIEAwUFBgUCBAUFAAABAhEDIQAEEjEFQVEGEyJhcSMygZGhFEKxwdHwUmJy4fEzgiRDkqIHFRZTozRjc7LS/8QAGQEAAwEBAQAAAAAAAAAAAAAAAQIDAAQF/8QAKBEAAgICAgEEAQQDAAAAAAAAAAECEQMhEjFBEyJRYTIEcYHwUmLx/9oADAMBAAIRAxEAPwBTnuzOa0cP01BTLMSlUTK2mGFpMX8xIxZOFcTqVZp1h3ddSRMELV0mCyTyttuMNu2JFLh+VkwVekARy8JGK9w3MLVp0leCKprso30lDYg8sDLFW0gRdqxnnuFrWS4B6qRIM/jOKpkaH2CrSpaWKh3YGNw8QAeZHXFk7N5pgi6yzFgSTOqG1GR5Wjy6xgniVEvKlB5XuD1AHPe3PCdaCmBV3ZczlqLuUVldqumSGVbxpi5FuUj44G4hwyg+ZSurqppkVEOoaHB3AgzsQfK3XHFbhzmsK1aoANyUIWIAG826Yj4W9N6jJlk1kAksCIgSbMRMGOQPwweXhGryV/jHY/MZmtVrF1ClvDYltMWtAt5csT5XhhpItLvUfTMBpWoQAGZdPJdUeInYnEtU5vNVu4o1kpa6ZcaAT92YLHxDaJAEYQ8CyFfK8TVa/wDqFQxOrVIdZBnnI63w2NMLLDmagNIg07gPOoGRpQGCwIJ9bHwiTzxlPNMujvSVEju6p5HbSx53ETs3O+7ni+VRxMQdJBEWIKlSB0jvJtgWllqcCgzIxIukq3vTva4JG/542dJKzY9uiarT72dSw27ILav/ALifzCx69eRwNmaUqC0M0WIsKqDmDbS4n4HyOBO+bL+CoW7kHwvMtS5XPNR15Xm2GAuSHg6vF4ecf8yn0YCJA3+OIxlYzi0xJxTLFxq1a7dI7xefoy29DHXCLMUgCGJnre5HI2iDt5/EjFviQygjV7wKj3gNqieYFmXmLdJS5nIiC2mCLnoDFiOqtb9zDhQy4a/2qnDTrUaWn71rN5yI+RxfexWf72gEck1E9m5PkAVb1KxPmpx5Tw/Omi6so0qRDLF4F9J8x8doxeuFVxl8yr6vZ1wFJ6NurW8/oxxSEieSJnHsqy1a6LaYrJ5T70W/9xCf92JuF8VrU6eilTqOo8QKKrCH8Q3MgySPhh7xrhhqOK4sO5cTPutIPwuPpik5Gs9EBe9CwSpJZwDHiX3LzDMP9pxTwJ2hlxBar5cOUcOmYFXSQAxBcttty2n5YlzvHs0yOgoOCysP9IDcRv3mB6pd6FcPWGkBGDK1U7Gw8Q1G42Hl5Y4r5qvDAZtNj95xHzGBYtDHP5qtQqK1NC/sVWRTLjckj3ljl1wJnamazvdU6lMqgqK5Pd6B4QbGXa3lGJeIZmquZqe3VfDTEF2FwCTYCNycCZFq9Su1VsxqFGmR/qsF8UQZIg/nBE4Pk1DXN8YzVNilGiHTke7JJ/7x06YHyFWpWrtmszTKrQQaF0EamvsJMy0c+Q8sDU+IZgWXNU2HlV1EfALf58sGZhqtKlTpfaUR5FR3eoVmfdAm8Wkzvz3wfsFHGT41nFkfZySxLMTSMyeU94LAW2GIqNKv4sy6n7RUJFNSpIp/zECYAEQP6R1xBTzderUKtm/Z0wGZlJgD+rnPuj1PTE2c4hUQllz1KSQNK1NUAbCBvANyepnlgr5NQW3GM4iaBRixA00zq9RLm/mQb4lyuXrZZZWnrrMJYkFgg/hFxJPMz88A00NMF6+bpDMMJXvGK6QRYw3Pa3KBiFsxmaoP/G0zTBGpp0hRNjIEbiwm9sYFB+arZ3MutHTom+rRpVYN2Mk6iPujYb3IEEIa2VHdZbLPpG9R0k1G5sfaKbnrgfPcQKIqZfO0vDz1a6jE7lrk2/fTAtIVKpnN52mViyFu7N+RsCAeZFz1jA/YwZXXO5kHvEamqmYCxMdFDMWc8iSAPI3wuo8Tz+XLJl8pTVdV9ZVqhJ/iPeCWvtA3AAjEQ4jXEinnAqDYgMFAGwktaduuJKgpKJ+2UiQJLL4tM8pUwGJnYyZbqRgDUS5zIZyonfVkbxbqXVTH87SAonZEj1Bud5TN8QpxTSgoBEeDQHjyOswJ6L9b4k01ii1MzmClCYUspVv5e7QyBO2qJ5DfEozoRSKKDL0vvO0Go5/3bT538hvgSnGHYYxcuiI9mFN8xmlp1DfSIsPMtdjMyTjMCNm6a7Ui03LNux6kkEn1OMxH1pf4lfS/2EzVM3mqKUtASnYbkoxU738A26YL4L2NVACzOdEhRqJiTJgcgemH1PiD1Nf2egx0oX11hoUiJGkASZG1sUHtLnOINl8tmXzASjmCVCUZQrF4MXMjzwaka/BeeNdocrlliq6q3JAZa3kJIOE3D+1tHNMKbB05hnWJi4MbR+EdNlfZXsXSqMlbxErWphgTqDBiJPW0i/8AnDzthk1DVKagDVWKIAI0yNUrERyHzwXClbF1dFhz+W1U37sA1QsiRqDAdB5iwO+FfDKS1qpWkTSdkYPAuGkQPLmLcjgWhmqmQ7pK+urQamrLVVZNMmZkD7m3lflgzP5NMynfUGh7kMpK6zAuGEEEWuDM73wjVMKfgr9Wm6ZYZpXKVUfuQynqJJIO/haCPLE2d4Qq5vL1NbNUrAsQT7o0pAgdBHzGIsrkUemiMWS1TvbkmUm5WYLafvG8SJ5YUZOvUHFaQZ3ehJ7ktYFYEx1iwPOww8Owsu2Yoq9O4vMf9i/4xQuLcJqZJ1KBmpSO7ZblDHum3xki8Xxf+JEKARsdW3/41wv4UMx3FJs1pljCkMPaab3FoaLkbGPhjZ9AxuhdwvjSVlAaNfXcNv8AI+R35Y22XFEeGTSn3BZqRn3qcchPuj4dDB2pyNMrRegfa7VBYKwOxsOo6bTM7YGyHEqlNu6zIZVJIUm8EHcEDxDz3xyuNdHQmpIZZviNNArF1CtDCoLKT/GkCAw3ZNj6HATcUok6+9pE7ET4WBvafumZP8J8tyauVAVlpgVEe7U+Rv7yHk/4/XFYrcAI0kvppv7hKk/AmZVv35YpGViONE2frUVPs3BVgp3uOmrmGW032+MueA1VrUXoMwJUakuNpi3MfpGEuW7Js1lrU7Edb8j/AI9cEUuytfLOlZatJipnSSwLDmNtiP1w60K9nrXAs79qyjUz4nVSlQE7kb/9Qv6k4q2Zp91WI98nxLqiGKne9pZWZviMGdneLAVaVZBFKv4WHMOCQJ85kHznEnbLLd24qASKelieRViVYfImB0UWx0J3TI1TaOamSzDau9y9FQabb6YJBF2HNRPwtgenw2uUWMlldLBSWAAsYv7w+GF9F6VOpTBFRTJR92EEEG3drzA+8QMD5SvlS1Omi1pJUQHBFiDuKYJAvz5fHAbBQ+4hw2s9WrUGVo1hrgM+kwAoBBMg2Or5444TlMx3DMuXosKjzoVVClADuQwkSYgkxhLn+JZZWrHTWL6qhEuNJMncaJgxtOJs1ncumijU7xe7QCEYJBgEiy3ud9jGNZqY2yeTdqsNk6FPu4LBFWYPKzmJ+G5xFx1KsGpWyeWD1CQveQzE7KB47kCBER+GF6cWy6URTbvE1+NvFc7aRqKmRz2G2A8vxDLU271tfvsKbaixiIZgTIBBsLbz/CMGzUWD7NXSioXK5coANZcAKWk7ARZSdItck4KymRqaTU+x0C4BZFVVjV906jeBEzzmwtiq0M1Q/wBSaq0hZAWjUed9IiAdwJHWYiWvxDK5htbd4lKCLuRYWCoEO0ct7jbnrNQ7o5bM5x5ehlVXdnVhVaY2vaY/L46z1aup7hclldErFN3Ek8iRYT8MIeIcRpPTSlQSoqUxYaiFA5sxiSxn3mnfnsRqnF6IXu6HeGoZlpJtz94AgSJg7ncnbGsFMslTInKqlR8tlu83g6Kar1uACx8tvW2IK/D61bVXejlqayBEJ4yf5mDG/M3JmABEmr0+I5dRrZqlSsYC76QSYAAs0idxBMSNMkYeZXIqSvfayxulJWiV562+6JMkKfLywL0NTDadKrUVEXLZMrTJkqVYAnf3lhV6x4oi/WahSpUwaiUqVSssnvBTVET+mBLHzv6jbA7ZxNJUkFKdu7QaaKHYAwPGxnY79MGjgpcTVdquoAJRpAooJi5aZtHUbnyGJPI70PwS/IB45nHah4nLanUMzS2ldwQuwFuV+eJTwfLVzS1Zpi86oJ0p8hE+g+JwTUytkqVANKmmX1e7AmZ5Hp52w/pZKgtRajqGrVBZ6iiY3tMwBIgAT1J2xTNSdixlSoHTs9llELVrHqRUY35+6YHoLDGYYN2fqG5qVQTcimVVR5AEE7cyZxmJ8Z/QvJfIrzXH0TStJTUVU7qp/wAsoTK6tLAah6fDHnHH+I1fseUyuhQqEhHUk6wDpkgi1+hOGT53Rk2+0OBVp0tMlrswNtzcnCfi+cR8tk1WQFENWuURgfvEDqDbDuTbKKKR6BxlqnD6IoZSk3fVqdMUnBB01ATOoP8AyiZg9DGKN2s45mEbJ5mqoLVFao6gQO8Hsza8CABv18sNMjxfNDM0GzOp8vTqaxUDCsqgKRAcXjUfvEmPTDKrwijnVOtlcUKR0ENIVmpB2AIMHxmedwemGlsVKmVTtNx/MVcnl9aBVdtCkCLUzMefvATbbFm4Rx/LZfh+SWqzA6iGOkwusEapFo1KJEmJ2wuXgn2zI0UqF17qq3dgR4iyd49iOkR8TgLs72c73M00qlu5Z/AFqSNMSymIvNiABf0GFfx8jUqLZxPLJmKbvRZTVAMMh94RBFt7fEEDFK4Vnaj53KZWpT0fZ+8AkGW7wgzflYXw3ytRaVNKVJmNSjVzGsdFVzHkQQRb+Y9IwzequZ7mrA7ynUkN5XEE8xfzwIpKWjeByAIg7hXP/wAS/v8AYxXa7nM6aK0zFFwwipo01JIJkAlrEDTsL+mHPE82lGhUrMR4abAcpY00UCfMkYV8BcLTVlMhVMnrzN+pvjfqJUHDG7Zqvl64F1VivQ9fhc9LjBPcU89Q7qq2k0yItDKTOtiNrG/Tf1wNme1AQ95SVHAJA1G9rGQBPw9MKG7ThsyrFdCuNLFSSDzEdYM/M4542vBVpMiIq5Fe8aqjISQwMzGwI/mty/QhhkcuKmQoMEsKdNSr2V4gWiYYxM/2wdWoodJNAVUcGSwkggXUDTI33B69MCcJDjhrEDUxtTUzv4QP35YeMe0xJMT8Q4mtAB6dHXTPhLQFZW5BxBGrzuGGE+c42sk906yAY1AiefK46T0w3rAn2bUwlUsisjARDsANU7rfflfa+CDw6nTZg604U2DBZEcjY3BO/OItOFj1sZpIH7I8XD1KmVPgSsSaeo+7UAEDnZo35wd5x6G7faMjpe70jpqLMdRPnIM/4xRsxmaTKw+zUlZdnp6VYc1I8IM8x6crzYuyXGg+mo2kmrNKuOQcCA1tgwv88dGN3ojNeRXl8nmaquWqQtOQ2rMFNrWQIbGNUzzwKJZtCVIZp0N3rqj32DlNItHxth/nsolLiZL1HprUSfeEFk0hgwNjKw3W5jB2b407ezWkWoxBq92dHyPIXJgH4xic4e5jKborua4HmVTW9REuLtmJtY8qexNrHEucy1buadU1l0vHhAK6ZFrgbbeI7Yc5LI1KLq65qnVDmRTNIQLD3Crkp5kkiAJ3xImcbL/ZypRnYkskj/SUMG0yYBllj44fH0xZSdler8BrkE60RRuzZh42HRZ6fliCjwg1GcLUfWpAUVWrU9dp8JYQeQj44fdn+NFajVKhVKdV3CroLFqpgxAWdIRdFpkr5jBz8QauWpENQDNIZqeoMBBDKSSA2kEww5bYnxofmym8V4HWpJqeutOxMfaHY+cKVueWD83w6qEpqrlyxPiph/DEblDq0ywuZ36Rh1Vywy9MzXNddDremHcagRIdLBRJkldpnHVSkS1NNAZGBBGrQP8Al8wRN+R5ddsVj+DEcraK5mOzT20u1dulOpVMEbhiXAXkNzvtiA9nMwEBjuiI1a6tUAauYKsQR5C/li5vTo0f/p6YFSy+FgiTES3KAPInoL4H4jWamofOpSbYKoqagZ2ARxp+MHbkMSG5sr3CciUNWnUKEhSzA1mY6QYAM+7IEwbwRhfxvPUS4NP2p7oFgrFVWeR0wSLciL8xiu57jrVEakhdab6mNMFQrGAJJ0zJCqYmPO+Fi5aoSqUkPejZV8RAFydRsBJ/vi/igVux6e1jFQwp6BScaKdMFaYhT4pgy8+I6v5fOS+Hduc0tanmqhNYzBpKpAUEbgqQZJF539Iis0j3bLTYnxSz7MRYmBBIBMb7icd5XOF6lMd0KY3BUSxAHnGr8/hgKKDR6dlf/EOk9RTVohKeoah0085PI2sdvPDBOLPmajVqVM1HLWci1MC0LqBKxczovIvYY8ooZQ1SV70FASS1gRq3EGATA2tvi59lu1oytRVqK6UWdtc3aIAEbmZWSR1Plhv3F4rwXUcLztTxM7Eny/8A6Dn6geQxmH2QzlHMJ3lHK1KqExrJUGR5M04zDWSv6K5xLgtKojLUpq6wdxfbkf3648z4RXzWXlKJqaF1QBBBUnmDbnuRi68e7RPkc2cs9B6lLQrCogZipYbG0MJ8/niLsNS1O7rBAUiZm+q4I3BjkRbpjmVxLJ6sr+V7RU6be1ywRzuaWqixPnpIB5eXlhnluK5OsNAqAKxuK9IEf9SaDO9yTh3xns2jMKlJRIMujXVhzsQQp8xbrihdo+ENla9NiNK1mI0DYddMWKkEH1mw5ZSY8eMi/ZV3TuyhSrTpyVCMpPiTQfCQp22lzgZqa0m7xajUDqJUldBBYBTdgyHlzNxilpwitTcBHUAhmBBZCIiAReZ2kRhxxXK5yk+Xo51WNE1qZYCKmtRc+5LETbbpg8mwSiosh4Hw5TSz1cjVUpmzs1izkSxtEyQ3T6YO4C9ZswbKlDSgCgl/ObgQTebXjyv1U4OtEVTVrmnlnfWUqESwBkSBsQYsCdsR9n+ODMOy0UIoqwEsLsesDYRfDY3ctCy6Bu37TUWgytp7tWQAbkoAW33gAAHoeuOK3EUSiwFhpGmeZEQpmZnry+mJf/EbKgtSqIPaUhFSOgVStp5DWbDbFPz3EWrstJVA8Q/QeQkkfPCTXuK45LhQx4rw/uUdCNOpgJtvvII/3C+/0wv4bSao9MazOoR18XhsI5k899selrwuk9FlamNVSC1rmFi/ofrgHsv2OpUnauSy1KZJUOuoLpUHVaPH5n4XxOL8BnrY1FcVINJ7azqU6iDyawurcj6bY6yOSUZepTNglR9IHQRA/C+I89NNkqZejTVWM1oBEkiQQObSeYuBci0FUMtTehVZns5bxTOmYgzeYODj6aJSYoziZisKdektGwMlgSQsidIg7zMkiOmFvbKnoZtKloU7C0kbbczyOHmRyRy6aF1dy6MPHJ0tp2nlMgi3UYztDmrPl6VTSxRahBE6gDy/fLBivb/IbqRSs7wOlRZXqyabRMNEyATEKxgzIjn9JMjxHLZep7E1FpvC1C7Bljk4sIKsdQPTUMO+1fDizIpYBWC2JggkAGPgMV/PZkU6jUvZ01UmSaC1CL84EheXXb1D9MPaPRKOVOdZIcJWVW7xx4rrAgSCCGUhpjkPgmpdnQzMHzLt4iCRR5ixvojlGEnZ7tc+UaEq06g06ZlhaZAjQY0iRIO2nphke21MnUVozOrw1HWSd7CjEz88V5Jk6kgqn2TRgYrgC1zQkn/4/wB26YzLdjENNqi5pSEkytIWjexWeW3liBu2geNIpjyNSp+VL6nG6fbFKdMpToUdDapXU7TNjfT1n9nAtB9xJl+yWsAnNWsQfs5+h0ecemJm7PkgBc01rXoEDp/7fwxD/wCotIB00gOneVTH1A6WxjdqeYp0wOoet8pBif74PJG939okp9kdSM/2wEJOqEAA0zqkaNwOuIaPZc1QGXN25Hu+R6ezxIna0UkZVo0mVtWsanMzvJYybfu+OE7TbewRQNgKtQHf+qItg8ge7+0dL2RAWPtggAf8onlawpnFI41wt57w1Q2hmBsVsLAKsDnvtz54t+b7SIFOjLBmi0PUIHSTrx51n6lVgKTB7P4QQZPQG5uPXrjOSYUn5MXiYpvSIQN3Zll2Vv0iYFiLTjMxx0lqzKGmounUWuLg2AAAECIGIawsKRXSxbrMyLSRtHTAtXJ6RckG/Lp0/fPGGO6ahVEk6jsAJifj+OJq9VyobVPiF9ivkegn4YgRLEQSG6C9t/QThrwSjRZoqnSGhRN4INlYW3wKCQtXdkmBdmYfzSb22A3F+eIspm3pmGYQTsfEBy35ROC8/TUVDTVJ0nw6WsSehO3+cBlQ7aWlTyFiPjb64IEXTs527q5WiKVJjpDMduZP9QxrCjhfEUoU+7qUNbAm4Cm3xv8AsY1ibb+BuET2XL01SlTrlTasoa8za+/Q/KMJuKcIdi+cytTuavfAG2pGU8mA8x5fXBWfdMlXZ6vevTAWV1lhJAvDGJJMzvvjju2gV0raUbxlS3s4H3iLA2vPyxmyCRLW4s1BVbNBKahtLVAYAPKRfSCTF8Ke33CPtGWFSnBNI6wRswi8X35zsYxrN5kcQSqjEsjtLNTGlTt7pcyPdPz3xHVy1Ph9OVzAoUyIFJpqLU8gp8RJmJEcrHE3Xgda2KeD1hV0Nrtp7s2EiYgweYIHznDjOdoKFJzSpe1r/eYnUf8Acx3Iv4QYHlOKrSpHLVylijAMvMaWEwPIbfPD2nlKdQq2gCtuvLvLTEg++P30wn0zomr9wHnuArnKxOZrOh7piksNAYWAAiI5wL+dsT9meAvlC1F2DMrhpXYh0Vh5zfblflfDiln1ViKlMjVo9m7AEi9wDYm5Hx52wtyFIJU1F71ESo6/wllIKxyAAWJ5HHRho5pWddruxdPMd5mRXdH0kwLg6Kak2635Ritf+l6eWzaKlZa6xqlTJBEEzFuciPP42rjOfOaBpURNFSXLgnx2RY/pDqBf3jtthVw/hYWvS1AAkFmkRYAAxzjURv0xskdaGxtp7LxSq0wFI5GP388MX7Od5FUsaNr7yR0YSBF5vcYK7O8J7sCpUFzdV/h8yP4iOXL1wo41xRcxmXoeI0KMBosKlXoeqoIttMztiahGC5SFc3OXGIBm+F0qj1KbZhWpxfRU0nTEG5t6kH1gbx9m0+z5XutyPDJM3EC9vI/5wxfKLWptSbYiLWI9DgPJLoo1aNfxVFKtME6oPhYecibbEemFhJNOlQ0otEPGc6qU+7qsAajCwuZO6nqQRy2AxNxnLUzTq6VUVVVCG03YTcSY5DYHAfDnTMUGqOHDgMyhxFrkEBh94XkfljjtVnoemkQWT89zyEGL9cNj/G/sVrZBxjLTVpuw1aVTpEkcrzIJBn++BDwxatfMMw0HVB8wXgn4j6gYd55Y0uFNqayY3sALctJI3jfyMdZulFUs86TpK239oOfqNj1HXFF+X8gvRQcxQ9vUCVCsuwAIQ6oaNyByi362xMlVVwdakTBCspYb89GkXG21t8Nsvwl8xXrLSFi1SYgQNQ3J25RF8RN2WzGW1PUOtdIBYHUA1ybECJtuOvXEuLdsvzSpMhoZVqikCsazQVKKUQSecwSALzA6X3xJneHu1NaUARGshlWLreWAB0mLWkTgvhxWram4psG3ZZPISoaN73vtth3SUlaRIUsszqG5EXA+J2HPGh0wTe0V7K8GDErTzLVWEhgQtMAzY+4WItYRfqMdPwepTBWrWVFU/dVHLTtp1KCG8jM+WLO6mqCFXS6+6xUzBk89wTzExfpGAaOby8I7P3i1A4QFPFKg6wLTHh6eh2hA22JRwKpXpMKNRWAAIY6LkEExpXw8jc9RG+CMzwDVUWmGemDT1d54HVWJIhlMEyL289pwwrZ8V6gSjIqNSZjpGkwDeSfyF7HB2cWkIepBCgTqYADc3BI1A9MUT9jFbfJFcpcIrQe7qtWgkRTWmNp3LDaegJ8sLcz2ZqANmK0rUQFjJUo+mRYwCrDfSZBtecXMZs11IyoRSoI1NYqZP3IDESbHb1wNmcoxo1EzLIXKFRUmDfY6D/N+d8InQ1/J49WohWuCDNzMm35zfGI5LDRLMATL7zH4RywzbLaw7mDDEHSZAI6HYi+4wJRK03Vm8IW+373xfkHgQU8yR4JiwECxJA2npN/XHb1V0XBlrAEyY3wLVq6mLWueY5bY778ysqp/zHqIwwjC6bEkM2o+EAeo5/KL42uZAaQvkZWYn03jljTUGELO597+EDf9+mDuEsR3ihpepGkee43tY/hjGOaNQMJbUTO4j9N8Zj1HsrwehUoszpR162DyJlhAJEGI/OcbxN5FZiDN9tPtR73LUtTN4YYWTkCx5nYwvzxLw7hNRlD5yqapkkKBCi+wWIPxH4XEqPlOGZcI7LqAJAIGpjzhfX/OEeYzVXiGUr5kVWo0lqJTFNTLVNR+8d/9ogeuE23oXSWhl2j7c0qJNHLAVawtI9xDtcjcgcl9JxB2e4TSzFZMxm2aobyQ2xAsqr90QdvLHPCuyXeZepU+zvLhe5IXlpBG1omxFicH9ma1HJ0/s1VorNUWVZWGmYgHUAJPhO/MdcOo0C1QZ2i4b3tGmtNPa0ywpnfULNo+I28x54p2V4gSNLEgggRtF/yjHob50O9LL0yNQqsQQR7q0/XrF4jznFZ/8QOB02pnN0mCOaop1FkeOY8ajqCwmPXCSjeymPJx0wjI5nMZqk3d5enXKQoZnCkneLi8AjnzGK/xdK6OwzHfUyYvUDKkxyYSkQAImMdcHzr5VBRWoAwZyJAhvEbgkldosTInDvOdpnFIiqpO3OxGoTt5D8cbrwGnehz2VGXWgwDAjSWMm7KlliYBDS5tI2N7YH7HcNepmKudzQ00lZVpK29R+Vjylp+XQ4kpJk6iLqXuTVClalMlC1vdYr7xH8wNo6YmXgjQpo5xn7ptSpU2HMkaSBfrpPI+tlNSISi02W3imeenSJkd6zBFO4DN7xHkigx1O+K03d0wlNYBnSOvMz5yRfCjiec4mQpqZfUtMGGpeK5IuQG1Gw/h5nFNbibfaaVU1FBVpKOwRgTInS8cjiOW5S+iuGMYx7PSaOdv4yAVsZPwHrtjWe4iTVommZMsDPMaZjr7yqfUDCPMFK8OpJLC9rHym6m3n1wG1CslWk99BqcuU+FfP3mXEVaZdxTVljzWmWI8RCElidhFoA6A774K7WVQKTKzCDYjzBkHzv8AUY5QBKdZNBDw2qd/mLAfvaMa7ZZfQKj1CCCNCjnzg7dZ25Yvjvj/ACcb/KjM9UZVNNR4WpBtR/pW3S++/XAXGc8mXq6ap1CfB94ga1MQLjnyxBn82+YBpUSq09NPvKxMgGFEJy353545zXAvZP3Sl6h2P36t1YMSR4VDAmOZ5jbB5bpbYyiluRnZ6nIqOxjWzRy8M2nzJn5DFg4Zl2royqsTKk9Pid+RwjThz0gjFHQwdSNDA2Xoxm6mOeLLw+u7oWQBYFliJgEx1g7X88dCXtJye7R5/Q4mprVKWioe6Il1Eh2G45WtvvedsPuIVKi0KTinU8IEiCCJIj19DzjC3hRz+YzZzbZU0aTJoNMG9lFwfCTcTPwE4sTrVVQWRyrXlSef++QLj5HEFBrUSrmtX2JafEq1Q+zo1NQloUFYERPw9bz64Mp5cMlSt9hKaBqVSACsA6mVQbFt7G/nOGFPL5gHT3dRQ1pkncEH70R/bCjhvHKjKBXR9VZjRpqJhihYEEnbwiYnywVDiwSmpdBOXzn2hA1LKvJUhaoA8HiBuZ8NxsN/icD8Wz1PLlGZKhDJ95QJ62b1HTcYKTNMhGViojHSyJck6Ty8haTOJsxTFT2dSlVaARe09YnflcYZxb14MpJStgGW442Z1NRoVajLAmEOkRtdvKxMxjk8W+zsozNCoWMQYGsjy02YDkPLDTKI1IELTrIOkAn6icQ16VN211O9LCwsJWfIDrhVh930N6kb60eedqeJLUeqFQoNQ8IWI8Chgec6l+uKu1xf8POPwxfu2HCUX2tIOy1iwZiSfFci025zGKJnKGmQZsD+/LAap0UjJNEVTKABTvI+oMH6jEKpeQDfr/e+DVh6VJVu0NI6e0bfoIIxPVoCmIJBqH6D441jUmLKuZYCLAQIXBXB8vSesgq1DTSSJkCLcyRYTY4HLzeZ/dvpjNS88GxaPYsrxjhmWRaXeVPCB/ouSo/3UzDGbzve/TGY8gGXL30g8pufyxmBwX9/4LX2X3sXwGo9Y5vMOtQpUQNPiMnxAREQBaBiDiSNSy9arScjL/a6hWkQNJiIYc9QVzA2sLYtXZKurKuXVDFXNAtUMAMqDZYubJc2icIP/KqudGdpVKmmjlqmYekABqLg8yN1AMddumKOvBK97FvDO32ZpoadFAqzv7wB6gHDvs/mkzGT4k+ZdVekdZaN2cMun/cESIvKqeWEWW7L1lp5VTVKtmVlbkqJ2IAIg7DfmMF9nuBvqLPfVoBBctDGwMRpJWYkyRy5nC2+mM6rQVxCvTor9qoqrVWcQ8lgJUagYMG022EDFpynZ8Z3IUe9fS1c6iVWBYkoCARHha5kEwMQdqeBZen9tqFVRVy+XMCANUOtv5iFUfAYq/Cc1WzFOhRpPXptSJlw5kqLIqwQFXTva8T54FKNpgvkrRnGuxf2eqygsopmVbVqUyBB8VkNiIZvpjXDeFZa61C9BzeUcFHB5iCU33X0x6Fwjh4pAljLtu7XJ/3G5/xildvCiqKop93VNVgb2dVH3gDBkxfcC09ZpOXQ8ciTpjX/AMoD5VqBghZKkdVupEXBBxTeGcYekQ1OrVpm/gzCkrb+YW5c/wA8MODdp+78NUlQZ8LHn5H15G/52PJ8fWStiGkgk/nthKaLNcugLI9payqKhUVad5NFtXP6cvQYbDtPlKwNOooKt9yqo+XitywpznDcqzsXpqHMjUh0N/1JefXCjM5KsZUVVq0xstZQWFuoufngqYrxWOcllkH/ABdBAlFarUiixpK6YVhf3i508rNHngrP56VQNyqUiBG0VFPx/wAYQcFosi6KkFFJ0oCdKljqLFf4rCD5b3wx4jVD0HKnSdLR/wBPL43+HLAnTaaGjBqNMfce4iinuw0uQQwWCw2gR1MfMYV8Wyr16lVsyzEi9KhqA96yyBZjNtI5mME5PhaU6qGmLODtGrnc32tM2AnliwJkkFQ1gAS25jYR7qiNjz5tzt4cNFSl7Y9fJKTjj2QZOiIDEXOgBZB0wJAtYmSTO3PlJdUKGkauZ94/l6fjfG8tl9La2kE8ukj8Tz/ZJFWT4baTc+n9/wBcdcYqKpHHOTk9iXtIy06XftJRBraBJAHQbbAfXCns72rRsxl6Pduq5im1RCSORYXEmJ0m08hh52lpFsnmEAv3TR+OPNOMHusvkM0WIcrW2kkCp4hfqAxvhZSaY8Ipx2ehjj1EM1JdR081SQOW5N4PTBeVrgooBLTMHR8x88UU1dWhkICiRIG/LSZ/d8PezuZCVzTBEVFLrMT3gjb+pZJ/pHXGjO2aWNJaLMKp0mZAAsdO37+mEYpUy1IgT3JZlAT7zArJ62c/PDmvQqG5aBzEef7+uABl2QiI0zY7/wC0387HFKJqjmrRWpXSs06qasqDSYGoeK3WbYJNWfcho6qT/fb1xHUyz69euA1iCN4v+4wSlISIsYkz+UH8MFIxruCwB90jYFd/jjqpSBWbW5x+eCaysLkgrztP0wk4/wAYGVUd2w1uLdFH3nudlHLYmBguktmSbdIW9ruKUUpNRqDvKhEhQBKGPCzMT4evXyx47mKaMTrqkkzZFt8/7YN7RcZ1uVpEhQTJkkuTuSdyTzPM4TVGkSZ/DHJKfJndjgoqhmeIJSTu6VPSN5MEk9SfTCyu97Nfr/jELkfHliIP5fTzwEh2yR5NvPGKSp632JxoG5k38/19MOezOQ7xy7Dw0+vNuQ+FyfhikY26Ek6Vls4VlDTpKulCYlid5N/7YzD/AIdk5QEgT643js4o5nJisUs5l0UIFIpMzIykKZMgho5GeRBwq4dx+tlsvmaZUd7WDksQT71jEQPiduhwXlO2VTV3eayVYPYE05Nz5RN+knDf/g6rAPUCVNtNUFDPIeKJgdMeepSXZbXlEmX7RZavW4fDFVy6DWzjSNQKkgD3uXMXkROJKvHsrRyZqd6ut6kqB4m94tq0i8amO8YGzfZNLvOkn7yM0kHlHTEfCOyYWj3dWDTBmmllgz7zFQCW5AtMACIvg87FqPg1mM1UzrlYZkZV1VKijWSARCiIQHUwty+M2DKUaOTomoQFAgs3lsAPObAD/HS1qOVpl6rBEVZsDy5CN78uuK5R4hR4jPe0zpBHc09bDcMSzaSJaEgTtMDzWnI1310Pc13lQtWapopJSpNSAi7VN9c2tTItYDVtthD2zKVWo0qRDw9ZiZ5FgBfzIePh0xrKD2KlELkCprAsAabSk6rMBTE/7sd9quH1CaeYoAuo1U6jJcW0sDba7OLdfXFYL60B9kVLsVUrKJGoqdLobRAMNMbEADrJHWQsrdm3UtTCRUEkkGG5c50taLc52x612Y4zlalJCKqippCurHS4IGzAxJEb41xrM5N2FP8A1KwOoJQg1Aesj3QJF2IAxZxTJLLJM8foCs3uEVCDBEbDl4hBJ5SRHmdsE1zVSGq0vKVe/TqD+P44uXFK2byzLUSjQpvVJUqTr1yYUwoAVoMmGg9Ma4j2MezPmGepUDNAARfChboSBIAgYk8MS0f1DRV04nRMRQiwuVYfGeluuJaj0WXu6NPxPCnRL6ZtJF4AF58vTG+DcIqJ3TsSFrwNREwRuepjpzxdeF5DuyaQUd2TI6tbdzzPlsIHxT0UUedV9kmWyQVi0nSRDNYSF5Dot5gfjfDXK5cdIXdQR/3H8hy9cD5bLq5k7bc/FBmekA7dcFmjrB1SI2gkfni8Y0jjlKzumApjr5Y5piQS3Wwtty/X4nEVSlIAWZHmdvnjpqA94lp9T+uHoQW9qg7ZWoqSpICmN4JE9dxiHK8KohKKaQ/djSZvIjSbbXiMNqtHVzOk7gk44oUgthqv5nC8RlLR5hxPhZy1arl9RCDxU/NTdfUiChP8owbSzTaZpMVdSSGEAiYP0Mfhti1dr+DCrRNVm8dENpJ+8pglZPOQI87Wk4o2U4hTCyWCggxqXTuJ57fPcDEZLizohLlEtHAe1lZk1VlpVQZViJpEMtmH3gfWBth1R7TUmLUzRdYsfdPzgz9MeXnNeOs9GrEtqZLEMAgGpejaum+xxxl+0dUhPaZdiAA6klGJ2PQC/XqemCsjNLEj1OnxbLTod4MSuoMpt6xyxlbjOTKhTWSeRm48xz8see57i1YBahoyRvocEEg2PI7X59MR5njtcHUlB7MASYFzsd9vPbbDLKxfSPQF7U0F8LOXafDpHvT8h5Y8t7Y9pBVqVSsgsdCzEhUPQdXk/EdMG8Sq1mY12pnSkmVYfOJJ38vPFP46RKNMkqCfU7/WcJkm5aK48aTsXtUkRv8Av9nHGo/sYzXsY2xsrafywhUw/T0GIwcYzTjQOGSMSKkmBckwPU4v/Z6iERVXZd7wSx3P4fLFR7N5fU+o7LYeZI/IXxdsougcp/fX0x04YeSGR+B3VzemAFBteQf1xmJchwksgZwJN/P4+eMxcgFZrh1WrmO9ikRqVoFboRb3PLFd7aZSpmaTFEUrUzBpodcxUVvEYiwgkTuem2KxktdUkIlSQSJ1qBax3E2/xi89lqdZcm+Vr09Cit3gfUCbaSAkc5Blj8Adx57kqZdprok7Ndmly9II9R2fc+IgL6DZQOmCeLcSNBSzE1I2XT4mI2284xnGeM08ump9z7iDdjy9b89sJOEPXzlKvrEVmdDTSDtDKQvLYi/OJ9JRTkH7Y04R2opVV1VaFVCx06nQweYAZZAG45bHB54fRreKkqqVJGpYEEf02meq4W8Er0KeUq06tQCqFpppJIYMHfVb3rajJ2tgbifB1rZ/N5mgW0Cg9RWRmSWTuxspBO7etsO4C+QnIcA7imaYqGoupyA0TpqABl8+d/PDPgGXfStBwFDVx4eoWmTt0lV/ZwkodoDlsiKgArVjXC6WaCQaaljzYAMPrhv2Vz9XM5inUqUhTXx6YkyY2E+QMx8Y50xJqQJ3TLfkOH0mqZlGpowNRWhlB+4vXzGM4TwZMvXc00VVKmAojci3ntg3JD2tXz0H6R+WDiMXOVtibP0e8zNNYsimoek+6v4n5DBtYzWCdKTGPUgfhOMyR1VKjxF9APUL+Uk4lVPaFv5QPqTjGsrGR4b32TCkwUZmHL7pgeQn6YKoE1lAWyACT/FYSo/A/LBvDcuUSrqMkM1/RYxvJLNGkRYaFt8MChrMjmIJA5Y3HPbyxpqAB90Xxy9ADwn73lyxgWbRphgLN+AxllPrjBQG2mB5Y5CrtF8Ex003Bjmcc0dgALgYjrJ4ZIvjs9QD03OAYU9uMr3vD8wL6guoadwVIM+gifTHkdDijoLAQARcA/H4A49yfKKyuhJiopUmTbUI52x8/wCbR6FSpQOyOUmBeCV/T58sQzrpnX+mlpoeUsqXQOgWGtMASPgP3GFS0nFWshKAEKT3iBgRIGqbHcQfWeWD+zPEVVTTqG0wOcA7Wnr++jHjNJ6lPVTUd7ShhaZUxqG3TpBt8+eLp7OiW0IWWmzHvBQeJU+J1AlhsedtQDdT5nAv2hAAncodpiu/u2KkajsPO1/kVWZWTvftJBBFtE7yTYKCJkH4G+A6iIwBNYSBv3MTzEmCJ5R6nFyRKaYRGTQitdV9oD7wgkAbk2EEDrfAfahAtYryCj9OWI6NHUNZbw0yAJAWW6CwMA+L4i3PEPG31PPOIwrdseOkAIYMb40t7YzvP842VtOCE4qpGMEkgC88sclixAxYOC5IUw1VxcQB+/39MVhDkJKQfwyh3QUDl58zufXp5Ys/ZrImo5qMPZr1MyR+Qgep9L1/geVbM1NI937x6DoPP++LzmM3Ty1E2sogAczjrS+Dmmzec4vTRoZwCbxjMULMqXYswBLX228sZg8gcC09jcqiKYvAHx+HX9cPc5mguktckjSo39T5D64rHDeKrl0ZyskgBRO52+QwdxvLtpokmXMksLSSpmDyHQeQx5fG2dLVsE4lwP7RnqADsXq0VqAEwBq2idrRh/wnLtRqU6rAtRFUDw3YFQSJHTUBcnngKplRlq+Sz9So3dH2dUvtSFP3QIvFjbriBe2PeI60qJKNXLBn8MpsukTJnrblveLcN6EtvRUuJZ9H4hWqISVNcmBexaNv6sWzima7zL0Vo1itqhzDLKqA7BlQtADGBGkSbbYV5Ts1d6poliSzCmpALE38UxoX1MxEDbCQ5x6kBoVR7lMCFSeg6+ZucDUe+ysYcnQ/4Rk6dWpoSn7NFZqjzFRlG8TIF4sLkDeYxa+z5Z6uUdxBas0AAgKgo1QqAG0DeRvOKl2SqBq6qQAHpuJ1aSsgTpJsTHI8p6YtXZtHTNZejUHjR3awEaTTeCCGIJk7QLRjnUm8yGzRSTL9lnPesIgaFP1P64LqPAJ6YEoMe9P9A/H++J82fCfO3zx6J5bMyiwgn1+eOqzQC3p9MdqNsRZtZRgbeE36WwDENRAoqXnXqaOnhAP4YC4ch7mmGP3F/DC/hOa10XmS4SJPwiPxwyyq+CnMyEX8BjDVRIJuMRre5MkbemO6hkWMTjUgXAnAMa3AMxGMLbEQcZMGSRHTGTy5HnjGOaigH1I/f0xgna4xG4EqDvM/THTSRa2MY2BuJ2P4YWcW7K5PNk1KlEazYupKt8YsSPMHDKY8QvjtHI6Qcal5NbXR4j2i4G3D8yaTHWphqbbalB+jKbH4dcEZbjHeMCB4gBJncecfhvi+/wDidwfv8oK6CalDxgjcp/zB5+HxeqjHk2Qr6IE23k8/P0/LHJlhxZ34Z847DuMUDQOs6+5dlJ0n/TM7GR7sknb8pR5yqFgUxV8cAS0BuUmDPMH122xYnz3eJoqxcQTvIJ2+mFHCuGIuYdpmnTUtTJiZuFB9G6dMaMtbGcaZDxJu600p8KD/ALiJJ+fTCnNsS5J5/HBGcqlyQf8AP0wMqSL79TgoZkbLBt8jjbKfntjRjbngzh1IMxn7ot/UdvzOHgrdCydIP4Xw0INbdbDqfqN+WCuICrXdaNEaiLu3IE/oL4Pyiq40ydKWnqeXng/K5paIWlR0tUO42IPM7X3uTjt4apHM2NsnSpZGgqzfdj95j5fhhDxLOF2DOI30pvE9fOMdZjMkN4j3lUbDcLbl+uO+GZU1Hv4nPyXD/SFS8mssvhuBJvcTjMMKmYo0vA0k84E/XGY1GsB4zw2rlK60a9QMWWVgaRB+Jm0YM7WcRqU8rw06S5ioWExN4HI2jbAnbzPvn82lWirKiKFXVGo85gEx+PpjnheVJNNcwwBJhQRLN1O8kKPQDbfHFx4p30Xpur7GicdrZugMuKarTVi51AWAM6mZjAiQOX1gF0FCKGo09U279xC7wdA8r7Xsdt8A8boI1TuKQdaaMNXdgFiYBd2/i0ggAAWvGGjUlRFRfHTM2pmU2vY3Wel98c+b9Uo6gPGAIqTCmmKdQhWFZZlWYagGJ8Uxcmb/ABwl7Wuvd5aqFAqVNz1CjT/+wJHlOHHH65iWMRUlgv36hFl9KaQPUjEWb4S2dajlaEd3lworV91DARoTbWwvMWBN9sSi5ZOLrY/JR7K5wjL1sw4p01LQQfCCQomxbSCVAI6Y9P4BQp0sxQpo7Vqumo1WoxIEgAQqnYAvsBO0mcdcNylHL0u4y8Ks+N/vOes899/liXhKRnEAGkChVP8A1VE/THbDGk0/JzZczn+xYkMZlJbem9vRlwxrLMeowkeqBm6FzdKi/gfy388NKuYIdV5MN+h/vi5yMKGOagBBB2IOMDYycAUqPZ9pp+EETUAM2kKZ2w4oOAqxeFAwp4QmmqtPYKzNcR5em8XwfSbQIHmJjnJGB4KPsnapBkzA6D542Ko5Cx8scKQtiZxuZsfhgGM1gWuQfL+2OWcGxn5H9MaD8hyxyz2k8umAajDXBNgZUHkcdlxY387Yh70zIFiPz/xjZYA3O+CYkWuo2FjjDWvciDiIPuNvPGK24JuMY1ElHNqJRoINr8wf848N7WcGOUzLUlHsz4qRsJUnaeZUmPSMe196DMbgfh/nCDtzwL7blSFHtqfipnqRy/3CR8jhJq4lMUuMjyT7TadVxynzxAc94PDEu+/OF/GZOBu80+KDMwQeRBgg+eIczmASCogD9Sccx3WRVWLGec40UkAj440wIIPW+JdUE9COm08sMY4eNxaMOOz/AA011JAMC56T+vqcKFokuqqCZ5DcxvHwxY10BA3tWo7xTJgHzANvjjowx8kcj8B9GtDc20iFp0xqI/qc+DUT0vgt8vU0+0Zcuh+6g1VG+O5PzGI8hnZg01Wih5m7/ATAxM/EaaMTTpPWfqQT9cdXgi7My3DVZbeypAySx8RH8xOBuJdpBp7nJrbZqmwPpz+OOavC85mm1VBCckFgOkzvhllOza0xNRgBHur+ZP5DG76BryVoip96pfotgMZi297l1sEEDGY3EPL6AM/Rr0h7DLanj3mZIHrLSTH3RbzbbAnYnOsj5hq7A1G0qyuCxaOhUEADptjMZjy8snK0zoi/Ibwph9oWajUWLVdGi4JLWB6jT1jDzitdkaW0Arr1OqQQfSd/TGsZiOTErDyd0KeH8PPEH1aiuXpcgfExJkyeU3LNvNhsDi31qwpotJFFKkogADeOkTA/HGYzHXD2R0Qm+UtnYz1JUDTYg3g+nTriHh/F1bPEaxaiFAg76yekbLjMZhoSbkBxVDLMZz/icuy7B2DHyNM/Plhw3E6ThagaQDIMHY2O4xmMxWc3ElxTO6/HKKAFnjVt4Wv8h54xOO0SCQ8wf4W/TGYzAeVhWNMSZHiFL7W0vPgeLHm4PIcgBgU9oaJdhriGYjwteSTO3SfnjeMxN5Gx/TRIe0dCP9S/9LfpjX/n9Ex7TxcvC2/yxmMxuTNwQYmc7xtKGWiY8vjbGszm1pnxG5IHPf8AYOMxmKWJSs39pi5sG287Y7RrDn0xmMwRTirXsZtE/THLVhGonzxmMxqMjmrnAIblP9sYM8gJIa3of08xjMZjBPN+33AF73vssJ7wgVKYt4mMBhqgXNiPj1xR24bXVihS8wRqH6xzxmMxKUFZ0Y5OjvMcJrUSVq04MAxqB32NiccvwyqqgslmmDK3jfnjMZheI/JnOSytYEVFEFTYyLEfHpiyrkHqMtXKsyVKk66YOkaue/h643jMXgTkM1q55JXRTraR4g0Aibi8xtifIcXzTsaSZcFgJs6iBMczyONYzC+vK6M4KrGNMZtoDFaYMRHiJn8Mdf8Al1SPCjVGg3LKNrHc9cZjMWeR0SI6eRYCCLiQdt5vjMZjMUi7V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0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457200" y="2276872"/>
            <a:ext cx="8229600" cy="407517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Vocabulário controlado USP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>
                <a:hlinkClick r:id="rId2"/>
              </a:rPr>
              <a:t>http://vocab.sibi.usp.br/pt-br/index.php?tema=4954&amp;/</a:t>
            </a:r>
            <a:r>
              <a:rPr lang="pt-BR" dirty="0" smtClean="0">
                <a:hlinkClick r:id="rId2"/>
              </a:rPr>
              <a:t>zoologia-estudos-especficos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143.107.154.62/Vocab/Sibix652.dll/Assuntos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Linguística / Análise documentária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17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pt-BR" dirty="0" smtClean="0"/>
              <a:t>Inteligência Artificial e os sistemas desenvolvidos, no nosso caso, para geração de resumos.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documentária / inteligência artificial</a:t>
            </a:r>
            <a:endParaRPr lang="pt-BR" dirty="0"/>
          </a:p>
        </p:txBody>
      </p:sp>
      <p:pic>
        <p:nvPicPr>
          <p:cNvPr id="7170" name="Picture 2" descr="http://ibxk.com.br/materias/intart01.jpg?w=10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577752" cy="118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papodecinema.com.br/wp-content/uploads/2013/03/MinorityReport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34478"/>
            <a:ext cx="8217081" cy="343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11560" y="6412686"/>
            <a:ext cx="692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Cena do filme </a:t>
            </a:r>
            <a:r>
              <a:rPr lang="pt-BR" dirty="0" err="1" smtClean="0">
                <a:solidFill>
                  <a:srgbClr val="FF0000"/>
                </a:solidFill>
              </a:rPr>
              <a:t>Minority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err="1" smtClean="0">
                <a:solidFill>
                  <a:srgbClr val="FF0000"/>
                </a:solidFill>
              </a:rPr>
              <a:t>Report</a:t>
            </a:r>
            <a:r>
              <a:rPr lang="pt-BR" dirty="0" smtClean="0">
                <a:solidFill>
                  <a:srgbClr val="FF0000"/>
                </a:solidFill>
              </a:rPr>
              <a:t>: a nova lei (Tradução: Relatório </a:t>
            </a:r>
            <a:r>
              <a:rPr lang="pt-BR" dirty="0" err="1" smtClean="0">
                <a:solidFill>
                  <a:srgbClr val="FF0000"/>
                </a:solidFill>
              </a:rPr>
              <a:t>Mínoritário</a:t>
            </a:r>
            <a:r>
              <a:rPr lang="pt-BR" dirty="0" smtClean="0">
                <a:solidFill>
                  <a:srgbClr val="FF0000"/>
                </a:solidFill>
              </a:rPr>
              <a:t>)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3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457200" y="1916832"/>
            <a:ext cx="8229600" cy="460851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TOPIC (</a:t>
            </a:r>
            <a:r>
              <a:rPr lang="en-US" dirty="0"/>
              <a:t>Text oriented </a:t>
            </a:r>
            <a:r>
              <a:rPr lang="en-US" dirty="0" smtClean="0"/>
              <a:t>procedures for </a:t>
            </a:r>
            <a:r>
              <a:rPr lang="en-US" dirty="0"/>
              <a:t>information management and condensation of expository texts</a:t>
            </a:r>
            <a:r>
              <a:rPr lang="pt-BR" dirty="0" smtClean="0"/>
              <a:t>)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TOPIC (Procedimentos orientados </a:t>
            </a:r>
            <a:r>
              <a:rPr lang="pt-BR" dirty="0" smtClean="0"/>
              <a:t>para </a:t>
            </a:r>
            <a:r>
              <a:rPr lang="pt-BR" dirty="0"/>
              <a:t>gestão da informação e condensação de textos expositivos</a:t>
            </a:r>
            <a:r>
              <a:rPr lang="pt-BR" dirty="0" smtClean="0"/>
              <a:t>)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É um modelo alemão que condensa textos de aproximadamente 2000 a 4000 palavras (entre 10 e 12 laudas), em língua alemã (Década de 80).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======================================================</a:t>
            </a:r>
          </a:p>
          <a:p>
            <a:pPr algn="just"/>
            <a:r>
              <a:rPr lang="pt-BR" dirty="0" smtClean="0"/>
              <a:t>Perguntas: </a:t>
            </a:r>
            <a:endParaRPr lang="pt-BR" dirty="0"/>
          </a:p>
          <a:p>
            <a:pPr algn="just"/>
            <a:r>
              <a:rPr lang="pt-BR" dirty="0" smtClean="0"/>
              <a:t>É suficiente?</a:t>
            </a:r>
          </a:p>
          <a:p>
            <a:pPr algn="just"/>
            <a:r>
              <a:rPr lang="pt-BR" dirty="0" smtClean="0"/>
              <a:t>Como imprimir qualidade e pertinência aos produtos documentários?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algn="just"/>
            <a:r>
              <a:rPr lang="pt-BR" dirty="0" smtClean="0"/>
              <a:t>Resposta possível: Construindo um banco de dados em domínios cada vez mais especializados. (Através de vocabulários controlados). </a:t>
            </a: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documentária / inteligência artificial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32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457200" y="1988840"/>
            <a:ext cx="8229600" cy="45365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Proposta de Juan </a:t>
            </a:r>
            <a:r>
              <a:rPr lang="pt-BR" dirty="0" err="1" smtClean="0"/>
              <a:t>Barceló</a:t>
            </a:r>
            <a:r>
              <a:rPr lang="pt-BR" dirty="0" smtClean="0"/>
              <a:t> (1991) -&gt; Base de </a:t>
            </a:r>
            <a:r>
              <a:rPr lang="pt-BR" dirty="0"/>
              <a:t>D</a:t>
            </a:r>
            <a:r>
              <a:rPr lang="pt-BR" dirty="0" smtClean="0"/>
              <a:t>ados Inteligente (Atuou com Jean-Claude </a:t>
            </a:r>
            <a:r>
              <a:rPr lang="pt-BR" dirty="0" err="1" smtClean="0"/>
              <a:t>Gardin</a:t>
            </a:r>
            <a:r>
              <a:rPr lang="pt-BR" dirty="0" smtClean="0"/>
              <a:t> no Centro de Pesquisas Arqueológicas)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Esse sistema é composto de:</a:t>
            </a:r>
          </a:p>
          <a:p>
            <a:pPr algn="just"/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/>
              <a:t>Um conjunto de conceitos;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/>
              <a:t>Uma representação “ativa” desses conceitos; (TERMOS)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/>
              <a:t>Um conjunto de regras que gerencia a representação conceitual; (COMO OS TERMOS SE RELACIONAM DENTRO DO SISTEMA – hierarquia, equivalência, associação)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/>
              <a:t>Um conjunto de operadores lógicos que articulam a linguagem; (E / OU / E NÃO)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/>
              <a:t>Três tipos de meta-conhecimentos: a) conhecimentos sobre o problema; b) sobre a estrutura do sistema, e c) sobre a estratégia para resolver o problema.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documentária / inteligência artificial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29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539552" y="2348880"/>
            <a:ext cx="8229600" cy="936104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FF0000"/>
                </a:solidFill>
              </a:rPr>
              <a:t>INFORMAÇÕES DOCUMENTÁRIAS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36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36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documentária / inteligência artificial</a:t>
            </a:r>
            <a:endParaRPr lang="pt-BR" dirty="0"/>
          </a:p>
        </p:txBody>
      </p:sp>
      <p:sp>
        <p:nvSpPr>
          <p:cNvPr id="4" name="AutoShape 2" descr="data:image/jpeg;base64,/9j/4AAQSkZJRgABAQAAAQABAAD/2wCEAAkGBxMSEhUTEhIWFRUVFxgVGBUXGBUWFxYVFRcWFxUVFRcYHSggGBolGxUVITEhJSkrLi4uFx8zODMtNygtLisBCgoKDg0OGhAQGjImHyYtLS0vLS0tLSstLystLS0tLS0tLS0tLS0tLS0tLS0tLS0tLS0tLS0tLS0tLS0tLS0tLf/AABEIAKgBKwMBIgACEQEDEQH/xAAcAAACAgMBAQAAAAAAAAAAAAAFBgMEAAIHAQj/xABIEAABAwICBQcIBwcDBAMBAAABAAIDBBEFIQYSMUFRUmFxgZGhsQcTIjJCksHRFBVDU2JyghYjM4Oi4fBEstIkVJPTNKPCF//EABkBAAMBAQEAAAAAAAAAAAAAAAECAwAEBf/EAC8RAAIBAgQFAQgCAwAAAAAAAAABAgMREhMhMQRBUVJhoRQiMoGRseHwI3FCYtH/2gAMAwEAAhEDEQA/ACc8b9d3pO9Z288SsbE/lHtKWq2WqD5D6QbruzLcraxtmtY6uo5fcvNlF3OiMojWI38XdpWwY/ie0pbjq6jldysNnn5Xcka8lFKIfDHcT2lC8YNtjz7xQyeWocCNe3UhD8NnO2QlZLyOS4uX+bJD3ZcHO+aTzikw+1f77vmm04ZMWlpNwUrYvhpidmumhJbMlUT3RoMXm+9f77vmtxjM33j/AH3fNDli6cKI45BMY5N94/3nfNbDHZfvH+875oVZe2Qy4jZkguMel+8f7zvmthpBL94/3nfNBrLLIZcQ5kg43SKTlv8Aed81uNJJOW/3nfNALLEMmIc2QxDSWTlu94/NejSV/Ld7zvml1YhkxDmyGP8AaZ/Ld7x+az9pn8t3vO+aW1llsmJs6QyHSd/Ld7zvmvRpQ/lu94/NLS8stkRBnyGU6Tyct3vH5rX9ppOW73j81d8nuh7q2UPeCIWHM8ojcOZW/KFo5q1Ez4IwyGJrdY7AXbwOfYpfx48I+OeG4EOkknLf7zvmtTpFJy3+875oCsVsmJPOkGzpFL94/wB53zWp0gl+8f7zvmgpRHB8LdOSG7lnThFXYudI7LoE1z6NshcTfiTxTIy43ntSPo1VzU1OINW9thV01VS/YLLlco30MnK2w6Uco12gu2nijb6QLlzKSpJvrEEG4KvCorAP47u5DMitwfydv2H19H/l1Xkov8ukd1dWD7Y93yVeTFKz73uC2ZEb3+37DlUUHOe1B6rDuc9pSzPi9b973BC6nGq37wdgRU0C8u0tw01VTyvZFIXB7tb0iTq96aKET6gvIL58eJVLBdZ8TJH5ucMzzo3Tgaoz4+JSqbci2HRHP6+mBkffWtruNtd1vWO66hZTkeq49BzRSshPnH/md4leRQqTk+oVSh0KbJi31m35wr1LUMcbA58F66nHBAMXc+CQPj2kWzRi8WjNKGFXTG1tMHArSGkG9J7MYqXbwFYpp6lzs3ZI4Uh1qO7KRqQ/KJC1trI5A2ZwyNko6Zh4I1zdPSs5KwJ6J3FSyxerF6JyWPF6nXQjQSWpkY+eNzICNa+zX5hzJh0u8lwsZKI9MROR/Kdy55cTCMsLKKlJq5ylYpqqmfG4skaWOG1pFiFCrp3FMWLLL2yxjxerF6sY1WL2yyyxjxH9DtGX10wYMo25vfwHAc6oYHhElVM2GIZuOZ3NG8ld60fwVlNEKeHID+JJvJ358VzcRXwLDHcpTp31ewawLD44I2xRNAa0WySJ5aasR0zYm5GR4vzgZm/Yui07gBZuwJO0m0TFdUsfO60MYyYNrieJ4LkhaDTkUd5XscOocKmma50cZc1gu524W5+Kpr6VrdHGOpTTQAQscNUlosdXfbnXDtO8IhpqswU+sWsY3W32dv8AguylXxytYlKnZCyU/wDkrpA9zyUgldC8lmIxxecDyASVStrAktGmdNhom8FcjgaNyHNxmHlBbfXMXKC47WLY11CM8YtkFSfFzKbDMWgeXNMjQRxIV13mjse3tCVwvqFVI9QI+LmVSaLmR6SOPljtVKeNnKHaly2NmIXqiLmQieIFwB2E2TJVsZyh2pdxAtHtDtRUWBzRtjb5AAyMljALC3iiGGTSmJt7Xz385S2ysLiWl9/RyuedM2GNcY27N/iUyumG6a0Jq2m9N2XtHxWrYOZVq/TWj1nBxs8OLbNucwSMzbJW6bGad4uHOHSxw+CEqclyEjXh1MMaVtKxmAnAVMLtkrSlLScMfIAHA9CEVZ6lJSUotJ9Pugbh8F034Xhey+9A6GljAyvfoTBg8gBb51xsCtK3UeCYUlw7UskfTKhEjhbNdEr8bpY2u9LWJFgNq59U1uu85ZbroXwq6K0oqc0pCx9RjgvHYEOCYg/mRahwSWaPzkYabG2rvUvaqh6L4Wgldjr5P8U16Vkb7XjGoegZBMMtH7UZ6lzjR7ztPNqvY5odzZX6UzVWNPgeDtadypG1SOu55nEQyp+7sR6SaMU9a3VmZqvGx4ycDzFcc0k0Kno3HWaXx7pAMv1DcvoCgxeCpFrgO4HatqugyIID2Hcc8kYyqUdtURvGpvoz5hFIvHUq69pLoE03kpcjtMZ2fp4Lns9IWuLXN1SMiDkQuqFdT2OWcZwdmATTrDAiU0ditCxOp3OqNJONwd5lex0pcQACSTYAbydyLQUZIunLycaP6zzUyNyYbMB3u3u6lStLLhiIUljm0MWg+jQooc7eekF3u5DeSmFk+sdSP1RtPHnJVSWYyEsYfRv6b+J4BWWNDQGtBP4RtP5ivJc3e73OzDfRbF0VJA1Y8+LjsCrsrAHWbeV/EbApo8Lc/wDimzfu25DrO9XT5qBuZawd6FnLVgulojaHWtd5tzKnTYDA1z3CFus83c5wBJPWoJtIG7ImF54qZlTI8XOXMnTSBZs4v5SNG4aWpAhffzl3ubuaSd3AIFQUeY6l1vFdC/pD5JnuJeR6I3C2xIT6Isk1TkQ6x6br1aGCpTsnqjiqqUHqgvBhIIbt2cUbotFwbHNWKSEAt6Ey0JGQXn63OjDFrYWZdGIr3tmojo9GNhcOspqq4rFU3hT16mwQ6IWn4A3lP94qrJgA5b/eKaHhV5GFZNmwQ6ClPgX439pQypwP8bu0p0miKGVMComxXTh0Euowu3tHtXSMBgtTx/l+JS7SYcJZmRnIOOfQui0OEsYxrQTYZd6fVs0VGOyOc1eBxGR51My9x69YleupSwejJIL5esbW4JlloDrOy9o+Kr4hQkNBPFc7nLFuVyoNapC06j5kH8yY5SOtN/mEHxGjtN1BUTYHGKasjamldlkiDZncFrQUROQzPD5K+6iIyII6QQoSOmIPkjLyLhVMSi1M0fgps1viuDFzL26FSKvEF8MxRoLyPaxu1xAHWugaPYRU0zyDYsdwO9AdAMNDZ3OlYfRHo8AV0UVEXEhRmrPQvOs3HCUqquc0elHrdSH1OI00w1ZAWHssmATRn2+1aPpon7dQ9iyk0crSe4nnASDr007XcxNj2hFKLSaemIbUxOLOWBe3YiT9H4DmG6p4tNvBbfVL2izJSRyXjWCfOlzJ5UOQTppYqhuvC4HoS5pTosypF7ako9V438zuIUgw50btdjTG7iz1T0tRyjrRINWSwdx3FDFFu8dGHDJLXVHz7i9I+GQxyt1XN7COI4hUXPXctNNFW1cZGyRubH8/A8xXDaymdE90b2lrmmxHOF2UZ4t9yith0CeEfvXMjb6ziGj4ldYEAjY2niyAFieA39ZSF5LsP1pZJ7XEQ1Rw1nc/RZOVdpHSUgJmlaXnMgHaeHErcZJykoR5EeHiopyfMO0NBkA3Jo3/ACRJrGRDIZ956SVzObyg1dRlRUry3lkajPeKsULax41ql7Q6+xhJ7zv6FzOngWu5VPH/AEPpdLLcMe1g4N9J3bsVZuEMvcte88Xf3S9DXPj2SavZdWKPFJWuLgXvvtuTY9Z2JXqNhtsMbKZw9WNrV79Gk4tCggcZW6zZDzjeDwK8fTP5blN2NqWRSO3vC5lp7grqZwma/Wa92f4XbexP7oHfeHsQXSzBjUU5brm7LvA4kDeujha2VPw9ydak5xOeYVjsrpNW97JqpMcka4Ei9ikrRuL9+RzJzihXTxNlPQ5qUbx3GCTSuKTLUdcDPIquccj5LuwqXBaMEONldfSN4KGLwZwmnpL0BZxyHeD2FRvx2Dgewq9LSN4KnNSN4LY10Bgqd3oU5sep+J7ChlTjkHHxV2po28lCK6naASRsTqS6Gw1OpZ0exGKSqja055nuXSYRkFzLRmFokZM4BliesLolPiMZaCHC2fijijfQdRkl7xUdTZnPeVTxilPmxnsK8m0zgaSDFLkSCTG8DI222Q6r09pZWFoDieZrto6VHKle9jLiKeyfoyJsKhqKZjpjdwyACDVWkshP7pgA4nal+skkfNm46zrbCd6qkrahcm2jpkVFE31j15/FE6esjA1Xuu3dca3ekCnhqIm/xg5nBwc4dhBsp4q+20xtPM4t7jsXNKz2OqKaWo/0zISbx6hPMfgh2Mw1JyZqW4E6v9ksy1zXC5jueVG9ju4ZryHSCRmTJw4fdzgjqBdbuKWLnHRGaT1OlYPhnmomgtaScyRvPSrv0UcgJCwzTQRkNlBpyeVd0Luh3s/5mnGnq2TWAkdC93qkEOjf+UnI9CpGMZPV6kpOSLv0Jv3YXv0FnICEYg3EYc2NbO38J1X+67I9qXZvKGYnas7XxO4SMLe/YVT2exkpy+F3+Y8ijZyVuIANlwk2DygMdsew9aIQ6YNPsg9BS5IHGqt0xk83zqCaiB3WPEIfDpNCdoIRGmxKN/qvHQUroiqUkexE+q/PgVzfyjUVA2Vs9RIQQLGNhzltsBO0W5le0608824U1I3zk7sgG52J48EDwTQ4l30ivf52Um+oc2NO4fjI4bE8Y4Pek/8Ao6be34BFNVVta0R0kQpKQZA21bjiN7j/AJdGcM0LpoDry3mk260mefM3Z2pq5mi27Lbb4KCXVbtOfAZnt3IOrJ6R0/eo6glvqRh1rBoDRz5DqC0kcN+s7+kdW9RvqOS3r2ntKqSzOO3VHSbnu2dyCiPcl84BssOgXPaVG+rbvuek91uHUqbzf2ib8G/2cofONyuSeILg0c+1w6NibCjXGDBsVDH2Asx2TgL3sdjs9lkSxDGHwP1H5g5tduc3j0pShe3cWA33vb1erfLmTphsbKiFrJtV5bsIz69inLcElpckpcaa4ZqTEMTjjifI4CzWk9ypOwqFpIa/VI3XQzSjBppofNwvbmbm52gbkIpOVpCtO2hyylryyZ0ltpJt0klM1Fj4y1hZAa/AZ6eQCVnrEWIzBzTM3DWlouNy9DiHFpNHJTjK7Ww5aF4nFK8suLkZJskw5q5BBhrona8Lyxw2EI7DiVdYfvCTxsFCLjbUFSVSL2v/AEPMmGt4KpNhoSk7FK7ljsVebFq3ldyN4C459rGOqw0JY0now2FxG+w7SqlRi1Zyu5C5q+d51ZDdtxu4Fb3eQ0JScknFoZoKUBjBbYB4IpSQjUGXHxKiijuxrgLgi6t0vqjPj4lc1NWkdkndHPsbgtI8AvPpHIucRmSdhKFMjTLpLD+8kN/aQenhzVt9ycYxitFYsUFECEOq2htXm8s1bWcBcg2ysEz0EOSFVmHa879m7aQNyOyFb1RdZUE/bB/PqtB68wvJnP8AxEflB8Hrelwbo7Qi9JhI4jtXPhsdGPQVZ5OVG09MR8QCqkszN7LDmc9vc8WT3UYVA4hp1bngRdDMZ0Sj1biQsO4F1rqsbEpSF6hLALMkcwH2SA5h6Wi7T7qOYUXw5x2a05ua274HdMd7xnnYepJdThs7CdRzjbmuoqbSOopz6bLgb7OYe3Z3J5UXNe67hjUUfiR3bR7SPY197cm+sRzxu+0bzesOCZaqjhqGWkYyVjh7QDgQuIYLpjTykNcfNuNvWsATuzGRPPkV0jAsZLCA46zTv+PT47+KSnXnReCqtPt/1AqUY1FipvUGY55IaOW7oC+nd+E3Z7p2dSQMa8nGJ0l3RHz7BvjJDrflK+gY5A4Ag3B2Fbr0sKaujlVWcdmfKbcaqonajvOB97ajgda5yAAOZKeK3Ep6SFkA/eV9QLagz800+z0jefgF0fTuamgj+kSxML4fTa8gazSAbWPFJehuEO9KtqR/1E+YB+ziPqsHA2sT2LkrSjHlt6v93OuFSpONmybRXRhtI0vefOTyZySHn2tadzfFHXu3nLgN56BuCkdlnlxz2DnKXMf0lipwS+TUJ5g6V/5GHJo/E7sK41iqS8lNIoJ1tU1jbyOEbTsF8z8T1IRNXut+7gNuXKRE3+r0j2JT+ua6oJNHSuYDtmf6Uh6ZZMh0NVOXRSqlN6mqYCTve6Q9gyXVGjb4mRdXohgrMT+8rYI+ZnpkDruO5DJq+lJGtXSP4gF7d/4A1U49DIL2dVnn1WHLouM1JJonSZ6tQ822+g/v9DJWUI9fQnmS6ep459A77YO53+fPi5ewwUW4wk9Jb4qnLo1CPVlB5i/V682rV+jkYuB6RAv6MzO67c0cC7mZVH0Qw0dPHf0GRnocD4OTjo45w2N1bbCNfwIsVypuBuYRqiU7/RfCfiEyYBUSwuBP0kD8jXg83okgrkrUmtUzphUUlZoZ/KNSSGIVUBIczKRo3t5XUuf0ekMx+1d2rrVNVx1DHNa4OuCHMOTs9volcZxGg+j1D49wcbdG5NSakrMKnKOg1Q1zngGR5dbZc3tdMjIMm9C5pNWkuaxu6x60zUOlDmkNlbYcVadJqKuc9TiG5W5Ia2QozDFZgsg+G18cvquCaaam9AZLmcQqaYJkZzKnNHzI7JS8yqTUvMhhDiFyoi5kErmJuqKXmSnpPE5rQRld7R1Ep4x1FlIH4Vi0sUrgJSGWyacxdOGHY450bSWtJN/EhJVfo9rZhxBRHB6GVsLW617a3+4q0YxlsybbW4d0lgGu9Lcbmt2myjxvTOSSR7DTFpDiwO2DJ1rm+5A3yOec8+YbEHC24qqylpFDBLjjW5NzK182JgJZJCwnKzS0bON1Sw/DySLjanH6hyDde1uAG3pspVKiSKwpO95O4DghaNkjj+q/gFaFZqj+IRzkj4ooNGY3es57usjwU8Oi1MPsgem5UMa6s6MPgW3YvGDfzpvxDh8FpU48yQWeZJRwOu4eCd4sGhb6sTR+kK1HQDc23UEMxefqDAc7bXw/9tKeiN/yVmPFoAM4KhvTFIR4J++iHge9Z9G5j2lBzXT1GSfU59K7CpspNRhO9zXQuz57AK9h2CywDWoZxNF9y9wcLcGPHqnuTlJRg5OAI4OAPihkmjFPrazI/NO5cRMRv+nI9YWzNLa/PUOHW/4Cui2kQJLHBzSPXjfk9h4845wnVpvmFzWWglFtc+eDfVkFo6hnOCPRf0G10zaOYqbebkN9wdYtz4FpzYeY9WS6OFr4Hhe32/BDiKWL3luL2k1Kaypjjd/CYfPvG51jaJh5th/Tzok4b/8AArJhs49QP6QEGxiMSgiRwZTt9ck6vnSPYJ3RjfbNxy2XvBtyepZJJaAHEsVmqSWUVmRtNn1TxdgdvEDftXjjsCq0ejUUH70tDnnM1NW4XJ4sYdnitcV0tDfQooHyFo1Q/VLWNA3Ri2Q6AlWrfic7i7zTgTvEZJy/E65XVCOm9kc85K/Ub6mvgOclTNLb2YY3BvUbeBVP6dRA/wDxZncC7PxdfYlQ6NYnIbls5PH0wpmaH4lwnH6n/NWwwX+QmKXQOy1eHu2wFh4uAA8FH9Iw53qPaw5WAkbcc2ZF0Oj0YxRux0/vOPiVL9R4rv8AOO5nMY7xCPudTXfQKNweJ99R5de+/Wy2ZFtwFBJo8TscTbfe1+rZ3Id9RVwOsaSJx4mBrT2s1SrEcNcz/SuH5H1De4ucO5C/SQfkaTYLI2xDnC/FjCNm+wGaqCjlByfF6PFkjT2tJRyDFKxnrU01v0v7yxp71OMXLv4lE88btAv3nNK5vqMlEvaNUM01i5sTg2w1vPu1m9Ac3XHbZEtMtD2GB9Rremwe9wA51vog9gflBI2+42Db7idluxbaaYo6Z7YI/Saw2s3Y+TfbmGwdZUorVsrFXl43ZzLDMIlD2Oew2J22yTPWYa0mxC6NhOGOEbRJGNirYtotr+lHkeCvUk5Wucysm7HORhDmHWicWlMuH6R1kbQ0ta63Utp6F8WT2kc+5XKJmsDZczm0wyoRlqnb+iN+mE42wDtVd+mcu+n7wrk1MVQnpSspvoDJ/wBn6FWfTZ//AG57kv4zpY6RuqYSN/Yi9TTHgl/EoCNypGXgV0n3MsYTpOx3oyCx505YfNG6NpDhY38SuQ1YTJo/Ifo7Mz7W/wDG5WjTUncLk0rBHG6cnW/OfEqnS0oCPV9O70ybW1j07UIqKxkZAOV95BtbpAXOo6nRe+iD+jVDrSaxbdrMz07h8U3AN5HigOFY/RMYGsqI7XuS4lpJ50UZjdM7ZPF74UKik3t6FIx0LrXgeyOxbifgB3KqK6E7JYz+tqlFTHymn9YU2pdBsJKag8Fgnd/l1Cagbg0/rHzWj6l25gP62/NLqHCWjIf8uvdc/wCXVH6ZJ91/U35rX6fJ92e1v/JCzNYJB5XtxvCHsr372Ee7/wAlMys4tPYfhdHUxbEY3d6GaQ17aaJ0rtuwG1+g232RKGQHm8O9cp8p2P6zzCx4c1u0DcRcZ+KrSp45CylZElP5UXNeWyMuNz8j0azRY9iGaUaczOkBgkAjLQQNUFoIuCW6wv2pHihL3gcdp4DeT0Bb1kgJs3YMh0DIL01RgmrI5VVlhbfyDB02rt1Q4dAaPgo3aY15/wBVL2oGGkqRtO47la0USzKj5sIv0nrDtqpfeKj+v6r/ALiT3ioG4e87lpJSObtBQvEOKp1f1LrMZqj/AKiX3irUNdWONhPKT+YrbA6DXIyXaNFtFoKSL6VUtF2jWDSL24Zb3E2AHOoyqa2RRSklq39RIwjRTEHR+fqa11JABcySOzt+FvzRGmYBlC6rqB99US+YY7nZFG3XI6bK9juKunkbJMCTciCnb6Wr+Vuxz+Lzk3ch1VexNRJYH7GN1h/Ml2uPMLBcs67ekTqhGS3b+pZNaGZPmaDyWulJ73klaz1WsDqyVA5x5z4oPJiQYLRtDG/gaG9rnZnsQuqxZ52vt0yW8AEixy5juduYXnqJR/qZx05jryTJolXxwnzk2tPJsD7sBaPy8edc1fUl2ev/APZdWYMQkaMnOt+l2XWFTDPqTlUUlZneIdKaZ2Rc5n52kDtGSI09dC/1JWO6HC/YuAwY7K3b2WLeHSO5WWaQtPrN8L91j3JsdRbq5F0qb2djvU9O14s5twhP7PMa7WjNuLdy5hQ6UuZ6k72c2sfB21MVHpzOPWMcg5xqntGSV1IP4lYGTJfC7jRPhhVGbCzzLyn08iP8WF7edtnha1dZT1I/6es8zJuDhZpPOHfAre69mK1NboH1OFHgl3FsIdY5Kxi9NikVyXNez7yP0m24m2YStXV1YRnIFlZMW8nyBlVSNbMxkg9F9xlx3JrwbAmtha3WvbWz6XE/FJLZZPOsdMb6pT9hRBiaQcjf/cVZXT0MrW1RaxWZmo+0gcQ6+qBnkSkisr3yksjyaMi7d1cUSrcIZrvN3XLne0d5POoXUWVmnVA4AKTqRWw0aE5fHt4KLHsiGdufiUNxHFr5NaOmwRKXA77XqJmir5HNYxwLnENAttJ2IQlTvdstKM7WSIdFdGqnEZHMhsNUXc91w1vAXG88F0H/APijrZV7wfynb7y6Dodo/HQ0zII87Zvdve8+s49ezmsjwXRF322OVzaONyeRqpHqYh2h48HKo/yR4iPVrWn9UgXcF5ZUsLmSOFnyX4uPVqmH+Y/5LQ+TrGxsmaf5vzC7vZerWf7YObLr6s4L+wmPDZID/Nb8Vh0Ox8e1f+ZGu9LwuHELW/dDZs+r+rODfs1joBZLG+SMixa2VjXDiWOByPcUN/YKuYM4JHA3yLHF4/MW3B7V9EGdo9odoWjqyMe23tStR6oeNSXNX+p87R6AYjJdsdG9gORe8taSOABNwO9G8N8jNSc5ZI2c1y49y7NJjELdsg7QqsmkcXs3d0An4JXUgt5GtOX+IkUPkdhb68zj+UAeKO0nkyoWbWuf+Z3yRCXHpD6kduc5eKo1NTO/1p9TmZa/ab+Ck69NeRlSqPd2L8WhmHx/YM6yfmoanRjDHZOiiHQ63xQZ+ERvze6WT80khHYCAtm4RA3ZAwc5B+aV8RHlEdUXzZ7RaCUkVQySnlGpe5ic4HPcWHbbmKm02rS57YgCWx2OqPblcPQb1DPmuTuQauqI4XB0log251g64IH4T7WzqKr0+Nx1N5Ynk3cQXWuRe13Bu09m5NUpVXDFhsn9vuCEoKdsWwLxPEW01xfzlQ8WOqMwNzGchg79uaBjDq+pN2xuYDvAz953wT3hlBFHdzWAOObnn0pCTvc52/oRFwcdgJ6SuRTw7HS02c4b5Op3ZyPb+p+t3C6lHk2bvlZ1An4J/NPIfZA7StDSP3gdlkc+p1FyodDn8nk6buk/p/uoHeTtw9WS3U4eC6E6jdyQtm0zuT3kLLiKnUzpQ6HNJNCqlnqTd7viFWkwGtbyXj9P9l1J0Dhud1OK1ew/i67FMuJnzBkxOTvo6po9KnvztJHdmovOSN2wyt6M11Z8PEdrB8FBJTA7m9hCb2l80DK8nN4cae3a54/Mw95CuRaQA5O1HdYB7DmE5y0bN4b/AFKhU4TE72R/nSEHVg94hUJLmDKTHdXOOSSPoJspH1Qm9d7bn27WN7Za1siOdeS4FHuA6tX4KucJtsv2X+KW8eQ2vMHV1GWuGuLX2HcedrthR7BobQtAdyv9xV/CZ3NhdBINeMm4a5sZA4ka+w9CtUeFDUGo9rW3Nmk3IBccjZVpVLPcnUimgTWTek/I+s7xKqee5irFWPTf+Z3iVE1oUJbnRHY1HGx7k16KU/mmmqkbnYtiFiRwc822DcOtAqeMcE5jSJhY1rqB5DRqizmBthwvuRgk+YtRu1kiKo01qL2YxluNnjuKi/bOr5MfY75rx9fCTf6td1zADsupPrNo9TDY/wBUo+SpaXeiVl2Go0urDyPdd816NJqw+00fp+ZXoxqTdQ0w6Xk/BbfXlV7NLRt94/BD+5/c1v8AT7GNxmsP2n9LVK2tq3fau7G/Jaux2utkKNv6Xn4qF2N4kdk9O3ohJ8XoWjzn6MNpcor0LYhqnbZJD1n4Bbtwec7dc9OuhD67FHba9rfywsHiSq9R9Yu24nKPyMjb8EMNLnJ/QP8AJ0QyM0fk3tPX/cqePRt3J/2/NKLqGuPrYrU9RYPBqrVOj07wdfEapwO7zpHgjhodWD+XwdAbgBG0gdYHgFrJSQsF5J4mjnk/uuZyaFNd61RO7pmeVC7yf05zOuel5KN+HXJmwVnzR0ebFMPYPSraZp46zXfFVH6YYWzbiEZ5mNv4ApEGgFPyD7xWw0Fp+R/UUynw/a/35gyqvcv35DfN5SMJGX0iV35WO+QQnEvKvQNH7mKaU/i9Ad5Qj9iKf7vvK8dolA37IeKOdR7WZcPU7vuA8Q0hGLOfCadschAdT6jjcytzcx1zY67bgcCBxVKg0UxGFweynmyIJADhe20JoZgFO03803LMWFjcbCCNhRBw13AvL3HZcyyn/wDSdcYl8KA+Db3Yw4Y/VYx08UrHFt7aj7F19gc4aoceBKEYjphhrnEHEKqKxsWRRNYQRtBJYXX61PHGDbN1wLZvecuGZVGbRyFzi5zWFziXEloJJOZKhm0sTeEpkztbEDp8awV3r1uJP/mPHhZVzimj+9+IO6ZZf+SLfs1ByWD9IXn7PQ8G+6FX2qC2T+onsr7vQE/XGADYMR6pZv8A2LZukOCDZ9Zf+aX/ANiLtwKLm90LPqWEbB3Bb2qPb6m9lfd6FKPTHCW7HYkP5jj4uVhunmGDY7ET06p8VKMJiG7uC9+roRuPd8kr4iD/AMfX8B9mfd6fkweUTDR7Faelsa2b5RsN+5rPdZ8CtHUUXA9y0+iQj2PBLnU+z9+g3s8u79+pb/b/AAw/Z1g/QF4/TbCz7FZ/41TdDFujWkjI+Q1bMp9psiXcWXaUYW7dWf8Ahv8ABajGsLPtVI6acnwCpOe0bGjsUf0jgAOpDHDt9Q5Uu4MwYphm6aXrpX/JG6PEaEsBZI/VzteJw3ndqpNFWUWw+rPmxnx8SnpuDekSc4SS3A1VTv13+i71nbjxKjbSv5LuwrFi0qWu40Z6FyngdyXdhRI65Gx3YVixTdLyOpkYgk4O7CpG0z+DuwrFiXL8jY/BI2mfwd2FSCmdwd2FYsQy/Jsw3FK78XYVu2kdwd2FYsQy/Jsw9+jP5+wrz6O/gewrFi2WHGbCF/A9hWxjdwPYVixHLBjPCx3A9hXha7gewrFi2X5NjMGvwPYV6dfgewrFiOX5Nj8Hoc/gewqOTWO49hWLFsvyZT8FeSFx3HsK0bA4eyewrFi2WHMJ2g8l3YVuNbknsKxYhlLqHMNSHck9hWpaeSewrFi2UupswjLXck9hWBruSewrFi2UjZho5juSewrRzHcl3YVixHKQMwidG7ku7CtDG7ku7CsWLZS6mzGRuidyXdhUD4H8l3YfksWJspC5hC+nfyHe6fkozSv5LvdKxYiqXkGYaOp38l3ulF8Ngf5tvou37jyivFitTp2ZKc7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268" name="Picture 4" descr="Como Hacer un Resu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832427"/>
            <a:ext cx="4765721" cy="213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brasilescola.uol.com.br/upload/e/alunos%20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63743"/>
            <a:ext cx="1215635" cy="135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xxixjornadadebiologiapucminas.files.wordpress.com/2015/08/lc3a1pis.png?w=942&amp;h=717&amp;crop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49199"/>
            <a:ext cx="1368152" cy="104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de seta reta 5"/>
          <p:cNvCxnSpPr/>
          <p:nvPr/>
        </p:nvCxnSpPr>
        <p:spPr>
          <a:xfrm flipV="1">
            <a:off x="5436096" y="3832427"/>
            <a:ext cx="1008112" cy="1069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5436096" y="4901951"/>
            <a:ext cx="1224136" cy="7592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11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457200" y="2450168"/>
            <a:ext cx="8229600" cy="4075176"/>
          </a:xfrm>
        </p:spPr>
        <p:txBody>
          <a:bodyPr/>
          <a:lstStyle/>
          <a:p>
            <a:pPr algn="just"/>
            <a:r>
              <a:rPr lang="pt-BR" cap="all" dirty="0"/>
              <a:t>informações </a:t>
            </a:r>
            <a:r>
              <a:rPr lang="pt-BR" cap="all" dirty="0" smtClean="0"/>
              <a:t>documentárias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Construímo</a:t>
            </a:r>
            <a:r>
              <a:rPr lang="pt-BR" dirty="0"/>
              <a:t>s</a:t>
            </a:r>
            <a:r>
              <a:rPr lang="pt-BR" dirty="0" smtClean="0"/>
              <a:t> informações documentárias através de um conjunto de operações, que podem, grosso modo, serem esquematizáveis em três fases:</a:t>
            </a:r>
          </a:p>
          <a:p>
            <a:pPr algn="just"/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/>
              <a:t>Ler um texto;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/>
              <a:t>Selecionar, no mesmo, o conteúdo informacional;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/>
              <a:t>Representar, ou seja, dar forma às informações selecionadas, de modo a torná-las </a:t>
            </a:r>
            <a:r>
              <a:rPr lang="pt-BR" dirty="0" err="1" smtClean="0"/>
              <a:t>documentariamente</a:t>
            </a:r>
            <a:r>
              <a:rPr lang="pt-BR" dirty="0" smtClean="0"/>
              <a:t> manipuláveis.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OBJETIVO: promover a circulação da informação. </a:t>
            </a: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Organização e representação de informações documentárias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16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457200" y="2450168"/>
            <a:ext cx="8229600" cy="4075176"/>
          </a:xfrm>
        </p:spPr>
        <p:txBody>
          <a:bodyPr/>
          <a:lstStyle/>
          <a:p>
            <a:pPr algn="just"/>
            <a:r>
              <a:rPr lang="pt-BR" dirty="0" smtClean="0"/>
              <a:t>	No resumo, o texto base é desestruturado de modo a permitir que certos fragmentos, organizados sob a forma de um novo texto, reconstruam potencialmente o sentido original.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/>
              <a:t>O processo global da Análise Documentária defronta-se, com pelo menos dois objetos: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O texto, como sua unidade de análise;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 smtClean="0"/>
              <a:t>A linguagem documentária, como instrumento comutador.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Organização e representação de informações documentárias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14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539552" y="2348880"/>
            <a:ext cx="8229600" cy="3384376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/>
              <a:t>Linguagem Documentária</a:t>
            </a:r>
          </a:p>
          <a:p>
            <a:pPr algn="just"/>
            <a:r>
              <a:rPr lang="pt-BR" dirty="0" smtClean="0"/>
              <a:t>Alguns exemplos de tesauros</a:t>
            </a:r>
            <a:endParaRPr lang="pt-BR" dirty="0"/>
          </a:p>
          <a:p>
            <a:pPr algn="just"/>
            <a:endParaRPr lang="pt-BR" sz="3600" dirty="0" smtClean="0"/>
          </a:p>
          <a:p>
            <a:pPr algn="just"/>
            <a:r>
              <a:rPr lang="pt-BR" sz="1400" dirty="0">
                <a:hlinkClick r:id="rId2"/>
              </a:rPr>
              <a:t>http://www.cnfcp.gov.br/tesauro</a:t>
            </a:r>
            <a:r>
              <a:rPr lang="pt-BR" sz="1400" dirty="0" smtClean="0">
                <a:hlinkClick r:id="rId2"/>
              </a:rPr>
              <a:t>/</a:t>
            </a:r>
            <a:endParaRPr lang="pt-BR" sz="1400" dirty="0" smtClean="0"/>
          </a:p>
          <a:p>
            <a:pPr algn="just"/>
            <a:endParaRPr lang="pt-BR" sz="1400" dirty="0"/>
          </a:p>
          <a:p>
            <a:pPr algn="just"/>
            <a:r>
              <a:rPr lang="pt-BR" sz="1400" dirty="0">
                <a:hlinkClick r:id="rId3"/>
              </a:rPr>
              <a:t>http://</a:t>
            </a:r>
            <a:r>
              <a:rPr lang="pt-BR" sz="1400" dirty="0" smtClean="0">
                <a:hlinkClick r:id="rId3"/>
              </a:rPr>
              <a:t>www.stf.jus.br/portal/jurisprudencia/listarTesauro.asp</a:t>
            </a:r>
            <a:endParaRPr lang="pt-BR" sz="1400" dirty="0" smtClean="0"/>
          </a:p>
          <a:p>
            <a:pPr algn="just"/>
            <a:endParaRPr lang="pt-BR" sz="1400" dirty="0"/>
          </a:p>
          <a:p>
            <a:pPr algn="just"/>
            <a:endParaRPr lang="pt-BR" sz="1400" dirty="0" smtClean="0"/>
          </a:p>
          <a:p>
            <a:pPr algn="just"/>
            <a:endParaRPr lang="pt-BR" sz="1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documentária / inteligência artificial</a:t>
            </a:r>
            <a:endParaRPr lang="pt-BR" dirty="0"/>
          </a:p>
        </p:txBody>
      </p:sp>
      <p:sp>
        <p:nvSpPr>
          <p:cNvPr id="4" name="AutoShape 2" descr="data:image/jpeg;base64,/9j/4AAQSkZJRgABAQAAAQABAAD/2wCEAAkGBxMSEhUTEhIWFRUVFxgVGBUXGBUWFxYVFRcWFxUVFRcYHSggGBolGxUVITEhJSkrLi4uFx8zODMtNygtLisBCgoKDg0OGhAQGjImHyYtLS0vLS0tLSstLystLS0tLS0tLS0tLS0tLS0tLS0tLS0tLS0tLS0tLS0tLS0tLS0tLf/AABEIAKgBKwMBIgACEQEDEQH/xAAcAAACAgMBAQAAAAAAAAAAAAAFBgMEAAIHAQj/xABIEAABAwICBQcIBwcDBAMBAAABAAIDBBEFIQYSMUFRUmFxgZGhsQcTIjJCksHRFBVDU2JyghYjM4Oi4fBEstIkVJPTNKPCF//EABkBAAMBAQEAAAAAAAAAAAAAAAECAwAEBf/EAC8RAAIBAgQFAQgCAwAAAAAAAAABAgMREhMhMQRBUVJhoRQiMoGRseHwI3FCYtH/2gAMAwEAAhEDEQA/ACc8b9d3pO9Z288SsbE/lHtKWq2WqD5D6QbruzLcraxtmtY6uo5fcvNlF3OiMojWI38XdpWwY/ie0pbjq6jldysNnn5Xcka8lFKIfDHcT2lC8YNtjz7xQyeWocCNe3UhD8NnO2QlZLyOS4uX+bJD3ZcHO+aTzikw+1f77vmm04ZMWlpNwUrYvhpidmumhJbMlUT3RoMXm+9f77vmtxjM33j/AH3fNDli6cKI45BMY5N94/3nfNbDHZfvH+875oVZe2Qy4jZkguMel+8f7zvmthpBL94/3nfNBrLLIZcQ5kg43SKTlv8Aed81uNJJOW/3nfNALLEMmIc2QxDSWTlu94/NejSV/Ld7zvml1YhkxDmyGP8AaZ/Ld7x+az9pn8t3vO+aW1llsmJs6QyHSd/Ld7zvmvRpQ/lu94/NLS8stkRBnyGU6Tyct3vH5rX9ppOW73j81d8nuh7q2UPeCIWHM8ojcOZW/KFo5q1Ez4IwyGJrdY7AXbwOfYpfx48I+OeG4EOkknLf7zvmtTpFJy3+875oCsVsmJPOkGzpFL94/wB53zWp0gl+8f7zvmgpRHB8LdOSG7lnThFXYudI7LoE1z6NshcTfiTxTIy43ntSPo1VzU1OINW9thV01VS/YLLlco30MnK2w6Uco12gu2nijb6QLlzKSpJvrEEG4KvCorAP47u5DMitwfydv2H19H/l1Xkov8ukd1dWD7Y93yVeTFKz73uC2ZEb3+37DlUUHOe1B6rDuc9pSzPi9b973BC6nGq37wdgRU0C8u0tw01VTyvZFIXB7tb0iTq96aKET6gvIL58eJVLBdZ8TJH5ucMzzo3Tgaoz4+JSqbci2HRHP6+mBkffWtruNtd1vWO66hZTkeq49BzRSshPnH/md4leRQqTk+oVSh0KbJi31m35wr1LUMcbA58F66nHBAMXc+CQPj2kWzRi8WjNKGFXTG1tMHArSGkG9J7MYqXbwFYpp6lzs3ZI4Uh1qO7KRqQ/KJC1trI5A2ZwyNko6Zh4I1zdPSs5KwJ6J3FSyxerF6JyWPF6nXQjQSWpkY+eNzICNa+zX5hzJh0u8lwsZKI9MROR/Kdy55cTCMsLKKlJq5ylYpqqmfG4skaWOG1pFiFCrp3FMWLLL2yxjxerF6sY1WL2yyyxjxH9DtGX10wYMo25vfwHAc6oYHhElVM2GIZuOZ3NG8ld60fwVlNEKeHID+JJvJ358VzcRXwLDHcpTp31ewawLD44I2xRNAa0WySJ5aasR0zYm5GR4vzgZm/Yui07gBZuwJO0m0TFdUsfO60MYyYNrieJ4LkhaDTkUd5XscOocKmma50cZc1gu524W5+Kpr6VrdHGOpTTQAQscNUlosdXfbnXDtO8IhpqswU+sWsY3W32dv8AguylXxytYlKnZCyU/wDkrpA9zyUgldC8lmIxxecDyASVStrAktGmdNhom8FcjgaNyHNxmHlBbfXMXKC47WLY11CM8YtkFSfFzKbDMWgeXNMjQRxIV13mjse3tCVwvqFVI9QI+LmVSaLmR6SOPljtVKeNnKHaly2NmIXqiLmQieIFwB2E2TJVsZyh2pdxAtHtDtRUWBzRtjb5AAyMljALC3iiGGTSmJt7Xz385S2ysLiWl9/RyuedM2GNcY27N/iUyumG6a0Jq2m9N2XtHxWrYOZVq/TWj1nBxs8OLbNucwSMzbJW6bGad4uHOHSxw+CEqclyEjXh1MMaVtKxmAnAVMLtkrSlLScMfIAHA9CEVZ6lJSUotJ9Pugbh8F034Xhey+9A6GljAyvfoTBg8gBb51xsCtK3UeCYUlw7UskfTKhEjhbNdEr8bpY2u9LWJFgNq59U1uu85ZbroXwq6K0oqc0pCx9RjgvHYEOCYg/mRahwSWaPzkYabG2rvUvaqh6L4Wgldjr5P8U16Vkb7XjGoegZBMMtH7UZ6lzjR7ztPNqvY5odzZX6UzVWNPgeDtadypG1SOu55nEQyp+7sR6SaMU9a3VmZqvGx4ycDzFcc0k0Kno3HWaXx7pAMv1DcvoCgxeCpFrgO4HatqugyIID2Hcc8kYyqUdtURvGpvoz5hFIvHUq69pLoE03kpcjtMZ2fp4Lns9IWuLXN1SMiDkQuqFdT2OWcZwdmATTrDAiU0ditCxOp3OqNJONwd5lex0pcQACSTYAbydyLQUZIunLycaP6zzUyNyYbMB3u3u6lStLLhiIUljm0MWg+jQooc7eekF3u5DeSmFk+sdSP1RtPHnJVSWYyEsYfRv6b+J4BWWNDQGtBP4RtP5ivJc3e73OzDfRbF0VJA1Y8+LjsCrsrAHWbeV/EbApo8Lc/wDimzfu25DrO9XT5qBuZawd6FnLVgulojaHWtd5tzKnTYDA1z3CFus83c5wBJPWoJtIG7ImF54qZlTI8XOXMnTSBZs4v5SNG4aWpAhffzl3ubuaSd3AIFQUeY6l1vFdC/pD5JnuJeR6I3C2xIT6Isk1TkQ6x6br1aGCpTsnqjiqqUHqgvBhIIbt2cUbotFwbHNWKSEAt6Ey0JGQXn63OjDFrYWZdGIr3tmojo9GNhcOspqq4rFU3hT16mwQ6IWn4A3lP94qrJgA5b/eKaHhV5GFZNmwQ6ClPgX439pQypwP8bu0p0miKGVMComxXTh0Euowu3tHtXSMBgtTx/l+JS7SYcJZmRnIOOfQui0OEsYxrQTYZd6fVs0VGOyOc1eBxGR51My9x69YleupSwejJIL5esbW4JlloDrOy9o+Kr4hQkNBPFc7nLFuVyoNapC06j5kH8yY5SOtN/mEHxGjtN1BUTYHGKasjamldlkiDZncFrQUROQzPD5K+6iIyII6QQoSOmIPkjLyLhVMSi1M0fgps1viuDFzL26FSKvEF8MxRoLyPaxu1xAHWugaPYRU0zyDYsdwO9AdAMNDZ3OlYfRHo8AV0UVEXEhRmrPQvOs3HCUqquc0elHrdSH1OI00w1ZAWHssmATRn2+1aPpon7dQ9iyk0crSe4nnASDr007XcxNj2hFKLSaemIbUxOLOWBe3YiT9H4DmG6p4tNvBbfVL2izJSRyXjWCfOlzJ5UOQTppYqhuvC4HoS5pTosypF7ako9V438zuIUgw50btdjTG7iz1T0tRyjrRINWSwdx3FDFFu8dGHDJLXVHz7i9I+GQxyt1XN7COI4hUXPXctNNFW1cZGyRubH8/A8xXDaymdE90b2lrmmxHOF2UZ4t9yith0CeEfvXMjb6ziGj4ldYEAjY2niyAFieA39ZSF5LsP1pZJ7XEQ1Rw1nc/RZOVdpHSUgJmlaXnMgHaeHErcZJykoR5EeHiopyfMO0NBkA3Jo3/ACRJrGRDIZ956SVzObyg1dRlRUry3lkajPeKsULax41ql7Q6+xhJ7zv6FzOngWu5VPH/AEPpdLLcMe1g4N9J3bsVZuEMvcte88Xf3S9DXPj2SavZdWKPFJWuLgXvvtuTY9Z2JXqNhtsMbKZw9WNrV79Gk4tCggcZW6zZDzjeDwK8fTP5blN2NqWRSO3vC5lp7grqZwma/Wa92f4XbexP7oHfeHsQXSzBjUU5brm7LvA4kDeujha2VPw9ydak5xOeYVjsrpNW97JqpMcka4Ei9ikrRuL9+RzJzihXTxNlPQ5qUbx3GCTSuKTLUdcDPIquccj5LuwqXBaMEONldfSN4KGLwZwmnpL0BZxyHeD2FRvx2Dgewq9LSN4KnNSN4LY10Bgqd3oU5sep+J7ChlTjkHHxV2po28lCK6naASRsTqS6Gw1OpZ0exGKSqja055nuXSYRkFzLRmFokZM4BliesLolPiMZaCHC2fijijfQdRkl7xUdTZnPeVTxilPmxnsK8m0zgaSDFLkSCTG8DI222Q6r09pZWFoDieZrto6VHKle9jLiKeyfoyJsKhqKZjpjdwyACDVWkshP7pgA4nal+skkfNm46zrbCd6qkrahcm2jpkVFE31j15/FE6esjA1Xuu3dca3ekCnhqIm/xg5nBwc4dhBsp4q+20xtPM4t7jsXNKz2OqKaWo/0zISbx6hPMfgh2Mw1JyZqW4E6v9ksy1zXC5jueVG9ju4ZryHSCRmTJw4fdzgjqBdbuKWLnHRGaT1OlYPhnmomgtaScyRvPSrv0UcgJCwzTQRkNlBpyeVd0Luh3s/5mnGnq2TWAkdC93qkEOjf+UnI9CpGMZPV6kpOSLv0Jv3YXv0FnICEYg3EYc2NbO38J1X+67I9qXZvKGYnas7XxO4SMLe/YVT2exkpy+F3+Y8ijZyVuIANlwk2DygMdsew9aIQ6YNPsg9BS5IHGqt0xk83zqCaiB3WPEIfDpNCdoIRGmxKN/qvHQUroiqUkexE+q/PgVzfyjUVA2Vs9RIQQLGNhzltsBO0W5le0608824U1I3zk7sgG52J48EDwTQ4l30ivf52Um+oc2NO4fjI4bE8Y4Pek/8Ao6be34BFNVVta0R0kQpKQZA21bjiN7j/AJdGcM0LpoDry3mk260mefM3Z2pq5mi27Lbb4KCXVbtOfAZnt3IOrJ6R0/eo6glvqRh1rBoDRz5DqC0kcN+s7+kdW9RvqOS3r2ntKqSzOO3VHSbnu2dyCiPcl84BssOgXPaVG+rbvuek91uHUqbzf2ib8G/2cofONyuSeILg0c+1w6NibCjXGDBsVDH2Asx2TgL3sdjs9lkSxDGHwP1H5g5tduc3j0pShe3cWA33vb1erfLmTphsbKiFrJtV5bsIz69inLcElpckpcaa4ZqTEMTjjifI4CzWk9ypOwqFpIa/VI3XQzSjBppofNwvbmbm52gbkIpOVpCtO2hyylryyZ0ltpJt0klM1Fj4y1hZAa/AZ6eQCVnrEWIzBzTM3DWlouNy9DiHFpNHJTjK7Ww5aF4nFK8suLkZJskw5q5BBhrona8Lyxw2EI7DiVdYfvCTxsFCLjbUFSVSL2v/AEPMmGt4KpNhoSk7FK7ljsVebFq3ldyN4C459rGOqw0JY0now2FxG+w7SqlRi1Zyu5C5q+d51ZDdtxu4Fb3eQ0JScknFoZoKUBjBbYB4IpSQjUGXHxKiijuxrgLgi6t0vqjPj4lc1NWkdkndHPsbgtI8AvPpHIucRmSdhKFMjTLpLD+8kN/aQenhzVt9ycYxitFYsUFECEOq2htXm8s1bWcBcg2ysEz0EOSFVmHa879m7aQNyOyFb1RdZUE/bB/PqtB68wvJnP8AxEflB8Hrelwbo7Qi9JhI4jtXPhsdGPQVZ5OVG09MR8QCqkszN7LDmc9vc8WT3UYVA4hp1bngRdDMZ0Sj1biQsO4F1rqsbEpSF6hLALMkcwH2SA5h6Wi7T7qOYUXw5x2a05ua274HdMd7xnnYepJdThs7CdRzjbmuoqbSOopz6bLgb7OYe3Z3J5UXNe67hjUUfiR3bR7SPY197cm+sRzxu+0bzesOCZaqjhqGWkYyVjh7QDgQuIYLpjTykNcfNuNvWsATuzGRPPkV0jAsZLCA46zTv+PT47+KSnXnReCqtPt/1AqUY1FipvUGY55IaOW7oC+nd+E3Z7p2dSQMa8nGJ0l3RHz7BvjJDrflK+gY5A4Ag3B2Fbr0sKaujlVWcdmfKbcaqonajvOB97ajgda5yAAOZKeK3Ep6SFkA/eV9QLagz800+z0jefgF0fTuamgj+kSxML4fTa8gazSAbWPFJehuEO9KtqR/1E+YB+ziPqsHA2sT2LkrSjHlt6v93OuFSpONmybRXRhtI0vefOTyZySHn2tadzfFHXu3nLgN56BuCkdlnlxz2DnKXMf0lipwS+TUJ5g6V/5GHJo/E7sK41iqS8lNIoJ1tU1jbyOEbTsF8z8T1IRNXut+7gNuXKRE3+r0j2JT+ua6oJNHSuYDtmf6Uh6ZZMh0NVOXRSqlN6mqYCTve6Q9gyXVGjb4mRdXohgrMT+8rYI+ZnpkDruO5DJq+lJGtXSP4gF7d/4A1U49DIL2dVnn1WHLouM1JJonSZ6tQ822+g/v9DJWUI9fQnmS6ep459A77YO53+fPi5ewwUW4wk9Jb4qnLo1CPVlB5i/V682rV+jkYuB6RAv6MzO67c0cC7mZVH0Qw0dPHf0GRnocD4OTjo45w2N1bbCNfwIsVypuBuYRqiU7/RfCfiEyYBUSwuBP0kD8jXg83okgrkrUmtUzphUUlZoZ/KNSSGIVUBIczKRo3t5XUuf0ekMx+1d2rrVNVx1DHNa4OuCHMOTs9volcZxGg+j1D49wcbdG5NSakrMKnKOg1Q1zngGR5dbZc3tdMjIMm9C5pNWkuaxu6x60zUOlDmkNlbYcVadJqKuc9TiG5W5Ia2QozDFZgsg+G18cvquCaaam9AZLmcQqaYJkZzKnNHzI7JS8yqTUvMhhDiFyoi5kErmJuqKXmSnpPE5rQRld7R1Ep4x1FlIH4Vi0sUrgJSGWyacxdOGHY450bSWtJN/EhJVfo9rZhxBRHB6GVsLW617a3+4q0YxlsybbW4d0lgGu9Lcbmt2myjxvTOSSR7DTFpDiwO2DJ1rm+5A3yOec8+YbEHC24qqylpFDBLjjW5NzK182JgJZJCwnKzS0bON1Sw/DySLjanH6hyDde1uAG3pspVKiSKwpO95O4DghaNkjj+q/gFaFZqj+IRzkj4ooNGY3es57usjwU8Oi1MPsgem5UMa6s6MPgW3YvGDfzpvxDh8FpU48yQWeZJRwOu4eCd4sGhb6sTR+kK1HQDc23UEMxefqDAc7bXw/9tKeiN/yVmPFoAM4KhvTFIR4J++iHge9Z9G5j2lBzXT1GSfU59K7CpspNRhO9zXQuz57AK9h2CywDWoZxNF9y9wcLcGPHqnuTlJRg5OAI4OAPihkmjFPrazI/NO5cRMRv+nI9YWzNLa/PUOHW/4Cui2kQJLHBzSPXjfk9h4845wnVpvmFzWWglFtc+eDfVkFo6hnOCPRf0G10zaOYqbebkN9wdYtz4FpzYeY9WS6OFr4Hhe32/BDiKWL3luL2k1Kaypjjd/CYfPvG51jaJh5th/Tzok4b/8AArJhs49QP6QEGxiMSgiRwZTt9ck6vnSPYJ3RjfbNxy2XvBtyepZJJaAHEsVmqSWUVmRtNn1TxdgdvEDftXjjsCq0ejUUH70tDnnM1NW4XJ4sYdnitcV0tDfQooHyFo1Q/VLWNA3Ri2Q6AlWrfic7i7zTgTvEZJy/E65XVCOm9kc85K/Ub6mvgOclTNLb2YY3BvUbeBVP6dRA/wDxZncC7PxdfYlQ6NYnIbls5PH0wpmaH4lwnH6n/NWwwX+QmKXQOy1eHu2wFh4uAA8FH9Iw53qPaw5WAkbcc2ZF0Oj0YxRux0/vOPiVL9R4rv8AOO5nMY7xCPudTXfQKNweJ99R5de+/Wy2ZFtwFBJo8TscTbfe1+rZ3Id9RVwOsaSJx4mBrT2s1SrEcNcz/SuH5H1De4ucO5C/SQfkaTYLI2xDnC/FjCNm+wGaqCjlByfF6PFkjT2tJRyDFKxnrU01v0v7yxp71OMXLv4lE88btAv3nNK5vqMlEvaNUM01i5sTg2w1vPu1m9Ac3XHbZEtMtD2GB9Rremwe9wA51vog9gflBI2+42Db7idluxbaaYo6Z7YI/Saw2s3Y+TfbmGwdZUorVsrFXl43ZzLDMIlD2Oew2J22yTPWYa0mxC6NhOGOEbRJGNirYtotr+lHkeCvUk5Wucysm7HORhDmHWicWlMuH6R1kbQ0ta63Utp6F8WT2kc+5XKJmsDZczm0wyoRlqnb+iN+mE42wDtVd+mcu+n7wrk1MVQnpSspvoDJ/wBn6FWfTZ//AG57kv4zpY6RuqYSN/Yi9TTHgl/EoCNypGXgV0n3MsYTpOx3oyCx505YfNG6NpDhY38SuQ1YTJo/Ifo7Mz7W/wDG5WjTUncLk0rBHG6cnW/OfEqnS0oCPV9O70ybW1j07UIqKxkZAOV95BtbpAXOo6nRe+iD+jVDrSaxbdrMz07h8U3AN5HigOFY/RMYGsqI7XuS4lpJ50UZjdM7ZPF74UKik3t6FIx0LrXgeyOxbifgB3KqK6E7JYz+tqlFTHymn9YU2pdBsJKag8Fgnd/l1Cagbg0/rHzWj6l25gP62/NLqHCWjIf8uvdc/wCXVH6ZJ91/U35rX6fJ92e1v/JCzNYJB5XtxvCHsr372Ee7/wAlMys4tPYfhdHUxbEY3d6GaQ17aaJ0rtuwG1+g232RKGQHm8O9cp8p2P6zzCx4c1u0DcRcZ+KrSp45CylZElP5UXNeWyMuNz8j0azRY9iGaUaczOkBgkAjLQQNUFoIuCW6wv2pHihL3gcdp4DeT0Bb1kgJs3YMh0DIL01RgmrI5VVlhbfyDB02rt1Q4dAaPgo3aY15/wBVL2oGGkqRtO47la0USzKj5sIv0nrDtqpfeKj+v6r/ALiT3ioG4e87lpJSObtBQvEOKp1f1LrMZqj/AKiX3irUNdWONhPKT+YrbA6DXIyXaNFtFoKSL6VUtF2jWDSL24Zb3E2AHOoyqa2RRSklq39RIwjRTEHR+fqa11JABcySOzt+FvzRGmYBlC6rqB99US+YY7nZFG3XI6bK9juKunkbJMCTciCnb6Wr+Vuxz+Lzk3ch1VexNRJYH7GN1h/Ml2uPMLBcs67ekTqhGS3b+pZNaGZPmaDyWulJ73klaz1WsDqyVA5x5z4oPJiQYLRtDG/gaG9rnZnsQuqxZ52vt0yW8AEixy5juduYXnqJR/qZx05jryTJolXxwnzk2tPJsD7sBaPy8edc1fUl2ev/APZdWYMQkaMnOt+l2XWFTDPqTlUUlZneIdKaZ2Rc5n52kDtGSI09dC/1JWO6HC/YuAwY7K3b2WLeHSO5WWaQtPrN8L91j3JsdRbq5F0qb2djvU9O14s5twhP7PMa7WjNuLdy5hQ6UuZ6k72c2sfB21MVHpzOPWMcg5xqntGSV1IP4lYGTJfC7jRPhhVGbCzzLyn08iP8WF7edtnha1dZT1I/6es8zJuDhZpPOHfAre69mK1NboH1OFHgl3FsIdY5Kxi9NikVyXNez7yP0m24m2YStXV1YRnIFlZMW8nyBlVSNbMxkg9F9xlx3JrwbAmtha3WvbWz6XE/FJLZZPOsdMb6pT9hRBiaQcjf/cVZXT0MrW1RaxWZmo+0gcQ6+qBnkSkisr3yksjyaMi7d1cUSrcIZrvN3XLne0d5POoXUWVmnVA4AKTqRWw0aE5fHt4KLHsiGdufiUNxHFr5NaOmwRKXA77XqJmir5HNYxwLnENAttJ2IQlTvdstKM7WSIdFdGqnEZHMhsNUXc91w1vAXG88F0H/APijrZV7wfynb7y6Dodo/HQ0zII87Zvdve8+s49ezmsjwXRF322OVzaONyeRqpHqYh2h48HKo/yR4iPVrWn9UgXcF5ZUsLmSOFnyX4uPVqmH+Y/5LQ+TrGxsmaf5vzC7vZerWf7YObLr6s4L+wmPDZID/Nb8Vh0Ox8e1f+ZGu9LwuHELW/dDZs+r+rODfs1joBZLG+SMixa2VjXDiWOByPcUN/YKuYM4JHA3yLHF4/MW3B7V9EGdo9odoWjqyMe23tStR6oeNSXNX+p87R6AYjJdsdG9gORe8taSOABNwO9G8N8jNSc5ZI2c1y49y7NJjELdsg7QqsmkcXs3d0An4JXUgt5GtOX+IkUPkdhb68zj+UAeKO0nkyoWbWuf+Z3yRCXHpD6kduc5eKo1NTO/1p9TmZa/ab+Ck69NeRlSqPd2L8WhmHx/YM6yfmoanRjDHZOiiHQ63xQZ+ERvze6WT80khHYCAtm4RA3ZAwc5B+aV8RHlEdUXzZ7RaCUkVQySnlGpe5ic4HPcWHbbmKm02rS57YgCWx2OqPblcPQb1DPmuTuQauqI4XB0log251g64IH4T7WzqKr0+Nx1N5Ynk3cQXWuRe13Bu09m5NUpVXDFhsn9vuCEoKdsWwLxPEW01xfzlQ8WOqMwNzGchg79uaBjDq+pN2xuYDvAz953wT3hlBFHdzWAOObnn0pCTvc52/oRFwcdgJ6SuRTw7HS02c4b5Op3ZyPb+p+t3C6lHk2bvlZ1An4J/NPIfZA7StDSP3gdlkc+p1FyodDn8nk6buk/p/uoHeTtw9WS3U4eC6E6jdyQtm0zuT3kLLiKnUzpQ6HNJNCqlnqTd7viFWkwGtbyXj9P9l1J0Dhud1OK1ew/i67FMuJnzBkxOTvo6po9KnvztJHdmovOSN2wyt6M11Z8PEdrB8FBJTA7m9hCb2l80DK8nN4cae3a54/Mw95CuRaQA5O1HdYB7DmE5y0bN4b/AFKhU4TE72R/nSEHVg94hUJLmDKTHdXOOSSPoJspH1Qm9d7bn27WN7Za1siOdeS4FHuA6tX4KucJtsv2X+KW8eQ2vMHV1GWuGuLX2HcedrthR7BobQtAdyv9xV/CZ3NhdBINeMm4a5sZA4ka+w9CtUeFDUGo9rW3Nmk3IBccjZVpVLPcnUimgTWTek/I+s7xKqee5irFWPTf+Z3iVE1oUJbnRHY1HGx7k16KU/mmmqkbnYtiFiRwc822DcOtAqeMcE5jSJhY1rqB5DRqizmBthwvuRgk+YtRu1kiKo01qL2YxluNnjuKi/bOr5MfY75rx9fCTf6td1zADsupPrNo9TDY/wBUo+SpaXeiVl2Go0urDyPdd816NJqw+00fp+ZXoxqTdQ0w6Xk/BbfXlV7NLRt94/BD+5/c1v8AT7GNxmsP2n9LVK2tq3fau7G/Jaux2utkKNv6Xn4qF2N4kdk9O3ohJ8XoWjzn6MNpcor0LYhqnbZJD1n4Bbtwec7dc9OuhD67FHba9rfywsHiSq9R9Yu24nKPyMjb8EMNLnJ/QP8AJ0QyM0fk3tPX/cqePRt3J/2/NKLqGuPrYrU9RYPBqrVOj07wdfEapwO7zpHgjhodWD+XwdAbgBG0gdYHgFrJSQsF5J4mjnk/uuZyaFNd61RO7pmeVC7yf05zOuel5KN+HXJmwVnzR0ebFMPYPSraZp46zXfFVH6YYWzbiEZ5mNv4ApEGgFPyD7xWw0Fp+R/UUynw/a/35gyqvcv35DfN5SMJGX0iV35WO+QQnEvKvQNH7mKaU/i9Ad5Qj9iKf7vvK8dolA37IeKOdR7WZcPU7vuA8Q0hGLOfCadschAdT6jjcytzcx1zY67bgcCBxVKg0UxGFweynmyIJADhe20JoZgFO03803LMWFjcbCCNhRBw13AvL3HZcyyn/wDSdcYl8KA+Db3Yw4Y/VYx08UrHFt7aj7F19gc4aoceBKEYjphhrnEHEKqKxsWRRNYQRtBJYXX61PHGDbN1wLZvecuGZVGbRyFzi5zWFziXEloJJOZKhm0sTeEpkztbEDp8awV3r1uJP/mPHhZVzimj+9+IO6ZZf+SLfs1ByWD9IXn7PQ8G+6FX2qC2T+onsr7vQE/XGADYMR6pZv8A2LZukOCDZ9Zf+aX/ANiLtwKLm90LPqWEbB3Bb2qPb6m9lfd6FKPTHCW7HYkP5jj4uVhunmGDY7ET06p8VKMJiG7uC9+roRuPd8kr4iD/AMfX8B9mfd6fkweUTDR7Faelsa2b5RsN+5rPdZ8CtHUUXA9y0+iQj2PBLnU+z9+g3s8u79+pb/b/AAw/Z1g/QF4/TbCz7FZ/41TdDFujWkjI+Q1bMp9psiXcWXaUYW7dWf8Ahv8ABajGsLPtVI6acnwCpOe0bGjsUf0jgAOpDHDt9Q5Uu4MwYphm6aXrpX/JG6PEaEsBZI/VzteJw3ndqpNFWUWw+rPmxnx8SnpuDekSc4SS3A1VTv13+i71nbjxKjbSv5LuwrFi0qWu40Z6FyngdyXdhRI65Gx3YVixTdLyOpkYgk4O7CpG0z+DuwrFiXL8jY/BI2mfwd2FSCmdwd2FYsQy/Jsw3FK78XYVu2kdwd2FYsQy/Jsw9+jP5+wrz6O/gewrFi2WHGbCF/A9hWxjdwPYVixHLBjPCx3A9hXha7gewrFi2X5NjMGvwPYV6dfgewrFiOX5Nj8Hoc/gewqOTWO49hWLFsvyZT8FeSFx3HsK0bA4eyewrFi2WHMJ2g8l3YVuNbknsKxYhlLqHMNSHck9hWpaeSewrFi2UupswjLXck9hWBruSewrFi2UjZho5juSewrRzHcl3YVixHKQMwidG7ku7CtDG7ku7CsWLZS6mzGRuidyXdhUD4H8l3YfksWJspC5hC+nfyHe6fkozSv5LvdKxYiqXkGYaOp38l3ulF8Ngf5tvou37jyivFitTp2ZKc7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9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467544" y="2420888"/>
            <a:ext cx="8229600" cy="3672408"/>
          </a:xfrm>
        </p:spPr>
        <p:txBody>
          <a:bodyPr/>
          <a:lstStyle/>
          <a:p>
            <a:pPr algn="just"/>
            <a:r>
              <a:rPr lang="pt-BR" dirty="0"/>
              <a:t>	</a:t>
            </a:r>
            <a:r>
              <a:rPr lang="pt-BR" dirty="0" smtClean="0"/>
              <a:t>Na elaboração da informação documentária prevalece a ideia de algo que, apesar de ser formalmente diferente do original (portanto, representação), é equivalente a ele, do ponto de vista do conteúdo informacional.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	A informação documentária, portanto, é uma representação condensada, construída a partir de um objeto efetivamente presente – o documento.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Representação documentária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51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411512" y="1844824"/>
            <a:ext cx="8229600" cy="504056"/>
          </a:xfrm>
        </p:spPr>
        <p:txBody>
          <a:bodyPr/>
          <a:lstStyle/>
          <a:p>
            <a:pPr algn="just"/>
            <a:r>
              <a:rPr lang="pt-BR" dirty="0" smtClean="0">
                <a:solidFill>
                  <a:srgbClr val="FF0000"/>
                </a:solidFill>
              </a:rPr>
              <a:t>Por favor bibliotecário, represente...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Representação documentária</a:t>
            </a:r>
            <a:endParaRPr lang="pt-BR" dirty="0"/>
          </a:p>
        </p:txBody>
      </p:sp>
      <p:pic>
        <p:nvPicPr>
          <p:cNvPr id="12290" name="Picture 2" descr="http://lh6.ggpht.com/HlgucZ0ylJAfZgusynnUwxNIgIp5htNhShF559x3dRXiuy_UdP3UQVLYW6c=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54734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g.saraivaconteudo.com.br/Clipart/images/Caetano-Veloso-Circulad%C3%B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5" y="2348880"/>
            <a:ext cx="1648265" cy="157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bibliaon.com/bibli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02304"/>
            <a:ext cx="1098704" cy="109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br.web.img2.acsta.net/medias/nmedia/18/90/16/48/200837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79" y="4126411"/>
            <a:ext cx="1673281" cy="236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loriga.de/Amoros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168" y="3624065"/>
            <a:ext cx="2300433" cy="30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77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43251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Um pouco de história dos </a:t>
            </a:r>
            <a:r>
              <a:rPr lang="pt-BR" u="sng" dirty="0" smtClean="0"/>
              <a:t>processos de representação da informação</a:t>
            </a:r>
            <a:r>
              <a:rPr lang="pt-BR" dirty="0" smtClean="0"/>
              <a:t>:</a:t>
            </a:r>
          </a:p>
          <a:p>
            <a:pPr algn="just"/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/>
              <a:t>2º Milênio A.C. -&gt; as obras cunhadas em tábuas de argila eram protegidas por uma espécie de </a:t>
            </a:r>
            <a:r>
              <a:rPr lang="pt-BR" u="sng" dirty="0" smtClean="0"/>
              <a:t>envelopes</a:t>
            </a:r>
            <a:r>
              <a:rPr lang="pt-BR" dirty="0" smtClean="0"/>
              <a:t>, sobre os quais se transcreviam informações que cumpriam função semelhante à dos resumos modernos.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/>
              <a:t>Desse modo, era possível conhecer o conteúdo das tábuas sem que fosse necessário quebrar o seu invólucro protetor.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026" name="Picture 2" descr="http://www.geo5.net/wp-content/uploads/2011/05/cuneiforme-tabu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2112641" cy="164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ipografos.net/escrita/shu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95041"/>
            <a:ext cx="1823111" cy="167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. As bibliotecas e a Biblioteconomia&#10;Segundo milênio a.C&#10;Representação do&#10;conhecimento na&#10;Mesopotâmia&#10;• Tábuas de argila.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19539" r="53192" b="37852"/>
          <a:stretch/>
        </p:blipFill>
        <p:spPr bwMode="auto">
          <a:xfrm>
            <a:off x="5508104" y="3658633"/>
            <a:ext cx="27360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07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95536" y="2276872"/>
            <a:ext cx="8229600" cy="410445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Como representar?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Em que linguagem? </a:t>
            </a:r>
          </a:p>
          <a:p>
            <a:pPr algn="just"/>
            <a:r>
              <a:rPr lang="pt-BR" dirty="0" smtClean="0"/>
              <a:t>Palavra? Cor? Mímica?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Aqui trabalhamos prioritariamente com linguagem verbal, porém existem outras...</a:t>
            </a:r>
          </a:p>
          <a:p>
            <a:pPr algn="just"/>
            <a:endParaRPr lang="pt-BR" dirty="0"/>
          </a:p>
          <a:p>
            <a:pPr algn="just"/>
            <a:r>
              <a:rPr lang="pt-BR" cap="all" dirty="0" smtClean="0">
                <a:solidFill>
                  <a:srgbClr val="FFFF00"/>
                </a:solidFill>
              </a:rPr>
              <a:t>Indicamos o assunto dos documentos através de sínteses (resumos) ou de termos em linguagem verbal (</a:t>
            </a:r>
            <a:r>
              <a:rPr lang="pt-BR" cap="all" dirty="0" err="1" smtClean="0">
                <a:solidFill>
                  <a:srgbClr val="FFFF00"/>
                </a:solidFill>
              </a:rPr>
              <a:t>LDs</a:t>
            </a:r>
            <a:r>
              <a:rPr lang="pt-BR" cap="all" dirty="0" smtClean="0">
                <a:solidFill>
                  <a:srgbClr val="FFFF00"/>
                </a:solidFill>
              </a:rPr>
              <a:t>). </a:t>
            </a:r>
          </a:p>
          <a:p>
            <a:pPr algn="just"/>
            <a:endParaRPr lang="pt-BR" cap="all" dirty="0">
              <a:solidFill>
                <a:srgbClr val="FFFF00"/>
              </a:solidFill>
            </a:endParaRPr>
          </a:p>
          <a:p>
            <a:pPr algn="just"/>
            <a:endParaRPr lang="pt-B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Representação documentária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92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457200" y="1916832"/>
            <a:ext cx="8229600" cy="475252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Linguagem Natural? Linguagem Documentária?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L. Natural = própria do autor.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L. Documentária = construída para controlar o uso dos termos, ou, para controlar a linguagem dos diversos autores presentes numa coleção de documentos, como são as bibliotecas.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OBS: As linguagens documentárias são mais adequadas na tarefa específica de tratar e recuperar informação, pois não permitem ambiguidade, polissemia, etc. </a:t>
            </a:r>
          </a:p>
          <a:p>
            <a:pPr algn="just"/>
            <a:r>
              <a:rPr lang="pt-BR" dirty="0" smtClean="0"/>
              <a:t>Exemplo: Quando o usuário procurar pela palavra Pássaro, tudo que tiver na biblioteca sobre pássaros, aves, ornitologia deverá aparecer. Isso porque existe um sistema controlado que efetiva essas relações, no caso de equivalência. </a:t>
            </a:r>
            <a:endParaRPr lang="pt-BR" dirty="0"/>
          </a:p>
          <a:p>
            <a:pPr algn="just"/>
            <a:endParaRPr lang="pt-B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Significação nos processos documentários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462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467544" y="2924944"/>
            <a:ext cx="8229600" cy="1584176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Na verdade existem articulações do vocabulário controlado, como a definição de seus termos preferidos e o estabelecimento de seus relacionamentos, para assegurar a recuperação de todos os materiais referentes à um determinado assunto. </a:t>
            </a:r>
            <a:endParaRPr lang="pt-BR" sz="2400" dirty="0"/>
          </a:p>
          <a:p>
            <a:pPr algn="just"/>
            <a:endParaRPr lang="pt-B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Significação nos processos documentários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90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457200" y="2450168"/>
            <a:ext cx="8229600" cy="1698912"/>
          </a:xfrm>
        </p:spPr>
        <p:txBody>
          <a:bodyPr/>
          <a:lstStyle/>
          <a:p>
            <a:pPr algn="just"/>
            <a:r>
              <a:rPr lang="pt-BR" dirty="0" smtClean="0"/>
              <a:t>	Conjunto de procedimentos de análise e </a:t>
            </a:r>
            <a:r>
              <a:rPr lang="pt-BR" u="sng" dirty="0" smtClean="0"/>
              <a:t>interpretação de textos </a:t>
            </a:r>
            <a:r>
              <a:rPr lang="pt-BR" dirty="0" smtClean="0"/>
              <a:t>de naturezas diversas (artigos de jornais , obras literárias, testemunhos, etc.) baseados na descrição e quantificação de palavras, temas ou frases desses textos. </a:t>
            </a:r>
          </a:p>
          <a:p>
            <a:pPr algn="just"/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Análise de conteúdo</a:t>
            </a:r>
            <a:endParaRPr lang="pt-BR" dirty="0"/>
          </a:p>
        </p:txBody>
      </p:sp>
      <p:pic>
        <p:nvPicPr>
          <p:cNvPr id="14338" name="Picture 2" descr="http://pepsic.bvsalud.org/img/revistas/gerais/v6n2/a03fig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77072"/>
            <a:ext cx="63246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457200" y="2450168"/>
            <a:ext cx="8229600" cy="37151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	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/>
              <a:t>A noção de informação relevante de um texto varia de acordo com os objetivos que os usuários perseguem.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Análise do discurso</a:t>
            </a:r>
            <a:endParaRPr lang="pt-BR" dirty="0"/>
          </a:p>
        </p:txBody>
      </p:sp>
      <p:pic>
        <p:nvPicPr>
          <p:cNvPr id="16386" name="Picture 2" descr="http://3.bp.blogspot.com/-6dtQ4TmsUc4/UzIn4tO0MAI/AAAAAAAAAFE/Mg86GzbMtC8/s1600/cap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8209268" cy="283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8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457200" y="2450168"/>
            <a:ext cx="8229600" cy="3715136"/>
          </a:xfrm>
        </p:spPr>
        <p:txBody>
          <a:bodyPr>
            <a:normAutofit/>
          </a:bodyPr>
          <a:lstStyle/>
          <a:p>
            <a:pPr algn="just"/>
            <a:r>
              <a:rPr lang="pt-BR" smtClean="0"/>
              <a:t>	</a:t>
            </a:r>
            <a:endParaRPr lang="pt-BR" dirty="0"/>
          </a:p>
          <a:p>
            <a:pPr algn="just"/>
            <a:r>
              <a:rPr lang="pt-BR" dirty="0" smtClean="0"/>
              <a:t>	Os textos são submetidos a um conjunto de operações que visam transformá-los em produtos documentários.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	AD propõe-se a elaborar diversas modalidades de informações, quer sob a forma de novos textos (resumos) ou de representações padronizadas, medidas por códigos de conversão, ditos vocabulários controlados.</a:t>
            </a:r>
          </a:p>
          <a:p>
            <a:pPr algn="just"/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95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457200" y="2450168"/>
            <a:ext cx="8229600" cy="371513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USP</a:t>
            </a:r>
          </a:p>
          <a:p>
            <a:pPr algn="just"/>
            <a:endParaRPr lang="pt-BR" dirty="0"/>
          </a:p>
          <a:p>
            <a:pPr algn="just"/>
            <a:r>
              <a:rPr lang="pt-BR" dirty="0">
                <a:hlinkClick r:id="rId3"/>
              </a:rPr>
              <a:t>http://www.sibi.usp.br/produtos/vocabulario-controlado-usp</a:t>
            </a:r>
            <a:r>
              <a:rPr lang="pt-BR" dirty="0" smtClean="0">
                <a:hlinkClick r:id="rId3"/>
              </a:rPr>
              <a:t>/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Vocabulário Controlado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64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438320" y="1844824"/>
            <a:ext cx="8229600" cy="4075176"/>
          </a:xfrm>
        </p:spPr>
        <p:txBody>
          <a:bodyPr/>
          <a:lstStyle/>
          <a:p>
            <a:pPr algn="just"/>
            <a:r>
              <a:rPr lang="pt-BR" dirty="0" smtClean="0"/>
              <a:t>Um pouco de história dos </a:t>
            </a:r>
            <a:r>
              <a:rPr lang="pt-BR" u="sng" dirty="0" smtClean="0"/>
              <a:t>processos de representação da informação</a:t>
            </a:r>
            <a:r>
              <a:rPr lang="pt-BR" dirty="0" smtClean="0"/>
              <a:t>:</a:t>
            </a: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Biblioteca de Alexandria -&gt; papiros eram condensados de modo a facilitar a pesquisa dos estudiosos da época</a:t>
            </a:r>
          </a:p>
          <a:p>
            <a:pPr algn="just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4" name="AutoShape 2" descr="data:image/jpeg;base64,/9j/4AAQSkZJRgABAQAAAQABAAD/2wCEAAkGBxMSEhUTExMWFhUXGBsbGRgYGSIaHxogHh4iHx8gHyAdICggHR4lGxseITEhJSkrLi4uIB8zODMvNygtLysBCgoKDg0OGxAQGy0lICUtLS0tLS0tLS0tLS0tLS0tLS0tLS0tLS0tLS0tLS0tLS0tLS0tLS0tLS0tLS0tLSstLf/AABEIALcBFAMBIgACEQEDEQH/xAAcAAACAgMBAQAAAAAAAAAAAAAEBQMGAAECBwj/xABEEAACAQIEAwUFBgUCBAUFAAABAhEDIQAEEjEFQVEGEyJhcSMygZGhFEKxwdHwUmJy4fEzgiRDkqIHFRZTozRjc7LS/8QAGQEAAwEBAQAAAAAAAAAAAAAAAQIDAAQF/8QAKBEAAgICAgEEAQQDAAAAAAAAAAECEQMhEjFBEyJRYTIEcYHwUmLx/9oADAMBAAIRAxEAPwBTnuzOa0cP01BTLMSlUTK2mGFpMX8xIxZOFcTqVZp1h3ddSRMELV0mCyTyttuMNu2JFLh+VkwVekARy8JGK9w3MLVp0leCKprso30lDYg8sDLFW0gRdqxnnuFrWS4B6qRIM/jOKpkaH2CrSpaWKh3YGNw8QAeZHXFk7N5pgi6yzFgSTOqG1GR5Wjy6xgniVEvKlB5XuD1AHPe3PCdaCmBV3ZczlqLuUVldqumSGVbxpi5FuUj44G4hwyg+ZSurqppkVEOoaHB3AgzsQfK3XHFbhzmsK1aoANyUIWIAG826Yj4W9N6jJlk1kAksCIgSbMRMGOQPwweXhGryV/jHY/MZmtVrF1ClvDYltMWtAt5csT5XhhpItLvUfTMBpWoQAGZdPJdUeInYnEtU5vNVu4o1kpa6ZcaAT92YLHxDaJAEYQ8CyFfK8TVa/wDqFQxOrVIdZBnnI63w2NMLLDmagNIg07gPOoGRpQGCwIJ9bHwiTzxlPNMujvSVEju6p5HbSx53ETs3O+7ni+VRxMQdJBEWIKlSB0jvJtgWllqcCgzIxIukq3vTva4JG/542dJKzY9uiarT72dSw27ILav/ALifzCx69eRwNmaUqC0M0WIsKqDmDbS4n4HyOBO+bL+CoW7kHwvMtS5XPNR15Xm2GAuSHg6vF4ecf8yn0YCJA3+OIxlYzi0xJxTLFxq1a7dI7xefoy29DHXCLMUgCGJnre5HI2iDt5/EjFviQygjV7wKj3gNqieYFmXmLdJS5nIiC2mCLnoDFiOqtb9zDhQy4a/2qnDTrUaWn71rN5yI+RxfexWf72gEck1E9m5PkAVb1KxPmpx5Tw/Omi6so0qRDLF4F9J8x8doxeuFVxl8yr6vZ1wFJ6NurW8/oxxSEieSJnHsqy1a6LaYrJ5T70W/9xCf92JuF8VrU6eilTqOo8QKKrCH8Q3MgySPhh7xrhhqOK4sO5cTPutIPwuPpik5Gs9EBe9CwSpJZwDHiX3LzDMP9pxTwJ2hlxBar5cOUcOmYFXSQAxBcttty2n5YlzvHs0yOgoOCysP9IDcRv3mB6pd6FcPWGkBGDK1U7Gw8Q1G42Hl5Y4r5qvDAZtNj95xHzGBYtDHP5qtQqK1NC/sVWRTLjckj3ljl1wJnamazvdU6lMqgqK5Pd6B4QbGXa3lGJeIZmquZqe3VfDTEF2FwCTYCNycCZFq9Su1VsxqFGmR/qsF8UQZIg/nBE4Pk1DXN8YzVNilGiHTke7JJ/7x06YHyFWpWrtmszTKrQQaF0EamvsJMy0c+Q8sDU+IZgWXNU2HlV1EfALf58sGZhqtKlTpfaUR5FR3eoVmfdAm8Wkzvz3wfsFHGT41nFkfZySxLMTSMyeU94LAW2GIqNKv4sy6n7RUJFNSpIp/zECYAEQP6R1xBTzderUKtm/Z0wGZlJgD+rnPuj1PTE2c4hUQllz1KSQNK1NUAbCBvANyepnlgr5NQW3GM4iaBRixA00zq9RLm/mQb4lyuXrZZZWnrrMJYkFgg/hFxJPMz88A00NMF6+bpDMMJXvGK6QRYw3Pa3KBiFsxmaoP/G0zTBGpp0hRNjIEbiwm9sYFB+arZ3MutHTom+rRpVYN2Mk6iPujYb3IEEIa2VHdZbLPpG9R0k1G5sfaKbnrgfPcQKIqZfO0vDz1a6jE7lrk2/fTAtIVKpnN52mViyFu7N+RsCAeZFz1jA/YwZXXO5kHvEamqmYCxMdFDMWc8iSAPI3wuo8Tz+XLJl8pTVdV9ZVqhJ/iPeCWvtA3AAjEQ4jXEinnAqDYgMFAGwktaduuJKgpKJ+2UiQJLL4tM8pUwGJnYyZbqRgDUS5zIZyonfVkbxbqXVTH87SAonZEj1Bud5TN8QpxTSgoBEeDQHjyOswJ6L9b4k01ii1MzmClCYUspVv5e7QyBO2qJ5DfEozoRSKKDL0vvO0Go5/3bT538hvgSnGHYYxcuiI9mFN8xmlp1DfSIsPMtdjMyTjMCNm6a7Ui03LNux6kkEn1OMxH1pf4lfS/2EzVM3mqKUtASnYbkoxU738A26YL4L2NVACzOdEhRqJiTJgcgemH1PiD1Nf2egx0oX11hoUiJGkASZG1sUHtLnOINl8tmXzASjmCVCUZQrF4MXMjzwaka/BeeNdocrlliq6q3JAZa3kJIOE3D+1tHNMKbB05hnWJi4MbR+EdNlfZXsXSqMlbxErWphgTqDBiJPW0i/8AnDzthk1DVKagDVWKIAI0yNUrERyHzwXClbF1dFhz+W1U37sA1QsiRqDAdB5iwO+FfDKS1qpWkTSdkYPAuGkQPLmLcjgWhmqmQ7pK+urQamrLVVZNMmZkD7m3lflgzP5NMynfUGh7kMpK6zAuGEEEWuDM73wjVMKfgr9Wm6ZYZpXKVUfuQynqJJIO/haCPLE2d4Qq5vL1NbNUrAsQT7o0pAgdBHzGIsrkUemiMWS1TvbkmUm5WYLafvG8SJ5YUZOvUHFaQZ3ehJ7ktYFYEx1iwPOww8Owsu2Yoq9O4vMf9i/4xQuLcJqZJ1KBmpSO7ZblDHum3xki8Xxf+JEKARsdW3/41wv4UMx3FJs1pljCkMPaab3FoaLkbGPhjZ9AxuhdwvjSVlAaNfXcNv8AI+R35Y22XFEeGTSn3BZqRn3qcchPuj4dDB2pyNMrRegfa7VBYKwOxsOo6bTM7YGyHEqlNu6zIZVJIUm8EHcEDxDz3xyuNdHQmpIZZviNNArF1CtDCoLKT/GkCAw3ZNj6HATcUok6+9pE7ET4WBvafumZP8J8tyauVAVlpgVEe7U+Rv7yHk/4/XFYrcAI0kvppv7hKk/AmZVv35YpGViONE2frUVPs3BVgp3uOmrmGW032+MueA1VrUXoMwJUakuNpi3MfpGEuW7Js1lrU7Edb8j/AI9cEUuytfLOlZatJipnSSwLDmNtiP1w60K9nrXAs79qyjUz4nVSlQE7kb/9Qv6k4q2Zp91WI98nxLqiGKne9pZWZviMGdneLAVaVZBFKv4WHMOCQJ85kHznEnbLLd24qASKelieRViVYfImB0UWx0J3TI1TaOamSzDau9y9FQabb6YJBF2HNRPwtgenw2uUWMlldLBSWAAsYv7w+GF9F6VOpTBFRTJR92EEEG3drzA+8QMD5SvlS1Omi1pJUQHBFiDuKYJAvz5fHAbBQ+4hw2s9WrUGVo1hrgM+kwAoBBMg2Or5444TlMx3DMuXosKjzoVVClADuQwkSYgkxhLn+JZZWrHTWL6qhEuNJMncaJgxtOJs1ncumijU7xe7QCEYJBgEiy3ud9jGNZqY2yeTdqsNk6FPu4LBFWYPKzmJ+G5xFx1KsGpWyeWD1CQveQzE7KB47kCBER+GF6cWy6URTbvE1+NvFc7aRqKmRz2G2A8vxDLU271tfvsKbaixiIZgTIBBsLbz/CMGzUWD7NXSioXK5coANZcAKWk7ARZSdItck4KymRqaTU+x0C4BZFVVjV906jeBEzzmwtiq0M1Q/wBSaq0hZAWjUed9IiAdwJHWYiWvxDK5htbd4lKCLuRYWCoEO0ct7jbnrNQ7o5bM5x5ehlVXdnVhVaY2vaY/L46z1aup7hclldErFN3Ek8iRYT8MIeIcRpPTSlQSoqUxYaiFA5sxiSxn3mnfnsRqnF6IXu6HeGoZlpJtz94AgSJg7ncnbGsFMslTInKqlR8tlu83g6Kar1uACx8tvW2IK/D61bVXejlqayBEJ4yf5mDG/M3JmABEmr0+I5dRrZqlSsYC76QSYAAs0idxBMSNMkYeZXIqSvfayxulJWiV562+6JMkKfLywL0NTDadKrUVEXLZMrTJkqVYAnf3lhV6x4oi/WahSpUwaiUqVSssnvBTVET+mBLHzv6jbA7ZxNJUkFKdu7QaaKHYAwPGxnY79MGjgpcTVdquoAJRpAooJi5aZtHUbnyGJPI70PwS/IB45nHah4nLanUMzS2ldwQuwFuV+eJTwfLVzS1Zpi86oJ0p8hE+g+JwTUytkqVANKmmX1e7AmZ5Hp52w/pZKgtRajqGrVBZ6iiY3tMwBIgAT1J2xTNSdixlSoHTs9llELVrHqRUY35+6YHoLDGYYN2fqG5qVQTcimVVR5AEE7cyZxmJ8Z/QvJfIrzXH0TStJTUVU7qp/wAsoTK6tLAah6fDHnHH+I1fseUyuhQqEhHUk6wDpkgi1+hOGT53Rk2+0OBVp0tMlrswNtzcnCfi+cR8tk1WQFENWuURgfvEDqDbDuTbKKKR6BxlqnD6IoZSk3fVqdMUnBB01ATOoP8AyiZg9DGKN2s45mEbJ5mqoLVFao6gQO8Hsza8CABv18sNMjxfNDM0GzOp8vTqaxUDCsqgKRAcXjUfvEmPTDKrwijnVOtlcUKR0ENIVmpB2AIMHxmedwemGlsVKmVTtNx/MVcnl9aBVdtCkCLUzMefvATbbFm4Rx/LZfh+SWqzA6iGOkwusEapFo1KJEmJ2wuXgn2zI0UqF17qq3dgR4iyd49iOkR8TgLs72c73M00qlu5Z/AFqSNMSymIvNiABf0GFfx8jUqLZxPLJmKbvRZTVAMMh94RBFt7fEEDFK4Vnaj53KZWpT0fZ+8AkGW7wgzflYXw3ytRaVNKVJmNSjVzGsdFVzHkQQRb+Y9IwzequZ7mrA7ynUkN5XEE8xfzwIpKWjeByAIg7hXP/wAS/v8AYxXa7nM6aK0zFFwwipo01JIJkAlrEDTsL+mHPE82lGhUrMR4abAcpY00UCfMkYV8BcLTVlMhVMnrzN+pvjfqJUHDG7Zqvl64F1VivQ9fhc9LjBPcU89Q7qq2k0yItDKTOtiNrG/Tf1wNme1AQ95SVHAJA1G9rGQBPw9MKG7ThsyrFdCuNLFSSDzEdYM/M4542vBVpMiIq5Fe8aqjISQwMzGwI/mty/QhhkcuKmQoMEsKdNSr2V4gWiYYxM/2wdWoodJNAVUcGSwkggXUDTI33B69MCcJDjhrEDUxtTUzv4QP35YeMe0xJMT8Q4mtAB6dHXTPhLQFZW5BxBGrzuGGE+c42sk906yAY1AiefK46T0w3rAn2bUwlUsisjARDsANU7rfflfa+CDw6nTZg604U2DBZEcjY3BO/OItOFj1sZpIH7I8XD1KmVPgSsSaeo+7UAEDnZo35wd5x6G7faMjpe70jpqLMdRPnIM/4xRsxmaTKw+zUlZdnp6VYc1I8IM8x6crzYuyXGg+mo2kmrNKuOQcCA1tgwv88dGN3ojNeRXl8nmaquWqQtOQ2rMFNrWQIbGNUzzwKJZtCVIZp0N3rqj32DlNItHxth/nsolLiZL1HprUSfeEFk0hgwNjKw3W5jB2b407ezWkWoxBq92dHyPIXJgH4xic4e5jKborua4HmVTW9REuLtmJtY8qexNrHEucy1buadU1l0vHhAK6ZFrgbbeI7Yc5LI1KLq65qnVDmRTNIQLD3Crkp5kkiAJ3xImcbL/ZypRnYkskj/SUMG0yYBllj44fH0xZSdler8BrkE60RRuzZh42HRZ6fliCjwg1GcLUfWpAUVWrU9dp8JYQeQj44fdn+NFajVKhVKdV3CroLFqpgxAWdIRdFpkr5jBz8QauWpENQDNIZqeoMBBDKSSA2kEww5bYnxofmym8V4HWpJqeutOxMfaHY+cKVueWD83w6qEpqrlyxPiph/DEblDq0ywuZ36Rh1Vywy9MzXNddDremHcagRIdLBRJkldpnHVSkS1NNAZGBBGrQP8Al8wRN+R5ddsVj+DEcraK5mOzT20u1dulOpVMEbhiXAXkNzvtiA9nMwEBjuiI1a6tUAauYKsQR5C/li5vTo0f/p6YFSy+FgiTES3KAPInoL4H4jWamofOpSbYKoqagZ2ARxp+MHbkMSG5sr3CciUNWnUKEhSzA1mY6QYAM+7IEwbwRhfxvPUS4NP2p7oFgrFVWeR0wSLciL8xiu57jrVEakhdab6mNMFQrGAJJ0zJCqYmPO+Fi5aoSqUkPejZV8RAFydRsBJ/vi/igVux6e1jFQwp6BScaKdMFaYhT4pgy8+I6v5fOS+Hduc0tanmqhNYzBpKpAUEbgqQZJF539Iis0j3bLTYnxSz7MRYmBBIBMb7icd5XOF6lMd0KY3BUSxAHnGr8/hgKKDR6dlf/EOk9RTVohKeoah0085PI2sdvPDBOLPmajVqVM1HLWci1MC0LqBKxczovIvYY8ooZQ1SV70FASS1gRq3EGATA2tvi59lu1oytRVqK6UWdtc3aIAEbmZWSR1Plhv3F4rwXUcLztTxM7Eny/8A6Dn6geQxmH2QzlHMJ3lHK1KqExrJUGR5M04zDWSv6K5xLgtKojLUpq6wdxfbkf3648z4RXzWXlKJqaF1QBBBUnmDbnuRi68e7RPkc2cs9B6lLQrCogZipYbG0MJ8/niLsNS1O7rBAUiZm+q4I3BjkRbpjmVxLJ6sr+V7RU6be1ywRzuaWqixPnpIB5eXlhnluK5OsNAqAKxuK9IEf9SaDO9yTh3xns2jMKlJRIMujXVhzsQQp8xbrihdo+ENla9NiNK1mI0DYddMWKkEH1mw5ZSY8eMi/ZV3TuyhSrTpyVCMpPiTQfCQp22lzgZqa0m7xajUDqJUldBBYBTdgyHlzNxilpwitTcBHUAhmBBZCIiAReZ2kRhxxXK5yk+Xo51WNE1qZYCKmtRc+5LETbbpg8mwSiosh4Hw5TSz1cjVUpmzs1izkSxtEyQ3T6YO4C9ZswbKlDSgCgl/ObgQTebXjyv1U4OtEVTVrmnlnfWUqESwBkSBsQYsCdsR9n+ODMOy0UIoqwEsLsesDYRfDY3ctCy6Bu37TUWgytp7tWQAbkoAW33gAAHoeuOK3EUSiwFhpGmeZEQpmZnry+mJf/EbKgtSqIPaUhFSOgVStp5DWbDbFPz3EWrstJVA8Q/QeQkkfPCTXuK45LhQx4rw/uUdCNOpgJtvvII/3C+/0wv4bSao9MazOoR18XhsI5k899selrwuk9FlamNVSC1rmFi/ofrgHsv2OpUnauSy1KZJUOuoLpUHVaPH5n4XxOL8BnrY1FcVINJ7azqU6iDyawurcj6bY6yOSUZepTNglR9IHQRA/C+I89NNkqZejTVWM1oBEkiQQObSeYuBci0FUMtTehVZns5bxTOmYgzeYODj6aJSYoziZisKdektGwMlgSQsidIg7zMkiOmFvbKnoZtKloU7C0kbbczyOHmRyRy6aF1dy6MPHJ0tp2nlMgi3UYztDmrPl6VTSxRahBE6gDy/fLBivb/IbqRSs7wOlRZXqyabRMNEyATEKxgzIjn9JMjxHLZep7E1FpvC1C7Bljk4sIKsdQPTUMO+1fDizIpYBWC2JggkAGPgMV/PZkU6jUvZ01UmSaC1CL84EheXXb1D9MPaPRKOVOdZIcJWVW7xx4rrAgSCCGUhpjkPgmpdnQzMHzLt4iCRR5ixvojlGEnZ7tc+UaEq06g06ZlhaZAjQY0iRIO2nphke21MnUVozOrw1HWSd7CjEz88V5Jk6kgqn2TRgYrgC1zQkn/4/wB26YzLdjENNqi5pSEkytIWjexWeW3liBu2geNIpjyNSp+VL6nG6fbFKdMpToUdDapXU7TNjfT1n9nAtB9xJl+yWsAnNWsQfs5+h0ecemJm7PkgBc01rXoEDp/7fwxD/wCotIB00gOneVTH1A6WxjdqeYp0wOoet8pBif74PJG939okp9kdSM/2wEJOqEAA0zqkaNwOuIaPZc1QGXN25Hu+R6ezxIna0UkZVo0mVtWsanMzvJYybfu+OE7TbewRQNgKtQHf+qItg8ge7+0dL2RAWPtggAf8onlawpnFI41wt57w1Q2hmBsVsLAKsDnvtz54t+b7SIFOjLBmi0PUIHSTrx51n6lVgKTB7P4QQZPQG5uPXrjOSYUn5MXiYpvSIQN3Zll2Vv0iYFiLTjMxx0lqzKGmounUWuLg2AAAECIGIawsKRXSxbrMyLSRtHTAtXJ6RckG/Lp0/fPGGO6ahVEk6jsAJifj+OJq9VyobVPiF9ivkegn4YgRLEQSG6C9t/QThrwSjRZoqnSGhRN4INlYW3wKCQtXdkmBdmYfzSb22A3F+eIspm3pmGYQTsfEBy35ROC8/TUVDTVJ0nw6WsSehO3+cBlQ7aWlTyFiPjb64IEXTs527q5WiKVJjpDMduZP9QxrCjhfEUoU+7qUNbAm4Cm3xv8AsY1ibb+BuET2XL01SlTrlTasoa8za+/Q/KMJuKcIdi+cytTuavfAG2pGU8mA8x5fXBWfdMlXZ6vevTAWV1lhJAvDGJJMzvvjju2gV0raUbxlS3s4H3iLA2vPyxmyCRLW4s1BVbNBKahtLVAYAPKRfSCTF8Ke33CPtGWFSnBNI6wRswi8X35zsYxrN5kcQSqjEsjtLNTGlTt7pcyPdPz3xHVy1Ph9OVzAoUyIFJpqLU8gp8RJmJEcrHE3Xgda2KeD1hV0Nrtp7s2EiYgweYIHznDjOdoKFJzSpe1r/eYnUf8Acx3Iv4QYHlOKrSpHLVylijAMvMaWEwPIbfPD2nlKdQq2gCtuvLvLTEg++P30wn0zomr9wHnuArnKxOZrOh7piksNAYWAAiI5wL+dsT9meAvlC1F2DMrhpXYh0Vh5zfblflfDiln1ViKlMjVo9m7AEi9wDYm5Hx52wtyFIJU1F71ESo6/wllIKxyAAWJ5HHRho5pWddruxdPMd5mRXdH0kwLg6Kak2635Ritf+l6eWzaKlZa6xqlTJBEEzFuciPP42rjOfOaBpURNFSXLgnx2RY/pDqBf3jtthVw/hYWvS1AAkFmkRYAAxzjURv0xskdaGxtp7LxSq0wFI5GP388MX7Od5FUsaNr7yR0YSBF5vcYK7O8J7sCpUFzdV/h8yP4iOXL1wo41xRcxmXoeI0KMBosKlXoeqoIttMztiahGC5SFc3OXGIBm+F0qj1KbZhWpxfRU0nTEG5t6kH1gbx9m0+z5XutyPDJM3EC9vI/5wxfKLWptSbYiLWI9DgPJLoo1aNfxVFKtME6oPhYecibbEemFhJNOlQ0otEPGc6qU+7qsAajCwuZO6nqQRy2AxNxnLUzTq6VUVVVCG03YTcSY5DYHAfDnTMUGqOHDgMyhxFrkEBh94XkfljjtVnoemkQWT89zyEGL9cNj/G/sVrZBxjLTVpuw1aVTpEkcrzIJBn++BDwxatfMMw0HVB8wXgn4j6gYd55Y0uFNqayY3sALctJI3jfyMdZulFUs86TpK239oOfqNj1HXFF+X8gvRQcxQ9vUCVCsuwAIQ6oaNyByi362xMlVVwdakTBCspYb89GkXG21t8Nsvwl8xXrLSFi1SYgQNQ3J25RF8RN2WzGW1PUOtdIBYHUA1ybECJtuOvXEuLdsvzSpMhoZVqikCsazQVKKUQSecwSALzA6X3xJneHu1NaUARGshlWLreWAB0mLWkTgvhxWram4psG3ZZPISoaN73vtth3SUlaRIUsszqG5EXA+J2HPGh0wTe0V7K8GDErTzLVWEhgQtMAzY+4WItYRfqMdPwepTBWrWVFU/dVHLTtp1KCG8jM+WLO6mqCFXS6+6xUzBk89wTzExfpGAaOby8I7P3i1A4QFPFKg6wLTHh6eh2hA22JRwKpXpMKNRWAAIY6LkEExpXw8jc9RG+CMzwDVUWmGemDT1d54HVWJIhlMEyL289pwwrZ8V6gSjIqNSZjpGkwDeSfyF7HB2cWkIepBCgTqYADc3BI1A9MUT9jFbfJFcpcIrQe7qtWgkRTWmNp3LDaegJ8sLcz2ZqANmK0rUQFjJUo+mRYwCrDfSZBtecXMZs11IyoRSoI1NYqZP3IDESbHb1wNmcoxo1EzLIXKFRUmDfY6D/N+d8InQ1/J49WohWuCDNzMm35zfGI5LDRLMATL7zH4RywzbLaw7mDDEHSZAI6HYi+4wJRK03Vm8IW+373xfkHgQU8yR4JiwECxJA2npN/XHb1V0XBlrAEyY3wLVq6mLWueY5bY778ysqp/zHqIwwjC6bEkM2o+EAeo5/KL42uZAaQvkZWYn03jljTUGELO597+EDf9+mDuEsR3ihpepGkee43tY/hjGOaNQMJbUTO4j9N8Zj1HsrwehUoszpR162DyJlhAJEGI/OcbxN5FZiDN9tPtR73LUtTN4YYWTkCx5nYwvzxLw7hNRlD5yqapkkKBCi+wWIPxH4XEqPlOGZcI7LqAJAIGpjzhfX/OEeYzVXiGUr5kVWo0lqJTFNTLVNR+8d/9ogeuE23oXSWhl2j7c0qJNHLAVawtI9xDtcjcgcl9JxB2e4TSzFZMxm2aobyQ2xAsqr90QdvLHPCuyXeZepU+zvLhe5IXlpBG1omxFicH9ma1HJ0/s1VorNUWVZWGmYgHUAJPhO/MdcOo0C1QZ2i4b3tGmtNPa0ywpnfULNo+I28x54p2V4gSNLEgggRtF/yjHob50O9LL0yNQqsQQR7q0/XrF4jznFZ/8QOB02pnN0mCOaop1FkeOY8ajqCwmPXCSjeymPJx0wjI5nMZqk3d5enXKQoZnCkneLi8AjnzGK/xdK6OwzHfUyYvUDKkxyYSkQAImMdcHzr5VBRWoAwZyJAhvEbgkldosTInDvOdpnFIiqpO3OxGoTt5D8cbrwGnehz2VGXWgwDAjSWMm7KlliYBDS5tI2N7YH7HcNepmKudzQ00lZVpK29R+Vjylp+XQ4kpJk6iLqXuTVClalMlC1vdYr7xH8wNo6YmXgjQpo5xn7ptSpU2HMkaSBfrpPI+tlNSISi02W3imeenSJkd6zBFO4DN7xHkigx1O+K03d0wlNYBnSOvMz5yRfCjiec4mQpqZfUtMGGpeK5IuQG1Gw/h5nFNbibfaaVU1FBVpKOwRgTInS8cjiOW5S+iuGMYx7PSaOdv4yAVsZPwHrtjWe4iTVommZMsDPMaZjr7yqfUDCPMFK8OpJLC9rHym6m3n1wG1CslWk99BqcuU+FfP3mXEVaZdxTVljzWmWI8RCElidhFoA6A774K7WVQKTKzCDYjzBkHzv8AUY5QBKdZNBDw2qd/mLAfvaMa7ZZfQKj1CCCNCjnzg7dZ25Yvjvj/ACcb/KjM9UZVNNR4WpBtR/pW3S++/XAXGc8mXq6ap1CfB94ga1MQLjnyxBn82+YBpUSq09NPvKxMgGFEJy353545zXAvZP3Sl6h2P36t1YMSR4VDAmOZ5jbB5bpbYyiluRnZ6nIqOxjWzRy8M2nzJn5DFg4Zl2royqsTKk9Pid+RwjThz0gjFHQwdSNDA2Xoxm6mOeLLw+u7oWQBYFliJgEx1g7X88dCXtJye7R5/Q4mprVKWioe6Il1Eh2G45WtvvedsPuIVKi0KTinU8IEiCCJIj19DzjC3hRz+YzZzbZU0aTJoNMG9lFwfCTcTPwE4sTrVVQWRyrXlSef++QLj5HEFBrUSrmtX2JafEq1Q+zo1NQloUFYERPw9bz64Mp5cMlSt9hKaBqVSACsA6mVQbFt7G/nOGFPL5gHT3dRQ1pkncEH70R/bCjhvHKjKBXR9VZjRpqJhihYEEnbwiYnywVDiwSmpdBOXzn2hA1LKvJUhaoA8HiBuZ8NxsN/icD8Wz1PLlGZKhDJ95QJ62b1HTcYKTNMhGViojHSyJck6Ty8haTOJsxTFT2dSlVaARe09YnflcYZxb14MpJStgGW442Z1NRoVajLAmEOkRtdvKxMxjk8W+zsozNCoWMQYGsjy02YDkPLDTKI1IELTrIOkAn6icQ16VN211O9LCwsJWfIDrhVh930N6kb60eedqeJLUeqFQoNQ8IWI8Chgec6l+uKu1xf8POPwxfu2HCUX2tIOy1iwZiSfFci025zGKJnKGmQZsD+/LAap0UjJNEVTKABTvI+oMH6jEKpeQDfr/e+DVh6VJVu0NI6e0bfoIIxPVoCmIJBqH6D441jUmLKuZYCLAQIXBXB8vSesgq1DTSSJkCLcyRYTY4HLzeZ/dvpjNS88GxaPYsrxjhmWRaXeVPCB/ouSo/3UzDGbzve/TGY8gGXL30g8pufyxmBwX9/4LX2X3sXwGo9Y5vMOtQpUQNPiMnxAREQBaBiDiSNSy9arScjL/a6hWkQNJiIYc9QVzA2sLYtXZKurKuXVDFXNAtUMAMqDZYubJc2icIP/KqudGdpVKmmjlqmYekABqLg8yN1AMddumKOvBK97FvDO32ZpoadFAqzv7wB6gHDvs/mkzGT4k+ZdVekdZaN2cMun/cESIvKqeWEWW7L1lp5VTVKtmVlbkqJ2IAIg7DfmMF9nuBvqLPfVoBBctDGwMRpJWYkyRy5nC2+mM6rQVxCvTor9qoqrVWcQ8lgJUagYMG022EDFpynZ8Z3IUe9fS1c6iVWBYkoCARHha5kEwMQdqeBZen9tqFVRVy+XMCANUOtv5iFUfAYq/Cc1WzFOhRpPXptSJlw5kqLIqwQFXTva8T54FKNpgvkrRnGuxf2eqygsopmVbVqUyBB8VkNiIZvpjXDeFZa61C9BzeUcFHB5iCU33X0x6Fwjh4pAljLtu7XJ/3G5/xildvCiqKop93VNVgb2dVH3gDBkxfcC09ZpOXQ8ciTpjX/AMoD5VqBghZKkdVupEXBBxTeGcYekQ1OrVpm/gzCkrb+YW5c/wA8MODdp+78NUlQZ8LHn5H15G/52PJ8fWStiGkgk/nthKaLNcugLI9payqKhUVad5NFtXP6cvQYbDtPlKwNOooKt9yqo+XitywpznDcqzsXpqHMjUh0N/1JefXCjM5KsZUVVq0xstZQWFuoufngqYrxWOcllkH/ABdBAlFarUiixpK6YVhf3i508rNHngrP56VQNyqUiBG0VFPx/wAYQcFosi6KkFFJ0oCdKljqLFf4rCD5b3wx4jVD0HKnSdLR/wBPL43+HLAnTaaGjBqNMfce4iinuw0uQQwWCw2gR1MfMYV8Wyr16lVsyzEi9KhqA96yyBZjNtI5mME5PhaU6qGmLODtGrnc32tM2AnliwJkkFQ1gAS25jYR7qiNjz5tzt4cNFSl7Y9fJKTjj2QZOiIDEXOgBZB0wJAtYmSTO3PlJdUKGkauZ94/l6fjfG8tl9La2kE8ukj8Tz/ZJFWT4baTc+n9/wBcdcYqKpHHOTk9iXtIy06XftJRBraBJAHQbbAfXCns72rRsxl6Pduq5im1RCSORYXEmJ0m08hh52lpFsnmEAv3TR+OPNOMHusvkM0WIcrW2kkCp4hfqAxvhZSaY8Ipx2ehjj1EM1JdR081SQOW5N4PTBeVrgooBLTMHR8x88UU1dWhkICiRIG/LSZ/d8PezuZCVzTBEVFLrMT3gjb+pZJ/pHXGjO2aWNJaLMKp0mZAAsdO37+mEYpUy1IgT3JZlAT7zArJ62c/PDmvQqG5aBzEef7+uABl2QiI0zY7/wC0387HFKJqjmrRWpXSs06qasqDSYGoeK3WbYJNWfcho6qT/fb1xHUyz69euA1iCN4v+4wSlISIsYkz+UH8MFIxruCwB90jYFd/jjqpSBWbW5x+eCaysLkgrztP0wk4/wAYGVUd2w1uLdFH3nudlHLYmBguktmSbdIW9ruKUUpNRqDvKhEhQBKGPCzMT4evXyx47mKaMTrqkkzZFt8/7YN7RcZ1uVpEhQTJkkuTuSdyTzPM4TVGkSZ/DHJKfJndjgoqhmeIJSTu6VPSN5MEk9SfTCyu97Nfr/jELkfHliIP5fTzwEh2yR5NvPGKSp632JxoG5k38/19MOezOQ7xy7Dw0+vNuQ+FyfhikY26Ek6Vls4VlDTpKulCYlid5N/7YzD/AIdk5QEgT643js4o5nJisUs5l0UIFIpMzIykKZMgho5GeRBwq4dx+tlsvmaZUd7WDksQT71jEQPiduhwXlO2VTV3eayVYPYE05Nz5RN+knDf/g6rAPUCVNtNUFDPIeKJgdMeepSXZbXlEmX7RZavW4fDFVy6DWzjSNQKkgD3uXMXkROJKvHsrRyZqd6ut6kqB4m94tq0i8amO8YGzfZNLvOkn7yM0kHlHTEfCOyYWj3dWDTBmmllgz7zFQCW5AtMACIvg87FqPg1mM1UzrlYZkZV1VKijWSARCiIQHUwty+M2DKUaOTomoQFAgs3lsAPObAD/HS1qOVpl6rBEVZsDy5CN78uuK5R4hR4jPe0zpBHc09bDcMSzaSJaEgTtMDzWnI1310Pc13lQtWapopJSpNSAi7VN9c2tTItYDVtthD2zKVWo0qRDw9ZiZ5FgBfzIePh0xrKD2KlELkCprAsAabSk6rMBTE/7sd9quH1CaeYoAuo1U6jJcW0sDba7OLdfXFYL60B9kVLsVUrKJGoqdLobRAMNMbEADrJHWQsrdm3UtTCRUEkkGG5c50taLc52x612Y4zlalJCKqippCurHS4IGzAxJEb41xrM5N2FP8A1KwOoJQg1Aesj3QJF2IAxZxTJLLJM8foCs3uEVCDBEbDl4hBJ5SRHmdsE1zVSGq0vKVe/TqD+P44uXFK2byzLUSjQpvVJUqTr1yYUwoAVoMmGg9Ma4j2MezPmGepUDNAARfChboSBIAgYk8MS0f1DRV04nRMRQiwuVYfGeluuJaj0WXu6NPxPCnRL6ZtJF4AF58vTG+DcIqJ3TsSFrwNREwRuepjpzxdeF5DuyaQUd2TI6tbdzzPlsIHxT0UUedV9kmWyQVi0nSRDNYSF5Dot5gfjfDXK5cdIXdQR/3H8hy9cD5bLq5k7bc/FBmekA7dcFmjrB1SI2gkfni8Y0jjlKzumApjr5Y5piQS3Wwtty/X4nEVSlIAWZHmdvnjpqA94lp9T+uHoQW9qg7ZWoqSpICmN4JE9dxiHK8KohKKaQ/djSZvIjSbbXiMNqtHVzOk7gk44oUgthqv5nC8RlLR5hxPhZy1arl9RCDxU/NTdfUiChP8owbSzTaZpMVdSSGEAiYP0Mfhti1dr+DCrRNVm8dENpJ+8pglZPOQI87Wk4o2U4hTCyWCggxqXTuJ57fPcDEZLizohLlEtHAe1lZk1VlpVQZViJpEMtmH3gfWBth1R7TUmLUzRdYsfdPzgz9MeXnNeOs9GrEtqZLEMAgGpejaum+xxxl+0dUhPaZdiAA6klGJ2PQC/XqemCsjNLEj1OnxbLTod4MSuoMpt6xyxlbjOTKhTWSeRm48xz8see57i1YBahoyRvocEEg2PI7X59MR5njtcHUlB7MASYFzsd9vPbbDLKxfSPQF7U0F8LOXafDpHvT8h5Y8t7Y9pBVqVSsgsdCzEhUPQdXk/EdMG8Sq1mY12pnSkmVYfOJJ38vPFP46RKNMkqCfU7/WcJkm5aK48aTsXtUkRv8Av9nHGo/sYzXsY2xsrafywhUw/T0GIwcYzTjQOGSMSKkmBckwPU4v/Z6iERVXZd7wSx3P4fLFR7N5fU+o7LYeZI/IXxdsougcp/fX0x04YeSGR+B3VzemAFBteQf1xmJchwksgZwJN/P4+eMxcgFZrh1WrmO9ikRqVoFboRb3PLFd7aZSpmaTFEUrUzBpodcxUVvEYiwgkTuem2KxktdUkIlSQSJ1qBax3E2/xi89lqdZcm+Vr09Cit3gfUCbaSAkc5Blj8Adx57kqZdprok7Ndmly9II9R2fc+IgL6DZQOmCeLcSNBSzE1I2XT4mI2284xnGeM08ump9z7iDdjy9b89sJOEPXzlKvrEVmdDTSDtDKQvLYi/OJ9JRTkH7Y04R2opVV1VaFVCx06nQweYAZZAG45bHB54fRreKkqqVJGpYEEf02meq4W8Er0KeUq06tQCqFpppJIYMHfVb3rajJ2tgbifB1rZ/N5mgW0Cg9RWRmSWTuxspBO7etsO4C+QnIcA7imaYqGoupyA0TpqABl8+d/PDPgGXfStBwFDVx4eoWmTt0lV/ZwkodoDlsiKgArVjXC6WaCQaaljzYAMPrhv2Vz9XM5inUqUhTXx6YkyY2E+QMx8Y50xJqQJ3TLfkOH0mqZlGpowNRWhlB+4vXzGM4TwZMvXc00VVKmAojci3ntg3JD2tXz0H6R+WDiMXOVtibP0e8zNNYsimoek+6v4n5DBtYzWCdKTGPUgfhOMyR1VKjxF9APUL+Uk4lVPaFv5QPqTjGsrGR4b32TCkwUZmHL7pgeQn6YKoE1lAWyACT/FYSo/A/LBvDcuUSrqMkM1/RYxvJLNGkRYaFt8MChrMjmIJA5Y3HPbyxpqAB90Xxy9ADwn73lyxgWbRphgLN+AxllPrjBQG2mB5Y5CrtF8Ex003Bjmcc0dgALgYjrJ4ZIvjs9QD03OAYU9uMr3vD8wL6guoadwVIM+gifTHkdDijoLAQARcA/H4A49yfKKyuhJiopUmTbUI52x8/wCbR6FSpQOyOUmBeCV/T58sQzrpnX+mlpoeUsqXQOgWGtMASPgP3GFS0nFWshKAEKT3iBgRIGqbHcQfWeWD+zPEVVTTqG0wOcA7Wnr++jHjNJ6lPVTUd7ShhaZUxqG3TpBt8+eLp7OiW0IWWmzHvBQeJU+J1AlhsedtQDdT5nAv2hAAncodpiu/u2KkajsPO1/kVWZWTvftJBBFtE7yTYKCJkH4G+A6iIwBNYSBv3MTzEmCJ5R6nFyRKaYRGTQitdV9oD7wgkAbk2EEDrfAfahAtYryCj9OWI6NHUNZbw0yAJAWW6CwMA+L4i3PEPG31PPOIwrdseOkAIYMb40t7YzvP842VtOCE4qpGMEkgC88sclixAxYOC5IUw1VxcQB+/39MVhDkJKQfwyh3QUDl58zufXp5Ys/ZrImo5qMPZr1MyR+Qgep9L1/geVbM1NI937x6DoPP++LzmM3Ty1E2sogAczjrS+Dmmzec4vTRoZwCbxjMULMqXYswBLX228sZg8gcC09jcqiKYvAHx+HX9cPc5mguktckjSo39T5D64rHDeKrl0ZyskgBRO52+QwdxvLtpokmXMksLSSpmDyHQeQx5fG2dLVsE4lwP7RnqADsXq0VqAEwBq2idrRh/wnLtRqU6rAtRFUDw3YFQSJHTUBcnngKplRlq+Sz9So3dH2dUvtSFP3QIvFjbriBe2PeI60qJKNXLBn8MpsukTJnrblveLcN6EtvRUuJZ9H4hWqISVNcmBexaNv6sWzima7zL0Vo1itqhzDLKqA7BlQtADGBGkSbbYV5Ts1d6poliSzCmpALE38UxoX1MxEDbCQ5x6kBoVR7lMCFSeg6+ZucDUe+ysYcnQ/4Rk6dWpoSn7NFZqjzFRlG8TIF4sLkDeYxa+z5Z6uUdxBas0AAgKgo1QqAG0DeRvOKl2SqBq6qQAHpuJ1aSsgTpJsTHI8p6YtXZtHTNZejUHjR3awEaTTeCCGIJk7QLRjnUm8yGzRSTL9lnPesIgaFP1P64LqPAJ6YEoMe9P9A/H++J82fCfO3zx6J5bMyiwgn1+eOqzQC3p9MdqNsRZtZRgbeE36WwDENRAoqXnXqaOnhAP4YC4ch7mmGP3F/DC/hOa10XmS4SJPwiPxwyyq+CnMyEX8BjDVRIJuMRre5MkbemO6hkWMTjUgXAnAMa3AMxGMLbEQcZMGSRHTGTy5HnjGOaigH1I/f0xgna4xG4EqDvM/THTSRa2MY2BuJ2P4YWcW7K5PNk1KlEazYupKt8YsSPMHDKY8QvjtHI6Qcal5NbXR4j2i4G3D8yaTHWphqbbalB+jKbH4dcEZbjHeMCB4gBJncecfhvi+/wDidwfv8oK6CalDxgjcp/zB5+HxeqjHk2Qr6IE23k8/P0/LHJlhxZ34Z847DuMUDQOs6+5dlJ0n/TM7GR7sknb8pR5yqFgUxV8cAS0BuUmDPMH122xYnz3eJoqxcQTvIJ2+mFHCuGIuYdpmnTUtTJiZuFB9G6dMaMtbGcaZDxJu600p8KD/ALiJJ+fTCnNsS5J5/HBGcqlyQf8AP0wMqSL79TgoZkbLBt8jjbKfntjRjbngzh1IMxn7ot/UdvzOHgrdCydIP4Xw0INbdbDqfqN+WCuICrXdaNEaiLu3IE/oL4Pyiq40ydKWnqeXng/K5paIWlR0tUO42IPM7X3uTjt4apHM2NsnSpZGgqzfdj95j5fhhDxLOF2DOI30pvE9fOMdZjMkN4j3lUbDcLbl+uO+GZU1Hv4nPyXD/SFS8mssvhuBJvcTjMMKmYo0vA0k84E/XGY1GsB4zw2rlK60a9QMWWVgaRB+Jm0YM7WcRqU8rw06S5ioWExN4HI2jbAnbzPvn82lWirKiKFXVGo85gEx+PpjnheVJNNcwwBJhQRLN1O8kKPQDbfHFx4p30Xpur7GicdrZugMuKarTVi51AWAM6mZjAiQOX1gF0FCKGo09U279xC7wdA8r7Xsdt8A8boI1TuKQdaaMNXdgFiYBd2/i0ggAAWvGGjUlRFRfHTM2pmU2vY3Wel98c+b9Uo6gPGAIqTCmmKdQhWFZZlWYagGJ8Uxcmb/ABwl7Wuvd5aqFAqVNz1CjT/+wJHlOHHH65iWMRUlgv36hFl9KaQPUjEWb4S2dajlaEd3lworV91DARoTbWwvMWBN9sSi5ZOLrY/JR7K5wjL1sw4p01LQQfCCQomxbSCVAI6Y9P4BQp0sxQpo7Vqumo1WoxIEgAQqnYAvsBO0mcdcNylHL0u4y8Ks+N/vOes899/liXhKRnEAGkChVP8A1VE/THbDGk0/JzZczn+xYkMZlJbem9vRlwxrLMeowkeqBm6FzdKi/gfy388NKuYIdV5MN+h/vi5yMKGOagBBB2IOMDYycAUqPZ9pp+EETUAM2kKZ2w4oOAqxeFAwp4QmmqtPYKzNcR5em8XwfSbQIHmJjnJGB4KPsnapBkzA6D542Ko5Cx8scKQtiZxuZsfhgGM1gWuQfL+2OWcGxn5H9MaD8hyxyz2k8umAajDXBNgZUHkcdlxY387Yh70zIFiPz/xjZYA3O+CYkWuo2FjjDWvciDiIPuNvPGK24JuMY1ElHNqJRoINr8wf848N7WcGOUzLUlHsz4qRsJUnaeZUmPSMe196DMbgfh/nCDtzwL7blSFHtqfipnqRy/3CR8jhJq4lMUuMjyT7TadVxynzxAc94PDEu+/OF/GZOBu80+KDMwQeRBgg+eIczmASCogD9Sccx3WRVWLGec40UkAj440wIIPW+JdUE9COm08sMY4eNxaMOOz/AA011JAMC56T+vqcKFokuqqCZ5DcxvHwxY10BA3tWo7xTJgHzANvjjowx8kcj8B9GtDc20iFp0xqI/qc+DUT0vgt8vU0+0Zcuh+6g1VG+O5PzGI8hnZg01Wih5m7/ATAxM/EaaMTTpPWfqQT9cdXgi7My3DVZbeypAySx8RH8xOBuJdpBp7nJrbZqmwPpz+OOavC85mm1VBCckFgOkzvhllOza0xNRgBHur+ZP5DG76BryVoip96pfotgMZi297l1sEEDGY3EPL6AM/Rr0h7DLanj3mZIHrLSTH3RbzbbAnYnOsj5hq7A1G0qyuCxaOhUEADptjMZjy8snK0zoi/Ibwph9oWajUWLVdGi4JLWB6jT1jDzitdkaW0Arr1OqQQfSd/TGsZiOTErDyd0KeH8PPEH1aiuXpcgfExJkyeU3LNvNhsDi31qwpotJFFKkogADeOkTA/HGYzHXD2R0Qm+UtnYz1JUDTYg3g+nTriHh/F1bPEaxaiFAg76yekbLjMZhoSbkBxVDLMZz/icuy7B2DHyNM/Plhw3E6ThagaQDIMHY2O4xmMxWc3ElxTO6/HKKAFnjVt4Wv8h54xOO0SCQ8wf4W/TGYzAeVhWNMSZHiFL7W0vPgeLHm4PIcgBgU9oaJdhriGYjwteSTO3SfnjeMxN5Gx/TRIe0dCP9S/9LfpjX/n9Ex7TxcvC2/yxmMxuTNwQYmc7xtKGWiY8vjbGszm1pnxG5IHPf8AYOMxmKWJSs39pi5sG287Y7RrDn0xmMwRTirXsZtE/THLVhGonzxmMxqMjmrnAIblP9sYM8gJIa3of08xjMZjBPN+33AF73vssJ7wgVKYt4mMBhqgXNiPj1xR24bXVihS8wRqH6xzxmMxKUFZ0Y5OjvMcJrUSVq04MAxqB32NiccvwyqqgslmmDK3jfnjMZheI/JnOSytYEVFEFTYyLEfHpiyrkHqMtXKsyVKk66YOkaue/h643jMXgTkM1q55JXRTraR4g0Aibi8xtifIcXzTsaSZcFgJs6iBMczyONYzC+vK6M4KrGNMZtoDFaYMRHiJn8Mdf8Al1SPCjVGg3LKNrHc9cZjMWeR0SI6eRYCCLiQdt5vjMZjMUi7V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2" name="Picture 4" descr="https://lh4.googleusercontent.com/-y7pDpIIn0ek/TY6Krr0XV8I/AAAAAAAAJhc/MFV_SnFu3IA/s1600/102218-050-1E4BC6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67" y="2900059"/>
            <a:ext cx="2881404" cy="31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xMSEhUTExMWFhUXGBsbGRgYGSIaHxogHh4iHx8gHyAdICggHR4lGxseITEhJSkrLi4uIB8zODMvNygtLysBCgoKDg0OGxAQGy0lICUtLS0tLS0tLS0tLS0tLS0tLS0tLS0tLS0tLS0tLS0tLS0tLS0tLS0tLS0tLS0tLSstLf/AABEIALcBFAMBIgACEQEDEQH/xAAcAAACAgMBAQAAAAAAAAAAAAAEBQMGAAECBwj/xABEEAACAQIEAwUFBgUCBAUFAAABAhEDIQAEEjEFQVEGEyJhcSMygZGhFEKxwdHwUmJy4fEzgiRDkqIHFRZTozRjc7LS/8QAGQEAAwEBAQAAAAAAAAAAAAAAAQIDAAQF/8QAKBEAAgICAgEEAQQDAAAAAAAAAAECEQMhEjFBEyJRYTIEcYHwUmLx/9oADAMBAAIRAxEAPwBTnuzOa0cP01BTLMSlUTK2mGFpMX8xIxZOFcTqVZp1h3ddSRMELV0mCyTyttuMNu2JFLh+VkwVekARy8JGK9w3MLVp0leCKprso30lDYg8sDLFW0gRdqxnnuFrWS4B6qRIM/jOKpkaH2CrSpaWKh3YGNw8QAeZHXFk7N5pgi6yzFgSTOqG1GR5Wjy6xgniVEvKlB5XuD1AHPe3PCdaCmBV3ZczlqLuUVldqumSGVbxpi5FuUj44G4hwyg+ZSurqppkVEOoaHB3AgzsQfK3XHFbhzmsK1aoANyUIWIAG826Yj4W9N6jJlk1kAksCIgSbMRMGOQPwweXhGryV/jHY/MZmtVrF1ClvDYltMWtAt5csT5XhhpItLvUfTMBpWoQAGZdPJdUeInYnEtU5vNVu4o1kpa6ZcaAT92YLHxDaJAEYQ8CyFfK8TVa/wDqFQxOrVIdZBnnI63w2NMLLDmagNIg07gPOoGRpQGCwIJ9bHwiTzxlPNMujvSVEju6p5HbSx53ETs3O+7ni+VRxMQdJBEWIKlSB0jvJtgWllqcCgzIxIukq3vTva4JG/542dJKzY9uiarT72dSw27ILav/ALifzCx69eRwNmaUqC0M0WIsKqDmDbS4n4HyOBO+bL+CoW7kHwvMtS5XPNR15Xm2GAuSHg6vF4ecf8yn0YCJA3+OIxlYzi0xJxTLFxq1a7dI7xefoy29DHXCLMUgCGJnre5HI2iDt5/EjFviQygjV7wKj3gNqieYFmXmLdJS5nIiC2mCLnoDFiOqtb9zDhQy4a/2qnDTrUaWn71rN5yI+RxfexWf72gEck1E9m5PkAVb1KxPmpx5Tw/Omi6so0qRDLF4F9J8x8doxeuFVxl8yr6vZ1wFJ6NurW8/oxxSEieSJnHsqy1a6LaYrJ5T70W/9xCf92JuF8VrU6eilTqOo8QKKrCH8Q3MgySPhh7xrhhqOK4sO5cTPutIPwuPpik5Gs9EBe9CwSpJZwDHiX3LzDMP9pxTwJ2hlxBar5cOUcOmYFXSQAxBcttty2n5YlzvHs0yOgoOCysP9IDcRv3mB6pd6FcPWGkBGDK1U7Gw8Q1G42Hl5Y4r5qvDAZtNj95xHzGBYtDHP5qtQqK1NC/sVWRTLjckj3ljl1wJnamazvdU6lMqgqK5Pd6B4QbGXa3lGJeIZmquZqe3VfDTEF2FwCTYCNycCZFq9Su1VsxqFGmR/qsF8UQZIg/nBE4Pk1DXN8YzVNilGiHTke7JJ/7x06YHyFWpWrtmszTKrQQaF0EamvsJMy0c+Q8sDU+IZgWXNU2HlV1EfALf58sGZhqtKlTpfaUR5FR3eoVmfdAm8Wkzvz3wfsFHGT41nFkfZySxLMTSMyeU94LAW2GIqNKv4sy6n7RUJFNSpIp/zECYAEQP6R1xBTzderUKtm/Z0wGZlJgD+rnPuj1PTE2c4hUQllz1KSQNK1NUAbCBvANyepnlgr5NQW3GM4iaBRixA00zq9RLm/mQb4lyuXrZZZWnrrMJYkFgg/hFxJPMz88A00NMF6+bpDMMJXvGK6QRYw3Pa3KBiFsxmaoP/G0zTBGpp0hRNjIEbiwm9sYFB+arZ3MutHTom+rRpVYN2Mk6iPujYb3IEEIa2VHdZbLPpG9R0k1G5sfaKbnrgfPcQKIqZfO0vDz1a6jE7lrk2/fTAtIVKpnN52mViyFu7N+RsCAeZFz1jA/YwZXXO5kHvEamqmYCxMdFDMWc8iSAPI3wuo8Tz+XLJl8pTVdV9ZVqhJ/iPeCWvtA3AAjEQ4jXEinnAqDYgMFAGwktaduuJKgpKJ+2UiQJLL4tM8pUwGJnYyZbqRgDUS5zIZyonfVkbxbqXVTH87SAonZEj1Bud5TN8QpxTSgoBEeDQHjyOswJ6L9b4k01ii1MzmClCYUspVv5e7QyBO2qJ5DfEozoRSKKDL0vvO0Go5/3bT538hvgSnGHYYxcuiI9mFN8xmlp1DfSIsPMtdjMyTjMCNm6a7Ui03LNux6kkEn1OMxH1pf4lfS/2EzVM3mqKUtASnYbkoxU738A26YL4L2NVACzOdEhRqJiTJgcgemH1PiD1Nf2egx0oX11hoUiJGkASZG1sUHtLnOINl8tmXzASjmCVCUZQrF4MXMjzwaka/BeeNdocrlliq6q3JAZa3kJIOE3D+1tHNMKbB05hnWJi4MbR+EdNlfZXsXSqMlbxErWphgTqDBiJPW0i/8AnDzthk1DVKagDVWKIAI0yNUrERyHzwXClbF1dFhz+W1U37sA1QsiRqDAdB5iwO+FfDKS1qpWkTSdkYPAuGkQPLmLcjgWhmqmQ7pK+urQamrLVVZNMmZkD7m3lflgzP5NMynfUGh7kMpK6zAuGEEEWuDM73wjVMKfgr9Wm6ZYZpXKVUfuQynqJJIO/haCPLE2d4Qq5vL1NbNUrAsQT7o0pAgdBHzGIsrkUemiMWS1TvbkmUm5WYLafvG8SJ5YUZOvUHFaQZ3ehJ7ktYFYEx1iwPOww8Owsu2Yoq9O4vMf9i/4xQuLcJqZJ1KBmpSO7ZblDHum3xki8Xxf+JEKARsdW3/41wv4UMx3FJs1pljCkMPaab3FoaLkbGPhjZ9AxuhdwvjSVlAaNfXcNv8AI+R35Y22XFEeGTSn3BZqRn3qcchPuj4dDB2pyNMrRegfa7VBYKwOxsOo6bTM7YGyHEqlNu6zIZVJIUm8EHcEDxDz3xyuNdHQmpIZZviNNArF1CtDCoLKT/GkCAw3ZNj6HATcUok6+9pE7ET4WBvafumZP8J8tyauVAVlpgVEe7U+Rv7yHk/4/XFYrcAI0kvppv7hKk/AmZVv35YpGViONE2frUVPs3BVgp3uOmrmGW032+MueA1VrUXoMwJUakuNpi3MfpGEuW7Js1lrU7Edb8j/AI9cEUuytfLOlZatJipnSSwLDmNtiP1w60K9nrXAs79qyjUz4nVSlQE7kb/9Qv6k4q2Zp91WI98nxLqiGKne9pZWZviMGdneLAVaVZBFKv4WHMOCQJ85kHznEnbLLd24qASKelieRViVYfImB0UWx0J3TI1TaOamSzDau9y9FQabb6YJBF2HNRPwtgenw2uUWMlldLBSWAAsYv7w+GF9F6VOpTBFRTJR92EEEG3drzA+8QMD5SvlS1Omi1pJUQHBFiDuKYJAvz5fHAbBQ+4hw2s9WrUGVo1hrgM+kwAoBBMg2Or5444TlMx3DMuXosKjzoVVClADuQwkSYgkxhLn+JZZWrHTWL6qhEuNJMncaJgxtOJs1ncumijU7xe7QCEYJBgEiy3ud9jGNZqY2yeTdqsNk6FPu4LBFWYPKzmJ+G5xFx1KsGpWyeWD1CQveQzE7KB47kCBER+GF6cWy6URTbvE1+NvFc7aRqKmRz2G2A8vxDLU271tfvsKbaixiIZgTIBBsLbz/CMGzUWD7NXSioXK5coANZcAKWk7ARZSdItck4KymRqaTU+x0C4BZFVVjV906jeBEzzmwtiq0M1Q/wBSaq0hZAWjUed9IiAdwJHWYiWvxDK5htbd4lKCLuRYWCoEO0ct7jbnrNQ7o5bM5x5ehlVXdnVhVaY2vaY/L46z1aup7hclldErFN3Ek8iRYT8MIeIcRpPTSlQSoqUxYaiFA5sxiSxn3mnfnsRqnF6IXu6HeGoZlpJtz94AgSJg7ncnbGsFMslTInKqlR8tlu83g6Kar1uACx8tvW2IK/D61bVXejlqayBEJ4yf5mDG/M3JmABEmr0+I5dRrZqlSsYC76QSYAAs0idxBMSNMkYeZXIqSvfayxulJWiV562+6JMkKfLywL0NTDadKrUVEXLZMrTJkqVYAnf3lhV6x4oi/WahSpUwaiUqVSssnvBTVET+mBLHzv6jbA7ZxNJUkFKdu7QaaKHYAwPGxnY79MGjgpcTVdquoAJRpAooJi5aZtHUbnyGJPI70PwS/IB45nHah4nLanUMzS2ldwQuwFuV+eJTwfLVzS1Zpi86oJ0p8hE+g+JwTUytkqVANKmmX1e7AmZ5Hp52w/pZKgtRajqGrVBZ6iiY3tMwBIgAT1J2xTNSdixlSoHTs9llELVrHqRUY35+6YHoLDGYYN2fqG5qVQTcimVVR5AEE7cyZxmJ8Z/QvJfIrzXH0TStJTUVU7qp/wAsoTK6tLAah6fDHnHH+I1fseUyuhQqEhHUk6wDpkgi1+hOGT53Rk2+0OBVp0tMlrswNtzcnCfi+cR8tk1WQFENWuURgfvEDqDbDuTbKKKR6BxlqnD6IoZSk3fVqdMUnBB01ATOoP8AyiZg9DGKN2s45mEbJ5mqoLVFao6gQO8Hsza8CABv18sNMjxfNDM0GzOp8vTqaxUDCsqgKRAcXjUfvEmPTDKrwijnVOtlcUKR0ENIVmpB2AIMHxmedwemGlsVKmVTtNx/MVcnl9aBVdtCkCLUzMefvATbbFm4Rx/LZfh+SWqzA6iGOkwusEapFo1KJEmJ2wuXgn2zI0UqF17qq3dgR4iyd49iOkR8TgLs72c73M00qlu5Z/AFqSNMSymIvNiABf0GFfx8jUqLZxPLJmKbvRZTVAMMh94RBFt7fEEDFK4Vnaj53KZWpT0fZ+8AkGW7wgzflYXw3ytRaVNKVJmNSjVzGsdFVzHkQQRb+Y9IwzequZ7mrA7ynUkN5XEE8xfzwIpKWjeByAIg7hXP/wAS/v8AYxXa7nM6aK0zFFwwipo01JIJkAlrEDTsL+mHPE82lGhUrMR4abAcpY00UCfMkYV8BcLTVlMhVMnrzN+pvjfqJUHDG7Zqvl64F1VivQ9fhc9LjBPcU89Q7qq2k0yItDKTOtiNrG/Tf1wNme1AQ95SVHAJA1G9rGQBPw9MKG7ThsyrFdCuNLFSSDzEdYM/M4542vBVpMiIq5Fe8aqjISQwMzGwI/mty/QhhkcuKmQoMEsKdNSr2V4gWiYYxM/2wdWoodJNAVUcGSwkggXUDTI33B69MCcJDjhrEDUxtTUzv4QP35YeMe0xJMT8Q4mtAB6dHXTPhLQFZW5BxBGrzuGGE+c42sk906yAY1AiefK46T0w3rAn2bUwlUsisjARDsANU7rfflfa+CDw6nTZg604U2DBZEcjY3BO/OItOFj1sZpIH7I8XD1KmVPgSsSaeo+7UAEDnZo35wd5x6G7faMjpe70jpqLMdRPnIM/4xRsxmaTKw+zUlZdnp6VYc1I8IM8x6crzYuyXGg+mo2kmrNKuOQcCA1tgwv88dGN3ojNeRXl8nmaquWqQtOQ2rMFNrWQIbGNUzzwKJZtCVIZp0N3rqj32DlNItHxth/nsolLiZL1HprUSfeEFk0hgwNjKw3W5jB2b407ezWkWoxBq92dHyPIXJgH4xic4e5jKborua4HmVTW9REuLtmJtY8qexNrHEucy1buadU1l0vHhAK6ZFrgbbeI7Yc5LI1KLq65qnVDmRTNIQLD3Crkp5kkiAJ3xImcbL/ZypRnYkskj/SUMG0yYBllj44fH0xZSdler8BrkE60RRuzZh42HRZ6fliCjwg1GcLUfWpAUVWrU9dp8JYQeQj44fdn+NFajVKhVKdV3CroLFqpgxAWdIRdFpkr5jBz8QauWpENQDNIZqeoMBBDKSSA2kEww5bYnxofmym8V4HWpJqeutOxMfaHY+cKVueWD83w6qEpqrlyxPiph/DEblDq0ywuZ36Rh1Vywy9MzXNddDremHcagRIdLBRJkldpnHVSkS1NNAZGBBGrQP8Al8wRN+R5ddsVj+DEcraK5mOzT20u1dulOpVMEbhiXAXkNzvtiA9nMwEBjuiI1a6tUAauYKsQR5C/li5vTo0f/p6YFSy+FgiTES3KAPInoL4H4jWamofOpSbYKoqagZ2ARxp+MHbkMSG5sr3CciUNWnUKEhSzA1mY6QYAM+7IEwbwRhfxvPUS4NP2p7oFgrFVWeR0wSLciL8xiu57jrVEakhdab6mNMFQrGAJJ0zJCqYmPO+Fi5aoSqUkPejZV8RAFydRsBJ/vi/igVux6e1jFQwp6BScaKdMFaYhT4pgy8+I6v5fOS+Hduc0tanmqhNYzBpKpAUEbgqQZJF539Iis0j3bLTYnxSz7MRYmBBIBMb7icd5XOF6lMd0KY3BUSxAHnGr8/hgKKDR6dlf/EOk9RTVohKeoah0085PI2sdvPDBOLPmajVqVM1HLWci1MC0LqBKxczovIvYY8ooZQ1SV70FASS1gRq3EGATA2tvi59lu1oytRVqK6UWdtc3aIAEbmZWSR1Plhv3F4rwXUcLztTxM7Eny/8A6Dn6geQxmH2QzlHMJ3lHK1KqExrJUGR5M04zDWSv6K5xLgtKojLUpq6wdxfbkf3648z4RXzWXlKJqaF1QBBBUnmDbnuRi68e7RPkc2cs9B6lLQrCogZipYbG0MJ8/niLsNS1O7rBAUiZm+q4I3BjkRbpjmVxLJ6sr+V7RU6be1ywRzuaWqixPnpIB5eXlhnluK5OsNAqAKxuK9IEf9SaDO9yTh3xns2jMKlJRIMujXVhzsQQp8xbrihdo+ENla9NiNK1mI0DYddMWKkEH1mw5ZSY8eMi/ZV3TuyhSrTpyVCMpPiTQfCQp22lzgZqa0m7xajUDqJUldBBYBTdgyHlzNxilpwitTcBHUAhmBBZCIiAReZ2kRhxxXK5yk+Xo51WNE1qZYCKmtRc+5LETbbpg8mwSiosh4Hw5TSz1cjVUpmzs1izkSxtEyQ3T6YO4C9ZswbKlDSgCgl/ObgQTebXjyv1U4OtEVTVrmnlnfWUqESwBkSBsQYsCdsR9n+ODMOy0UIoqwEsLsesDYRfDY3ctCy6Bu37TUWgytp7tWQAbkoAW33gAAHoeuOK3EUSiwFhpGmeZEQpmZnry+mJf/EbKgtSqIPaUhFSOgVStp5DWbDbFPz3EWrstJVA8Q/QeQkkfPCTXuK45LhQx4rw/uUdCNOpgJtvvII/3C+/0wv4bSao9MazOoR18XhsI5k899selrwuk9FlamNVSC1rmFi/ofrgHsv2OpUnauSy1KZJUOuoLpUHVaPH5n4XxOL8BnrY1FcVINJ7azqU6iDyawurcj6bY6yOSUZepTNglR9IHQRA/C+I89NNkqZejTVWM1oBEkiQQObSeYuBci0FUMtTehVZns5bxTOmYgzeYODj6aJSYoziZisKdektGwMlgSQsidIg7zMkiOmFvbKnoZtKloU7C0kbbczyOHmRyRy6aF1dy6MPHJ0tp2nlMgi3UYztDmrPl6VTSxRahBE6gDy/fLBivb/IbqRSs7wOlRZXqyabRMNEyATEKxgzIjn9JMjxHLZep7E1FpvC1C7Bljk4sIKsdQPTUMO+1fDizIpYBWC2JggkAGPgMV/PZkU6jUvZ01UmSaC1CL84EheXXb1D9MPaPRKOVOdZIcJWVW7xx4rrAgSCCGUhpjkPgmpdnQzMHzLt4iCRR5ixvojlGEnZ7tc+UaEq06g06ZlhaZAjQY0iRIO2nphke21MnUVozOrw1HWSd7CjEz88V5Jk6kgqn2TRgYrgC1zQkn/4/wB26YzLdjENNqi5pSEkytIWjexWeW3liBu2geNIpjyNSp+VL6nG6fbFKdMpToUdDapXU7TNjfT1n9nAtB9xJl+yWsAnNWsQfs5+h0ecemJm7PkgBc01rXoEDp/7fwxD/wCotIB00gOneVTH1A6WxjdqeYp0wOoet8pBif74PJG939okp9kdSM/2wEJOqEAA0zqkaNwOuIaPZc1QGXN25Hu+R6ezxIna0UkZVo0mVtWsanMzvJYybfu+OE7TbewRQNgKtQHf+qItg8ge7+0dL2RAWPtggAf8onlawpnFI41wt57w1Q2hmBsVsLAKsDnvtz54t+b7SIFOjLBmi0PUIHSTrx51n6lVgKTB7P4QQZPQG5uPXrjOSYUn5MXiYpvSIQN3Zll2Vv0iYFiLTjMxx0lqzKGmounUWuLg2AAAECIGIawsKRXSxbrMyLSRtHTAtXJ6RckG/Lp0/fPGGO6ahVEk6jsAJifj+OJq9VyobVPiF9ivkegn4YgRLEQSG6C9t/QThrwSjRZoqnSGhRN4INlYW3wKCQtXdkmBdmYfzSb22A3F+eIspm3pmGYQTsfEBy35ROC8/TUVDTVJ0nw6WsSehO3+cBlQ7aWlTyFiPjb64IEXTs527q5WiKVJjpDMduZP9QxrCjhfEUoU+7qUNbAm4Cm3xv8AsY1ibb+BuET2XL01SlTrlTasoa8za+/Q/KMJuKcIdi+cytTuavfAG2pGU8mA8x5fXBWfdMlXZ6vevTAWV1lhJAvDGJJMzvvjju2gV0raUbxlS3s4H3iLA2vPyxmyCRLW4s1BVbNBKahtLVAYAPKRfSCTF8Ke33CPtGWFSnBNI6wRswi8X35zsYxrN5kcQSqjEsjtLNTGlTt7pcyPdPz3xHVy1Ph9OVzAoUyIFJpqLU8gp8RJmJEcrHE3Xgda2KeD1hV0Nrtp7s2EiYgweYIHznDjOdoKFJzSpe1r/eYnUf8Acx3Iv4QYHlOKrSpHLVylijAMvMaWEwPIbfPD2nlKdQq2gCtuvLvLTEg++P30wn0zomr9wHnuArnKxOZrOh7piksNAYWAAiI5wL+dsT9meAvlC1F2DMrhpXYh0Vh5zfblflfDiln1ViKlMjVo9m7AEi9wDYm5Hx52wtyFIJU1F71ESo6/wllIKxyAAWJ5HHRho5pWddruxdPMd5mRXdH0kwLg6Kak2635Ritf+l6eWzaKlZa6xqlTJBEEzFuciPP42rjOfOaBpURNFSXLgnx2RY/pDqBf3jtthVw/hYWvS1AAkFmkRYAAxzjURv0xskdaGxtp7LxSq0wFI5GP388MX7Od5FUsaNr7yR0YSBF5vcYK7O8J7sCpUFzdV/h8yP4iOXL1wo41xRcxmXoeI0KMBosKlXoeqoIttMztiahGC5SFc3OXGIBm+F0qj1KbZhWpxfRU0nTEG5t6kH1gbx9m0+z5XutyPDJM3EC9vI/5wxfKLWptSbYiLWI9DgPJLoo1aNfxVFKtME6oPhYecibbEemFhJNOlQ0otEPGc6qU+7qsAajCwuZO6nqQRy2AxNxnLUzTq6VUVVVCG03YTcSY5DYHAfDnTMUGqOHDgMyhxFrkEBh94XkfljjtVnoemkQWT89zyEGL9cNj/G/sVrZBxjLTVpuw1aVTpEkcrzIJBn++BDwxatfMMw0HVB8wXgn4j6gYd55Y0uFNqayY3sALctJI3jfyMdZulFUs86TpK239oOfqNj1HXFF+X8gvRQcxQ9vUCVCsuwAIQ6oaNyByi362xMlVVwdakTBCspYb89GkXG21t8Nsvwl8xXrLSFi1SYgQNQ3J25RF8RN2WzGW1PUOtdIBYHUA1ybECJtuOvXEuLdsvzSpMhoZVqikCsazQVKKUQSecwSALzA6X3xJneHu1NaUARGshlWLreWAB0mLWkTgvhxWram4psG3ZZPISoaN73vtth3SUlaRIUsszqG5EXA+J2HPGh0wTe0V7K8GDErTzLVWEhgQtMAzY+4WItYRfqMdPwepTBWrWVFU/dVHLTtp1KCG8jM+WLO6mqCFXS6+6xUzBk89wTzExfpGAaOby8I7P3i1A4QFPFKg6wLTHh6eh2hA22JRwKpXpMKNRWAAIY6LkEExpXw8jc9RG+CMzwDVUWmGemDT1d54HVWJIhlMEyL289pwwrZ8V6gSjIqNSZjpGkwDeSfyF7HB2cWkIepBCgTqYADc3BI1A9MUT9jFbfJFcpcIrQe7qtWgkRTWmNp3LDaegJ8sLcz2ZqANmK0rUQFjJUo+mRYwCrDfSZBtecXMZs11IyoRSoI1NYqZP3IDESbHb1wNmcoxo1EzLIXKFRUmDfY6D/N+d8InQ1/J49WohWuCDNzMm35zfGI5LDRLMATL7zH4RywzbLaw7mDDEHSZAI6HYi+4wJRK03Vm8IW+373xfkHgQU8yR4JiwECxJA2npN/XHb1V0XBlrAEyY3wLVq6mLWueY5bY778ysqp/zHqIwwjC6bEkM2o+EAeo5/KL42uZAaQvkZWYn03jljTUGELO597+EDf9+mDuEsR3ihpepGkee43tY/hjGOaNQMJbUTO4j9N8Zj1HsrwehUoszpR162DyJlhAJEGI/OcbxN5FZiDN9tPtR73LUtTN4YYWTkCx5nYwvzxLw7hNRlD5yqapkkKBCi+wWIPxH4XEqPlOGZcI7LqAJAIGpjzhfX/OEeYzVXiGUr5kVWo0lqJTFNTLVNR+8d/9ogeuE23oXSWhl2j7c0qJNHLAVawtI9xDtcjcgcl9JxB2e4TSzFZMxm2aobyQ2xAsqr90QdvLHPCuyXeZepU+zvLhe5IXlpBG1omxFicH9ma1HJ0/s1VorNUWVZWGmYgHUAJPhO/MdcOo0C1QZ2i4b3tGmtNPa0ywpnfULNo+I28x54p2V4gSNLEgggRtF/yjHob50O9LL0yNQqsQQR7q0/XrF4jznFZ/8QOB02pnN0mCOaop1FkeOY8ajqCwmPXCSjeymPJx0wjI5nMZqk3d5enXKQoZnCkneLi8AjnzGK/xdK6OwzHfUyYvUDKkxyYSkQAImMdcHzr5VBRWoAwZyJAhvEbgkldosTInDvOdpnFIiqpO3OxGoTt5D8cbrwGnehz2VGXWgwDAjSWMm7KlliYBDS5tI2N7YH7HcNepmKudzQ00lZVpK29R+Vjylp+XQ4kpJk6iLqXuTVClalMlC1vdYr7xH8wNo6YmXgjQpo5xn7ptSpU2HMkaSBfrpPI+tlNSISi02W3imeenSJkd6zBFO4DN7xHkigx1O+K03d0wlNYBnSOvMz5yRfCjiec4mQpqZfUtMGGpeK5IuQG1Gw/h5nFNbibfaaVU1FBVpKOwRgTInS8cjiOW5S+iuGMYx7PSaOdv4yAVsZPwHrtjWe4iTVommZMsDPMaZjr7yqfUDCPMFK8OpJLC9rHym6m3n1wG1CslWk99BqcuU+FfP3mXEVaZdxTVljzWmWI8RCElidhFoA6A774K7WVQKTKzCDYjzBkHzv8AUY5QBKdZNBDw2qd/mLAfvaMa7ZZfQKj1CCCNCjnzg7dZ25Yvjvj/ACcb/KjM9UZVNNR4WpBtR/pW3S++/XAXGc8mXq6ap1CfB94ga1MQLjnyxBn82+YBpUSq09NPvKxMgGFEJy353545zXAvZP3Sl6h2P36t1YMSR4VDAmOZ5jbB5bpbYyiluRnZ6nIqOxjWzRy8M2nzJn5DFg4Zl2royqsTKk9Pid+RwjThz0gjFHQwdSNDA2Xoxm6mOeLLw+u7oWQBYFliJgEx1g7X88dCXtJye7R5/Q4mprVKWioe6Il1Eh2G45WtvvedsPuIVKi0KTinU8IEiCCJIj19DzjC3hRz+YzZzbZU0aTJoNMG9lFwfCTcTPwE4sTrVVQWRyrXlSef++QLj5HEFBrUSrmtX2JafEq1Q+zo1NQloUFYERPw9bz64Mp5cMlSt9hKaBqVSACsA6mVQbFt7G/nOGFPL5gHT3dRQ1pkncEH70R/bCjhvHKjKBXR9VZjRpqJhihYEEnbwiYnywVDiwSmpdBOXzn2hA1LKvJUhaoA8HiBuZ8NxsN/icD8Wz1PLlGZKhDJ95QJ62b1HTcYKTNMhGViojHSyJck6Ty8haTOJsxTFT2dSlVaARe09YnflcYZxb14MpJStgGW442Z1NRoVajLAmEOkRtdvKxMxjk8W+zsozNCoWMQYGsjy02YDkPLDTKI1IELTrIOkAn6icQ16VN211O9LCwsJWfIDrhVh930N6kb60eedqeJLUeqFQoNQ8IWI8Chgec6l+uKu1xf8POPwxfu2HCUX2tIOy1iwZiSfFci025zGKJnKGmQZsD+/LAap0UjJNEVTKABTvI+oMH6jEKpeQDfr/e+DVh6VJVu0NI6e0bfoIIxPVoCmIJBqH6D441jUmLKuZYCLAQIXBXB8vSesgq1DTSSJkCLcyRYTY4HLzeZ/dvpjNS88GxaPYsrxjhmWRaXeVPCB/ouSo/3UzDGbzve/TGY8gGXL30g8pufyxmBwX9/4LX2X3sXwGo9Y5vMOtQpUQNPiMnxAREQBaBiDiSNSy9arScjL/a6hWkQNJiIYc9QVzA2sLYtXZKurKuXVDFXNAtUMAMqDZYubJc2icIP/KqudGdpVKmmjlqmYekABqLg8yN1AMddumKOvBK97FvDO32ZpoadFAqzv7wB6gHDvs/mkzGT4k+ZdVekdZaN2cMun/cESIvKqeWEWW7L1lp5VTVKtmVlbkqJ2IAIg7DfmMF9nuBvqLPfVoBBctDGwMRpJWYkyRy5nC2+mM6rQVxCvTor9qoqrVWcQ8lgJUagYMG022EDFpynZ8Z3IUe9fS1c6iVWBYkoCARHha5kEwMQdqeBZen9tqFVRVy+XMCANUOtv5iFUfAYq/Cc1WzFOhRpPXptSJlw5kqLIqwQFXTva8T54FKNpgvkrRnGuxf2eqygsopmVbVqUyBB8VkNiIZvpjXDeFZa61C9BzeUcFHB5iCU33X0x6Fwjh4pAljLtu7XJ/3G5/xildvCiqKop93VNVgb2dVH3gDBkxfcC09ZpOXQ8ciTpjX/AMoD5VqBghZKkdVupEXBBxTeGcYekQ1OrVpm/gzCkrb+YW5c/wA8MODdp+78NUlQZ8LHn5H15G/52PJ8fWStiGkgk/nthKaLNcugLI9payqKhUVad5NFtXP6cvQYbDtPlKwNOooKt9yqo+XitywpznDcqzsXpqHMjUh0N/1JefXCjM5KsZUVVq0xstZQWFuoufngqYrxWOcllkH/ABdBAlFarUiixpK6YVhf3i508rNHngrP56VQNyqUiBG0VFPx/wAYQcFosi6KkFFJ0oCdKljqLFf4rCD5b3wx4jVD0HKnSdLR/wBPL43+HLAnTaaGjBqNMfce4iinuw0uQQwWCw2gR1MfMYV8Wyr16lVsyzEi9KhqA96yyBZjNtI5mME5PhaU6qGmLODtGrnc32tM2AnliwJkkFQ1gAS25jYR7qiNjz5tzt4cNFSl7Y9fJKTjj2QZOiIDEXOgBZB0wJAtYmSTO3PlJdUKGkauZ94/l6fjfG8tl9La2kE8ukj8Tz/ZJFWT4baTc+n9/wBcdcYqKpHHOTk9iXtIy06XftJRBraBJAHQbbAfXCns72rRsxl6Pduq5im1RCSORYXEmJ0m08hh52lpFsnmEAv3TR+OPNOMHusvkM0WIcrW2kkCp4hfqAxvhZSaY8Ipx2ehjj1EM1JdR081SQOW5N4PTBeVrgooBLTMHR8x88UU1dWhkICiRIG/LSZ/d8PezuZCVzTBEVFLrMT3gjb+pZJ/pHXGjO2aWNJaLMKp0mZAAsdO37+mEYpUy1IgT3JZlAT7zArJ62c/PDmvQqG5aBzEef7+uABl2QiI0zY7/wC0387HFKJqjmrRWpXSs06qasqDSYGoeK3WbYJNWfcho6qT/fb1xHUyz69euA1iCN4v+4wSlISIsYkz+UH8MFIxruCwB90jYFd/jjqpSBWbW5x+eCaysLkgrztP0wk4/wAYGVUd2w1uLdFH3nudlHLYmBguktmSbdIW9ruKUUpNRqDvKhEhQBKGPCzMT4evXyx47mKaMTrqkkzZFt8/7YN7RcZ1uVpEhQTJkkuTuSdyTzPM4TVGkSZ/DHJKfJndjgoqhmeIJSTu6VPSN5MEk9SfTCyu97Nfr/jELkfHliIP5fTzwEh2yR5NvPGKSp632JxoG5k38/19MOezOQ7xy7Dw0+vNuQ+FyfhikY26Ek6Vls4VlDTpKulCYlid5N/7YzD/AIdk5QEgT643js4o5nJisUs5l0UIFIpMzIykKZMgho5GeRBwq4dx+tlsvmaZUd7WDksQT71jEQPiduhwXlO2VTV3eayVYPYE05Nz5RN+knDf/g6rAPUCVNtNUFDPIeKJgdMeepSXZbXlEmX7RZavW4fDFVy6DWzjSNQKkgD3uXMXkROJKvHsrRyZqd6ut6kqB4m94tq0i8amO8YGzfZNLvOkn7yM0kHlHTEfCOyYWj3dWDTBmmllgz7zFQCW5AtMACIvg87FqPg1mM1UzrlYZkZV1VKijWSARCiIQHUwty+M2DKUaOTomoQFAgs3lsAPObAD/HS1qOVpl6rBEVZsDy5CN78uuK5R4hR4jPe0zpBHc09bDcMSzaSJaEgTtMDzWnI1310Pc13lQtWapopJSpNSAi7VN9c2tTItYDVtthD2zKVWo0qRDw9ZiZ5FgBfzIePh0xrKD2KlELkCprAsAabSk6rMBTE/7sd9quH1CaeYoAuo1U6jJcW0sDba7OLdfXFYL60B9kVLsVUrKJGoqdLobRAMNMbEADrJHWQsrdm3UtTCRUEkkGG5c50taLc52x612Y4zlalJCKqippCurHS4IGzAxJEb41xrM5N2FP8A1KwOoJQg1Aesj3QJF2IAxZxTJLLJM8foCs3uEVCDBEbDl4hBJ5SRHmdsE1zVSGq0vKVe/TqD+P44uXFK2byzLUSjQpvVJUqTr1yYUwoAVoMmGg9Ma4j2MezPmGepUDNAARfChboSBIAgYk8MS0f1DRV04nRMRQiwuVYfGeluuJaj0WXu6NPxPCnRL6ZtJF4AF58vTG+DcIqJ3TsSFrwNREwRuepjpzxdeF5DuyaQUd2TI6tbdzzPlsIHxT0UUedV9kmWyQVi0nSRDNYSF5Dot5gfjfDXK5cdIXdQR/3H8hy9cD5bLq5k7bc/FBmekA7dcFmjrB1SI2gkfni8Y0jjlKzumApjr5Y5piQS3Wwtty/X4nEVSlIAWZHmdvnjpqA94lp9T+uHoQW9qg7ZWoqSpICmN4JE9dxiHK8KohKKaQ/djSZvIjSbbXiMNqtHVzOk7gk44oUgthqv5nC8RlLR5hxPhZy1arl9RCDxU/NTdfUiChP8owbSzTaZpMVdSSGEAiYP0Mfhti1dr+DCrRNVm8dENpJ+8pglZPOQI87Wk4o2U4hTCyWCggxqXTuJ57fPcDEZLizohLlEtHAe1lZk1VlpVQZViJpEMtmH3gfWBth1R7TUmLUzRdYsfdPzgz9MeXnNeOs9GrEtqZLEMAgGpejaum+xxxl+0dUhPaZdiAA6klGJ2PQC/XqemCsjNLEj1OnxbLTod4MSuoMpt6xyxlbjOTKhTWSeRm48xz8see57i1YBahoyRvocEEg2PI7X59MR5njtcHUlB7MASYFzsd9vPbbDLKxfSPQF7U0F8LOXafDpHvT8h5Y8t7Y9pBVqVSsgsdCzEhUPQdXk/EdMG8Sq1mY12pnSkmVYfOJJ38vPFP46RKNMkqCfU7/WcJkm5aK48aTsXtUkRv8Av9nHGo/sYzXsY2xsrafywhUw/T0GIwcYzTjQOGSMSKkmBckwPU4v/Z6iERVXZd7wSx3P4fLFR7N5fU+o7LYeZI/IXxdsougcp/fX0x04YeSGR+B3VzemAFBteQf1xmJchwksgZwJN/P4+eMxcgFZrh1WrmO9ikRqVoFboRb3PLFd7aZSpmaTFEUrUzBpodcxUVvEYiwgkTuem2KxktdUkIlSQSJ1qBax3E2/xi89lqdZcm+Vr09Cit3gfUCbaSAkc5Blj8Adx57kqZdprok7Ndmly9II9R2fc+IgL6DZQOmCeLcSNBSzE1I2XT4mI2284xnGeM08ump9z7iDdjy9b89sJOEPXzlKvrEVmdDTSDtDKQvLYi/OJ9JRTkH7Y04R2opVV1VaFVCx06nQweYAZZAG45bHB54fRreKkqqVJGpYEEf02meq4W8Er0KeUq06tQCqFpppJIYMHfVb3rajJ2tgbifB1rZ/N5mgW0Cg9RWRmSWTuxspBO7etsO4C+QnIcA7imaYqGoupyA0TpqABl8+d/PDPgGXfStBwFDVx4eoWmTt0lV/ZwkodoDlsiKgArVjXC6WaCQaaljzYAMPrhv2Vz9XM5inUqUhTXx6YkyY2E+QMx8Y50xJqQJ3TLfkOH0mqZlGpowNRWhlB+4vXzGM4TwZMvXc00VVKmAojci3ntg3JD2tXz0H6R+WDiMXOVtibP0e8zNNYsimoek+6v4n5DBtYzWCdKTGPUgfhOMyR1VKjxF9APUL+Uk4lVPaFv5QPqTjGsrGR4b32TCkwUZmHL7pgeQn6YKoE1lAWyACT/FYSo/A/LBvDcuUSrqMkM1/RYxvJLNGkRYaFt8MChrMjmIJA5Y3HPbyxpqAB90Xxy9ADwn73lyxgWbRphgLN+AxllPrjBQG2mB5Y5CrtF8Ex003Bjmcc0dgALgYjrJ4ZIvjs9QD03OAYU9uMr3vD8wL6guoadwVIM+gifTHkdDijoLAQARcA/H4A49yfKKyuhJiopUmTbUI52x8/wCbR6FSpQOyOUmBeCV/T58sQzrpnX+mlpoeUsqXQOgWGtMASPgP3GFS0nFWshKAEKT3iBgRIGqbHcQfWeWD+zPEVVTTqG0wOcA7Wnr++jHjNJ6lPVTUd7ShhaZUxqG3TpBt8+eLp7OiW0IWWmzHvBQeJU+J1AlhsedtQDdT5nAv2hAAncodpiu/u2KkajsPO1/kVWZWTvftJBBFtE7yTYKCJkH4G+A6iIwBNYSBv3MTzEmCJ5R6nFyRKaYRGTQitdV9oD7wgkAbk2EEDrfAfahAtYryCj9OWI6NHUNZbw0yAJAWW6CwMA+L4i3PEPG31PPOIwrdseOkAIYMb40t7YzvP842VtOCE4qpGMEkgC88sclixAxYOC5IUw1VxcQB+/39MVhDkJKQfwyh3QUDl58zufXp5Ys/ZrImo5qMPZr1MyR+Qgep9L1/geVbM1NI937x6DoPP++LzmM3Ty1E2sogAczjrS+Dmmzec4vTRoZwCbxjMULMqXYswBLX228sZg8gcC09jcqiKYvAHx+HX9cPc5mguktckjSo39T5D64rHDeKrl0ZyskgBRO52+QwdxvLtpokmXMksLSSpmDyHQeQx5fG2dLVsE4lwP7RnqADsXq0VqAEwBq2idrRh/wnLtRqU6rAtRFUDw3YFQSJHTUBcnngKplRlq+Sz9So3dH2dUvtSFP3QIvFjbriBe2PeI60qJKNXLBn8MpsukTJnrblveLcN6EtvRUuJZ9H4hWqISVNcmBexaNv6sWzima7zL0Vo1itqhzDLKqA7BlQtADGBGkSbbYV5Ts1d6poliSzCmpALE38UxoX1MxEDbCQ5x6kBoVR7lMCFSeg6+ZucDUe+ysYcnQ/4Rk6dWpoSn7NFZqjzFRlG8TIF4sLkDeYxa+z5Z6uUdxBas0AAgKgo1QqAG0DeRvOKl2SqBq6qQAHpuJ1aSsgTpJsTHI8p6YtXZtHTNZejUHjR3awEaTTeCCGIJk7QLRjnUm8yGzRSTL9lnPesIgaFP1P64LqPAJ6YEoMe9P9A/H++J82fCfO3zx6J5bMyiwgn1+eOqzQC3p9MdqNsRZtZRgbeE36WwDENRAoqXnXqaOnhAP4YC4ch7mmGP3F/DC/hOa10XmS4SJPwiPxwyyq+CnMyEX8BjDVRIJuMRre5MkbemO6hkWMTjUgXAnAMa3AMxGMLbEQcZMGSRHTGTy5HnjGOaigH1I/f0xgna4xG4EqDvM/THTSRa2MY2BuJ2P4YWcW7K5PNk1KlEazYupKt8YsSPMHDKY8QvjtHI6Qcal5NbXR4j2i4G3D8yaTHWphqbbalB+jKbH4dcEZbjHeMCB4gBJncecfhvi+/wDidwfv8oK6CalDxgjcp/zB5+HxeqjHk2Qr6IE23k8/P0/LHJlhxZ34Z847DuMUDQOs6+5dlJ0n/TM7GR7sknb8pR5yqFgUxV8cAS0BuUmDPMH122xYnz3eJoqxcQTvIJ2+mFHCuGIuYdpmnTUtTJiZuFB9G6dMaMtbGcaZDxJu600p8KD/ALiJJ+fTCnNsS5J5/HBGcqlyQf8AP0wMqSL79TgoZkbLBt8jjbKfntjRjbngzh1IMxn7ot/UdvzOHgrdCydIP4Xw0INbdbDqfqN+WCuICrXdaNEaiLu3IE/oL4Pyiq40ydKWnqeXng/K5paIWlR0tUO42IPM7X3uTjt4apHM2NsnSpZGgqzfdj95j5fhhDxLOF2DOI30pvE9fOMdZjMkN4j3lUbDcLbl+uO+GZU1Hv4nPyXD/SFS8mssvhuBJvcTjMMKmYo0vA0k84E/XGY1GsB4zw2rlK60a9QMWWVgaRB+Jm0YM7WcRqU8rw06S5ioWExN4HI2jbAnbzPvn82lWirKiKFXVGo85gEx+PpjnheVJNNcwwBJhQRLN1O8kKPQDbfHFx4p30Xpur7GicdrZugMuKarTVi51AWAM6mZjAiQOX1gF0FCKGo09U279xC7wdA8r7Xsdt8A8boI1TuKQdaaMNXdgFiYBd2/i0ggAAWvGGjUlRFRfHTM2pmU2vY3Wel98c+b9Uo6gPGAIqTCmmKdQhWFZZlWYagGJ8Uxcmb/ABwl7Wuvd5aqFAqVNz1CjT/+wJHlOHHH65iWMRUlgv36hFl9KaQPUjEWb4S2dajlaEd3lworV91DARoTbWwvMWBN9sSi5ZOLrY/JR7K5wjL1sw4p01LQQfCCQomxbSCVAI6Y9P4BQp0sxQpo7Vqumo1WoxIEgAQqnYAvsBO0mcdcNylHL0u4y8Ks+N/vOes899/liXhKRnEAGkChVP8A1VE/THbDGk0/JzZczn+xYkMZlJbem9vRlwxrLMeowkeqBm6FzdKi/gfy388NKuYIdV5MN+h/vi5yMKGOagBBB2IOMDYycAUqPZ9pp+EETUAM2kKZ2w4oOAqxeFAwp4QmmqtPYKzNcR5em8XwfSbQIHmJjnJGB4KPsnapBkzA6D542Ko5Cx8scKQtiZxuZsfhgGM1gWuQfL+2OWcGxn5H9MaD8hyxyz2k8umAajDXBNgZUHkcdlxY387Yh70zIFiPz/xjZYA3O+CYkWuo2FjjDWvciDiIPuNvPGK24JuMY1ElHNqJRoINr8wf848N7WcGOUzLUlHsz4qRsJUnaeZUmPSMe196DMbgfh/nCDtzwL7blSFHtqfipnqRy/3CR8jhJq4lMUuMjyT7TadVxynzxAc94PDEu+/OF/GZOBu80+KDMwQeRBgg+eIczmASCogD9Sccx3WRVWLGec40UkAj440wIIPW+JdUE9COm08sMY4eNxaMOOz/AA011JAMC56T+vqcKFokuqqCZ5DcxvHwxY10BA3tWo7xTJgHzANvjjowx8kcj8B9GtDc20iFp0xqI/qc+DUT0vgt8vU0+0Zcuh+6g1VG+O5PzGI8hnZg01Wih5m7/ATAxM/EaaMTTpPWfqQT9cdXgi7My3DVZbeypAySx8RH8xOBuJdpBp7nJrbZqmwPpz+OOavC85mm1VBCckFgOkzvhllOza0xNRgBHur+ZP5DG76BryVoip96pfotgMZi297l1sEEDGY3EPL6AM/Rr0h7DLanj3mZIHrLSTH3RbzbbAnYnOsj5hq7A1G0qyuCxaOhUEADptjMZjy8snK0zoi/Ibwph9oWajUWLVdGi4JLWB6jT1jDzitdkaW0Arr1OqQQfSd/TGsZiOTErDyd0KeH8PPEH1aiuXpcgfExJkyeU3LNvNhsDi31qwpotJFFKkogADeOkTA/HGYzHXD2R0Qm+UtnYz1JUDTYg3g+nTriHh/F1bPEaxaiFAg76yekbLjMZhoSbkBxVDLMZz/icuy7B2DHyNM/Plhw3E6ThagaQDIMHY2O4xmMxWc3ElxTO6/HKKAFnjVt4Wv8h54xOO0SCQ8wf4W/TGYzAeVhWNMSZHiFL7W0vPgeLHm4PIcgBgU9oaJdhriGYjwteSTO3SfnjeMxN5Gx/TRIe0dCP9S/9LfpjX/n9Ex7TxcvC2/yxmMxuTNwQYmc7xtKGWiY8vjbGszm1pnxG5IHPf8AYOMxmKWJSs39pi5sG287Y7RrDn0xmMwRTirXsZtE/THLVhGonzxmMxqMjmrnAIblP9sYM8gJIa3of08xjMZjBPN+33AF73vssJ7wgVKYt4mMBhqgXNiPj1xR24bXVihS8wRqH6xzxmMxKUFZ0Y5OjvMcJrUSVq04MAxqB32NiccvwyqqgslmmDK3jfnjMZheI/JnOSytYEVFEFTYyLEfHpiyrkHqMtXKsyVKk66YOkaue/h643jMXgTkM1q55JXRTraR4g0Aibi8xtifIcXzTsaSZcFgJs6iBMczyONYzC+vK6M4KrGNMZtoDFaYMRHiJn8Mdf8Al1SPCjVGg3LKNrHc9cZjMWeR0SI6eRYCCLiQdt5vjMZjMUi7Vg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8" descr="data:image/jpeg;base64,/9j/4AAQSkZJRgABAQAAAQABAAD/2wCEAAkGBxMSEhUTExMWFhUXGBsbGRgYGSIaHxogHh4iHx8gHyAdICggHR4lGxseITEhJSkrLi4uIB8zODMvNygtLysBCgoKDg0OGxAQGy0lICUtLS0tLS0tLS0tLS0tLS0tLS0tLS0tLS0tLS0tLS0tLS0tLS0tLS0tLS0tLS0tLSstLf/AABEIALcBFAMBIgACEQEDEQH/xAAcAAACAgMBAQAAAAAAAAAAAAAEBQMGAAECBwj/xABEEAACAQIEAwUFBgUCBAUFAAABAhEDIQAEEjEFQVEGEyJhcSMygZGhFEKxwdHwUmJy4fEzgiRDkqIHFRZTozRjc7LS/8QAGQEAAwEBAQAAAAAAAAAAAAAAAQIDAAQF/8QAKBEAAgICAgEEAQQDAAAAAAAAAAECEQMhEjFBEyJRYTIEcYHwUmLx/9oADAMBAAIRAxEAPwBTnuzOa0cP01BTLMSlUTK2mGFpMX8xIxZOFcTqVZp1h3ddSRMELV0mCyTyttuMNu2JFLh+VkwVekARy8JGK9w3MLVp0leCKprso30lDYg8sDLFW0gRdqxnnuFrWS4B6qRIM/jOKpkaH2CrSpaWKh3YGNw8QAeZHXFk7N5pgi6yzFgSTOqG1GR5Wjy6xgniVEvKlB5XuD1AHPe3PCdaCmBV3ZczlqLuUVldqumSGVbxpi5FuUj44G4hwyg+ZSurqppkVEOoaHB3AgzsQfK3XHFbhzmsK1aoANyUIWIAG826Yj4W9N6jJlk1kAksCIgSbMRMGOQPwweXhGryV/jHY/MZmtVrF1ClvDYltMWtAt5csT5XhhpItLvUfTMBpWoQAGZdPJdUeInYnEtU5vNVu4o1kpa6ZcaAT92YLHxDaJAEYQ8CyFfK8TVa/wDqFQxOrVIdZBnnI63w2NMLLDmagNIg07gPOoGRpQGCwIJ9bHwiTzxlPNMujvSVEju6p5HbSx53ETs3O+7ni+VRxMQdJBEWIKlSB0jvJtgWllqcCgzIxIukq3vTva4JG/542dJKzY9uiarT72dSw27ILav/ALifzCx69eRwNmaUqC0M0WIsKqDmDbS4n4HyOBO+bL+CoW7kHwvMtS5XPNR15Xm2GAuSHg6vF4ecf8yn0YCJA3+OIxlYzi0xJxTLFxq1a7dI7xefoy29DHXCLMUgCGJnre5HI2iDt5/EjFviQygjV7wKj3gNqieYFmXmLdJS5nIiC2mCLnoDFiOqtb9zDhQy4a/2qnDTrUaWn71rN5yI+RxfexWf72gEck1E9m5PkAVb1KxPmpx5Tw/Omi6so0qRDLF4F9J8x8doxeuFVxl8yr6vZ1wFJ6NurW8/oxxSEieSJnHsqy1a6LaYrJ5T70W/9xCf92JuF8VrU6eilTqOo8QKKrCH8Q3MgySPhh7xrhhqOK4sO5cTPutIPwuPpik5Gs9EBe9CwSpJZwDHiX3LzDMP9pxTwJ2hlxBar5cOUcOmYFXSQAxBcttty2n5YlzvHs0yOgoOCysP9IDcRv3mB6pd6FcPWGkBGDK1U7Gw8Q1G42Hl5Y4r5qvDAZtNj95xHzGBYtDHP5qtQqK1NC/sVWRTLjckj3ljl1wJnamazvdU6lMqgqK5Pd6B4QbGXa3lGJeIZmquZqe3VfDTEF2FwCTYCNycCZFq9Su1VsxqFGmR/qsF8UQZIg/nBE4Pk1DXN8YzVNilGiHTke7JJ/7x06YHyFWpWrtmszTKrQQaF0EamvsJMy0c+Q8sDU+IZgWXNU2HlV1EfALf58sGZhqtKlTpfaUR5FR3eoVmfdAm8Wkzvz3wfsFHGT41nFkfZySxLMTSMyeU94LAW2GIqNKv4sy6n7RUJFNSpIp/zECYAEQP6R1xBTzderUKtm/Z0wGZlJgD+rnPuj1PTE2c4hUQllz1KSQNK1NUAbCBvANyepnlgr5NQW3GM4iaBRixA00zq9RLm/mQb4lyuXrZZZWnrrMJYkFgg/hFxJPMz88A00NMF6+bpDMMJXvGK6QRYw3Pa3KBiFsxmaoP/G0zTBGpp0hRNjIEbiwm9sYFB+arZ3MutHTom+rRpVYN2Mk6iPujYb3IEEIa2VHdZbLPpG9R0k1G5sfaKbnrgfPcQKIqZfO0vDz1a6jE7lrk2/fTAtIVKpnN52mViyFu7N+RsCAeZFz1jA/YwZXXO5kHvEamqmYCxMdFDMWc8iSAPI3wuo8Tz+XLJl8pTVdV9ZVqhJ/iPeCWvtA3AAjEQ4jXEinnAqDYgMFAGwktaduuJKgpKJ+2UiQJLL4tM8pUwGJnYyZbqRgDUS5zIZyonfVkbxbqXVTH87SAonZEj1Bud5TN8QpxTSgoBEeDQHjyOswJ6L9b4k01ii1MzmClCYUspVv5e7QyBO2qJ5DfEozoRSKKDL0vvO0Go5/3bT538hvgSnGHYYxcuiI9mFN8xmlp1DfSIsPMtdjMyTjMCNm6a7Ui03LNux6kkEn1OMxH1pf4lfS/2EzVM3mqKUtASnYbkoxU738A26YL4L2NVACzOdEhRqJiTJgcgemH1PiD1Nf2egx0oX11hoUiJGkASZG1sUHtLnOINl8tmXzASjmCVCUZQrF4MXMjzwaka/BeeNdocrlliq6q3JAZa3kJIOE3D+1tHNMKbB05hnWJi4MbR+EdNlfZXsXSqMlbxErWphgTqDBiJPW0i/8AnDzthk1DVKagDVWKIAI0yNUrERyHzwXClbF1dFhz+W1U37sA1QsiRqDAdB5iwO+FfDKS1qpWkTSdkYPAuGkQPLmLcjgWhmqmQ7pK+urQamrLVVZNMmZkD7m3lflgzP5NMynfUGh7kMpK6zAuGEEEWuDM73wjVMKfgr9Wm6ZYZpXKVUfuQynqJJIO/haCPLE2d4Qq5vL1NbNUrAsQT7o0pAgdBHzGIsrkUemiMWS1TvbkmUm5WYLafvG8SJ5YUZOvUHFaQZ3ehJ7ktYFYEx1iwPOww8Owsu2Yoq9O4vMf9i/4xQuLcJqZJ1KBmpSO7ZblDHum3xki8Xxf+JEKARsdW3/41wv4UMx3FJs1pljCkMPaab3FoaLkbGPhjZ9AxuhdwvjSVlAaNfXcNv8AI+R35Y22XFEeGTSn3BZqRn3qcchPuj4dDB2pyNMrRegfa7VBYKwOxsOo6bTM7YGyHEqlNu6zIZVJIUm8EHcEDxDz3xyuNdHQmpIZZviNNArF1CtDCoLKT/GkCAw3ZNj6HATcUok6+9pE7ET4WBvafumZP8J8tyauVAVlpgVEe7U+Rv7yHk/4/XFYrcAI0kvppv7hKk/AmZVv35YpGViONE2frUVPs3BVgp3uOmrmGW032+MueA1VrUXoMwJUakuNpi3MfpGEuW7Js1lrU7Edb8j/AI9cEUuytfLOlZatJipnSSwLDmNtiP1w60K9nrXAs79qyjUz4nVSlQE7kb/9Qv6k4q2Zp91WI98nxLqiGKne9pZWZviMGdneLAVaVZBFKv4WHMOCQJ85kHznEnbLLd24qASKelieRViVYfImB0UWx0J3TI1TaOamSzDau9y9FQabb6YJBF2HNRPwtgenw2uUWMlldLBSWAAsYv7w+GF9F6VOpTBFRTJR92EEEG3drzA+8QMD5SvlS1Omi1pJUQHBFiDuKYJAvz5fHAbBQ+4hw2s9WrUGVo1hrgM+kwAoBBMg2Or5444TlMx3DMuXosKjzoVVClADuQwkSYgkxhLn+JZZWrHTWL6qhEuNJMncaJgxtOJs1ncumijU7xe7QCEYJBgEiy3ud9jGNZqY2yeTdqsNk6FPu4LBFWYPKzmJ+G5xFx1KsGpWyeWD1CQveQzE7KB47kCBER+GF6cWy6URTbvE1+NvFc7aRqKmRz2G2A8vxDLU271tfvsKbaixiIZgTIBBsLbz/CMGzUWD7NXSioXK5coANZcAKWk7ARZSdItck4KymRqaTU+x0C4BZFVVjV906jeBEzzmwtiq0M1Q/wBSaq0hZAWjUed9IiAdwJHWYiWvxDK5htbd4lKCLuRYWCoEO0ct7jbnrNQ7o5bM5x5ehlVXdnVhVaY2vaY/L46z1aup7hclldErFN3Ek8iRYT8MIeIcRpPTSlQSoqUxYaiFA5sxiSxn3mnfnsRqnF6IXu6HeGoZlpJtz94AgSJg7ncnbGsFMslTInKqlR8tlu83g6Kar1uACx8tvW2IK/D61bVXejlqayBEJ4yf5mDG/M3JmABEmr0+I5dRrZqlSsYC76QSYAAs0idxBMSNMkYeZXIqSvfayxulJWiV562+6JMkKfLywL0NTDadKrUVEXLZMrTJkqVYAnf3lhV6x4oi/WahSpUwaiUqVSssnvBTVET+mBLHzv6jbA7ZxNJUkFKdu7QaaKHYAwPGxnY79MGjgpcTVdquoAJRpAooJi5aZtHUbnyGJPI70PwS/IB45nHah4nLanUMzS2ldwQuwFuV+eJTwfLVzS1Zpi86oJ0p8hE+g+JwTUytkqVANKmmX1e7AmZ5Hp52w/pZKgtRajqGrVBZ6iiY3tMwBIgAT1J2xTNSdixlSoHTs9llELVrHqRUY35+6YHoLDGYYN2fqG5qVQTcimVVR5AEE7cyZxmJ8Z/QvJfIrzXH0TStJTUVU7qp/wAsoTK6tLAah6fDHnHH+I1fseUyuhQqEhHUk6wDpkgi1+hOGT53Rk2+0OBVp0tMlrswNtzcnCfi+cR8tk1WQFENWuURgfvEDqDbDuTbKKKR6BxlqnD6IoZSk3fVqdMUnBB01ATOoP8AyiZg9DGKN2s45mEbJ5mqoLVFao6gQO8Hsza8CABv18sNMjxfNDM0GzOp8vTqaxUDCsqgKRAcXjUfvEmPTDKrwijnVOtlcUKR0ENIVmpB2AIMHxmedwemGlsVKmVTtNx/MVcnl9aBVdtCkCLUzMefvATbbFm4Rx/LZfh+SWqzA6iGOkwusEapFo1KJEmJ2wuXgn2zI0UqF17qq3dgR4iyd49iOkR8TgLs72c73M00qlu5Z/AFqSNMSymIvNiABf0GFfx8jUqLZxPLJmKbvRZTVAMMh94RBFt7fEEDFK4Vnaj53KZWpT0fZ+8AkGW7wgzflYXw3ytRaVNKVJmNSjVzGsdFVzHkQQRb+Y9IwzequZ7mrA7ynUkN5XEE8xfzwIpKWjeByAIg7hXP/wAS/v8AYxXa7nM6aK0zFFwwipo01JIJkAlrEDTsL+mHPE82lGhUrMR4abAcpY00UCfMkYV8BcLTVlMhVMnrzN+pvjfqJUHDG7Zqvl64F1VivQ9fhc9LjBPcU89Q7qq2k0yItDKTOtiNrG/Tf1wNme1AQ95SVHAJA1G9rGQBPw9MKG7ThsyrFdCuNLFSSDzEdYM/M4542vBVpMiIq5Fe8aqjISQwMzGwI/mty/QhhkcuKmQoMEsKdNSr2V4gWiYYxM/2wdWoodJNAVUcGSwkggXUDTI33B69MCcJDjhrEDUxtTUzv4QP35YeMe0xJMT8Q4mtAB6dHXTPhLQFZW5BxBGrzuGGE+c42sk906yAY1AiefK46T0w3rAn2bUwlUsisjARDsANU7rfflfa+CDw6nTZg604U2DBZEcjY3BO/OItOFj1sZpIH7I8XD1KmVPgSsSaeo+7UAEDnZo35wd5x6G7faMjpe70jpqLMdRPnIM/4xRsxmaTKw+zUlZdnp6VYc1I8IM8x6crzYuyXGg+mo2kmrNKuOQcCA1tgwv88dGN3ojNeRXl8nmaquWqQtOQ2rMFNrWQIbGNUzzwKJZtCVIZp0N3rqj32DlNItHxth/nsolLiZL1HprUSfeEFk0hgwNjKw3W5jB2b407ezWkWoxBq92dHyPIXJgH4xic4e5jKborua4HmVTW9REuLtmJtY8qexNrHEucy1buadU1l0vHhAK6ZFrgbbeI7Yc5LI1KLq65qnVDmRTNIQLD3Crkp5kkiAJ3xImcbL/ZypRnYkskj/SUMG0yYBllj44fH0xZSdler8BrkE60RRuzZh42HRZ6fliCjwg1GcLUfWpAUVWrU9dp8JYQeQj44fdn+NFajVKhVKdV3CroLFqpgxAWdIRdFpkr5jBz8QauWpENQDNIZqeoMBBDKSSA2kEww5bYnxofmym8V4HWpJqeutOxMfaHY+cKVueWD83w6qEpqrlyxPiph/DEblDq0ywuZ36Rh1Vywy9MzXNddDremHcagRIdLBRJkldpnHVSkS1NNAZGBBGrQP8Al8wRN+R5ddsVj+DEcraK5mOzT20u1dulOpVMEbhiXAXkNzvtiA9nMwEBjuiI1a6tUAauYKsQR5C/li5vTo0f/p6YFSy+FgiTES3KAPInoL4H4jWamofOpSbYKoqagZ2ARxp+MHbkMSG5sr3CciUNWnUKEhSzA1mY6QYAM+7IEwbwRhfxvPUS4NP2p7oFgrFVWeR0wSLciL8xiu57jrVEakhdab6mNMFQrGAJJ0zJCqYmPO+Fi5aoSqUkPejZV8RAFydRsBJ/vi/igVux6e1jFQwp6BScaKdMFaYhT4pgy8+I6v5fOS+Hduc0tanmqhNYzBpKpAUEbgqQZJF539Iis0j3bLTYnxSz7MRYmBBIBMb7icd5XOF6lMd0KY3BUSxAHnGr8/hgKKDR6dlf/EOk9RTVohKeoah0085PI2sdvPDBOLPmajVqVM1HLWci1MC0LqBKxczovIvYY8ooZQ1SV70FASS1gRq3EGATA2tvi59lu1oytRVqK6UWdtc3aIAEbmZWSR1Plhv3F4rwXUcLztTxM7Eny/8A6Dn6geQxmH2QzlHMJ3lHK1KqExrJUGR5M04zDWSv6K5xLgtKojLUpq6wdxfbkf3648z4RXzWXlKJqaF1QBBBUnmDbnuRi68e7RPkc2cs9B6lLQrCogZipYbG0MJ8/niLsNS1O7rBAUiZm+q4I3BjkRbpjmVxLJ6sr+V7RU6be1ywRzuaWqixPnpIB5eXlhnluK5OsNAqAKxuK9IEf9SaDO9yTh3xns2jMKlJRIMujXVhzsQQp8xbrihdo+ENla9NiNK1mI0DYddMWKkEH1mw5ZSY8eMi/ZV3TuyhSrTpyVCMpPiTQfCQp22lzgZqa0m7xajUDqJUldBBYBTdgyHlzNxilpwitTcBHUAhmBBZCIiAReZ2kRhxxXK5yk+Xo51WNE1qZYCKmtRc+5LETbbpg8mwSiosh4Hw5TSz1cjVUpmzs1izkSxtEyQ3T6YO4C9ZswbKlDSgCgl/ObgQTebXjyv1U4OtEVTVrmnlnfWUqESwBkSBsQYsCdsR9n+ODMOy0UIoqwEsLsesDYRfDY3ctCy6Bu37TUWgytp7tWQAbkoAW33gAAHoeuOK3EUSiwFhpGmeZEQpmZnry+mJf/EbKgtSqIPaUhFSOgVStp5DWbDbFPz3EWrstJVA8Q/QeQkkfPCTXuK45LhQx4rw/uUdCNOpgJtvvII/3C+/0wv4bSao9MazOoR18XhsI5k899selrwuk9FlamNVSC1rmFi/ofrgHsv2OpUnauSy1KZJUOuoLpUHVaPH5n4XxOL8BnrY1FcVINJ7azqU6iDyawurcj6bY6yOSUZepTNglR9IHQRA/C+I89NNkqZejTVWM1oBEkiQQObSeYuBci0FUMtTehVZns5bxTOmYgzeYODj6aJSYoziZisKdektGwMlgSQsidIg7zMkiOmFvbKnoZtKloU7C0kbbczyOHmRyRy6aF1dy6MPHJ0tp2nlMgi3UYztDmrPl6VTSxRahBE6gDy/fLBivb/IbqRSs7wOlRZXqyabRMNEyATEKxgzIjn9JMjxHLZep7E1FpvC1C7Bljk4sIKsdQPTUMO+1fDizIpYBWC2JggkAGPgMV/PZkU6jUvZ01UmSaC1CL84EheXXb1D9MPaPRKOVOdZIcJWVW7xx4rrAgSCCGUhpjkPgmpdnQzMHzLt4iCRR5ixvojlGEnZ7tc+UaEq06g06ZlhaZAjQY0iRIO2nphke21MnUVozOrw1HWSd7CjEz88V5Jk6kgqn2TRgYrgC1zQkn/4/wB26YzLdjENNqi5pSEkytIWjexWeW3liBu2geNIpjyNSp+VL6nG6fbFKdMpToUdDapXU7TNjfT1n9nAtB9xJl+yWsAnNWsQfs5+h0ecemJm7PkgBc01rXoEDp/7fwxD/wCotIB00gOneVTH1A6WxjdqeYp0wOoet8pBif74PJG939okp9kdSM/2wEJOqEAA0zqkaNwOuIaPZc1QGXN25Hu+R6ezxIna0UkZVo0mVtWsanMzvJYybfu+OE7TbewRQNgKtQHf+qItg8ge7+0dL2RAWPtggAf8onlawpnFI41wt57w1Q2hmBsVsLAKsDnvtz54t+b7SIFOjLBmi0PUIHSTrx51n6lVgKTB7P4QQZPQG5uPXrjOSYUn5MXiYpvSIQN3Zll2Vv0iYFiLTjMxx0lqzKGmounUWuLg2AAAECIGIawsKRXSxbrMyLSRtHTAtXJ6RckG/Lp0/fPGGO6ahVEk6jsAJifj+OJq9VyobVPiF9ivkegn4YgRLEQSG6C9t/QThrwSjRZoqnSGhRN4INlYW3wKCQtXdkmBdmYfzSb22A3F+eIspm3pmGYQTsfEBy35ROC8/TUVDTVJ0nw6WsSehO3+cBlQ7aWlTyFiPjb64IEXTs527q5WiKVJjpDMduZP9QxrCjhfEUoU+7qUNbAm4Cm3xv8AsY1ibb+BuET2XL01SlTrlTasoa8za+/Q/KMJuKcIdi+cytTuavfAG2pGU8mA8x5fXBWfdMlXZ6vevTAWV1lhJAvDGJJMzvvjju2gV0raUbxlS3s4H3iLA2vPyxmyCRLW4s1BVbNBKahtLVAYAPKRfSCTF8Ke33CPtGWFSnBNI6wRswi8X35zsYxrN5kcQSqjEsjtLNTGlTt7pcyPdPz3xHVy1Ph9OVzAoUyIFJpqLU8gp8RJmJEcrHE3Xgda2KeD1hV0Nrtp7s2EiYgweYIHznDjOdoKFJzSpe1r/eYnUf8Acx3Iv4QYHlOKrSpHLVylijAMvMaWEwPIbfPD2nlKdQq2gCtuvLvLTEg++P30wn0zomr9wHnuArnKxOZrOh7piksNAYWAAiI5wL+dsT9meAvlC1F2DMrhpXYh0Vh5zfblflfDiln1ViKlMjVo9m7AEi9wDYm5Hx52wtyFIJU1F71ESo6/wllIKxyAAWJ5HHRho5pWddruxdPMd5mRXdH0kwLg6Kak2635Ritf+l6eWzaKlZa6xqlTJBEEzFuciPP42rjOfOaBpURNFSXLgnx2RY/pDqBf3jtthVw/hYWvS1AAkFmkRYAAxzjURv0xskdaGxtp7LxSq0wFI5GP388MX7Od5FUsaNr7yR0YSBF5vcYK7O8J7sCpUFzdV/h8yP4iOXL1wo41xRcxmXoeI0KMBosKlXoeqoIttMztiahGC5SFc3OXGIBm+F0qj1KbZhWpxfRU0nTEG5t6kH1gbx9m0+z5XutyPDJM3EC9vI/5wxfKLWptSbYiLWI9DgPJLoo1aNfxVFKtME6oPhYecibbEemFhJNOlQ0otEPGc6qU+7qsAajCwuZO6nqQRy2AxNxnLUzTq6VUVVVCG03YTcSY5DYHAfDnTMUGqOHDgMyhxFrkEBh94XkfljjtVnoemkQWT89zyEGL9cNj/G/sVrZBxjLTVpuw1aVTpEkcrzIJBn++BDwxatfMMw0HVB8wXgn4j6gYd55Y0uFNqayY3sALctJI3jfyMdZulFUs86TpK239oOfqNj1HXFF+X8gvRQcxQ9vUCVCsuwAIQ6oaNyByi362xMlVVwdakTBCspYb89GkXG21t8Nsvwl8xXrLSFi1SYgQNQ3J25RF8RN2WzGW1PUOtdIBYHUA1ybECJtuOvXEuLdsvzSpMhoZVqikCsazQVKKUQSecwSALzA6X3xJneHu1NaUARGshlWLreWAB0mLWkTgvhxWram4psG3ZZPISoaN73vtth3SUlaRIUsszqG5EXA+J2HPGh0wTe0V7K8GDErTzLVWEhgQtMAzY+4WItYRfqMdPwepTBWrWVFU/dVHLTtp1KCG8jM+WLO6mqCFXS6+6xUzBk89wTzExfpGAaOby8I7P3i1A4QFPFKg6wLTHh6eh2hA22JRwKpXpMKNRWAAIY6LkEExpXw8jc9RG+CMzwDVUWmGemDT1d54HVWJIhlMEyL289pwwrZ8V6gSjIqNSZjpGkwDeSfyF7HB2cWkIepBCgTqYADc3BI1A9MUT9jFbfJFcpcIrQe7qtWgkRTWmNp3LDaegJ8sLcz2ZqANmK0rUQFjJUo+mRYwCrDfSZBtecXMZs11IyoRSoI1NYqZP3IDESbHb1wNmcoxo1EzLIXKFRUmDfY6D/N+d8InQ1/J49WohWuCDNzMm35zfGI5LDRLMATL7zH4RywzbLaw7mDDEHSZAI6HYi+4wJRK03Vm8IW+373xfkHgQU8yR4JiwECxJA2npN/XHb1V0XBlrAEyY3wLVq6mLWueY5bY778ysqp/zHqIwwjC6bEkM2o+EAeo5/KL42uZAaQvkZWYn03jljTUGELO597+EDf9+mDuEsR3ihpepGkee43tY/hjGOaNQMJbUTO4j9N8Zj1HsrwehUoszpR162DyJlhAJEGI/OcbxN5FZiDN9tPtR73LUtTN4YYWTkCx5nYwvzxLw7hNRlD5yqapkkKBCi+wWIPxH4XEqPlOGZcI7LqAJAIGpjzhfX/OEeYzVXiGUr5kVWo0lqJTFNTLVNR+8d/9ogeuE23oXSWhl2j7c0qJNHLAVawtI9xDtcjcgcl9JxB2e4TSzFZMxm2aobyQ2xAsqr90QdvLHPCuyXeZepU+zvLhe5IXlpBG1omxFicH9ma1HJ0/s1VorNUWVZWGmYgHUAJPhO/MdcOo0C1QZ2i4b3tGmtNPa0ywpnfULNo+I28x54p2V4gSNLEgggRtF/yjHob50O9LL0yNQqsQQR7q0/XrF4jznFZ/8QOB02pnN0mCOaop1FkeOY8ajqCwmPXCSjeymPJx0wjI5nMZqk3d5enXKQoZnCkneLi8AjnzGK/xdK6OwzHfUyYvUDKkxyYSkQAImMdcHzr5VBRWoAwZyJAhvEbgkldosTInDvOdpnFIiqpO3OxGoTt5D8cbrwGnehz2VGXWgwDAjSWMm7KlliYBDS5tI2N7YH7HcNepmKudzQ00lZVpK29R+Vjylp+XQ4kpJk6iLqXuTVClalMlC1vdYr7xH8wNo6YmXgjQpo5xn7ptSpU2HMkaSBfrpPI+tlNSISi02W3imeenSJkd6zBFO4DN7xHkigx1O+K03d0wlNYBnSOvMz5yRfCjiec4mQpqZfUtMGGpeK5IuQG1Gw/h5nFNbibfaaVU1FBVpKOwRgTInS8cjiOW5S+iuGMYx7PSaOdv4yAVsZPwHrtjWe4iTVommZMsDPMaZjr7yqfUDCPMFK8OpJLC9rHym6m3n1wG1CslWk99BqcuU+FfP3mXEVaZdxTVljzWmWI8RCElidhFoA6A774K7WVQKTKzCDYjzBkHzv8AUY5QBKdZNBDw2qd/mLAfvaMa7ZZfQKj1CCCNCjnzg7dZ25Yvjvj/ACcb/KjM9UZVNNR4WpBtR/pW3S++/XAXGc8mXq6ap1CfB94ga1MQLjnyxBn82+YBpUSq09NPvKxMgGFEJy353545zXAvZP3Sl6h2P36t1YMSR4VDAmOZ5jbB5bpbYyiluRnZ6nIqOxjWzRy8M2nzJn5DFg4Zl2royqsTKk9Pid+RwjThz0gjFHQwdSNDA2Xoxm6mOeLLw+u7oWQBYFliJgEx1g7X88dCXtJye7R5/Q4mprVKWioe6Il1Eh2G45WtvvedsPuIVKi0KTinU8IEiCCJIj19DzjC3hRz+YzZzbZU0aTJoNMG9lFwfCTcTPwE4sTrVVQWRyrXlSef++QLj5HEFBrUSrmtX2JafEq1Q+zo1NQloUFYERPw9bz64Mp5cMlSt9hKaBqVSACsA6mVQbFt7G/nOGFPL5gHT3dRQ1pkncEH70R/bCjhvHKjKBXR9VZjRpqJhihYEEnbwiYnywVDiwSmpdBOXzn2hA1LKvJUhaoA8HiBuZ8NxsN/icD8Wz1PLlGZKhDJ95QJ62b1HTcYKTNMhGViojHSyJck6Ty8haTOJsxTFT2dSlVaARe09YnflcYZxb14MpJStgGW442Z1NRoVajLAmEOkRtdvKxMxjk8W+zsozNCoWMQYGsjy02YDkPLDTKI1IELTrIOkAn6icQ16VN211O9LCwsJWfIDrhVh930N6kb60eedqeJLUeqFQoNQ8IWI8Chgec6l+uKu1xf8POPwxfu2HCUX2tIOy1iwZiSfFci025zGKJnKGmQZsD+/LAap0UjJNEVTKABTvI+oMH6jEKpeQDfr/e+DVh6VJVu0NI6e0bfoIIxPVoCmIJBqH6D441jUmLKuZYCLAQIXBXB8vSesgq1DTSSJkCLcyRYTY4HLzeZ/dvpjNS88GxaPYsrxjhmWRaXeVPCB/ouSo/3UzDGbzve/TGY8gGXL30g8pufyxmBwX9/4LX2X3sXwGo9Y5vMOtQpUQNPiMnxAREQBaBiDiSNSy9arScjL/a6hWkQNJiIYc9QVzA2sLYtXZKurKuXVDFXNAtUMAMqDZYubJc2icIP/KqudGdpVKmmjlqmYekABqLg8yN1AMddumKOvBK97FvDO32ZpoadFAqzv7wB6gHDvs/mkzGT4k+ZdVekdZaN2cMun/cESIvKqeWEWW7L1lp5VTVKtmVlbkqJ2IAIg7DfmMF9nuBvqLPfVoBBctDGwMRpJWYkyRy5nC2+mM6rQVxCvTor9qoqrVWcQ8lgJUagYMG022EDFpynZ8Z3IUe9fS1c6iVWBYkoCARHha5kEwMQdqeBZen9tqFVRVy+XMCANUOtv5iFUfAYq/Cc1WzFOhRpPXptSJlw5kqLIqwQFXTva8T54FKNpgvkrRnGuxf2eqygsopmVbVqUyBB8VkNiIZvpjXDeFZa61C9BzeUcFHB5iCU33X0x6Fwjh4pAljLtu7XJ/3G5/xildvCiqKop93VNVgb2dVH3gDBkxfcC09ZpOXQ8ciTpjX/AMoD5VqBghZKkdVupEXBBxTeGcYekQ1OrVpm/gzCkrb+YW5c/wA8MODdp+78NUlQZ8LHn5H15G/52PJ8fWStiGkgk/nthKaLNcugLI9payqKhUVad5NFtXP6cvQYbDtPlKwNOooKt9yqo+XitywpznDcqzsXpqHMjUh0N/1JefXCjM5KsZUVVq0xstZQWFuoufngqYrxWOcllkH/ABdBAlFarUiixpK6YVhf3i508rNHngrP56VQNyqUiBG0VFPx/wAYQcFosi6KkFFJ0oCdKljqLFf4rCD5b3wx4jVD0HKnSdLR/wBPL43+HLAnTaaGjBqNMfce4iinuw0uQQwWCw2gR1MfMYV8Wyr16lVsyzEi9KhqA96yyBZjNtI5mME5PhaU6qGmLODtGrnc32tM2AnliwJkkFQ1gAS25jYR7qiNjz5tzt4cNFSl7Y9fJKTjj2QZOiIDEXOgBZB0wJAtYmSTO3PlJdUKGkauZ94/l6fjfG8tl9La2kE8ukj8Tz/ZJFWT4baTc+n9/wBcdcYqKpHHOTk9iXtIy06XftJRBraBJAHQbbAfXCns72rRsxl6Pduq5im1RCSORYXEmJ0m08hh52lpFsnmEAv3TR+OPNOMHusvkM0WIcrW2kkCp4hfqAxvhZSaY8Ipx2ehjj1EM1JdR081SQOW5N4PTBeVrgooBLTMHR8x88UU1dWhkICiRIG/LSZ/d8PezuZCVzTBEVFLrMT3gjb+pZJ/pHXGjO2aWNJaLMKp0mZAAsdO37+mEYpUy1IgT3JZlAT7zArJ62c/PDmvQqG5aBzEef7+uABl2QiI0zY7/wC0387HFKJqjmrRWpXSs06qasqDSYGoeK3WbYJNWfcho6qT/fb1xHUyz69euA1iCN4v+4wSlISIsYkz+UH8MFIxruCwB90jYFd/jjqpSBWbW5x+eCaysLkgrztP0wk4/wAYGVUd2w1uLdFH3nudlHLYmBguktmSbdIW9ruKUUpNRqDvKhEhQBKGPCzMT4evXyx47mKaMTrqkkzZFt8/7YN7RcZ1uVpEhQTJkkuTuSdyTzPM4TVGkSZ/DHJKfJndjgoqhmeIJSTu6VPSN5MEk9SfTCyu97Nfr/jELkfHliIP5fTzwEh2yR5NvPGKSp632JxoG5k38/19MOezOQ7xy7Dw0+vNuQ+FyfhikY26Ek6Vls4VlDTpKulCYlid5N/7YzD/AIdk5QEgT643js4o5nJisUs5l0UIFIpMzIykKZMgho5GeRBwq4dx+tlsvmaZUd7WDksQT71jEQPiduhwXlO2VTV3eayVYPYE05Nz5RN+knDf/g6rAPUCVNtNUFDPIeKJgdMeepSXZbXlEmX7RZavW4fDFVy6DWzjSNQKkgD3uXMXkROJKvHsrRyZqd6ut6kqB4m94tq0i8amO8YGzfZNLvOkn7yM0kHlHTEfCOyYWj3dWDTBmmllgz7zFQCW5AtMACIvg87FqPg1mM1UzrlYZkZV1VKijWSARCiIQHUwty+M2DKUaOTomoQFAgs3lsAPObAD/HS1qOVpl6rBEVZsDy5CN78uuK5R4hR4jPe0zpBHc09bDcMSzaSJaEgTtMDzWnI1310Pc13lQtWapopJSpNSAi7VN9c2tTItYDVtthD2zKVWo0qRDw9ZiZ5FgBfzIePh0xrKD2KlELkCprAsAabSk6rMBTE/7sd9quH1CaeYoAuo1U6jJcW0sDba7OLdfXFYL60B9kVLsVUrKJGoqdLobRAMNMbEADrJHWQsrdm3UtTCRUEkkGG5c50taLc52x612Y4zlalJCKqippCurHS4IGzAxJEb41xrM5N2FP8A1KwOoJQg1Aesj3QJF2IAxZxTJLLJM8foCs3uEVCDBEbDl4hBJ5SRHmdsE1zVSGq0vKVe/TqD+P44uXFK2byzLUSjQpvVJUqTr1yYUwoAVoMmGg9Ma4j2MezPmGepUDNAARfChboSBIAgYk8MS0f1DRV04nRMRQiwuVYfGeluuJaj0WXu6NPxPCnRL6ZtJF4AF58vTG+DcIqJ3TsSFrwNREwRuepjpzxdeF5DuyaQUd2TI6tbdzzPlsIHxT0UUedV9kmWyQVi0nSRDNYSF5Dot5gfjfDXK5cdIXdQR/3H8hy9cD5bLq5k7bc/FBmekA7dcFmjrB1SI2gkfni8Y0jjlKzumApjr5Y5piQS3Wwtty/X4nEVSlIAWZHmdvnjpqA94lp9T+uHoQW9qg7ZWoqSpICmN4JE9dxiHK8KohKKaQ/djSZvIjSbbXiMNqtHVzOk7gk44oUgthqv5nC8RlLR5hxPhZy1arl9RCDxU/NTdfUiChP8owbSzTaZpMVdSSGEAiYP0Mfhti1dr+DCrRNVm8dENpJ+8pglZPOQI87Wk4o2U4hTCyWCggxqXTuJ57fPcDEZLizohLlEtHAe1lZk1VlpVQZViJpEMtmH3gfWBth1R7TUmLUzRdYsfdPzgz9MeXnNeOs9GrEtqZLEMAgGpejaum+xxxl+0dUhPaZdiAA6klGJ2PQC/XqemCsjNLEj1OnxbLTod4MSuoMpt6xyxlbjOTKhTWSeRm48xz8see57i1YBahoyRvocEEg2PI7X59MR5njtcHUlB7MASYFzsd9vPbbDLKxfSPQF7U0F8LOXafDpHvT8h5Y8t7Y9pBVqVSsgsdCzEhUPQdXk/EdMG8Sq1mY12pnSkmVYfOJJ38vPFP46RKNMkqCfU7/WcJkm5aK48aTsXtUkRv8Av9nHGo/sYzXsY2xsrafywhUw/T0GIwcYzTjQOGSMSKkmBckwPU4v/Z6iERVXZd7wSx3P4fLFR7N5fU+o7LYeZI/IXxdsougcp/fX0x04YeSGR+B3VzemAFBteQf1xmJchwksgZwJN/P4+eMxcgFZrh1WrmO9ikRqVoFboRb3PLFd7aZSpmaTFEUrUzBpodcxUVvEYiwgkTuem2KxktdUkIlSQSJ1qBax3E2/xi89lqdZcm+Vr09Cit3gfUCbaSAkc5Blj8Adx57kqZdprok7Ndmly9II9R2fc+IgL6DZQOmCeLcSNBSzE1I2XT4mI2284xnGeM08ump9z7iDdjy9b89sJOEPXzlKvrEVmdDTSDtDKQvLYi/OJ9JRTkH7Y04R2opVV1VaFVCx06nQweYAZZAG45bHB54fRreKkqqVJGpYEEf02meq4W8Er0KeUq06tQCqFpppJIYMHfVb3rajJ2tgbifB1rZ/N5mgW0Cg9RWRmSWTuxspBO7etsO4C+QnIcA7imaYqGoupyA0TpqABl8+d/PDPgGXfStBwFDVx4eoWmTt0lV/ZwkodoDlsiKgArVjXC6WaCQaaljzYAMPrhv2Vz9XM5inUqUhTXx6YkyY2E+QMx8Y50xJqQJ3TLfkOH0mqZlGpowNRWhlB+4vXzGM4TwZMvXc00VVKmAojci3ntg3JD2tXz0H6R+WDiMXOVtibP0e8zNNYsimoek+6v4n5DBtYzWCdKTGPUgfhOMyR1VKjxF9APUL+Uk4lVPaFv5QPqTjGsrGR4b32TCkwUZmHL7pgeQn6YKoE1lAWyACT/FYSo/A/LBvDcuUSrqMkM1/RYxvJLNGkRYaFt8MChrMjmIJA5Y3HPbyxpqAB90Xxy9ADwn73lyxgWbRphgLN+AxllPrjBQG2mB5Y5CrtF8Ex003Bjmcc0dgALgYjrJ4ZIvjs9QD03OAYU9uMr3vD8wL6guoadwVIM+gifTHkdDijoLAQARcA/H4A49yfKKyuhJiopUmTbUI52x8/wCbR6FSpQOyOUmBeCV/T58sQzrpnX+mlpoeUsqXQOgWGtMASPgP3GFS0nFWshKAEKT3iBgRIGqbHcQfWeWD+zPEVVTTqG0wOcA7Wnr++jHjNJ6lPVTUd7ShhaZUxqG3TpBt8+eLp7OiW0IWWmzHvBQeJU+J1AlhsedtQDdT5nAv2hAAncodpiu/u2KkajsPO1/kVWZWTvftJBBFtE7yTYKCJkH4G+A6iIwBNYSBv3MTzEmCJ5R6nFyRKaYRGTQitdV9oD7wgkAbk2EEDrfAfahAtYryCj9OWI6NHUNZbw0yAJAWW6CwMA+L4i3PEPG31PPOIwrdseOkAIYMb40t7YzvP842VtOCE4qpGMEkgC88sclixAxYOC5IUw1VxcQB+/39MVhDkJKQfwyh3QUDl58zufXp5Ys/ZrImo5qMPZr1MyR+Qgep9L1/geVbM1NI937x6DoPP++LzmM3Ty1E2sogAczjrS+Dmmzec4vTRoZwCbxjMULMqXYswBLX228sZg8gcC09jcqiKYvAHx+HX9cPc5mguktckjSo39T5D64rHDeKrl0ZyskgBRO52+QwdxvLtpokmXMksLSSpmDyHQeQx5fG2dLVsE4lwP7RnqADsXq0VqAEwBq2idrRh/wnLtRqU6rAtRFUDw3YFQSJHTUBcnngKplRlq+Sz9So3dH2dUvtSFP3QIvFjbriBe2PeI60qJKNXLBn8MpsukTJnrblveLcN6EtvRUuJZ9H4hWqISVNcmBexaNv6sWzima7zL0Vo1itqhzDLKqA7BlQtADGBGkSbbYV5Ts1d6poliSzCmpALE38UxoX1MxEDbCQ5x6kBoVR7lMCFSeg6+ZucDUe+ysYcnQ/4Rk6dWpoSn7NFZqjzFRlG8TIF4sLkDeYxa+z5Z6uUdxBas0AAgKgo1QqAG0DeRvOKl2SqBq6qQAHpuJ1aSsgTpJsTHI8p6YtXZtHTNZejUHjR3awEaTTeCCGIJk7QLRjnUm8yGzRSTL9lnPesIgaFP1P64LqPAJ6YEoMe9P9A/H++J82fCfO3zx6J5bMyiwgn1+eOqzQC3p9MdqNsRZtZRgbeE36WwDENRAoqXnXqaOnhAP4YC4ch7mmGP3F/DC/hOa10XmS4SJPwiPxwyyq+CnMyEX8BjDVRIJuMRre5MkbemO6hkWMTjUgXAnAMa3AMxGMLbEQcZMGSRHTGTy5HnjGOaigH1I/f0xgna4xG4EqDvM/THTSRa2MY2BuJ2P4YWcW7K5PNk1KlEazYupKt8YsSPMHDKY8QvjtHI6Qcal5NbXR4j2i4G3D8yaTHWphqbbalB+jKbH4dcEZbjHeMCB4gBJncecfhvi+/wDidwfv8oK6CalDxgjcp/zB5+HxeqjHk2Qr6IE23k8/P0/LHJlhxZ34Z847DuMUDQOs6+5dlJ0n/TM7GR7sknb8pR5yqFgUxV8cAS0BuUmDPMH122xYnz3eJoqxcQTvIJ2+mFHCuGIuYdpmnTUtTJiZuFB9G6dMaMtbGcaZDxJu600p8KD/ALiJJ+fTCnNsS5J5/HBGcqlyQf8AP0wMqSL79TgoZkbLBt8jjbKfntjRjbngzh1IMxn7ot/UdvzOHgrdCydIP4Xw0INbdbDqfqN+WCuICrXdaNEaiLu3IE/oL4Pyiq40ydKWnqeXng/K5paIWlR0tUO42IPM7X3uTjt4apHM2NsnSpZGgqzfdj95j5fhhDxLOF2DOI30pvE9fOMdZjMkN4j3lUbDcLbl+uO+GZU1Hv4nPyXD/SFS8mssvhuBJvcTjMMKmYo0vA0k84E/XGY1GsB4zw2rlK60a9QMWWVgaRB+Jm0YM7WcRqU8rw06S5ioWExN4HI2jbAnbzPvn82lWirKiKFXVGo85gEx+PpjnheVJNNcwwBJhQRLN1O8kKPQDbfHFx4p30Xpur7GicdrZugMuKarTVi51AWAM6mZjAiQOX1gF0FCKGo09U279xC7wdA8r7Xsdt8A8boI1TuKQdaaMNXdgFiYBd2/i0ggAAWvGGjUlRFRfHTM2pmU2vY3Wel98c+b9Uo6gPGAIqTCmmKdQhWFZZlWYagGJ8Uxcmb/ABwl7Wuvd5aqFAqVNz1CjT/+wJHlOHHH65iWMRUlgv36hFl9KaQPUjEWb4S2dajlaEd3lworV91DARoTbWwvMWBN9sSi5ZOLrY/JR7K5wjL1sw4p01LQQfCCQomxbSCVAI6Y9P4BQp0sxQpo7Vqumo1WoxIEgAQqnYAvsBO0mcdcNylHL0u4y8Ks+N/vOes899/liXhKRnEAGkChVP8A1VE/THbDGk0/JzZczn+xYkMZlJbem9vRlwxrLMeowkeqBm6FzdKi/gfy388NKuYIdV5MN+h/vi5yMKGOagBBB2IOMDYycAUqPZ9pp+EETUAM2kKZ2w4oOAqxeFAwp4QmmqtPYKzNcR5em8XwfSbQIHmJjnJGB4KPsnapBkzA6D542Ko5Cx8scKQtiZxuZsfhgGM1gWuQfL+2OWcGxn5H9MaD8hyxyz2k8umAajDXBNgZUHkcdlxY387Yh70zIFiPz/xjZYA3O+CYkWuo2FjjDWvciDiIPuNvPGK24JuMY1ElHNqJRoINr8wf848N7WcGOUzLUlHsz4qRsJUnaeZUmPSMe196DMbgfh/nCDtzwL7blSFHtqfipnqRy/3CR8jhJq4lMUuMjyT7TadVxynzxAc94PDEu+/OF/GZOBu80+KDMwQeRBgg+eIczmASCogD9Sccx3WRVWLGec40UkAj440wIIPW+JdUE9COm08sMY4eNxaMOOz/AA011JAMC56T+vqcKFokuqqCZ5DcxvHwxY10BA3tWo7xTJgHzANvjjowx8kcj8B9GtDc20iFp0xqI/qc+DUT0vgt8vU0+0Zcuh+6g1VG+O5PzGI8hnZg01Wih5m7/ATAxM/EaaMTTpPWfqQT9cdXgi7My3DVZbeypAySx8RH8xOBuJdpBp7nJrbZqmwPpz+OOavC85mm1VBCckFgOkzvhllOza0xNRgBHur+ZP5DG76BryVoip96pfotgMZi297l1sEEDGY3EPL6AM/Rr0h7DLanj3mZIHrLSTH3RbzbbAnYnOsj5hq7A1G0qyuCxaOhUEADptjMZjy8snK0zoi/Ibwph9oWajUWLVdGi4JLWB6jT1jDzitdkaW0Arr1OqQQfSd/TGsZiOTErDyd0KeH8PPEH1aiuXpcgfExJkyeU3LNvNhsDi31qwpotJFFKkogADeOkTA/HGYzHXD2R0Qm+UtnYz1JUDTYg3g+nTriHh/F1bPEaxaiFAg76yekbLjMZhoSbkBxVDLMZz/icuy7B2DHyNM/Plhw3E6ThagaQDIMHY2O4xmMxWc3ElxTO6/HKKAFnjVt4Wv8h54xOO0SCQ8wf4W/TGYzAeVhWNMSZHiFL7W0vPgeLHm4PIcgBgU9oaJdhriGYjwteSTO3SfnjeMxN5Gx/TRIe0dCP9S/9LfpjX/n9Ex7TxcvC2/yxmMxuTNwQYmc7xtKGWiY8vjbGszm1pnxG5IHPf8AYOMxmKWJSs39pi5sG287Y7RrDn0xmMwRTirXsZtE/THLVhGonzxmMxqMjmrnAIblP9sYM8gJIa3of08xjMZjBPN+33AF73vssJ7wgVKYt4mMBhqgXNiPj1xR24bXVihS8wRqH6xzxmMxKUFZ0Y5OjvMcJrUSVq04MAxqB32NiccvwyqqgslmmDK3jfnjMZheI/JnOSytYEVFEFTYyLEfHpiyrkHqMtXKsyVKk66YOkaue/h643jMXgTkM1q55JXRTraR4g0Aibi8xtifIcXzTsaSZcFgJs6iBMczyONYzC+vK6M4KrGNMZtoDFaYMRHiJn8Mdf8Al1SPCjVGg3LKNrHc9cZjMWeR0SI6eRYCCLiQdt5vjMZjMUi7Vg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8" name="Picture 10" descr="http://4.bp.blogspot.com/-SmlAOxPqiA4/VofhMDul5gI/AAAAAAAAHzo/gAJeHL_cEuA/s1600/a%2Bbibli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84984"/>
            <a:ext cx="5298518" cy="211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07504" y="6165304"/>
            <a:ext cx="8736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rgbClr val="FF0000"/>
                </a:solidFill>
              </a:rPr>
              <a:t>Para saber mais sobre a História das Bibliotecas e da Biblioteconomia / Documentação / CI, consultar Roger </a:t>
            </a:r>
            <a:r>
              <a:rPr lang="pt-BR" sz="1600" dirty="0" err="1" smtClean="0">
                <a:solidFill>
                  <a:srgbClr val="FF0000"/>
                </a:solidFill>
              </a:rPr>
              <a:t>Chartier</a:t>
            </a:r>
            <a:r>
              <a:rPr lang="pt-BR" sz="1600" dirty="0" smtClean="0">
                <a:solidFill>
                  <a:srgbClr val="FF0000"/>
                </a:solidFill>
              </a:rPr>
              <a:t>, Cristina Ortega, Edson Nery da Fonseca, Gabriel </a:t>
            </a:r>
            <a:r>
              <a:rPr lang="pt-BR" sz="1600" dirty="0" err="1">
                <a:solidFill>
                  <a:srgbClr val="FF0000"/>
                </a:solidFill>
              </a:rPr>
              <a:t>N</a:t>
            </a:r>
            <a:r>
              <a:rPr lang="pt-BR" sz="1600" dirty="0" err="1" smtClean="0">
                <a:solidFill>
                  <a:srgbClr val="FF0000"/>
                </a:solidFill>
              </a:rPr>
              <a:t>audé</a:t>
            </a:r>
            <a:r>
              <a:rPr lang="pt-BR" sz="1600" dirty="0" smtClean="0">
                <a:solidFill>
                  <a:srgbClr val="FF0000"/>
                </a:solidFill>
              </a:rPr>
              <a:t> etc. </a:t>
            </a:r>
            <a:endParaRPr lang="pt-B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4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pt-BR" dirty="0" smtClean="0"/>
              <a:t>Um pouco de história dos processos de representação da informação:</a:t>
            </a: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/>
              <a:t>Século XVII (1665) -&gt; 1º periódico de resumos -&gt; “Le </a:t>
            </a:r>
            <a:r>
              <a:rPr lang="pt-BR" dirty="0" err="1" smtClean="0"/>
              <a:t>Journal</a:t>
            </a:r>
            <a:r>
              <a:rPr lang="pt-BR" dirty="0" smtClean="0"/>
              <a:t> </a:t>
            </a:r>
            <a:r>
              <a:rPr lang="pt-BR" dirty="0" err="1" smtClean="0"/>
              <a:t>des</a:t>
            </a:r>
            <a:r>
              <a:rPr lang="pt-BR" dirty="0" smtClean="0"/>
              <a:t> </a:t>
            </a:r>
            <a:r>
              <a:rPr lang="pt-BR" dirty="0" err="1" smtClean="0"/>
              <a:t>Sçavans</a:t>
            </a:r>
            <a:r>
              <a:rPr lang="pt-BR" dirty="0" smtClean="0"/>
              <a:t>”, pela Academia Francesa de Ciências.</a:t>
            </a: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4098" name="Picture 2" descr="https://upload.wikimedia.org/wikipedia/commons/thumb/5/5d/1665_journal_des_scavans_title.jpg/250px-1665_journal_des_scavans_ti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84984"/>
            <a:ext cx="1899445" cy="31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91679" y="6453336"/>
            <a:ext cx="8736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rgbClr val="FF0000"/>
                </a:solidFill>
              </a:rPr>
              <a:t>Para saber mais sobre esta temática consultar </a:t>
            </a:r>
            <a:r>
              <a:rPr lang="es-ES" sz="1600" dirty="0">
                <a:solidFill>
                  <a:srgbClr val="FF0000"/>
                </a:solidFill>
              </a:rPr>
              <a:t>Harold </a:t>
            </a:r>
            <a:r>
              <a:rPr lang="es-ES" sz="1600" dirty="0" err="1" smtClean="0">
                <a:solidFill>
                  <a:srgbClr val="FF0000"/>
                </a:solidFill>
              </a:rPr>
              <a:t>Borko</a:t>
            </a:r>
            <a:r>
              <a:rPr lang="es-ES" sz="1600" dirty="0" smtClean="0">
                <a:solidFill>
                  <a:srgbClr val="FF0000"/>
                </a:solidFill>
              </a:rPr>
              <a:t>, F. J. </a:t>
            </a:r>
            <a:r>
              <a:rPr lang="es-ES" sz="1600" dirty="0" err="1" smtClean="0">
                <a:solidFill>
                  <a:srgbClr val="FF0000"/>
                </a:solidFill>
              </a:rPr>
              <a:t>Witty</a:t>
            </a:r>
            <a:r>
              <a:rPr lang="es-ES" sz="1600" dirty="0" smtClean="0">
                <a:solidFill>
                  <a:srgbClr val="FF0000"/>
                </a:solidFill>
              </a:rPr>
              <a:t>, entre </a:t>
            </a:r>
            <a:r>
              <a:rPr lang="es-ES" sz="1600" dirty="0" err="1" smtClean="0">
                <a:solidFill>
                  <a:srgbClr val="FF0000"/>
                </a:solidFill>
              </a:rPr>
              <a:t>outros</a:t>
            </a:r>
            <a:r>
              <a:rPr lang="es-ES" sz="1600" dirty="0" smtClean="0">
                <a:solidFill>
                  <a:srgbClr val="FF0000"/>
                </a:solidFill>
              </a:rPr>
              <a:t>. </a:t>
            </a:r>
            <a:endParaRPr lang="es-ES" sz="1600" dirty="0">
              <a:solidFill>
                <a:srgbClr val="FF0000"/>
              </a:solidFill>
            </a:endParaRPr>
          </a:p>
          <a:p>
            <a:pPr algn="just"/>
            <a:endParaRPr lang="pt-B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pt-BR" dirty="0" smtClean="0"/>
              <a:t>Um pouco de história dos processos de representação da informação:</a:t>
            </a: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/>
              <a:t>Documentação se manifesta de modo sistemático apenas a partir da década de 1950, estimulada, em parte, pelos experimentos automáticos de indexação, elaboração de resumos e recuperação de informações.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5122" name="Picture 2" descr="http://www.maebee.com.br/img/techzone/historia/univ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73016"/>
            <a:ext cx="5271542" cy="302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3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2272272"/>
          </a:xfrm>
        </p:spPr>
        <p:txBody>
          <a:bodyPr/>
          <a:lstStyle/>
          <a:p>
            <a:pPr algn="just"/>
            <a:r>
              <a:rPr lang="pt-BR" dirty="0" smtClean="0"/>
              <a:t>Para a Representação Documentária no que tange à Linguística e a Análise, de Documentos temos que,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Foi dada ênfase aos </a:t>
            </a:r>
            <a:r>
              <a:rPr lang="pt-BR" u="sng" dirty="0" smtClean="0"/>
              <a:t>aspectos comunicacionais</a:t>
            </a:r>
            <a:r>
              <a:rPr lang="pt-BR" dirty="0" smtClean="0"/>
              <a:t> dos sistemas documentários e aos instrumentos que  possam promover níveis crescentes de interação entre sistema e usuários, tais como os </a:t>
            </a:r>
            <a:r>
              <a:rPr lang="pt-BR" u="sng" dirty="0" smtClean="0"/>
              <a:t>tesauros</a:t>
            </a:r>
            <a:r>
              <a:rPr lang="pt-BR" dirty="0" smtClean="0"/>
              <a:t>. </a:t>
            </a: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Linguística / Análise documentária</a:t>
            </a:r>
            <a:endParaRPr lang="pt-BR" dirty="0"/>
          </a:p>
        </p:txBody>
      </p:sp>
      <p:pic>
        <p:nvPicPr>
          <p:cNvPr id="6148" name="Picture 4" descr="http://www.ncd.ufes.br/ncd/sites/default/files/field/image/Artigo-trata-dos-conceitos-de-modelagem-em-bancos-de-dados-geogr%C3%A1ficos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4" y="4281289"/>
            <a:ext cx="2857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Resultado de imagem para icone documentos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54" name="Picture 10" descr="http://2.bp.blogspot.com/-5AjDDnsnle0/Uge02wqGEcI/AAAAAAAABTY/DD_vRuDMfrE/s1600/blue-folde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52" y="383201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40185" y="4577933"/>
            <a:ext cx="1655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Tesauros </a:t>
            </a:r>
          </a:p>
          <a:p>
            <a:pPr algn="ctr"/>
            <a:r>
              <a:rPr lang="pt-BR" dirty="0" smtClean="0"/>
              <a:t>(Para indexação)</a:t>
            </a:r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2881398" y="5517232"/>
            <a:ext cx="24482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43097" y="6167239"/>
            <a:ext cx="8736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rgbClr val="FF0000"/>
                </a:solidFill>
              </a:rPr>
              <a:t>Para saber mais sobre consultar </a:t>
            </a:r>
            <a:r>
              <a:rPr lang="es-ES" sz="1600" dirty="0" smtClean="0">
                <a:solidFill>
                  <a:srgbClr val="FF0000"/>
                </a:solidFill>
              </a:rPr>
              <a:t>Jean-Claude </a:t>
            </a:r>
            <a:r>
              <a:rPr lang="es-ES" sz="1600" dirty="0" err="1" smtClean="0">
                <a:solidFill>
                  <a:srgbClr val="FF0000"/>
                </a:solidFill>
              </a:rPr>
              <a:t>Gardin</a:t>
            </a:r>
            <a:r>
              <a:rPr lang="es-ES" sz="1600" dirty="0" smtClean="0">
                <a:solidFill>
                  <a:srgbClr val="FF0000"/>
                </a:solidFill>
              </a:rPr>
              <a:t>, Antonio García-</a:t>
            </a:r>
            <a:r>
              <a:rPr lang="es-ES" sz="1600" dirty="0" err="1" smtClean="0">
                <a:solidFill>
                  <a:srgbClr val="FF0000"/>
                </a:solidFill>
              </a:rPr>
              <a:t>Gutierrez</a:t>
            </a:r>
            <a:r>
              <a:rPr lang="es-ES" sz="1600" dirty="0" smtClean="0">
                <a:solidFill>
                  <a:srgbClr val="FF0000"/>
                </a:solidFill>
              </a:rPr>
              <a:t>, </a:t>
            </a:r>
            <a:r>
              <a:rPr lang="es-ES" sz="1600" dirty="0" err="1" smtClean="0">
                <a:solidFill>
                  <a:srgbClr val="FF0000"/>
                </a:solidFill>
              </a:rPr>
              <a:t>Maria</a:t>
            </a:r>
            <a:r>
              <a:rPr lang="es-ES" sz="1600" dirty="0" smtClean="0">
                <a:solidFill>
                  <a:srgbClr val="FF0000"/>
                </a:solidFill>
              </a:rPr>
              <a:t> de Fátima Tálamo,  Johanna </a:t>
            </a:r>
            <a:r>
              <a:rPr lang="es-ES" sz="1600" dirty="0" err="1" smtClean="0">
                <a:solidFill>
                  <a:srgbClr val="FF0000"/>
                </a:solidFill>
              </a:rPr>
              <a:t>Smit</a:t>
            </a:r>
            <a:r>
              <a:rPr lang="es-ES" sz="1600" dirty="0" smtClean="0">
                <a:solidFill>
                  <a:srgbClr val="FF0000"/>
                </a:solidFill>
              </a:rPr>
              <a:t>, </a:t>
            </a:r>
            <a:r>
              <a:rPr lang="es-ES" sz="1600" dirty="0" err="1" smtClean="0">
                <a:solidFill>
                  <a:srgbClr val="FF0000"/>
                </a:solidFill>
              </a:rPr>
              <a:t>Marilda</a:t>
            </a:r>
            <a:r>
              <a:rPr lang="es-ES" sz="1600" dirty="0" smtClean="0">
                <a:solidFill>
                  <a:srgbClr val="FF0000"/>
                </a:solidFill>
              </a:rPr>
              <a:t> Lara, </a:t>
            </a:r>
            <a:r>
              <a:rPr lang="es-ES" sz="1600" dirty="0" err="1" smtClean="0">
                <a:solidFill>
                  <a:srgbClr val="FF0000"/>
                </a:solidFill>
              </a:rPr>
              <a:t>Nair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Yumiko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es-ES" sz="1600" dirty="0" err="1" smtClean="0">
                <a:solidFill>
                  <a:srgbClr val="FF0000"/>
                </a:solidFill>
              </a:rPr>
              <a:t>Kobashi</a:t>
            </a:r>
            <a:r>
              <a:rPr lang="es-ES" sz="1600" dirty="0" smtClean="0">
                <a:solidFill>
                  <a:srgbClr val="FF0000"/>
                </a:solidFill>
              </a:rPr>
              <a:t>., etc. </a:t>
            </a:r>
            <a:endParaRPr lang="es-ES" sz="1600" dirty="0">
              <a:solidFill>
                <a:srgbClr val="FF0000"/>
              </a:solidFill>
            </a:endParaRPr>
          </a:p>
          <a:p>
            <a:pPr algn="just"/>
            <a:endParaRPr lang="pt-B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3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pt-BR" dirty="0" smtClean="0"/>
              <a:t>Para os RESUMOS</a:t>
            </a:r>
            <a:endParaRPr lang="pt-BR" dirty="0"/>
          </a:p>
          <a:p>
            <a:pPr algn="just"/>
            <a:r>
              <a:rPr lang="pt-BR" dirty="0" smtClean="0"/>
              <a:t>Em relação aos resumos, </a:t>
            </a:r>
            <a:r>
              <a:rPr lang="pt-BR" dirty="0" err="1" smtClean="0"/>
              <a:t>Edmundson</a:t>
            </a:r>
            <a:r>
              <a:rPr lang="pt-BR" dirty="0" smtClean="0"/>
              <a:t> (1969) afirma que os métodos de elaboração automática de resumos devem levar em conta as características sintáticas e semânticas da linguagem e do texto, já que as formas de tratamento baseadas em evidências estatísticas mostraram ser pouco eficientes para realizar adequadamente tais tarefas.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Linguística / Análise documentária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436510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Resumos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(Características sintáticas e semânticas da </a:t>
            </a:r>
            <a:r>
              <a:rPr lang="pt-BR" dirty="0" err="1" smtClean="0">
                <a:solidFill>
                  <a:srgbClr val="FF0000"/>
                </a:solidFill>
              </a:rPr>
              <a:t>Lgg</a:t>
            </a:r>
            <a:r>
              <a:rPr lang="pt-BR" dirty="0" smtClean="0">
                <a:solidFill>
                  <a:srgbClr val="FF0000"/>
                </a:solidFill>
              </a:rPr>
              <a:t>)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- Ou seja, atentar-se à forma das frases e orações (sintaxe) e seus sentidos (significados/ semântica)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rgbClr val="FF0000"/>
                </a:solidFill>
              </a:rPr>
              <a:t>Não apenas estatístico</a:t>
            </a:r>
          </a:p>
          <a:p>
            <a:pPr marL="285750" indent="-285750">
              <a:buFontTx/>
              <a:buChar char="-"/>
            </a:pPr>
            <a:endParaRPr lang="pt-BR" dirty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rgbClr val="FF0000"/>
                </a:solidFill>
              </a:rPr>
              <a:t>(Para saber mais sobre o assunto, consultar as obras de Ferdinand  de Saussure, Edvard Lopes, Charles S. </a:t>
            </a:r>
            <a:r>
              <a:rPr lang="pt-BR" dirty="0" err="1" smtClean="0">
                <a:solidFill>
                  <a:srgbClr val="FF0000"/>
                </a:solidFill>
              </a:rPr>
              <a:t>Peirce</a:t>
            </a:r>
            <a:r>
              <a:rPr lang="pt-BR" dirty="0" smtClean="0">
                <a:solidFill>
                  <a:srgbClr val="FF0000"/>
                </a:solidFill>
              </a:rPr>
              <a:t>, etc.). 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1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457200" y="2450168"/>
            <a:ext cx="8229600" cy="4075176"/>
          </a:xfrm>
        </p:spPr>
        <p:txBody>
          <a:bodyPr/>
          <a:lstStyle/>
          <a:p>
            <a:pPr algn="just"/>
            <a:r>
              <a:rPr lang="pt-BR" dirty="0" smtClean="0"/>
              <a:t>A Linguística contribuiria para resolver os problemas de representação dos itens documentários e das perguntas dos usuários ao sistema, por serem tais processos </a:t>
            </a:r>
            <a:r>
              <a:rPr lang="pt-BR" dirty="0" smtClean="0">
                <a:solidFill>
                  <a:srgbClr val="FF0000"/>
                </a:solidFill>
              </a:rPr>
              <a:t>muito semelhantes àqueles presentes na tradução automática. Será?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Mais recentemente há maior interesse em trabalhar a interface Terminologia / Análise Documentária como um campo com possibilidades de imprimir rigor às práticas empíricas de construção de vocabulários para fins documentários.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Linguística / Análise documentária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6205820"/>
            <a:ext cx="8736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rgbClr val="FF0000"/>
                </a:solidFill>
              </a:rPr>
              <a:t>Para saber mais sobre consultar </a:t>
            </a:r>
            <a:r>
              <a:rPr lang="es-ES" sz="1600" dirty="0" err="1" smtClean="0">
                <a:solidFill>
                  <a:srgbClr val="FF0000"/>
                </a:solidFill>
              </a:rPr>
              <a:t>Maria</a:t>
            </a:r>
            <a:r>
              <a:rPr lang="es-ES" sz="1600" dirty="0" smtClean="0">
                <a:solidFill>
                  <a:srgbClr val="FF0000"/>
                </a:solidFill>
              </a:rPr>
              <a:t> Teresa Cabré,  J. A. </a:t>
            </a:r>
            <a:r>
              <a:rPr lang="es-ES" sz="1600" dirty="0" err="1" smtClean="0">
                <a:solidFill>
                  <a:srgbClr val="FF0000"/>
                </a:solidFill>
              </a:rPr>
              <a:t>Sager</a:t>
            </a:r>
            <a:r>
              <a:rPr lang="es-ES" sz="1600" dirty="0" smtClean="0">
                <a:solidFill>
                  <a:srgbClr val="FF0000"/>
                </a:solidFill>
              </a:rPr>
              <a:t>, </a:t>
            </a:r>
            <a:r>
              <a:rPr lang="es-ES" sz="1600" dirty="0">
                <a:solidFill>
                  <a:srgbClr val="FF0000"/>
                </a:solidFill>
              </a:rPr>
              <a:t>Grupo TEMMA </a:t>
            </a:r>
            <a:r>
              <a:rPr lang="es-ES" sz="1600" dirty="0" smtClean="0">
                <a:solidFill>
                  <a:srgbClr val="FF0000"/>
                </a:solidFill>
              </a:rPr>
              <a:t>USP. </a:t>
            </a:r>
            <a:endParaRPr lang="es-ES" sz="1600" dirty="0">
              <a:solidFill>
                <a:srgbClr val="FF0000"/>
              </a:solidFill>
            </a:endParaRPr>
          </a:p>
          <a:p>
            <a:pPr algn="just"/>
            <a:endParaRPr lang="pt-B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4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457200" y="2276872"/>
            <a:ext cx="8229600" cy="407517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Um pouco, muito pouco de Terminologia...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Na terminologia trabalhamos com Termos de áreas de especialidades, ou seja,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De discursos especializados (a Biblioteconomia, a Matemática, a Odontologia, etc.).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 partir de termos específicos conseguimos nos comunicar com a área científica de forma mais eficaz, e, trabalhamos os vocabulários para que estes sejam os mais precisos possível.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Ex.: Utilizaremos o termo ORNITOLOGIA para indexar todos os documentos que tratarem de pássaros ou aves dentro de uma biblioteca de medicina veterinária. Sendo que suas especificidades irão sendo subordinadas a este termo.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Linguística / Análise documentária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07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317</TotalTime>
  <Words>1250</Words>
  <Application>Microsoft Office PowerPoint</Application>
  <PresentationFormat>Apresentação na tela (4:3)</PresentationFormat>
  <Paragraphs>203</Paragraphs>
  <Slides>26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BlackTie</vt:lpstr>
      <vt:lpstr>Análise Documentária e Representação da Informação</vt:lpstr>
      <vt:lpstr>Introdução</vt:lpstr>
      <vt:lpstr>Introdução</vt:lpstr>
      <vt:lpstr>Introdução</vt:lpstr>
      <vt:lpstr>Introdução</vt:lpstr>
      <vt:lpstr>Linguística / Análise documentária</vt:lpstr>
      <vt:lpstr>Linguística / Análise documentária</vt:lpstr>
      <vt:lpstr>Linguística / Análise documentária</vt:lpstr>
      <vt:lpstr>Linguística / Análise documentária</vt:lpstr>
      <vt:lpstr>Linguística / Análise documentária</vt:lpstr>
      <vt:lpstr>Análise documentária / inteligência artificial</vt:lpstr>
      <vt:lpstr>Análise documentária / inteligência artificial</vt:lpstr>
      <vt:lpstr>Análise documentária / inteligência artificial</vt:lpstr>
      <vt:lpstr>Análise documentária / inteligência artificial</vt:lpstr>
      <vt:lpstr>Organização e representação de informações documentárias </vt:lpstr>
      <vt:lpstr>Organização e representação de informações documentárias </vt:lpstr>
      <vt:lpstr>Análise documentária / inteligência artificial</vt:lpstr>
      <vt:lpstr>Representação documentária</vt:lpstr>
      <vt:lpstr>Representação documentária</vt:lpstr>
      <vt:lpstr>Representação documentária</vt:lpstr>
      <vt:lpstr>Significação nos processos documentários</vt:lpstr>
      <vt:lpstr>Significação nos processos documentários</vt:lpstr>
      <vt:lpstr>Análise de conteúdo</vt:lpstr>
      <vt:lpstr>Análise do discurso</vt:lpstr>
      <vt:lpstr>Considerações finais</vt:lpstr>
      <vt:lpstr>Vocabulário Controlado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Documentária e Representação da Informação</dc:title>
  <dc:creator>admcbd</dc:creator>
  <cp:lastModifiedBy>admcbd</cp:lastModifiedBy>
  <cp:revision>31</cp:revision>
  <dcterms:created xsi:type="dcterms:W3CDTF">2015-03-23T19:43:06Z</dcterms:created>
  <dcterms:modified xsi:type="dcterms:W3CDTF">2018-03-07T21:33:20Z</dcterms:modified>
</cp:coreProperties>
</file>