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202f807c552_0_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g202f807c552_0_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02f807c552_0_3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5" name="Google Shape;115;g202f807c552_0_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26bf8179096_0_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g26bf8179096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6bf8179096_0_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7" name="Google Shape;127;g26bf8179096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02f807c552_0_4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g202f807c552_0_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02f807c552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02f807c552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4" name="Google Shape;14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02f807c552_0_6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0" name="Google Shape;150;g202f807c552_0_6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02f807c552_0_7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6" name="Google Shape;156;g202f807c552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02f807c552_0_10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g202f807c552_0_10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2" name="Google Shape;6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02f807c552_0_1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9" name="Google Shape;169;g202f807c552_0_1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02f807c552_0_1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5" name="Google Shape;175;g202f807c552_0_1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202f807c552_0_1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g202f807c552_0_1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202f807c552_0_1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7" name="Google Shape;187;g202f807c552_0_1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202f807c552_0_14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3" name="Google Shape;193;g202f807c552_0_1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02f807c552_0_1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9" name="Google Shape;199;g202f807c552_0_1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02f807c552_0_15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5" name="Google Shape;205;g202f807c552_0_1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02f807c552_0_9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g202f807c552_0_9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202f807c552_0_9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7" name="Google Shape;217;g202f807c552_0_9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02f807c552_0_15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3" name="Google Shape;223;g202f807c552_0_15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202f807c552_0_6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4" name="Google Shape;74;g202f807c552_0_6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202f807c55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202f807c55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202f807c55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202f807c55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6bf8179096_0_6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g26bf8179096_0_6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80700" y="2651100"/>
            <a:ext cx="8982600" cy="2411700"/>
          </a:xfrm>
          <a:prstGeom prst="rect">
            <a:avLst/>
          </a:prstGeom>
          <a:solidFill>
            <a:srgbClr val="0031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
          <p:cNvSpPr txBox="1"/>
          <p:nvPr>
            <p:ph type="ctrTitle"/>
          </p:nvPr>
        </p:nvSpPr>
        <p:spPr>
          <a:xfrm>
            <a:off x="485875" y="264475"/>
            <a:ext cx="8183700" cy="14736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12" name="Google Shape;12;p2"/>
          <p:cNvSpPr txBox="1"/>
          <p:nvPr>
            <p:ph idx="1" type="subTitle"/>
          </p:nvPr>
        </p:nvSpPr>
        <p:spPr>
          <a:xfrm>
            <a:off x="485875" y="1738075"/>
            <a:ext cx="8183700" cy="8610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13" name="Google Shape;13;p2"/>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7" name="Shape 47"/>
        <p:cNvGrpSpPr/>
        <p:nvPr/>
      </p:nvGrpSpPr>
      <p:grpSpPr>
        <a:xfrm>
          <a:off x="0" y="0"/>
          <a:ext cx="0" cy="0"/>
          <a:chOff x="0" y="0"/>
          <a:chExt cx="0" cy="0"/>
        </a:xfrm>
      </p:grpSpPr>
      <p:sp>
        <p:nvSpPr>
          <p:cNvPr id="48" name="Google Shape;48;p11"/>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 name="Google Shape;49;p11"/>
          <p:cNvSpPr txBox="1"/>
          <p:nvPr>
            <p:ph hasCustomPrompt="1" type="title"/>
          </p:nvPr>
        </p:nvSpPr>
        <p:spPr>
          <a:xfrm>
            <a:off x="311700" y="743001"/>
            <a:ext cx="8520600" cy="20064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Font typeface="Arial"/>
              <a:buNone/>
              <a:defRPr sz="12000">
                <a:latin typeface="Arial"/>
                <a:ea typeface="Arial"/>
                <a:cs typeface="Arial"/>
                <a:sym typeface="Arial"/>
              </a:defRPr>
            </a:lvl1pPr>
            <a:lvl2pPr lvl="1" algn="ctr">
              <a:lnSpc>
                <a:spcPct val="100000"/>
              </a:lnSpc>
              <a:spcBef>
                <a:spcPts val="0"/>
              </a:spcBef>
              <a:spcAft>
                <a:spcPts val="0"/>
              </a:spcAft>
              <a:buSzPts val="12000"/>
              <a:buFont typeface="Arial"/>
              <a:buNone/>
              <a:defRPr sz="12000">
                <a:latin typeface="Arial"/>
                <a:ea typeface="Arial"/>
                <a:cs typeface="Arial"/>
                <a:sym typeface="Arial"/>
              </a:defRPr>
            </a:lvl2pPr>
            <a:lvl3pPr lvl="2" algn="ctr">
              <a:lnSpc>
                <a:spcPct val="100000"/>
              </a:lnSpc>
              <a:spcBef>
                <a:spcPts val="0"/>
              </a:spcBef>
              <a:spcAft>
                <a:spcPts val="0"/>
              </a:spcAft>
              <a:buSzPts val="12000"/>
              <a:buFont typeface="Arial"/>
              <a:buNone/>
              <a:defRPr sz="12000">
                <a:latin typeface="Arial"/>
                <a:ea typeface="Arial"/>
                <a:cs typeface="Arial"/>
                <a:sym typeface="Arial"/>
              </a:defRPr>
            </a:lvl3pPr>
            <a:lvl4pPr lvl="3" algn="ctr">
              <a:lnSpc>
                <a:spcPct val="100000"/>
              </a:lnSpc>
              <a:spcBef>
                <a:spcPts val="0"/>
              </a:spcBef>
              <a:spcAft>
                <a:spcPts val="0"/>
              </a:spcAft>
              <a:buSzPts val="12000"/>
              <a:buFont typeface="Arial"/>
              <a:buNone/>
              <a:defRPr sz="12000">
                <a:latin typeface="Arial"/>
                <a:ea typeface="Arial"/>
                <a:cs typeface="Arial"/>
                <a:sym typeface="Arial"/>
              </a:defRPr>
            </a:lvl4pPr>
            <a:lvl5pPr lvl="4" algn="ctr">
              <a:lnSpc>
                <a:spcPct val="100000"/>
              </a:lnSpc>
              <a:spcBef>
                <a:spcPts val="0"/>
              </a:spcBef>
              <a:spcAft>
                <a:spcPts val="0"/>
              </a:spcAft>
              <a:buSzPts val="12000"/>
              <a:buFont typeface="Arial"/>
              <a:buNone/>
              <a:defRPr sz="12000">
                <a:latin typeface="Arial"/>
                <a:ea typeface="Arial"/>
                <a:cs typeface="Arial"/>
                <a:sym typeface="Arial"/>
              </a:defRPr>
            </a:lvl5pPr>
            <a:lvl6pPr lvl="5" algn="ctr">
              <a:lnSpc>
                <a:spcPct val="100000"/>
              </a:lnSpc>
              <a:spcBef>
                <a:spcPts val="0"/>
              </a:spcBef>
              <a:spcAft>
                <a:spcPts val="0"/>
              </a:spcAft>
              <a:buSzPts val="12000"/>
              <a:buFont typeface="Arial"/>
              <a:buNone/>
              <a:defRPr sz="12000">
                <a:latin typeface="Arial"/>
                <a:ea typeface="Arial"/>
                <a:cs typeface="Arial"/>
                <a:sym typeface="Arial"/>
              </a:defRPr>
            </a:lvl6pPr>
            <a:lvl7pPr lvl="6" algn="ctr">
              <a:lnSpc>
                <a:spcPct val="100000"/>
              </a:lnSpc>
              <a:spcBef>
                <a:spcPts val="0"/>
              </a:spcBef>
              <a:spcAft>
                <a:spcPts val="0"/>
              </a:spcAft>
              <a:buSzPts val="12000"/>
              <a:buFont typeface="Arial"/>
              <a:buNone/>
              <a:defRPr sz="12000">
                <a:latin typeface="Arial"/>
                <a:ea typeface="Arial"/>
                <a:cs typeface="Arial"/>
                <a:sym typeface="Arial"/>
              </a:defRPr>
            </a:lvl7pPr>
            <a:lvl8pPr lvl="7" algn="ctr">
              <a:lnSpc>
                <a:spcPct val="100000"/>
              </a:lnSpc>
              <a:spcBef>
                <a:spcPts val="0"/>
              </a:spcBef>
              <a:spcAft>
                <a:spcPts val="0"/>
              </a:spcAft>
              <a:buSzPts val="12000"/>
              <a:buFont typeface="Arial"/>
              <a:buNone/>
              <a:defRPr sz="12000">
                <a:latin typeface="Arial"/>
                <a:ea typeface="Arial"/>
                <a:cs typeface="Arial"/>
                <a:sym typeface="Arial"/>
              </a:defRPr>
            </a:lvl8pPr>
            <a:lvl9pPr lvl="8" algn="ctr">
              <a:lnSpc>
                <a:spcPct val="100000"/>
              </a:lnSpc>
              <a:spcBef>
                <a:spcPts val="0"/>
              </a:spcBef>
              <a:spcAft>
                <a:spcPts val="0"/>
              </a:spcAft>
              <a:buSzPts val="12000"/>
              <a:buFont typeface="Arial"/>
              <a:buNone/>
              <a:defRPr sz="12000">
                <a:latin typeface="Arial"/>
                <a:ea typeface="Arial"/>
                <a:cs typeface="Arial"/>
                <a:sym typeface="Arial"/>
              </a:defRPr>
            </a:lvl9pPr>
          </a:lstStyle>
          <a:p>
            <a:r>
              <a:t>xx%</a:t>
            </a:r>
          </a:p>
        </p:txBody>
      </p:sp>
      <p:sp>
        <p:nvSpPr>
          <p:cNvPr id="50" name="Google Shape;50;p11"/>
          <p:cNvSpPr txBox="1"/>
          <p:nvPr>
            <p:ph idx="1" type="body"/>
          </p:nvPr>
        </p:nvSpPr>
        <p:spPr>
          <a:xfrm>
            <a:off x="311700" y="2845182"/>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Clr>
                <a:schemeClr val="lt1"/>
              </a:buClr>
              <a:buSzPts val="1800"/>
              <a:buChar char="●"/>
              <a:defRPr>
                <a:solidFill>
                  <a:schemeClr val="lt1"/>
                </a:solidFill>
              </a:defRPr>
            </a:lvl1pPr>
            <a:lvl2pPr indent="-317500" lvl="1" marL="914400" algn="ctr">
              <a:lnSpc>
                <a:spcPct val="115000"/>
              </a:lnSpc>
              <a:spcBef>
                <a:spcPts val="1600"/>
              </a:spcBef>
              <a:spcAft>
                <a:spcPts val="0"/>
              </a:spcAft>
              <a:buClr>
                <a:schemeClr val="lt1"/>
              </a:buClr>
              <a:buSzPts val="1400"/>
              <a:buChar char="○"/>
              <a:defRPr>
                <a:solidFill>
                  <a:schemeClr val="lt1"/>
                </a:solidFill>
              </a:defRPr>
            </a:lvl2pPr>
            <a:lvl3pPr indent="-317500" lvl="2" marL="1371600" algn="ctr">
              <a:lnSpc>
                <a:spcPct val="115000"/>
              </a:lnSpc>
              <a:spcBef>
                <a:spcPts val="1600"/>
              </a:spcBef>
              <a:spcAft>
                <a:spcPts val="0"/>
              </a:spcAft>
              <a:buClr>
                <a:schemeClr val="lt1"/>
              </a:buClr>
              <a:buSzPts val="1400"/>
              <a:buChar char="■"/>
              <a:defRPr>
                <a:solidFill>
                  <a:schemeClr val="lt1"/>
                </a:solidFill>
              </a:defRPr>
            </a:lvl3pPr>
            <a:lvl4pPr indent="-317500" lvl="3" marL="1828800" algn="ctr">
              <a:lnSpc>
                <a:spcPct val="115000"/>
              </a:lnSpc>
              <a:spcBef>
                <a:spcPts val="1600"/>
              </a:spcBef>
              <a:spcAft>
                <a:spcPts val="0"/>
              </a:spcAft>
              <a:buClr>
                <a:schemeClr val="lt1"/>
              </a:buClr>
              <a:buSzPts val="1400"/>
              <a:buChar char="●"/>
              <a:defRPr>
                <a:solidFill>
                  <a:schemeClr val="lt1"/>
                </a:solidFill>
              </a:defRPr>
            </a:lvl4pPr>
            <a:lvl5pPr indent="-317500" lvl="4" marL="2286000" algn="ctr">
              <a:lnSpc>
                <a:spcPct val="115000"/>
              </a:lnSpc>
              <a:spcBef>
                <a:spcPts val="1600"/>
              </a:spcBef>
              <a:spcAft>
                <a:spcPts val="0"/>
              </a:spcAft>
              <a:buClr>
                <a:schemeClr val="lt1"/>
              </a:buClr>
              <a:buSzPts val="1400"/>
              <a:buChar char="○"/>
              <a:defRPr>
                <a:solidFill>
                  <a:schemeClr val="lt1"/>
                </a:solidFill>
              </a:defRPr>
            </a:lvl5pPr>
            <a:lvl6pPr indent="-317500" lvl="5" marL="2743200" algn="ctr">
              <a:lnSpc>
                <a:spcPct val="115000"/>
              </a:lnSpc>
              <a:spcBef>
                <a:spcPts val="1600"/>
              </a:spcBef>
              <a:spcAft>
                <a:spcPts val="0"/>
              </a:spcAft>
              <a:buClr>
                <a:schemeClr val="lt1"/>
              </a:buClr>
              <a:buSzPts val="1400"/>
              <a:buChar char="■"/>
              <a:defRPr>
                <a:solidFill>
                  <a:schemeClr val="lt1"/>
                </a:solidFill>
              </a:defRPr>
            </a:lvl6pPr>
            <a:lvl7pPr indent="-317500" lvl="6" marL="3200400" algn="ctr">
              <a:lnSpc>
                <a:spcPct val="115000"/>
              </a:lnSpc>
              <a:spcBef>
                <a:spcPts val="1600"/>
              </a:spcBef>
              <a:spcAft>
                <a:spcPts val="0"/>
              </a:spcAft>
              <a:buClr>
                <a:schemeClr val="lt1"/>
              </a:buClr>
              <a:buSzPts val="1400"/>
              <a:buChar char="●"/>
              <a:defRPr>
                <a:solidFill>
                  <a:schemeClr val="lt1"/>
                </a:solidFill>
              </a:defRPr>
            </a:lvl7pPr>
            <a:lvl8pPr indent="-317500" lvl="7" marL="3657600" algn="ctr">
              <a:lnSpc>
                <a:spcPct val="115000"/>
              </a:lnSpc>
              <a:spcBef>
                <a:spcPts val="1600"/>
              </a:spcBef>
              <a:spcAft>
                <a:spcPts val="0"/>
              </a:spcAft>
              <a:buClr>
                <a:schemeClr val="lt1"/>
              </a:buClr>
              <a:buSzPts val="1400"/>
              <a:buChar char="○"/>
              <a:defRPr>
                <a:solidFill>
                  <a:schemeClr val="lt1"/>
                </a:solidFill>
              </a:defRPr>
            </a:lvl8pPr>
            <a:lvl9pPr indent="-317500" lvl="8" marL="4114800" algn="ctr">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4" name="Shape 14"/>
        <p:cNvGrpSpPr/>
        <p:nvPr/>
      </p:nvGrpSpPr>
      <p:grpSpPr>
        <a:xfrm>
          <a:off x="0" y="0"/>
          <a:ext cx="0" cy="0"/>
          <a:chOff x="0" y="0"/>
          <a:chExt cx="0" cy="0"/>
        </a:xfrm>
      </p:grpSpPr>
      <p:sp>
        <p:nvSpPr>
          <p:cNvPr id="15" name="Google Shape;15;p3"/>
          <p:cNvSpPr/>
          <p:nvPr/>
        </p:nvSpPr>
        <p:spPr>
          <a:xfrm>
            <a:off x="4636800" y="80700"/>
            <a:ext cx="4426500" cy="4982100"/>
          </a:xfrm>
          <a:prstGeom prst="rect">
            <a:avLst/>
          </a:prstGeom>
          <a:solidFill>
            <a:srgbClr val="00315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6" name="Google Shape;16;p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17" name="Google Shape;17;p3"/>
          <p:cNvSpPr txBox="1"/>
          <p:nvPr>
            <p:ph type="title"/>
          </p:nvPr>
        </p:nvSpPr>
        <p:spPr>
          <a:xfrm>
            <a:off x="265500" y="1181700"/>
            <a:ext cx="4045200" cy="1533600"/>
          </a:xfrm>
          <a:prstGeom prst="rect">
            <a:avLst/>
          </a:prstGeom>
          <a:solidFill>
            <a:schemeClr val="lt1"/>
          </a:solid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18" name="Google Shape;18;p3"/>
          <p:cNvSpPr txBox="1"/>
          <p:nvPr>
            <p:ph idx="1" type="subTitle"/>
          </p:nvPr>
        </p:nvSpPr>
        <p:spPr>
          <a:xfrm>
            <a:off x="265500" y="2769001"/>
            <a:ext cx="4045200" cy="13455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9" name="Google Shape;19;p3"/>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4"/>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3" name="Google Shape;23;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4" name="Google Shape;24;p4"/>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7" name="Google Shape;27;p5"/>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 name="Shape 28"/>
        <p:cNvGrpSpPr/>
        <p:nvPr/>
      </p:nvGrpSpPr>
      <p:grpSpPr>
        <a:xfrm>
          <a:off x="0" y="0"/>
          <a:ext cx="0" cy="0"/>
          <a:chOff x="0" y="0"/>
          <a:chExt cx="0" cy="0"/>
        </a:xfrm>
      </p:grpSpPr>
      <p:sp>
        <p:nvSpPr>
          <p:cNvPr id="29" name="Google Shape;29;p6"/>
          <p:cNvSpPr/>
          <p:nvPr/>
        </p:nvSpPr>
        <p:spPr>
          <a:xfrm>
            <a:off x="80700" y="2651100"/>
            <a:ext cx="8982600" cy="2411700"/>
          </a:xfrm>
          <a:prstGeom prst="rect">
            <a:avLst/>
          </a:prstGeom>
          <a:solidFill>
            <a:schemeClr val="accen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 name="Google Shape;30;p6"/>
          <p:cNvSpPr txBox="1"/>
          <p:nvPr>
            <p:ph type="title"/>
          </p:nvPr>
        </p:nvSpPr>
        <p:spPr>
          <a:xfrm>
            <a:off x="485875" y="1714500"/>
            <a:ext cx="8183700" cy="78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3600"/>
              <a:buNone/>
              <a:defRPr sz="3600"/>
            </a:lvl1pPr>
            <a:lvl2pPr lvl="1" algn="l">
              <a:lnSpc>
                <a:spcPct val="100000"/>
              </a:lnSpc>
              <a:spcBef>
                <a:spcPts val="0"/>
              </a:spcBef>
              <a:spcAft>
                <a:spcPts val="0"/>
              </a:spcAft>
              <a:buSzPts val="3600"/>
              <a:buNone/>
              <a:defRPr sz="3600"/>
            </a:lvl2pPr>
            <a:lvl3pPr lvl="2" algn="l">
              <a:lnSpc>
                <a:spcPct val="100000"/>
              </a:lnSpc>
              <a:spcBef>
                <a:spcPts val="0"/>
              </a:spcBef>
              <a:spcAft>
                <a:spcPts val="0"/>
              </a:spcAft>
              <a:buSzPts val="3600"/>
              <a:buNone/>
              <a:defRPr sz="3600"/>
            </a:lvl3pPr>
            <a:lvl4pPr lvl="3" algn="l">
              <a:lnSpc>
                <a:spcPct val="100000"/>
              </a:lnSpc>
              <a:spcBef>
                <a:spcPts val="0"/>
              </a:spcBef>
              <a:spcAft>
                <a:spcPts val="0"/>
              </a:spcAft>
              <a:buSzPts val="3600"/>
              <a:buNone/>
              <a:defRPr sz="3600"/>
            </a:lvl4pPr>
            <a:lvl5pPr lvl="4" algn="l">
              <a:lnSpc>
                <a:spcPct val="100000"/>
              </a:lnSpc>
              <a:spcBef>
                <a:spcPts val="0"/>
              </a:spcBef>
              <a:spcAft>
                <a:spcPts val="0"/>
              </a:spcAft>
              <a:buSzPts val="3600"/>
              <a:buNone/>
              <a:defRPr sz="3600"/>
            </a:lvl5pPr>
            <a:lvl6pPr lvl="5" algn="l">
              <a:lnSpc>
                <a:spcPct val="100000"/>
              </a:lnSpc>
              <a:spcBef>
                <a:spcPts val="0"/>
              </a:spcBef>
              <a:spcAft>
                <a:spcPts val="0"/>
              </a:spcAft>
              <a:buSzPts val="3600"/>
              <a:buNone/>
              <a:defRPr sz="3600"/>
            </a:lvl6pPr>
            <a:lvl7pPr lvl="6" algn="l">
              <a:lnSpc>
                <a:spcPct val="100000"/>
              </a:lnSpc>
              <a:spcBef>
                <a:spcPts val="0"/>
              </a:spcBef>
              <a:spcAft>
                <a:spcPts val="0"/>
              </a:spcAft>
              <a:buSzPts val="3600"/>
              <a:buNone/>
              <a:defRPr sz="3600"/>
            </a:lvl7pPr>
            <a:lvl8pPr lvl="7" algn="l">
              <a:lnSpc>
                <a:spcPct val="100000"/>
              </a:lnSpc>
              <a:spcBef>
                <a:spcPts val="0"/>
              </a:spcBef>
              <a:spcAft>
                <a:spcPts val="0"/>
              </a:spcAft>
              <a:buSzPts val="3600"/>
              <a:buNone/>
              <a:defRPr sz="3600"/>
            </a:lvl8pPr>
            <a:lvl9pPr lvl="8" algn="l">
              <a:lnSpc>
                <a:spcPct val="100000"/>
              </a:lnSpc>
              <a:spcBef>
                <a:spcPts val="0"/>
              </a:spcBef>
              <a:spcAft>
                <a:spcPts val="0"/>
              </a:spcAft>
              <a:buSzPts val="3600"/>
              <a:buNone/>
              <a:defRPr sz="3600"/>
            </a:lvl9pPr>
          </a:lstStyle>
          <a:p/>
        </p:txBody>
      </p:sp>
      <p:sp>
        <p:nvSpPr>
          <p:cNvPr id="31" name="Google Shape;31;p6"/>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2" name="Shape 32"/>
        <p:cNvGrpSpPr/>
        <p:nvPr/>
      </p:nvGrpSpPr>
      <p:grpSpPr>
        <a:xfrm>
          <a:off x="0" y="0"/>
          <a:ext cx="0" cy="0"/>
          <a:chOff x="0" y="0"/>
          <a:chExt cx="0" cy="0"/>
        </a:xfrm>
      </p:grpSpPr>
      <p:sp>
        <p:nvSpPr>
          <p:cNvPr id="33" name="Google Shape;33;p7"/>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4" name="Google Shape;34;p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5" name="Google Shape;35;p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6" name="Google Shape;36;p7"/>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7" name="Shape 37"/>
        <p:cNvGrpSpPr/>
        <p:nvPr/>
      </p:nvGrpSpPr>
      <p:grpSpPr>
        <a:xfrm>
          <a:off x="0" y="0"/>
          <a:ext cx="0" cy="0"/>
          <a:chOff x="0" y="0"/>
          <a:chExt cx="0" cy="0"/>
        </a:xfrm>
      </p:grpSpPr>
      <p:sp>
        <p:nvSpPr>
          <p:cNvPr id="38" name="Google Shape;38;p8"/>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9" name="Google Shape;39;p8"/>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0" name="Google Shape;40;p8"/>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2"/>
        </a:solidFill>
      </p:bgPr>
    </p:bg>
    <p:spTree>
      <p:nvGrpSpPr>
        <p:cNvPr id="41" name="Shape 41"/>
        <p:cNvGrpSpPr/>
        <p:nvPr/>
      </p:nvGrpSpPr>
      <p:grpSpPr>
        <a:xfrm>
          <a:off x="0" y="0"/>
          <a:ext cx="0" cy="0"/>
          <a:chOff x="0" y="0"/>
          <a:chExt cx="0" cy="0"/>
        </a:xfrm>
      </p:grpSpPr>
      <p:sp>
        <p:nvSpPr>
          <p:cNvPr id="42" name="Google Shape;42;p9"/>
          <p:cNvSpPr txBox="1"/>
          <p:nvPr>
            <p:ph type="title"/>
          </p:nvPr>
        </p:nvSpPr>
        <p:spPr>
          <a:xfrm>
            <a:off x="490250" y="526350"/>
            <a:ext cx="56040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p:txBody>
      </p:sp>
      <p:sp>
        <p:nvSpPr>
          <p:cNvPr id="43" name="Google Shape;43;p9"/>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4" name="Shape 44"/>
        <p:cNvGrpSpPr/>
        <p:nvPr/>
      </p:nvGrpSpPr>
      <p:grpSpPr>
        <a:xfrm>
          <a:off x="0" y="0"/>
          <a:ext cx="0" cy="0"/>
          <a:chOff x="0" y="0"/>
          <a:chExt cx="0" cy="0"/>
        </a:xfrm>
      </p:grpSpPr>
      <p:sp>
        <p:nvSpPr>
          <p:cNvPr id="45" name="Google Shape;45;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2100"/>
              <a:buNone/>
              <a:defRPr sz="2100"/>
            </a:lvl1pPr>
          </a:lstStyle>
          <a:p/>
        </p:txBody>
      </p:sp>
      <p:sp>
        <p:nvSpPr>
          <p:cNvPr id="46" name="Google Shape;46;p10"/>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l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1pPr>
            <a:lvl2pPr lvl="1"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2pPr>
            <a:lvl3pPr lvl="2"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3pPr>
            <a:lvl4pPr lvl="3"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4pPr>
            <a:lvl5pPr lvl="4"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5pPr>
            <a:lvl6pPr lvl="5"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6pPr>
            <a:lvl7pPr lvl="6"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7pPr>
            <a:lvl8pPr lvl="7"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8pPr>
            <a:lvl9pPr lvl="8"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571125" y="1098150"/>
            <a:ext cx="8183700" cy="1473600"/>
          </a:xfrm>
          <a:prstGeom prst="rect">
            <a:avLst/>
          </a:prstGeom>
          <a:noFill/>
          <a:ln>
            <a:noFill/>
          </a:ln>
        </p:spPr>
        <p:txBody>
          <a:bodyPr anchorCtr="0" anchor="b" bIns="91425" lIns="91425" spcFirstLastPara="1" rIns="91425" wrap="square" tIns="91425">
            <a:noAutofit/>
          </a:bodyPr>
          <a:lstStyle/>
          <a:p>
            <a:pPr indent="0" lvl="0" marL="0" rtl="0" algn="just">
              <a:lnSpc>
                <a:spcPct val="100000"/>
              </a:lnSpc>
              <a:spcBef>
                <a:spcPts val="0"/>
              </a:spcBef>
              <a:spcAft>
                <a:spcPts val="0"/>
              </a:spcAft>
              <a:buSzPts val="4200"/>
              <a:buNone/>
            </a:pPr>
            <a:r>
              <a:rPr lang="pt-BR" sz="3000">
                <a:solidFill>
                  <a:srgbClr val="000000"/>
                </a:solidFill>
              </a:rPr>
              <a:t>ALSTON, Lee J.; MELO, Marcus André; </a:t>
            </a:r>
            <a:r>
              <a:rPr lang="pt-BR" sz="3000"/>
              <a:t>MUELLER, Bernardo</a:t>
            </a:r>
            <a:r>
              <a:rPr lang="pt-BR" sz="3000">
                <a:solidFill>
                  <a:srgbClr val="000000"/>
                </a:solidFill>
              </a:rPr>
              <a:t>; PEREIRA, Carlos. </a:t>
            </a:r>
            <a:r>
              <a:rPr i="1" lang="pt-BR" sz="3000">
                <a:solidFill>
                  <a:srgbClr val="000000"/>
                </a:solidFill>
              </a:rPr>
              <a:t>Brazil in transition: Beliefs, leadership, and institutional change</a:t>
            </a:r>
            <a:r>
              <a:rPr lang="pt-BR" sz="3000">
                <a:solidFill>
                  <a:srgbClr val="000000"/>
                </a:solidFill>
              </a:rPr>
              <a:t>. Princeton University Press, 2016.</a:t>
            </a:r>
            <a:endParaRPr sz="3000">
              <a:solidFill>
                <a:srgbClr val="000000"/>
              </a:solidFill>
            </a:endParaRPr>
          </a:p>
        </p:txBody>
      </p:sp>
      <p:sp>
        <p:nvSpPr>
          <p:cNvPr id="59" name="Google Shape;59;p13"/>
          <p:cNvSpPr txBox="1"/>
          <p:nvPr>
            <p:ph idx="1" type="subTitle"/>
          </p:nvPr>
        </p:nvSpPr>
        <p:spPr>
          <a:xfrm>
            <a:off x="841100" y="2713825"/>
            <a:ext cx="8183700" cy="861000"/>
          </a:xfrm>
          <a:prstGeom prst="rect">
            <a:avLst/>
          </a:prstGeom>
          <a:noFill/>
          <a:ln>
            <a:noFill/>
          </a:ln>
        </p:spPr>
        <p:txBody>
          <a:bodyPr anchorCtr="0" anchor="t" bIns="91425" lIns="91425" spcFirstLastPara="1" rIns="91425" wrap="square" tIns="91425">
            <a:noAutofit/>
          </a:bodyPr>
          <a:lstStyle/>
          <a:p>
            <a:pPr indent="0" lvl="0" marL="0" rtl="0" algn="r">
              <a:lnSpc>
                <a:spcPct val="100000"/>
              </a:lnSpc>
              <a:spcBef>
                <a:spcPts val="0"/>
              </a:spcBef>
              <a:spcAft>
                <a:spcPts val="0"/>
              </a:spcAft>
              <a:buSzPts val="2400"/>
              <a:buNone/>
            </a:pPr>
            <a:r>
              <a:rPr lang="pt-BR">
                <a:solidFill>
                  <a:schemeClr val="lt1"/>
                </a:solidFill>
              </a:rPr>
              <a:t>Monitoria - Aula 9</a:t>
            </a:r>
            <a:endParaRPr>
              <a:solidFill>
                <a:schemeClr val="lt1"/>
              </a:solidFill>
            </a:endParaRPr>
          </a:p>
          <a:p>
            <a:pPr indent="0" lvl="0" marL="0" rtl="0" algn="r">
              <a:lnSpc>
                <a:spcPct val="100000"/>
              </a:lnSpc>
              <a:spcBef>
                <a:spcPts val="0"/>
              </a:spcBef>
              <a:spcAft>
                <a:spcPts val="0"/>
              </a:spcAft>
              <a:buSzPts val="2400"/>
              <a:buNone/>
            </a:pPr>
            <a:r>
              <a:t/>
            </a:r>
            <a:endParaRPr>
              <a:solidFill>
                <a:schemeClr val="lt1"/>
              </a:solidFill>
            </a:endParaRPr>
          </a:p>
          <a:p>
            <a:pPr indent="0" lvl="0" marL="0" rtl="0" algn="r">
              <a:lnSpc>
                <a:spcPct val="100000"/>
              </a:lnSpc>
              <a:spcBef>
                <a:spcPts val="0"/>
              </a:spcBef>
              <a:spcAft>
                <a:spcPts val="0"/>
              </a:spcAft>
              <a:buSzPts val="2400"/>
              <a:buNone/>
            </a:pPr>
            <a:r>
              <a:rPr lang="pt-BR">
                <a:solidFill>
                  <a:schemeClr val="lt1"/>
                </a:solidFill>
              </a:rPr>
              <a:t>Murilo Motta</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2"/>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Argumentos</a:t>
            </a:r>
            <a:endParaRPr>
              <a:solidFill>
                <a:srgbClr val="000000"/>
              </a:solidFill>
            </a:endParaRPr>
          </a:p>
        </p:txBody>
      </p:sp>
      <p:sp>
        <p:nvSpPr>
          <p:cNvPr id="111" name="Google Shape;111;p22"/>
          <p:cNvSpPr txBox="1"/>
          <p:nvPr>
            <p:ph idx="1" type="body"/>
          </p:nvPr>
        </p:nvSpPr>
        <p:spPr>
          <a:xfrm>
            <a:off x="311700" y="1152475"/>
            <a:ext cx="8520600" cy="3416400"/>
          </a:xfrm>
          <a:prstGeom prst="rect">
            <a:avLst/>
          </a:prstGeom>
          <a:no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rtl="0" algn="just">
              <a:spcBef>
                <a:spcPts val="0"/>
              </a:spcBef>
              <a:spcAft>
                <a:spcPts val="0"/>
              </a:spcAft>
              <a:buSzPts val="1800"/>
              <a:buNone/>
            </a:pPr>
            <a:r>
              <a:rPr lang="pt-BR">
                <a:solidFill>
                  <a:srgbClr val="666666"/>
                </a:solidFill>
              </a:rPr>
              <a:t>“Many times, an increase in GDP per capita can take place in circumstances that are not sustainable or that compromise future growth, creating a </a:t>
            </a:r>
            <a:r>
              <a:rPr b="1" lang="pt-BR">
                <a:solidFill>
                  <a:schemeClr val="dk2"/>
                </a:solidFill>
                <a:highlight>
                  <a:schemeClr val="accent6"/>
                </a:highlight>
              </a:rPr>
              <a:t>middle-income trap</a:t>
            </a:r>
            <a:r>
              <a:rPr lang="pt-BR">
                <a:solidFill>
                  <a:srgbClr val="666666"/>
                </a:solidFill>
              </a:rPr>
              <a:t>.” (p. 5)</a:t>
            </a:r>
            <a:endParaRPr>
              <a:solidFill>
                <a:srgbClr val="666666"/>
              </a:solidFill>
            </a:endParaRPr>
          </a:p>
          <a:p>
            <a:pPr indent="0" lvl="0" marL="0" rtl="0" algn="just">
              <a:spcBef>
                <a:spcPts val="0"/>
              </a:spcBef>
              <a:spcAft>
                <a:spcPts val="0"/>
              </a:spcAft>
              <a:buSzPts val="1800"/>
              <a:buNone/>
            </a:pPr>
            <a:r>
              <a:t/>
            </a:r>
            <a:endParaRPr>
              <a:solidFill>
                <a:srgbClr val="666666"/>
              </a:solidFill>
            </a:endParaRPr>
          </a:p>
          <a:p>
            <a:pPr indent="0" lvl="0" marL="0" rtl="0" algn="just">
              <a:spcBef>
                <a:spcPts val="0"/>
              </a:spcBef>
              <a:spcAft>
                <a:spcPts val="0"/>
              </a:spcAft>
              <a:buSzPts val="1800"/>
              <a:buNone/>
            </a:pPr>
            <a:r>
              <a:t/>
            </a:r>
            <a:endParaRPr>
              <a:solidFill>
                <a:srgbClr val="666666"/>
              </a:solidFill>
            </a:endParaRPr>
          </a:p>
          <a:p>
            <a:pPr indent="0" lvl="0" marL="0" rtl="0" algn="just">
              <a:spcBef>
                <a:spcPts val="0"/>
              </a:spcBef>
              <a:spcAft>
                <a:spcPts val="0"/>
              </a:spcAft>
              <a:buSzPts val="1800"/>
              <a:buNone/>
            </a:pPr>
            <a:r>
              <a:rPr lang="pt-BR">
                <a:solidFill>
                  <a:schemeClr val="dk2"/>
                </a:solidFill>
              </a:rPr>
              <a:t>The middle-income trap refers to a situation whereby a middle-income country fails to transition to a high-income economy due to </a:t>
            </a:r>
            <a:r>
              <a:rPr b="1" lang="pt-BR">
                <a:solidFill>
                  <a:schemeClr val="dk2"/>
                </a:solidFill>
              </a:rPr>
              <a:t>rising costs</a:t>
            </a:r>
            <a:r>
              <a:rPr lang="pt-BR">
                <a:solidFill>
                  <a:schemeClr val="dk2"/>
                </a:solidFill>
              </a:rPr>
              <a:t> and </a:t>
            </a:r>
            <a:r>
              <a:rPr b="1" lang="pt-BR">
                <a:solidFill>
                  <a:schemeClr val="dk2"/>
                </a:solidFill>
              </a:rPr>
              <a:t>declining competitiveness</a:t>
            </a:r>
            <a:r>
              <a:rPr lang="pt-BR">
                <a:solidFill>
                  <a:schemeClr val="dk2"/>
                </a:solidFill>
              </a:rPr>
              <a:t>. They suffer from low investment, slow growth in the manufacturing sector of the economy, limited industrial diversification, poor labor market conditions and, increasingly, aging populations.</a:t>
            </a:r>
            <a:endParaRPr>
              <a:solidFill>
                <a:schemeClr val="dk2"/>
              </a:solidFill>
            </a:endParaRPr>
          </a:p>
        </p:txBody>
      </p:sp>
      <p:cxnSp>
        <p:nvCxnSpPr>
          <p:cNvPr id="112" name="Google Shape;112;p22"/>
          <p:cNvCxnSpPr/>
          <p:nvPr/>
        </p:nvCxnSpPr>
        <p:spPr>
          <a:xfrm>
            <a:off x="7887125" y="1921100"/>
            <a:ext cx="0" cy="6537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3"/>
          <p:cNvSpPr txBox="1"/>
          <p:nvPr>
            <p:ph type="title"/>
          </p:nvPr>
        </p:nvSpPr>
        <p:spPr>
          <a:xfrm>
            <a:off x="311700" y="17507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Argumentos</a:t>
            </a:r>
            <a:endParaRPr>
              <a:solidFill>
                <a:srgbClr val="000000"/>
              </a:solidFill>
            </a:endParaRPr>
          </a:p>
        </p:txBody>
      </p:sp>
      <p:sp>
        <p:nvSpPr>
          <p:cNvPr id="118" name="Google Shape;118;p23"/>
          <p:cNvSpPr txBox="1"/>
          <p:nvPr>
            <p:ph idx="1" type="body"/>
          </p:nvPr>
        </p:nvSpPr>
        <p:spPr>
          <a:xfrm>
            <a:off x="411175" y="1167900"/>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800"/>
              <a:buNone/>
            </a:pPr>
            <a:r>
              <a:rPr lang="pt-BR">
                <a:solidFill>
                  <a:srgbClr val="000000"/>
                </a:solidFill>
              </a:rPr>
              <a:t>“From </a:t>
            </a:r>
            <a:r>
              <a:rPr b="1" lang="pt-BR">
                <a:solidFill>
                  <a:srgbClr val="000000"/>
                </a:solidFill>
              </a:rPr>
              <a:t>1975 to 1994</a:t>
            </a:r>
            <a:r>
              <a:rPr lang="pt-BR">
                <a:solidFill>
                  <a:srgbClr val="000000"/>
                </a:solidFill>
              </a:rPr>
              <a:t>, the country underwent two decades of unrelenting economic decline during which a crippling process of hyperinflation wreaked havoc with individuals’, organizations’, and governments’ attempts to structure their lives and to plan for the future.” (p. 7)</a:t>
            </a:r>
            <a:endParaRPr>
              <a:solidFill>
                <a:srgbClr val="000000"/>
              </a:solidFill>
            </a:endParaRPr>
          </a:p>
          <a:p>
            <a:pPr indent="0" lvl="0" marL="0" rtl="0" algn="just">
              <a:lnSpc>
                <a:spcPct val="115000"/>
              </a:lnSpc>
              <a:spcBef>
                <a:spcPts val="0"/>
              </a:spcBef>
              <a:spcAft>
                <a:spcPts val="0"/>
              </a:spcAft>
              <a:buSzPts val="1800"/>
              <a:buNone/>
            </a:pPr>
            <a:r>
              <a:t/>
            </a:r>
            <a:endParaRPr>
              <a:solidFill>
                <a:srgbClr val="000000"/>
              </a:solidFill>
            </a:endParaRPr>
          </a:p>
          <a:p>
            <a:pPr indent="0" lvl="0" marL="0" rtl="0" algn="just">
              <a:lnSpc>
                <a:spcPct val="115000"/>
              </a:lnSpc>
              <a:spcBef>
                <a:spcPts val="0"/>
              </a:spcBef>
              <a:spcAft>
                <a:spcPts val="0"/>
              </a:spcAft>
              <a:buSzPts val="1800"/>
              <a:buNone/>
            </a:pPr>
            <a:r>
              <a:rPr lang="pt-BR">
                <a:solidFill>
                  <a:srgbClr val="000000"/>
                </a:solidFill>
              </a:rPr>
              <a:t>“</a:t>
            </a:r>
            <a:r>
              <a:rPr b="1" lang="pt-BR">
                <a:solidFill>
                  <a:srgbClr val="000000"/>
                </a:solidFill>
              </a:rPr>
              <a:t>Since 1994</a:t>
            </a:r>
            <a:r>
              <a:rPr lang="pt-BR">
                <a:solidFill>
                  <a:srgbClr val="000000"/>
                </a:solidFill>
              </a:rPr>
              <a:t>, things have changed for the better. Inflation has been kept under control, and several economic indicators have clearly improved, some of them remarkably so. [...] Over this period, </a:t>
            </a:r>
            <a:r>
              <a:rPr b="1" lang="pt-BR">
                <a:solidFill>
                  <a:srgbClr val="000000"/>
                </a:solidFill>
              </a:rPr>
              <a:t>Brazil has consolidated a vibrant, competitive, and liberal democracy</a:t>
            </a:r>
            <a:r>
              <a:rPr lang="pt-BR">
                <a:solidFill>
                  <a:srgbClr val="000000"/>
                </a:solidFill>
              </a:rPr>
              <a:t> [...]” (p. 7)</a:t>
            </a:r>
            <a:endParaRPr>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17507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Argumentos</a:t>
            </a:r>
            <a:endParaRPr>
              <a:solidFill>
                <a:srgbClr val="000000"/>
              </a:solidFill>
            </a:endParaRPr>
          </a:p>
        </p:txBody>
      </p:sp>
      <p:sp>
        <p:nvSpPr>
          <p:cNvPr id="124" name="Google Shape;124;p24"/>
          <p:cNvSpPr txBox="1"/>
          <p:nvPr>
            <p:ph idx="1" type="body"/>
          </p:nvPr>
        </p:nvSpPr>
        <p:spPr>
          <a:xfrm>
            <a:off x="411175" y="1167900"/>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800"/>
              <a:buNone/>
            </a:pPr>
            <a:r>
              <a:rPr lang="pt-BR">
                <a:solidFill>
                  <a:srgbClr val="000000"/>
                </a:solidFill>
              </a:rPr>
              <a:t>“We show that </a:t>
            </a:r>
            <a:r>
              <a:rPr lang="pt-BR">
                <a:solidFill>
                  <a:srgbClr val="000000"/>
                </a:solidFill>
              </a:rPr>
              <a:t>the country [Brazil]</a:t>
            </a:r>
            <a:r>
              <a:rPr lang="pt-BR">
                <a:solidFill>
                  <a:srgbClr val="000000"/>
                </a:solidFill>
              </a:rPr>
              <a:t> has become </a:t>
            </a:r>
            <a:r>
              <a:rPr b="1" lang="pt-BR">
                <a:solidFill>
                  <a:srgbClr val="000000"/>
                </a:solidFill>
              </a:rPr>
              <a:t>economically orthodox</a:t>
            </a:r>
            <a:r>
              <a:rPr lang="pt-BR">
                <a:solidFill>
                  <a:srgbClr val="000000"/>
                </a:solidFill>
              </a:rPr>
              <a:t>, </a:t>
            </a:r>
            <a:r>
              <a:rPr b="1" lang="pt-BR">
                <a:solidFill>
                  <a:srgbClr val="000000"/>
                </a:solidFill>
              </a:rPr>
              <a:t>politically open</a:t>
            </a:r>
            <a:r>
              <a:rPr lang="pt-BR">
                <a:solidFill>
                  <a:srgbClr val="000000"/>
                </a:solidFill>
              </a:rPr>
              <a:t>, and </a:t>
            </a:r>
            <a:r>
              <a:rPr b="1" lang="pt-BR">
                <a:solidFill>
                  <a:srgbClr val="000000"/>
                </a:solidFill>
              </a:rPr>
              <a:t>socially inclusive</a:t>
            </a:r>
            <a:r>
              <a:rPr lang="pt-BR">
                <a:solidFill>
                  <a:srgbClr val="000000"/>
                </a:solidFill>
              </a:rPr>
              <a:t>, with all these three areas marked by a general </a:t>
            </a:r>
            <a:r>
              <a:rPr b="1" lang="pt-BR">
                <a:solidFill>
                  <a:srgbClr val="000000"/>
                </a:solidFill>
              </a:rPr>
              <a:t>respect for the rules</a:t>
            </a:r>
            <a:r>
              <a:rPr lang="pt-BR">
                <a:solidFill>
                  <a:srgbClr val="000000"/>
                </a:solidFill>
              </a:rPr>
              <a:t>.” (p. 6)</a:t>
            </a:r>
            <a:endParaRPr>
              <a:solidFill>
                <a:srgbClr val="000000"/>
              </a:solidFill>
            </a:endParaRPr>
          </a:p>
          <a:p>
            <a:pPr indent="0" lvl="0" marL="0" rtl="0" algn="just">
              <a:lnSpc>
                <a:spcPct val="115000"/>
              </a:lnSpc>
              <a:spcBef>
                <a:spcPts val="0"/>
              </a:spcBef>
              <a:spcAft>
                <a:spcPts val="0"/>
              </a:spcAft>
              <a:buSzPts val="1800"/>
              <a:buNone/>
            </a:pPr>
            <a:r>
              <a:t/>
            </a:r>
            <a:endParaRPr>
              <a:solidFill>
                <a:srgbClr val="000000"/>
              </a:solidFill>
            </a:endParaRPr>
          </a:p>
          <a:p>
            <a:pPr indent="0" lvl="0" marL="0" rtl="0" algn="just">
              <a:lnSpc>
                <a:spcPct val="115000"/>
              </a:lnSpc>
              <a:spcBef>
                <a:spcPts val="0"/>
              </a:spcBef>
              <a:spcAft>
                <a:spcPts val="0"/>
              </a:spcAft>
              <a:buSzPts val="1800"/>
              <a:buNone/>
            </a:pPr>
            <a:r>
              <a:rPr lang="pt-BR">
                <a:solidFill>
                  <a:srgbClr val="000000"/>
                </a:solidFill>
              </a:rPr>
              <a:t>“The areas where improvement has been the clearest and most impressive are </a:t>
            </a:r>
            <a:r>
              <a:rPr b="1" lang="pt-BR">
                <a:solidFill>
                  <a:srgbClr val="000000"/>
                </a:solidFill>
              </a:rPr>
              <a:t>poverty and inequality reduction</a:t>
            </a:r>
            <a:r>
              <a:rPr lang="pt-BR">
                <a:solidFill>
                  <a:srgbClr val="000000"/>
                </a:solidFill>
              </a:rPr>
              <a:t>. From 1990 to 2009, approximately 60 percent of Brazilians moved to a higher economic group, and extreme poverty was practically eliminated.” (p. 11)</a:t>
            </a:r>
            <a:endParaRPr>
              <a:solidFill>
                <a:srgbClr val="000000"/>
              </a:solidFill>
            </a:endParaRPr>
          </a:p>
          <a:p>
            <a:pPr indent="0" lvl="0" marL="0" rtl="0" algn="just">
              <a:lnSpc>
                <a:spcPct val="115000"/>
              </a:lnSpc>
              <a:spcBef>
                <a:spcPts val="0"/>
              </a:spcBef>
              <a:spcAft>
                <a:spcPts val="0"/>
              </a:spcAft>
              <a:buSzPts val="1800"/>
              <a:buNone/>
            </a:pPr>
            <a:r>
              <a:t/>
            </a:r>
            <a:endParaRPr>
              <a:solidFill>
                <a:srgbClr val="000000"/>
              </a:solidFill>
            </a:endParaRPr>
          </a:p>
          <a:p>
            <a:pPr indent="0" lvl="0" marL="0" rtl="0" algn="just">
              <a:lnSpc>
                <a:spcPct val="115000"/>
              </a:lnSpc>
              <a:spcBef>
                <a:spcPts val="0"/>
              </a:spcBef>
              <a:spcAft>
                <a:spcPts val="0"/>
              </a:spcAft>
              <a:buSzPts val="1800"/>
              <a:buNone/>
            </a:pPr>
            <a:r>
              <a:t/>
            </a:r>
            <a:endParaRPr>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5"/>
          <p:cNvSpPr txBox="1"/>
          <p:nvPr>
            <p:ph type="title"/>
          </p:nvPr>
        </p:nvSpPr>
        <p:spPr>
          <a:xfrm>
            <a:off x="311700" y="17507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Argumentos</a:t>
            </a:r>
            <a:endParaRPr>
              <a:solidFill>
                <a:srgbClr val="000000"/>
              </a:solidFill>
            </a:endParaRPr>
          </a:p>
        </p:txBody>
      </p:sp>
      <p:sp>
        <p:nvSpPr>
          <p:cNvPr id="130" name="Google Shape;130;p25"/>
          <p:cNvSpPr txBox="1"/>
          <p:nvPr>
            <p:ph idx="1" type="body"/>
          </p:nvPr>
        </p:nvSpPr>
        <p:spPr>
          <a:xfrm>
            <a:off x="368550" y="9405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800"/>
              <a:buNone/>
            </a:pPr>
            <a:r>
              <a:rPr lang="pt-BR">
                <a:solidFill>
                  <a:srgbClr val="000000"/>
                </a:solidFill>
              </a:rPr>
              <a:t>“A large literature consolidated in the past two decades argues that </a:t>
            </a:r>
            <a:r>
              <a:rPr b="1" lang="pt-BR">
                <a:solidFill>
                  <a:srgbClr val="000000"/>
                </a:solidFill>
              </a:rPr>
              <a:t>institutions</a:t>
            </a:r>
            <a:r>
              <a:rPr lang="pt-BR">
                <a:solidFill>
                  <a:srgbClr val="000000"/>
                </a:solidFill>
              </a:rPr>
              <a:t>, rather than geography, culture, policies, or luck, are the fundamental cause of long-term growth [...] </a:t>
            </a:r>
            <a:r>
              <a:rPr b="1" lang="pt-BR">
                <a:solidFill>
                  <a:srgbClr val="000000"/>
                </a:solidFill>
              </a:rPr>
              <a:t>If we are correct</a:t>
            </a:r>
            <a:r>
              <a:rPr lang="pt-BR">
                <a:solidFill>
                  <a:srgbClr val="000000"/>
                </a:solidFill>
              </a:rPr>
              <a:t> that Brazil is on the path to a more prosperous level of economic and political development, then we should be able to provide an argument where changing institutions must play a central role. It is necessary that we show that </a:t>
            </a:r>
            <a:r>
              <a:rPr b="1" lang="pt-BR">
                <a:solidFill>
                  <a:srgbClr val="000000"/>
                </a:solidFill>
              </a:rPr>
              <a:t>a dramatic transformation has taken place in the country’s institutions</a:t>
            </a:r>
            <a:r>
              <a:rPr lang="pt-BR">
                <a:solidFill>
                  <a:srgbClr val="000000"/>
                </a:solidFill>
              </a:rPr>
              <a:t> between the previous history of boom and busts to the current period that we identify as a transition to a new order.” (p. 12)</a:t>
            </a:r>
            <a:endParaRPr>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6"/>
          <p:cNvSpPr txBox="1"/>
          <p:nvPr>
            <p:ph type="title"/>
          </p:nvPr>
        </p:nvSpPr>
        <p:spPr>
          <a:xfrm>
            <a:off x="311700" y="17507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Argumentos</a:t>
            </a:r>
            <a:endParaRPr>
              <a:solidFill>
                <a:srgbClr val="000000"/>
              </a:solidFill>
            </a:endParaRPr>
          </a:p>
        </p:txBody>
      </p:sp>
      <p:sp>
        <p:nvSpPr>
          <p:cNvPr id="136" name="Google Shape;136;p26"/>
          <p:cNvSpPr txBox="1"/>
          <p:nvPr>
            <p:ph idx="1" type="body"/>
          </p:nvPr>
        </p:nvSpPr>
        <p:spPr>
          <a:xfrm>
            <a:off x="368550" y="9405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800"/>
              <a:buNone/>
            </a:pPr>
            <a:r>
              <a:rPr lang="pt-BR">
                <a:solidFill>
                  <a:srgbClr val="000000"/>
                </a:solidFill>
              </a:rPr>
              <a:t>SHARMA, Ruchir. </a:t>
            </a:r>
            <a:r>
              <a:rPr i="1" lang="pt-BR">
                <a:solidFill>
                  <a:srgbClr val="000000"/>
                </a:solidFill>
              </a:rPr>
              <a:t>Breakout Nations: In Pursuit of the Next Economic Miracles</a:t>
            </a:r>
            <a:r>
              <a:rPr lang="pt-BR">
                <a:solidFill>
                  <a:srgbClr val="000000"/>
                </a:solidFill>
              </a:rPr>
              <a:t>. W. W. Norton &amp; Company, 2012</a:t>
            </a:r>
            <a:endParaRPr>
              <a:solidFill>
                <a:srgbClr val="000000"/>
              </a:solidFill>
            </a:endParaRPr>
          </a:p>
          <a:p>
            <a:pPr indent="0" lvl="0" marL="0" rtl="0" algn="just">
              <a:lnSpc>
                <a:spcPct val="115000"/>
              </a:lnSpc>
              <a:spcBef>
                <a:spcPts val="0"/>
              </a:spcBef>
              <a:spcAft>
                <a:spcPts val="0"/>
              </a:spcAft>
              <a:buSzPts val="1800"/>
              <a:buNone/>
            </a:pPr>
            <a:r>
              <a:t/>
            </a:r>
            <a:endParaRPr>
              <a:solidFill>
                <a:srgbClr val="000000"/>
              </a:solidFill>
            </a:endParaRPr>
          </a:p>
          <a:p>
            <a:pPr indent="0" lvl="0" marL="0" rtl="0" algn="just">
              <a:lnSpc>
                <a:spcPct val="115000"/>
              </a:lnSpc>
              <a:spcBef>
                <a:spcPts val="0"/>
              </a:spcBef>
              <a:spcAft>
                <a:spcPts val="0"/>
              </a:spcAft>
              <a:buSzPts val="1800"/>
              <a:buNone/>
            </a:pPr>
            <a:r>
              <a:rPr lang="pt-BR">
                <a:solidFill>
                  <a:srgbClr val="000000"/>
                </a:solidFill>
              </a:rPr>
              <a:t>“Sharma (2012)</a:t>
            </a:r>
            <a:r>
              <a:rPr lang="pt-BR">
                <a:solidFill>
                  <a:srgbClr val="000000"/>
                </a:solidFill>
              </a:rPr>
              <a:t>, for example, puts much weight</a:t>
            </a:r>
            <a:r>
              <a:rPr lang="pt-BR">
                <a:solidFill>
                  <a:srgbClr val="000000"/>
                </a:solidFill>
              </a:rPr>
              <a:t> on the </a:t>
            </a:r>
            <a:r>
              <a:rPr b="1" lang="pt-BR">
                <a:solidFill>
                  <a:srgbClr val="000000"/>
                </a:solidFill>
              </a:rPr>
              <a:t>overvalued exchange rate </a:t>
            </a:r>
            <a:r>
              <a:rPr lang="pt-BR">
                <a:solidFill>
                  <a:srgbClr val="000000"/>
                </a:solidFill>
              </a:rPr>
              <a:t>in Brazil and on the </a:t>
            </a:r>
            <a:r>
              <a:rPr b="1" lang="pt-BR">
                <a:solidFill>
                  <a:srgbClr val="000000"/>
                </a:solidFill>
              </a:rPr>
              <a:t>poor state of infrastructure</a:t>
            </a:r>
            <a:r>
              <a:rPr lang="pt-BR">
                <a:solidFill>
                  <a:srgbClr val="000000"/>
                </a:solidFill>
              </a:rPr>
              <a:t> as part of his argument for why Brazil will not be a “breakout nation.”</a:t>
            </a:r>
            <a:endParaRPr>
              <a:solidFill>
                <a:srgbClr val="000000"/>
              </a:solidFill>
            </a:endParaRPr>
          </a:p>
          <a:p>
            <a:pPr indent="0" lvl="0" marL="0" rtl="0" algn="just">
              <a:lnSpc>
                <a:spcPct val="115000"/>
              </a:lnSpc>
              <a:spcBef>
                <a:spcPts val="0"/>
              </a:spcBef>
              <a:spcAft>
                <a:spcPts val="0"/>
              </a:spcAft>
              <a:buSzPts val="1800"/>
              <a:buNone/>
            </a:pPr>
            <a:r>
              <a:t/>
            </a:r>
            <a:endParaRPr>
              <a:solidFill>
                <a:srgbClr val="000000"/>
              </a:solidFill>
            </a:endParaRPr>
          </a:p>
          <a:p>
            <a:pPr indent="0" lvl="0" marL="0" rtl="0" algn="just">
              <a:lnSpc>
                <a:spcPct val="115000"/>
              </a:lnSpc>
              <a:spcBef>
                <a:spcPts val="0"/>
              </a:spcBef>
              <a:spcAft>
                <a:spcPts val="0"/>
              </a:spcAft>
              <a:buSzPts val="1800"/>
              <a:buNone/>
            </a:pPr>
            <a:r>
              <a:rPr lang="pt-BR">
                <a:solidFill>
                  <a:srgbClr val="000000"/>
                </a:solidFill>
              </a:rPr>
              <a:t>“Brazil is the anti-China, </a:t>
            </a:r>
            <a:r>
              <a:rPr b="1" lang="pt-BR">
                <a:solidFill>
                  <a:srgbClr val="000000"/>
                </a:solidFill>
              </a:rPr>
              <a:t>a nation that invested in the premature construction of a welfare state rather than the roads and wireless networks of a modern industrial economy</a:t>
            </a:r>
            <a:r>
              <a:rPr lang="pt-BR">
                <a:solidFill>
                  <a:srgbClr val="000000"/>
                </a:solidFill>
              </a:rPr>
              <a:t>.”</a:t>
            </a:r>
            <a:endParaRPr>
              <a:solidFill>
                <a:schemeClr val="dk2"/>
              </a:solidFill>
            </a:endParaRPr>
          </a:p>
          <a:p>
            <a:pPr indent="0" lvl="0" marL="0" rtl="0" algn="just">
              <a:lnSpc>
                <a:spcPct val="115000"/>
              </a:lnSpc>
              <a:spcBef>
                <a:spcPts val="0"/>
              </a:spcBef>
              <a:spcAft>
                <a:spcPts val="0"/>
              </a:spcAft>
              <a:buSzPts val="1800"/>
              <a:buNone/>
            </a:pPr>
            <a:r>
              <a:t/>
            </a:r>
            <a:endParaRPr>
              <a:solidFill>
                <a:schemeClr val="dk2"/>
              </a:solidFill>
            </a:endParaRPr>
          </a:p>
          <a:p>
            <a:pPr indent="0" lvl="0" marL="0" rtl="0" algn="just">
              <a:lnSpc>
                <a:spcPct val="115000"/>
              </a:lnSpc>
              <a:spcBef>
                <a:spcPts val="0"/>
              </a:spcBef>
              <a:spcAft>
                <a:spcPts val="0"/>
              </a:spcAft>
              <a:buSzPts val="1800"/>
              <a:buNone/>
            </a:pPr>
            <a:r>
              <a:t/>
            </a:r>
            <a:endParaRPr>
              <a:solidFill>
                <a:schemeClr val="dk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id="141" name="Google Shape;141;p27"/>
          <p:cNvPicPr preferRelativeResize="0"/>
          <p:nvPr/>
        </p:nvPicPr>
        <p:blipFill>
          <a:blip r:embed="rId3">
            <a:alphaModFix/>
          </a:blip>
          <a:stretch>
            <a:fillRect/>
          </a:stretch>
        </p:blipFill>
        <p:spPr>
          <a:xfrm>
            <a:off x="1245400" y="152400"/>
            <a:ext cx="6653211" cy="4838699"/>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8"/>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Argumentos</a:t>
            </a:r>
            <a:endParaRPr>
              <a:solidFill>
                <a:srgbClr val="000000"/>
              </a:solidFill>
            </a:endParaRPr>
          </a:p>
        </p:txBody>
      </p:sp>
      <p:sp>
        <p:nvSpPr>
          <p:cNvPr id="147" name="Google Shape;147;p2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1600"/>
              </a:spcAft>
              <a:buSzPts val="1800"/>
              <a:buNone/>
            </a:pPr>
            <a:r>
              <a:rPr lang="pt-BR">
                <a:solidFill>
                  <a:srgbClr val="000000"/>
                </a:solidFill>
              </a:rPr>
              <a:t>“We focus on the </a:t>
            </a:r>
            <a:r>
              <a:rPr b="1" lang="pt-BR">
                <a:solidFill>
                  <a:srgbClr val="000000"/>
                </a:solidFill>
              </a:rPr>
              <a:t>beliefs</a:t>
            </a:r>
            <a:r>
              <a:rPr lang="pt-BR">
                <a:solidFill>
                  <a:srgbClr val="000000"/>
                </a:solidFill>
              </a:rPr>
              <a:t>—the mental constructs mapping institutions onto outcomes—that motivated the choice of institutions. There are two sets of beliefs that have been the driving force of the process of change in Brazil since 1985. The first is a belief in </a:t>
            </a:r>
            <a:r>
              <a:rPr b="1" lang="pt-BR">
                <a:solidFill>
                  <a:srgbClr val="000000"/>
                </a:solidFill>
              </a:rPr>
              <a:t>social inclusion</a:t>
            </a:r>
            <a:r>
              <a:rPr lang="pt-BR">
                <a:solidFill>
                  <a:srgbClr val="000000"/>
                </a:solidFill>
              </a:rPr>
              <a:t> that arose as a reaction to the oppressive experience under military dictatorship and the inequalities and injustice inherited from the country’s history. The second is an </a:t>
            </a:r>
            <a:r>
              <a:rPr b="1" lang="pt-BR">
                <a:solidFill>
                  <a:srgbClr val="000000"/>
                </a:solidFill>
              </a:rPr>
              <a:t>aversion to inflation</a:t>
            </a:r>
            <a:r>
              <a:rPr lang="pt-BR">
                <a:solidFill>
                  <a:srgbClr val="000000"/>
                </a:solidFill>
              </a:rPr>
              <a:t> born from the traumatic experience under hyperinflationary years of 1985 to 1994. Together, these two separate strands form </a:t>
            </a:r>
            <a:r>
              <a:rPr b="1" lang="pt-BR">
                <a:solidFill>
                  <a:srgbClr val="000000"/>
                </a:solidFill>
              </a:rPr>
              <a:t>a belief in fiscally sound social inclusion that constrains and influences the choice of institutions by the dominant coalition</a:t>
            </a:r>
            <a:r>
              <a:rPr lang="pt-BR">
                <a:solidFill>
                  <a:srgbClr val="000000"/>
                </a:solidFill>
              </a:rPr>
              <a:t>, thereby crucially </a:t>
            </a:r>
            <a:r>
              <a:rPr b="1" lang="pt-BR">
                <a:solidFill>
                  <a:srgbClr val="000000"/>
                </a:solidFill>
              </a:rPr>
              <a:t>affecting the selection of policies and the incentives influencing outcomes</a:t>
            </a:r>
            <a:r>
              <a:rPr lang="pt-BR">
                <a:solidFill>
                  <a:srgbClr val="000000"/>
                </a:solidFill>
              </a:rPr>
              <a:t>.” (p. 14)</a:t>
            </a:r>
            <a:endParaRPr>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9"/>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3000"/>
              <a:buFont typeface="Arial"/>
              <a:buNone/>
            </a:pPr>
            <a:r>
              <a:rPr lang="pt-BR"/>
              <a:t>Argumentos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53" name="Google Shape;153;p2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1600"/>
              </a:spcAft>
              <a:buSzPts val="1800"/>
              <a:buNone/>
            </a:pPr>
            <a:r>
              <a:rPr lang="pt-BR">
                <a:solidFill>
                  <a:srgbClr val="000000"/>
                </a:solidFill>
              </a:rPr>
              <a:t>“Typically, </a:t>
            </a:r>
            <a:r>
              <a:rPr b="1" lang="pt-BR">
                <a:solidFill>
                  <a:srgbClr val="000000"/>
                </a:solidFill>
              </a:rPr>
              <a:t>those in power structure the formal rules of the game in a manner to produce outcomes that are in their economic and political interests</a:t>
            </a:r>
            <a:r>
              <a:rPr lang="pt-BR">
                <a:solidFill>
                  <a:srgbClr val="000000"/>
                </a:solidFill>
              </a:rPr>
              <a:t>. For those in power, there are rents from a stable status quo where not much changes. Citizens, as well, become accustomed to the status quo, and there are few gains and, at times, high costs to rocking the boat.”</a:t>
            </a:r>
            <a:endParaRPr>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0"/>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3000"/>
              <a:buFont typeface="Arial"/>
              <a:buNone/>
            </a:pPr>
            <a:r>
              <a:rPr lang="pt-BR"/>
              <a:t>Argumentos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59" name="Google Shape;159;p3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0"/>
              </a:spcAft>
              <a:buSzPts val="1800"/>
              <a:buNone/>
            </a:pPr>
            <a:r>
              <a:rPr lang="pt-BR">
                <a:solidFill>
                  <a:srgbClr val="666666"/>
                </a:solidFill>
              </a:rPr>
              <a:t>“Typically, </a:t>
            </a:r>
            <a:r>
              <a:rPr b="1" lang="pt-BR">
                <a:solidFill>
                  <a:srgbClr val="666666"/>
                </a:solidFill>
              </a:rPr>
              <a:t>those in power structure the formal rules of the game in a manner to produce outcomes that are in their economic and political interests</a:t>
            </a:r>
            <a:r>
              <a:rPr lang="pt-BR">
                <a:solidFill>
                  <a:srgbClr val="666666"/>
                </a:solidFill>
              </a:rPr>
              <a:t>. For those in power, there are </a:t>
            </a:r>
            <a:r>
              <a:rPr lang="pt-BR">
                <a:solidFill>
                  <a:schemeClr val="dk2"/>
                </a:solidFill>
                <a:highlight>
                  <a:srgbClr val="FFFF00"/>
                </a:highlight>
              </a:rPr>
              <a:t>rents</a:t>
            </a:r>
            <a:r>
              <a:rPr lang="pt-BR">
                <a:solidFill>
                  <a:schemeClr val="dk2"/>
                </a:solidFill>
              </a:rPr>
              <a:t> </a:t>
            </a:r>
            <a:r>
              <a:rPr lang="pt-BR">
                <a:solidFill>
                  <a:srgbClr val="666666"/>
                </a:solidFill>
              </a:rPr>
              <a:t>from a stable status quo where not much changes. Citizens, as well, become accustomed to the status quo, and there are few gains and, at times, high costs to rocking the boat.”</a:t>
            </a:r>
            <a:endParaRPr>
              <a:solidFill>
                <a:srgbClr val="666666"/>
              </a:solidFill>
            </a:endParaRPr>
          </a:p>
          <a:p>
            <a:pPr indent="0" lvl="0" marL="0" rtl="0" algn="just">
              <a:lnSpc>
                <a:spcPct val="115000"/>
              </a:lnSpc>
              <a:spcBef>
                <a:spcPts val="1600"/>
              </a:spcBef>
              <a:spcAft>
                <a:spcPts val="1600"/>
              </a:spcAft>
              <a:buSzPts val="1800"/>
              <a:buNone/>
            </a:pPr>
            <a:r>
              <a:rPr lang="pt-BR">
                <a:solidFill>
                  <a:schemeClr val="dk2"/>
                </a:solidFill>
              </a:rPr>
              <a:t>“R</a:t>
            </a:r>
            <a:r>
              <a:rPr lang="pt-BR">
                <a:solidFill>
                  <a:schemeClr val="dk2"/>
                </a:solidFill>
              </a:rPr>
              <a:t>ents" refer to the </a:t>
            </a:r>
            <a:r>
              <a:rPr b="1" lang="pt-BR">
                <a:solidFill>
                  <a:schemeClr val="dk2"/>
                </a:solidFill>
              </a:rPr>
              <a:t>excess profits</a:t>
            </a:r>
            <a:r>
              <a:rPr lang="pt-BR">
                <a:solidFill>
                  <a:schemeClr val="dk2"/>
                </a:solidFill>
              </a:rPr>
              <a:t> that individuals or groups can earn due to their </a:t>
            </a:r>
            <a:r>
              <a:rPr b="1" lang="pt-BR">
                <a:solidFill>
                  <a:schemeClr val="dk2"/>
                </a:solidFill>
              </a:rPr>
              <a:t>special access to or control</a:t>
            </a:r>
            <a:r>
              <a:rPr lang="pt-BR">
                <a:solidFill>
                  <a:schemeClr val="dk2"/>
                </a:solidFill>
              </a:rPr>
              <a:t> over a particular resource, market, or policy environment. These rents arise from </a:t>
            </a:r>
            <a:r>
              <a:rPr b="1" lang="pt-BR">
                <a:solidFill>
                  <a:schemeClr val="dk2"/>
                </a:solidFill>
              </a:rPr>
              <a:t>non-competitive advantages</a:t>
            </a:r>
            <a:r>
              <a:rPr lang="pt-BR">
                <a:solidFill>
                  <a:schemeClr val="dk2"/>
                </a:solidFill>
              </a:rPr>
              <a:t> and are not the result of productive economic activity. </a:t>
            </a:r>
            <a:endParaRPr>
              <a:solidFill>
                <a:schemeClr val="dk2"/>
              </a:solidFill>
            </a:endParaRPr>
          </a:p>
        </p:txBody>
      </p:sp>
      <p:cxnSp>
        <p:nvCxnSpPr>
          <p:cNvPr id="160" name="Google Shape;160;p30"/>
          <p:cNvCxnSpPr/>
          <p:nvPr/>
        </p:nvCxnSpPr>
        <p:spPr>
          <a:xfrm>
            <a:off x="3297775" y="2216550"/>
            <a:ext cx="0" cy="710400"/>
          </a:xfrm>
          <a:prstGeom prst="straightConnector1">
            <a:avLst/>
          </a:prstGeom>
          <a:noFill/>
          <a:ln cap="flat" cmpd="sng" w="9525">
            <a:solidFill>
              <a:schemeClr val="dk2"/>
            </a:solidFill>
            <a:prstDash val="solid"/>
            <a:round/>
            <a:headEnd len="med" w="med" type="none"/>
            <a:tailEnd len="med" w="med" type="triangle"/>
          </a:ln>
        </p:spPr>
      </p:cxn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3000"/>
              <a:buFont typeface="Arial"/>
              <a:buNone/>
            </a:pPr>
            <a:r>
              <a:rPr lang="pt-BR"/>
              <a:t>Argumentos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66" name="Google Shape;166;p3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0"/>
              </a:spcAft>
              <a:buSzPts val="1800"/>
              <a:buNone/>
            </a:pPr>
            <a:r>
              <a:rPr lang="pt-BR">
                <a:solidFill>
                  <a:srgbClr val="000000"/>
                </a:solidFill>
              </a:rPr>
              <a:t>“Beliefs are generally quite stable because most economic and political outcomes are at the margin. But, at times, economic and political outcomes diverge considerably from what those in the dominant network expected. When this happens, we call it a </a:t>
            </a:r>
            <a:r>
              <a:rPr b="1" lang="pt-BR">
                <a:solidFill>
                  <a:srgbClr val="000000"/>
                </a:solidFill>
              </a:rPr>
              <a:t>window of opportunity for institutional change</a:t>
            </a:r>
            <a:r>
              <a:rPr lang="pt-BR">
                <a:solidFill>
                  <a:srgbClr val="000000"/>
                </a:solidFill>
              </a:rPr>
              <a:t> because the powerful actors may have changed, bringing with them different beliefs, or the beliefs of those in power change. During windows of opportunity, the beliefs of those in power as well as among the citizens become malleable.” (p. 15)</a:t>
            </a:r>
            <a:endParaRPr>
              <a:solidFill>
                <a:srgbClr val="000000"/>
              </a:solidFill>
            </a:endParaRPr>
          </a:p>
          <a:p>
            <a:pPr indent="0" lvl="0" marL="0" rtl="0" algn="just">
              <a:lnSpc>
                <a:spcPct val="115000"/>
              </a:lnSpc>
              <a:spcBef>
                <a:spcPts val="1600"/>
              </a:spcBef>
              <a:spcAft>
                <a:spcPts val="0"/>
              </a:spcAft>
              <a:buSzPts val="1800"/>
              <a:buNone/>
            </a:pPr>
            <a:r>
              <a:rPr lang="pt-BR">
                <a:solidFill>
                  <a:srgbClr val="000000"/>
                </a:solidFill>
              </a:rPr>
              <a:t>“During these times, we see </a:t>
            </a:r>
            <a:r>
              <a:rPr b="1" lang="pt-BR">
                <a:solidFill>
                  <a:srgbClr val="000000"/>
                </a:solidFill>
              </a:rPr>
              <a:t>leadership </a:t>
            </a:r>
            <a:r>
              <a:rPr lang="pt-BR">
                <a:solidFill>
                  <a:srgbClr val="000000"/>
                </a:solidFill>
              </a:rPr>
              <a:t>playing a role to circumvent the </a:t>
            </a:r>
            <a:r>
              <a:rPr b="1" lang="pt-BR">
                <a:solidFill>
                  <a:srgbClr val="000000"/>
                </a:solidFill>
              </a:rPr>
              <a:t>free-rider problem</a:t>
            </a:r>
            <a:r>
              <a:rPr lang="pt-BR">
                <a:solidFill>
                  <a:srgbClr val="000000"/>
                </a:solidFill>
              </a:rPr>
              <a:t>.” (p. 15)</a:t>
            </a:r>
            <a:endParaRPr>
              <a:solidFill>
                <a:srgbClr val="000000"/>
              </a:solidFill>
            </a:endParaRPr>
          </a:p>
          <a:p>
            <a:pPr indent="0" lvl="0" marL="0" rtl="0" algn="just">
              <a:lnSpc>
                <a:spcPct val="115000"/>
              </a:lnSpc>
              <a:spcBef>
                <a:spcPts val="1600"/>
              </a:spcBef>
              <a:spcAft>
                <a:spcPts val="1600"/>
              </a:spcAft>
              <a:buSzPts val="1800"/>
              <a:buNone/>
            </a:pPr>
            <a:r>
              <a:t/>
            </a:r>
            <a:endParaRPr>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0" y="1678650"/>
            <a:ext cx="4045200" cy="17862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3800"/>
              <a:buNone/>
            </a:pPr>
            <a:r>
              <a:rPr lang="pt-BR" sz="3200">
                <a:solidFill>
                  <a:srgbClr val="000000"/>
                </a:solidFill>
              </a:rPr>
              <a:t>Plano da aula</a:t>
            </a:r>
            <a:endParaRPr sz="3200">
              <a:solidFill>
                <a:srgbClr val="000000"/>
              </a:solidFill>
            </a:endParaRPr>
          </a:p>
        </p:txBody>
      </p:sp>
      <p:sp>
        <p:nvSpPr>
          <p:cNvPr id="65" name="Google Shape;65;p14"/>
          <p:cNvSpPr txBox="1"/>
          <p:nvPr>
            <p:ph idx="2" type="body"/>
          </p:nvPr>
        </p:nvSpPr>
        <p:spPr>
          <a:xfrm>
            <a:off x="4939500" y="724200"/>
            <a:ext cx="3943500" cy="3695100"/>
          </a:xfrm>
          <a:prstGeom prst="rect">
            <a:avLst/>
          </a:prstGeom>
          <a:noFill/>
          <a:ln>
            <a:noFill/>
          </a:ln>
        </p:spPr>
        <p:txBody>
          <a:bodyPr anchorCtr="0" anchor="ctr" bIns="91425" lIns="91425" spcFirstLastPara="1" rIns="91425" wrap="square" tIns="91425">
            <a:noAutofit/>
          </a:bodyPr>
          <a:lstStyle/>
          <a:p>
            <a:pPr indent="-387350" lvl="0" marL="457200" rtl="0" algn="l">
              <a:lnSpc>
                <a:spcPct val="115000"/>
              </a:lnSpc>
              <a:spcBef>
                <a:spcPts val="0"/>
              </a:spcBef>
              <a:spcAft>
                <a:spcPts val="0"/>
              </a:spcAft>
              <a:buSzPts val="2500"/>
              <a:buChar char="●"/>
            </a:pPr>
            <a:r>
              <a:rPr lang="pt-BR" sz="2500"/>
              <a:t>Pergunta proposta</a:t>
            </a:r>
            <a:endParaRPr sz="2500"/>
          </a:p>
          <a:p>
            <a:pPr indent="-387350" lvl="0" marL="457200" rtl="0" algn="l">
              <a:lnSpc>
                <a:spcPct val="115000"/>
              </a:lnSpc>
              <a:spcBef>
                <a:spcPts val="0"/>
              </a:spcBef>
              <a:spcAft>
                <a:spcPts val="0"/>
              </a:spcAft>
              <a:buSzPts val="2500"/>
              <a:buChar char="●"/>
            </a:pPr>
            <a:r>
              <a:rPr lang="pt-BR" sz="2500"/>
              <a:t>Hipótese </a:t>
            </a:r>
            <a:endParaRPr sz="2500"/>
          </a:p>
          <a:p>
            <a:pPr indent="-387350" lvl="0" marL="457200" rtl="0" algn="l">
              <a:lnSpc>
                <a:spcPct val="115000"/>
              </a:lnSpc>
              <a:spcBef>
                <a:spcPts val="0"/>
              </a:spcBef>
              <a:spcAft>
                <a:spcPts val="0"/>
              </a:spcAft>
              <a:buSzPts val="2500"/>
              <a:buChar char="●"/>
            </a:pPr>
            <a:r>
              <a:rPr lang="pt-BR" sz="2500"/>
              <a:t>Argumentos</a:t>
            </a:r>
            <a:endParaRPr sz="2500"/>
          </a:p>
          <a:p>
            <a:pPr indent="-387350" lvl="0" marL="457200" rtl="0" algn="l">
              <a:lnSpc>
                <a:spcPct val="115000"/>
              </a:lnSpc>
              <a:spcBef>
                <a:spcPts val="0"/>
              </a:spcBef>
              <a:spcAft>
                <a:spcPts val="0"/>
              </a:spcAft>
              <a:buSzPts val="2500"/>
              <a:buChar char="●"/>
            </a:pPr>
            <a:r>
              <a:rPr lang="pt-BR" sz="2500"/>
              <a:t>Evidências </a:t>
            </a:r>
            <a:endParaRPr sz="2500"/>
          </a:p>
          <a:p>
            <a:pPr indent="-387350" lvl="0" marL="457200" rtl="0" algn="l">
              <a:lnSpc>
                <a:spcPct val="115000"/>
              </a:lnSpc>
              <a:spcBef>
                <a:spcPts val="0"/>
              </a:spcBef>
              <a:spcAft>
                <a:spcPts val="0"/>
              </a:spcAft>
              <a:buSzPts val="2500"/>
              <a:buChar char="●"/>
            </a:pPr>
            <a:r>
              <a:rPr lang="pt-BR" sz="2500"/>
              <a:t>Conceitos</a:t>
            </a:r>
            <a:endParaRPr sz="25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2"/>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Argumentos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72" name="Google Shape;172;p3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0"/>
              </a:spcAft>
              <a:buSzPts val="1800"/>
              <a:buNone/>
            </a:pPr>
            <a:r>
              <a:rPr lang="pt-BR">
                <a:solidFill>
                  <a:srgbClr val="000000"/>
                </a:solidFill>
              </a:rPr>
              <a:t>“Windows of opportunity are seemingly quite frequent, but </a:t>
            </a:r>
            <a:r>
              <a:rPr b="1" lang="pt-BR">
                <a:solidFill>
                  <a:srgbClr val="000000"/>
                </a:solidFill>
              </a:rPr>
              <a:t>the combination of windows of opportunity with the right leaders with beliefs that foster institutions that increase economic and political development </a:t>
            </a:r>
            <a:r>
              <a:rPr lang="pt-BR">
                <a:solidFill>
                  <a:srgbClr val="000000"/>
                </a:solidFill>
              </a:rPr>
              <a:t>is rare.” (p. 16)</a:t>
            </a:r>
            <a:endParaRPr>
              <a:solidFill>
                <a:srgbClr val="000000"/>
              </a:solidFill>
            </a:endParaRPr>
          </a:p>
          <a:p>
            <a:pPr indent="0" lvl="0" marL="0" rtl="0" algn="just">
              <a:lnSpc>
                <a:spcPct val="115000"/>
              </a:lnSpc>
              <a:spcBef>
                <a:spcPts val="1600"/>
              </a:spcBef>
              <a:spcAft>
                <a:spcPts val="1600"/>
              </a:spcAft>
              <a:buSzPts val="1800"/>
              <a:buNone/>
            </a:pPr>
            <a:r>
              <a:t/>
            </a:r>
            <a:endParaRPr>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3"/>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Evidências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78" name="Google Shape;178;p3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1600"/>
              </a:spcAft>
              <a:buSzPts val="1800"/>
              <a:buNone/>
            </a:pPr>
            <a:r>
              <a:rPr lang="pt-BR">
                <a:solidFill>
                  <a:srgbClr val="000000"/>
                </a:solidFill>
              </a:rPr>
              <a:t>“In the last three decades, new beliefs have taken hold that wed social inclusion to fiscal and monetary orthodoxy. </a:t>
            </a:r>
            <a:r>
              <a:rPr b="1" lang="pt-BR">
                <a:solidFill>
                  <a:srgbClr val="000000"/>
                </a:solidFill>
              </a:rPr>
              <a:t>The beliefs affected formal and informal institutions that in turn have led to many positive outcomes</a:t>
            </a:r>
            <a:r>
              <a:rPr lang="pt-BR">
                <a:solidFill>
                  <a:srgbClr val="000000"/>
                </a:solidFill>
              </a:rPr>
              <a:t>. [...] The access to economic and political markets has made Brazil a fundamentally more </a:t>
            </a:r>
            <a:r>
              <a:rPr b="1" lang="pt-BR">
                <a:solidFill>
                  <a:srgbClr val="000000"/>
                </a:solidFill>
              </a:rPr>
              <a:t>inclusive society</a:t>
            </a:r>
            <a:r>
              <a:rPr lang="pt-BR">
                <a:solidFill>
                  <a:srgbClr val="000000"/>
                </a:solidFill>
              </a:rPr>
              <a:t> than it has ever been. </a:t>
            </a:r>
            <a:r>
              <a:rPr b="1" lang="pt-BR">
                <a:solidFill>
                  <a:srgbClr val="000000"/>
                </a:solidFill>
              </a:rPr>
              <a:t>The unprecedented recent fall in inequality and poverty and the growth of the middle class are evidence for our claims</a:t>
            </a:r>
            <a:r>
              <a:rPr lang="pt-BR">
                <a:solidFill>
                  <a:srgbClr val="000000"/>
                </a:solidFill>
              </a:rPr>
              <a:t>. The changes are also extending to more inclusion in education, less tolerance for corruption, and greater respect for the rule of law.” (p. 17)</a:t>
            </a:r>
            <a:endParaRPr>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4"/>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Evidências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84" name="Google Shape;184;p3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1600"/>
              </a:spcAft>
              <a:buSzPts val="1800"/>
              <a:buNone/>
            </a:pPr>
            <a:r>
              <a:rPr lang="pt-BR">
                <a:solidFill>
                  <a:srgbClr val="000000"/>
                </a:solidFill>
              </a:rPr>
              <a:t>“The belief in “developmentalism” motivated the institutions put in place by the </a:t>
            </a:r>
            <a:r>
              <a:rPr b="1" lang="pt-BR">
                <a:solidFill>
                  <a:srgbClr val="000000"/>
                </a:solidFill>
              </a:rPr>
              <a:t>military regime</a:t>
            </a:r>
            <a:r>
              <a:rPr lang="pt-BR">
                <a:solidFill>
                  <a:srgbClr val="000000"/>
                </a:solidFill>
              </a:rPr>
              <a:t>. Developmentalism rested on top-down technocratic planning and was a coalition between the military and the business community, both domestic and foreign. </a:t>
            </a:r>
            <a:r>
              <a:rPr b="1" lang="pt-BR">
                <a:solidFill>
                  <a:srgbClr val="000000"/>
                </a:solidFill>
              </a:rPr>
              <a:t>Import substitution policies along with state-led industrialization brought economic growth</a:t>
            </a:r>
            <a:r>
              <a:rPr lang="pt-BR">
                <a:solidFill>
                  <a:srgbClr val="000000"/>
                </a:solidFill>
              </a:rPr>
              <a:t> in the late 1960s and into the mid-1970s. [...] Citizens [...] began to blame the government for not reducing economic and social inequality. </a:t>
            </a:r>
            <a:r>
              <a:rPr b="1" lang="pt-BR">
                <a:solidFill>
                  <a:srgbClr val="000000"/>
                </a:solidFill>
              </a:rPr>
              <a:t>The dominant belief that economic growth should precede social inclusion started losing political support</a:t>
            </a:r>
            <a:r>
              <a:rPr lang="pt-BR">
                <a:solidFill>
                  <a:srgbClr val="000000"/>
                </a:solidFill>
              </a:rPr>
              <a:t>.” (p. 20)</a:t>
            </a:r>
            <a:endParaRPr>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5"/>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Evidências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90" name="Google Shape;190;p3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0"/>
              </a:spcAft>
              <a:buSzPts val="1800"/>
              <a:buNone/>
            </a:pPr>
            <a:r>
              <a:rPr lang="pt-BR">
                <a:solidFill>
                  <a:srgbClr val="000000"/>
                </a:solidFill>
              </a:rPr>
              <a:t>“We explore the role of the </a:t>
            </a:r>
            <a:r>
              <a:rPr b="1" lang="pt-BR">
                <a:solidFill>
                  <a:srgbClr val="000000"/>
                </a:solidFill>
              </a:rPr>
              <a:t>Constitution of 1988</a:t>
            </a:r>
            <a:r>
              <a:rPr lang="pt-BR">
                <a:solidFill>
                  <a:srgbClr val="000000"/>
                </a:solidFill>
              </a:rPr>
              <a:t> in the critical transition process. [...] the constitution embraced the set of beliefs in Brazilian democracy, which evolved out of the fight against military rule. We view the constitution as </a:t>
            </a:r>
            <a:r>
              <a:rPr b="1" lang="pt-BR">
                <a:solidFill>
                  <a:srgbClr val="000000"/>
                </a:solidFill>
              </a:rPr>
              <a:t>both a crystallization of beliefs and a focal point for policy</a:t>
            </a:r>
            <a:r>
              <a:rPr lang="pt-BR">
                <a:solidFill>
                  <a:srgbClr val="000000"/>
                </a:solidFill>
              </a:rPr>
              <a:t>. [...] </a:t>
            </a:r>
            <a:endParaRPr>
              <a:solidFill>
                <a:srgbClr val="000000"/>
              </a:solidFill>
            </a:endParaRPr>
          </a:p>
          <a:p>
            <a:pPr indent="0" lvl="0" marL="0" rtl="0" algn="just">
              <a:lnSpc>
                <a:spcPct val="115000"/>
              </a:lnSpc>
              <a:spcBef>
                <a:spcPts val="1600"/>
              </a:spcBef>
              <a:spcAft>
                <a:spcPts val="1600"/>
              </a:spcAft>
              <a:buSzPts val="1800"/>
              <a:buNone/>
            </a:pPr>
            <a:r>
              <a:rPr lang="pt-BR">
                <a:solidFill>
                  <a:srgbClr val="000000"/>
                </a:solidFill>
              </a:rPr>
              <a:t>The “constitutional moment” created a consensus by Brazilian “elites” on the importance of </a:t>
            </a:r>
            <a:r>
              <a:rPr b="1" lang="pt-BR">
                <a:solidFill>
                  <a:srgbClr val="000000"/>
                </a:solidFill>
              </a:rPr>
              <a:t>social inclusion with fiscal sustainability</a:t>
            </a:r>
            <a:r>
              <a:rPr lang="pt-BR">
                <a:solidFill>
                  <a:srgbClr val="000000"/>
                </a:solidFill>
              </a:rPr>
              <a:t>, on the one hand, and powerful </a:t>
            </a:r>
            <a:r>
              <a:rPr b="1" lang="pt-BR">
                <a:solidFill>
                  <a:srgbClr val="000000"/>
                </a:solidFill>
              </a:rPr>
              <a:t>presidents operating in a constrained institutional environment</a:t>
            </a:r>
            <a:r>
              <a:rPr lang="pt-BR">
                <a:solidFill>
                  <a:srgbClr val="000000"/>
                </a:solidFill>
              </a:rPr>
              <a:t>, on the other.” (p. 20-21)</a:t>
            </a:r>
            <a:endParaRPr>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6"/>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Evidências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196" name="Google Shape;196;p3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0"/>
              </a:spcAft>
              <a:buSzPts val="1800"/>
              <a:buNone/>
            </a:pPr>
            <a:r>
              <a:rPr lang="pt-BR">
                <a:solidFill>
                  <a:srgbClr val="000000"/>
                </a:solidFill>
              </a:rPr>
              <a:t>“Second, the Constitution of 1988 redesigned in fundamental ways the country’s social contract. [...] stipulated </a:t>
            </a:r>
            <a:r>
              <a:rPr b="1" lang="pt-BR">
                <a:solidFill>
                  <a:srgbClr val="000000"/>
                </a:solidFill>
              </a:rPr>
              <a:t>new foundations for public policies to incorporate inclusion and redistribution</a:t>
            </a:r>
            <a:r>
              <a:rPr lang="pt-BR">
                <a:solidFill>
                  <a:srgbClr val="000000"/>
                </a:solidFill>
              </a:rPr>
              <a:t>. </a:t>
            </a:r>
            <a:endParaRPr>
              <a:solidFill>
                <a:srgbClr val="000000"/>
              </a:solidFill>
            </a:endParaRPr>
          </a:p>
          <a:p>
            <a:pPr indent="0" lvl="0" marL="0" rtl="0" algn="just">
              <a:lnSpc>
                <a:spcPct val="115000"/>
              </a:lnSpc>
              <a:spcBef>
                <a:spcPts val="1600"/>
              </a:spcBef>
              <a:spcAft>
                <a:spcPts val="0"/>
              </a:spcAft>
              <a:buSzPts val="1800"/>
              <a:buNone/>
            </a:pPr>
            <a:r>
              <a:rPr lang="pt-BR">
                <a:solidFill>
                  <a:srgbClr val="000000"/>
                </a:solidFill>
              </a:rPr>
              <a:t>Third, the constitution </a:t>
            </a:r>
            <a:r>
              <a:rPr b="1" lang="pt-BR">
                <a:solidFill>
                  <a:srgbClr val="000000"/>
                </a:solidFill>
              </a:rPr>
              <a:t>vested the presidency with great powers while also strengthening the judicial and the legislative branches</a:t>
            </a:r>
            <a:r>
              <a:rPr lang="pt-BR">
                <a:solidFill>
                  <a:srgbClr val="000000"/>
                </a:solidFill>
              </a:rPr>
              <a:t>.” (p. 21)</a:t>
            </a:r>
            <a:endParaRPr>
              <a:solidFill>
                <a:srgbClr val="000000"/>
              </a:solidFill>
            </a:endParaRPr>
          </a:p>
          <a:p>
            <a:pPr indent="0" lvl="0" marL="0" rtl="0" algn="just">
              <a:lnSpc>
                <a:spcPct val="115000"/>
              </a:lnSpc>
              <a:spcBef>
                <a:spcPts val="1600"/>
              </a:spcBef>
              <a:spcAft>
                <a:spcPts val="1600"/>
              </a:spcAft>
              <a:buSzPts val="1800"/>
              <a:buNone/>
            </a:pPr>
            <a:r>
              <a:t/>
            </a:r>
            <a:endParaRPr>
              <a:solidFill>
                <a:srgbClr val="0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7"/>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Evidências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202" name="Google Shape;202;p3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0"/>
              </a:spcAft>
              <a:buSzPts val="1800"/>
              <a:buNone/>
            </a:pPr>
            <a:r>
              <a:rPr lang="pt-BR">
                <a:solidFill>
                  <a:srgbClr val="000000"/>
                </a:solidFill>
              </a:rPr>
              <a:t>“We identify the period during and closely after the </a:t>
            </a:r>
            <a:r>
              <a:rPr b="1" lang="pt-BR">
                <a:solidFill>
                  <a:srgbClr val="000000"/>
                </a:solidFill>
              </a:rPr>
              <a:t>Real Plan in 1994</a:t>
            </a:r>
            <a:r>
              <a:rPr lang="pt-BR">
                <a:solidFill>
                  <a:srgbClr val="000000"/>
                </a:solidFill>
              </a:rPr>
              <a:t> as a window of opportunity in which a crucial role was played by </a:t>
            </a:r>
            <a:r>
              <a:rPr b="1" lang="pt-BR">
                <a:solidFill>
                  <a:srgbClr val="000000"/>
                </a:solidFill>
              </a:rPr>
              <a:t>leadership</a:t>
            </a:r>
            <a:r>
              <a:rPr lang="pt-BR">
                <a:solidFill>
                  <a:srgbClr val="000000"/>
                </a:solidFill>
              </a:rPr>
              <a:t>, which </a:t>
            </a:r>
            <a:r>
              <a:rPr b="1" lang="pt-BR">
                <a:solidFill>
                  <a:srgbClr val="000000"/>
                </a:solidFill>
              </a:rPr>
              <a:t>initiated institutional changes</a:t>
            </a:r>
            <a:r>
              <a:rPr lang="pt-BR">
                <a:solidFill>
                  <a:srgbClr val="000000"/>
                </a:solidFill>
              </a:rPr>
              <a:t> and sustained institutional deepening, moving Brazil toward a critical transition.” (p. 19)</a:t>
            </a:r>
            <a:endParaRPr>
              <a:solidFill>
                <a:srgbClr val="000000"/>
              </a:solidFill>
            </a:endParaRPr>
          </a:p>
          <a:p>
            <a:pPr indent="0" lvl="0" marL="0" rtl="0" algn="just">
              <a:lnSpc>
                <a:spcPct val="115000"/>
              </a:lnSpc>
              <a:spcBef>
                <a:spcPts val="1600"/>
              </a:spcBef>
              <a:spcAft>
                <a:spcPts val="0"/>
              </a:spcAft>
              <a:buSzPts val="1800"/>
              <a:buNone/>
            </a:pPr>
            <a:r>
              <a:rPr lang="pt-BR">
                <a:solidFill>
                  <a:srgbClr val="000000"/>
                </a:solidFill>
              </a:rPr>
              <a:t>“[...] at the end of the second term of President Cardoso, Brazilian society had adopted a belief in strong inflation aversion, maintaining the belief in inclusion. That is, social inclusion would still be given priority as long as it was fiscally sound. </a:t>
            </a:r>
            <a:r>
              <a:rPr b="1" lang="pt-BR">
                <a:solidFill>
                  <a:srgbClr val="000000"/>
                </a:solidFill>
              </a:rPr>
              <a:t>Once society internalized the new beliefs, leadership was no longer critical</a:t>
            </a:r>
            <a:r>
              <a:rPr lang="pt-BR">
                <a:solidFill>
                  <a:srgbClr val="000000"/>
                </a:solidFill>
              </a:rPr>
              <a:t>, and the institutional dynamics and deepening entered an autopilot mode.” (p. 21-22)</a:t>
            </a:r>
            <a:endParaRPr>
              <a:solidFill>
                <a:srgbClr val="000000"/>
              </a:solidFill>
            </a:endParaRPr>
          </a:p>
          <a:p>
            <a:pPr indent="0" lvl="0" marL="0" rtl="0" algn="just">
              <a:lnSpc>
                <a:spcPct val="115000"/>
              </a:lnSpc>
              <a:spcBef>
                <a:spcPts val="1600"/>
              </a:spcBef>
              <a:spcAft>
                <a:spcPts val="1600"/>
              </a:spcAft>
              <a:buSzPts val="1800"/>
              <a:buNone/>
            </a:pPr>
            <a:r>
              <a:t/>
            </a:r>
            <a:endParaRPr>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8"/>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Evidências</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208" name="Google Shape;208;p3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0"/>
              </a:spcAft>
              <a:buSzPts val="1800"/>
              <a:buNone/>
            </a:pPr>
            <a:r>
              <a:rPr lang="pt-BR">
                <a:solidFill>
                  <a:srgbClr val="000000"/>
                </a:solidFill>
              </a:rPr>
              <a:t>“The functioning of these economic and political institutions largely explains </a:t>
            </a:r>
            <a:r>
              <a:rPr b="1" lang="pt-BR">
                <a:solidFill>
                  <a:srgbClr val="000000"/>
                </a:solidFill>
              </a:rPr>
              <a:t>policy continuity [from 2003 onwards]</a:t>
            </a:r>
            <a:r>
              <a:rPr lang="pt-BR">
                <a:solidFill>
                  <a:srgbClr val="000000"/>
                </a:solidFill>
              </a:rPr>
              <a:t> in key areas such as macroeconomic management. But they ultimately </a:t>
            </a:r>
            <a:r>
              <a:rPr b="1" lang="pt-BR">
                <a:solidFill>
                  <a:srgbClr val="000000"/>
                </a:solidFill>
              </a:rPr>
              <a:t>reflected the new beliefs</a:t>
            </a:r>
            <a:r>
              <a:rPr lang="pt-BR">
                <a:solidFill>
                  <a:srgbClr val="000000"/>
                </a:solidFill>
              </a:rPr>
              <a:t> emerging out of the transition process and the Cardoso era.” (p. 22)</a:t>
            </a:r>
            <a:endParaRPr>
              <a:solidFill>
                <a:srgbClr val="000000"/>
              </a:solidFill>
            </a:endParaRPr>
          </a:p>
          <a:p>
            <a:pPr indent="0" lvl="0" marL="0" rtl="0" algn="just">
              <a:lnSpc>
                <a:spcPct val="115000"/>
              </a:lnSpc>
              <a:spcBef>
                <a:spcPts val="1600"/>
              </a:spcBef>
              <a:spcAft>
                <a:spcPts val="0"/>
              </a:spcAft>
              <a:buSzPts val="1800"/>
              <a:buNone/>
            </a:pPr>
            <a:r>
              <a:t/>
            </a:r>
            <a:endParaRPr>
              <a:solidFill>
                <a:srgbClr val="000000"/>
              </a:solidFill>
            </a:endParaRPr>
          </a:p>
          <a:p>
            <a:pPr indent="0" lvl="0" marL="0" rtl="0" algn="just">
              <a:lnSpc>
                <a:spcPct val="115000"/>
              </a:lnSpc>
              <a:spcBef>
                <a:spcPts val="1600"/>
              </a:spcBef>
              <a:spcAft>
                <a:spcPts val="1600"/>
              </a:spcAft>
              <a:buSzPts val="1800"/>
              <a:buNone/>
            </a:pPr>
            <a:r>
              <a:t/>
            </a:r>
            <a:endParaRPr>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9"/>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3000"/>
              <a:buFont typeface="Arial"/>
              <a:buNone/>
            </a:pPr>
            <a:r>
              <a:rPr lang="pt-BR"/>
              <a:t>Conceitos </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214" name="Google Shape;214;p3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Clr>
                <a:schemeClr val="dk2"/>
              </a:buClr>
              <a:buSzPts val="1100"/>
              <a:buFont typeface="Arial"/>
              <a:buNone/>
            </a:pPr>
            <a:r>
              <a:rPr b="1" lang="pt-BR">
                <a:solidFill>
                  <a:schemeClr val="dk2"/>
                </a:solidFill>
              </a:rPr>
              <a:t>Beliefs</a:t>
            </a:r>
            <a:r>
              <a:rPr lang="pt-BR">
                <a:solidFill>
                  <a:schemeClr val="dk2"/>
                </a:solidFill>
              </a:rPr>
              <a:t>: “[...] beliefs are mental models about how the world works and are not reducible to preferences or values.” (p. 14)</a:t>
            </a:r>
            <a:endParaRPr>
              <a:solidFill>
                <a:schemeClr val="dk2"/>
              </a:solidFill>
            </a:endParaRPr>
          </a:p>
          <a:p>
            <a:pPr indent="0" lvl="0" marL="457200" rtl="0" algn="just">
              <a:spcBef>
                <a:spcPts val="0"/>
              </a:spcBef>
              <a:spcAft>
                <a:spcPts val="0"/>
              </a:spcAft>
              <a:buClr>
                <a:schemeClr val="dk2"/>
              </a:buClr>
              <a:buSzPts val="1100"/>
              <a:buFont typeface="Arial"/>
              <a:buNone/>
            </a:pPr>
            <a:r>
              <a:t/>
            </a:r>
            <a:endParaRPr b="1">
              <a:solidFill>
                <a:schemeClr val="dk2"/>
              </a:solidFill>
            </a:endParaRPr>
          </a:p>
          <a:p>
            <a:pPr indent="0" lvl="0" marL="0" rtl="0" algn="just">
              <a:spcBef>
                <a:spcPts val="0"/>
              </a:spcBef>
              <a:spcAft>
                <a:spcPts val="0"/>
              </a:spcAft>
              <a:buClr>
                <a:schemeClr val="dk2"/>
              </a:buClr>
              <a:buSzPts val="1100"/>
              <a:buFont typeface="Arial"/>
              <a:buNone/>
            </a:pPr>
            <a:r>
              <a:rPr b="1" lang="pt-BR">
                <a:solidFill>
                  <a:schemeClr val="dk2"/>
                </a:solidFill>
              </a:rPr>
              <a:t>Critical transition</a:t>
            </a:r>
            <a:r>
              <a:rPr lang="pt-BR">
                <a:solidFill>
                  <a:schemeClr val="dk2"/>
                </a:solidFill>
              </a:rPr>
              <a:t>: economic improvements + changes in social relations + changes in political institutions</a:t>
            </a:r>
            <a:endParaRPr>
              <a:solidFill>
                <a:schemeClr val="dk2"/>
              </a:solidFill>
            </a:endParaRPr>
          </a:p>
          <a:p>
            <a:pPr indent="0" lvl="0" marL="457200" rtl="0" algn="just">
              <a:spcBef>
                <a:spcPts val="0"/>
              </a:spcBef>
              <a:spcAft>
                <a:spcPts val="0"/>
              </a:spcAft>
              <a:buClr>
                <a:schemeClr val="dk2"/>
              </a:buClr>
              <a:buSzPts val="1100"/>
              <a:buFont typeface="Arial"/>
              <a:buNone/>
            </a:pPr>
            <a:r>
              <a:t/>
            </a:r>
            <a:endParaRPr b="1">
              <a:solidFill>
                <a:schemeClr val="dk2"/>
              </a:solidFill>
            </a:endParaRPr>
          </a:p>
          <a:p>
            <a:pPr indent="0" lvl="0" marL="0" rtl="0" algn="just">
              <a:spcBef>
                <a:spcPts val="0"/>
              </a:spcBef>
              <a:spcAft>
                <a:spcPts val="0"/>
              </a:spcAft>
              <a:buClr>
                <a:schemeClr val="dk2"/>
              </a:buClr>
              <a:buSzPts val="1100"/>
              <a:buFont typeface="Arial"/>
              <a:buNone/>
            </a:pPr>
            <a:r>
              <a:rPr b="1" lang="pt-BR">
                <a:solidFill>
                  <a:schemeClr val="dk2"/>
                </a:solidFill>
              </a:rPr>
              <a:t>Middle-income trap</a:t>
            </a:r>
            <a:r>
              <a:rPr lang="pt-BR">
                <a:solidFill>
                  <a:schemeClr val="dk2"/>
                </a:solidFill>
              </a:rPr>
              <a:t>: situation whereby a middle-income country fails to transition to a high-income economy due to rising costs and declining competitiveness</a:t>
            </a:r>
            <a:endParaRPr>
              <a:solidFill>
                <a:schemeClr val="dk2"/>
              </a:solidFill>
            </a:endParaRPr>
          </a:p>
          <a:p>
            <a:pPr indent="0" lvl="0" marL="457200" rtl="0" algn="just">
              <a:spcBef>
                <a:spcPts val="0"/>
              </a:spcBef>
              <a:spcAft>
                <a:spcPts val="0"/>
              </a:spcAft>
              <a:buClr>
                <a:schemeClr val="dk2"/>
              </a:buClr>
              <a:buSzPts val="1100"/>
              <a:buFont typeface="Arial"/>
              <a:buNone/>
            </a:pPr>
            <a:r>
              <a:t/>
            </a:r>
            <a:endParaRPr>
              <a:solidFill>
                <a:schemeClr val="dk2"/>
              </a:solidFill>
            </a:endParaRPr>
          </a:p>
          <a:p>
            <a:pPr indent="0" lvl="0" marL="457200" rtl="0" algn="just">
              <a:spcBef>
                <a:spcPts val="0"/>
              </a:spcBef>
              <a:spcAft>
                <a:spcPts val="0"/>
              </a:spcAft>
              <a:buClr>
                <a:schemeClr val="dk2"/>
              </a:buClr>
              <a:buSzPts val="1100"/>
              <a:buFont typeface="Arial"/>
              <a:buNone/>
            </a:pPr>
            <a:r>
              <a:t/>
            </a:r>
            <a:endParaRPr>
              <a:solidFill>
                <a:schemeClr val="dk2"/>
              </a:solidFill>
            </a:endParaRPr>
          </a:p>
          <a:p>
            <a:pPr indent="0" lvl="0" marL="0" rtl="0" algn="just">
              <a:lnSpc>
                <a:spcPct val="115000"/>
              </a:lnSpc>
              <a:spcBef>
                <a:spcPts val="1600"/>
              </a:spcBef>
              <a:spcAft>
                <a:spcPts val="1600"/>
              </a:spcAft>
              <a:buSzPts val="1800"/>
              <a:buNone/>
            </a:pPr>
            <a:r>
              <a:t/>
            </a:r>
            <a:endParaRPr>
              <a:solidFill>
                <a:srgbClr val="666666"/>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p40"/>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3000"/>
              <a:buNone/>
            </a:pPr>
            <a:r>
              <a:rPr lang="pt-BR"/>
              <a:t>Conceitos </a:t>
            </a:r>
            <a:endParaRPr/>
          </a:p>
          <a:p>
            <a:pPr indent="0" lvl="0" marL="0" rtl="0" algn="l">
              <a:lnSpc>
                <a:spcPct val="100000"/>
              </a:lnSpc>
              <a:spcBef>
                <a:spcPts val="0"/>
              </a:spcBef>
              <a:spcAft>
                <a:spcPts val="0"/>
              </a:spcAft>
              <a:buSzPts val="3000"/>
              <a:buNone/>
            </a:pPr>
            <a:r>
              <a:t/>
            </a:r>
            <a:endParaRPr>
              <a:solidFill>
                <a:srgbClr val="000000"/>
              </a:solidFill>
            </a:endParaRPr>
          </a:p>
        </p:txBody>
      </p:sp>
      <p:sp>
        <p:nvSpPr>
          <p:cNvPr id="220" name="Google Shape;220;p4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Clr>
                <a:schemeClr val="dk2"/>
              </a:buClr>
              <a:buSzPts val="1100"/>
              <a:buFont typeface="Arial"/>
              <a:buNone/>
            </a:pPr>
            <a:r>
              <a:rPr b="1" lang="pt-BR">
                <a:solidFill>
                  <a:schemeClr val="dk2"/>
                </a:solidFill>
              </a:rPr>
              <a:t>Rent</a:t>
            </a:r>
            <a:r>
              <a:rPr lang="pt-BR">
                <a:solidFill>
                  <a:schemeClr val="dk2"/>
                </a:solidFill>
              </a:rPr>
              <a:t>: excess profits that individuals or groups can earn due to their special access to or control over a particular resource, market, or policy environment. These rents arise from non-competitive advantages and are not the result of productive economic activity. </a:t>
            </a:r>
            <a:endParaRPr>
              <a:solidFill>
                <a:schemeClr val="dk2"/>
              </a:solidFill>
            </a:endParaRPr>
          </a:p>
          <a:p>
            <a:pPr indent="0" lvl="0" marL="457200" rtl="0" algn="just">
              <a:spcBef>
                <a:spcPts val="0"/>
              </a:spcBef>
              <a:spcAft>
                <a:spcPts val="0"/>
              </a:spcAft>
              <a:buClr>
                <a:schemeClr val="dk2"/>
              </a:buClr>
              <a:buSzPts val="1100"/>
              <a:buFont typeface="Arial"/>
              <a:buNone/>
            </a:pPr>
            <a:r>
              <a:t/>
            </a:r>
            <a:endParaRPr>
              <a:solidFill>
                <a:schemeClr val="dk2"/>
              </a:solidFill>
            </a:endParaRPr>
          </a:p>
          <a:p>
            <a:pPr indent="0" lvl="0" marL="0" rtl="0" algn="just">
              <a:spcBef>
                <a:spcPts val="0"/>
              </a:spcBef>
              <a:spcAft>
                <a:spcPts val="0"/>
              </a:spcAft>
              <a:buClr>
                <a:schemeClr val="dk2"/>
              </a:buClr>
              <a:buSzPts val="1100"/>
              <a:buFont typeface="Arial"/>
              <a:buNone/>
            </a:pPr>
            <a:r>
              <a:rPr b="1" lang="pt-BR">
                <a:solidFill>
                  <a:schemeClr val="dk2"/>
                </a:solidFill>
              </a:rPr>
              <a:t>Window of opportunity</a:t>
            </a:r>
            <a:r>
              <a:rPr lang="pt-BR">
                <a:solidFill>
                  <a:schemeClr val="dk2"/>
                </a:solidFill>
              </a:rPr>
              <a:t>: “During windows of opportunity, the beliefs of those in power as well as among the citizens become malleable.” (p. 15)</a:t>
            </a:r>
            <a:endParaRPr b="1">
              <a:solidFill>
                <a:schemeClr val="dk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1"/>
          <p:cNvSpPr txBox="1"/>
          <p:nvPr>
            <p:ph type="title"/>
          </p:nvPr>
        </p:nvSpPr>
        <p:spPr>
          <a:xfrm>
            <a:off x="311700" y="2260050"/>
            <a:ext cx="8520600" cy="62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SzPts val="1100"/>
              <a:buNone/>
            </a:pPr>
            <a:r>
              <a:rPr lang="pt-BR"/>
              <a:t>Comentários e questões?</a:t>
            </a:r>
            <a:endParaRPr/>
          </a:p>
          <a:p>
            <a:pPr indent="0" lvl="0" marL="0" rtl="0" algn="ctr">
              <a:lnSpc>
                <a:spcPct val="100000"/>
              </a:lnSpc>
              <a:spcBef>
                <a:spcPts val="0"/>
              </a:spcBef>
              <a:spcAft>
                <a:spcPts val="0"/>
              </a:spcAft>
              <a:buSzPts val="3000"/>
              <a:buNone/>
            </a:pPr>
            <a:r>
              <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Pergunta proposta</a:t>
            </a:r>
            <a:endParaRPr>
              <a:solidFill>
                <a:srgbClr val="000000"/>
              </a:solidFill>
            </a:endParaRPr>
          </a:p>
        </p:txBody>
      </p:sp>
      <p:sp>
        <p:nvSpPr>
          <p:cNvPr id="71" name="Google Shape;71;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spcBef>
                <a:spcPts val="1600"/>
              </a:spcBef>
              <a:spcAft>
                <a:spcPts val="0"/>
              </a:spcAft>
              <a:buSzPts val="1800"/>
              <a:buNone/>
            </a:pPr>
            <a:r>
              <a:rPr lang="pt-BR">
                <a:solidFill>
                  <a:srgbClr val="000000"/>
                </a:solidFill>
              </a:rPr>
              <a:t>“Why isn’t the whole world </a:t>
            </a:r>
            <a:r>
              <a:rPr b="1" lang="pt-BR">
                <a:solidFill>
                  <a:srgbClr val="000000"/>
                </a:solidFill>
              </a:rPr>
              <a:t>developed</a:t>
            </a:r>
            <a:r>
              <a:rPr lang="pt-BR">
                <a:solidFill>
                  <a:srgbClr val="000000"/>
                </a:solidFill>
              </a:rPr>
              <a:t>? Why do some countries break from their past and enter the rank of sustainable economic, legal, and political </a:t>
            </a:r>
            <a:r>
              <a:rPr b="1" lang="pt-BR">
                <a:solidFill>
                  <a:srgbClr val="000000"/>
                </a:solidFill>
              </a:rPr>
              <a:t>development</a:t>
            </a:r>
            <a:r>
              <a:rPr lang="pt-BR">
                <a:solidFill>
                  <a:srgbClr val="000000"/>
                </a:solidFill>
              </a:rPr>
              <a:t>?” (p. xv)</a:t>
            </a:r>
            <a:endParaRPr>
              <a:solidFill>
                <a:schemeClr val="dk2"/>
              </a:solidFill>
            </a:endParaRPr>
          </a:p>
          <a:p>
            <a:pPr indent="0" lvl="0" marL="0" rtl="0" algn="just">
              <a:spcBef>
                <a:spcPts val="1600"/>
              </a:spcBef>
              <a:spcAft>
                <a:spcPts val="1600"/>
              </a:spcAft>
              <a:buSzPts val="1800"/>
              <a:buNone/>
            </a:pPr>
            <a:r>
              <a:rPr lang="pt-BR">
                <a:solidFill>
                  <a:schemeClr val="dk2"/>
                </a:solidFill>
              </a:rPr>
              <a:t>Is Brazil “on the road to a </a:t>
            </a:r>
            <a:r>
              <a:rPr b="1" lang="pt-BR">
                <a:solidFill>
                  <a:schemeClr val="dk2"/>
                </a:solidFill>
              </a:rPr>
              <a:t>sustainable developmental path</a:t>
            </a:r>
            <a:r>
              <a:rPr lang="pt-BR">
                <a:solidFill>
                  <a:schemeClr val="dk2"/>
                </a:solidFill>
              </a:rPr>
              <a:t> whose hallmarks are </a:t>
            </a:r>
            <a:r>
              <a:rPr b="1" lang="pt-BR">
                <a:solidFill>
                  <a:schemeClr val="dk2"/>
                </a:solidFill>
              </a:rPr>
              <a:t>social inclusion</a:t>
            </a:r>
            <a:r>
              <a:rPr lang="pt-BR">
                <a:solidFill>
                  <a:schemeClr val="dk2"/>
                </a:solidFill>
              </a:rPr>
              <a:t> with </a:t>
            </a:r>
            <a:r>
              <a:rPr b="1" lang="pt-BR">
                <a:solidFill>
                  <a:schemeClr val="dk2"/>
                </a:solidFill>
              </a:rPr>
              <a:t>steady economic and political development</a:t>
            </a:r>
            <a:r>
              <a:rPr lang="pt-BR">
                <a:solidFill>
                  <a:schemeClr val="dk2"/>
                </a:solidFill>
              </a:rPr>
              <a:t>?” (p. 3)</a:t>
            </a:r>
            <a:endParaRPr>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Pergunta proposta</a:t>
            </a:r>
            <a:endParaRPr>
              <a:solidFill>
                <a:srgbClr val="000000"/>
              </a:solidFill>
            </a:endParaRPr>
          </a:p>
        </p:txBody>
      </p:sp>
      <p:sp>
        <p:nvSpPr>
          <p:cNvPr id="77" name="Google Shape;77;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spcBef>
                <a:spcPts val="1600"/>
              </a:spcBef>
              <a:spcAft>
                <a:spcPts val="0"/>
              </a:spcAft>
              <a:buClr>
                <a:schemeClr val="dk2"/>
              </a:buClr>
              <a:buSzPts val="1800"/>
              <a:buFont typeface="Arial"/>
              <a:buNone/>
            </a:pPr>
            <a:r>
              <a:rPr lang="pt-BR">
                <a:solidFill>
                  <a:schemeClr val="dk2"/>
                </a:solidFill>
              </a:rPr>
              <a:t>“Our analytical framework is </a:t>
            </a:r>
            <a:r>
              <a:rPr b="1" lang="pt-BR">
                <a:solidFill>
                  <a:schemeClr val="dk2"/>
                </a:solidFill>
              </a:rPr>
              <a:t>inductive </a:t>
            </a:r>
            <a:r>
              <a:rPr lang="pt-BR">
                <a:solidFill>
                  <a:schemeClr val="dk2"/>
                </a:solidFill>
              </a:rPr>
              <a:t>from the case of Brazil, but it can yield insights for development in other countries.” (p. xv)</a:t>
            </a:r>
            <a:endParaRPr>
              <a:solidFill>
                <a:schemeClr val="dk2"/>
              </a:solidFill>
            </a:endParaRPr>
          </a:p>
          <a:p>
            <a:pPr indent="0" lvl="0" marL="0" rtl="0" algn="just">
              <a:spcBef>
                <a:spcPts val="1600"/>
              </a:spcBef>
              <a:spcAft>
                <a:spcPts val="1600"/>
              </a:spcAft>
              <a:buClr>
                <a:schemeClr val="dk2"/>
              </a:buClr>
              <a:buSzPts val="1800"/>
              <a:buFont typeface="Arial"/>
              <a:buNone/>
            </a:pPr>
            <a:r>
              <a:rPr lang="pt-BR">
                <a:solidFill>
                  <a:schemeClr val="dk2"/>
                </a:solidFill>
              </a:rPr>
              <a:t>“The advantage of analyzing a single country in great detail, as opposed to a sample of countries with more generality, is that we can be very explicit about the specific institutions and beliefs and how they change. Moreover, Brazil is an important world economic and political player.” (p. 14)</a:t>
            </a:r>
            <a:endParaRPr>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pic>
        <p:nvPicPr>
          <p:cNvPr id="82" name="Google Shape;82;p17"/>
          <p:cNvPicPr preferRelativeResize="0"/>
          <p:nvPr/>
        </p:nvPicPr>
        <p:blipFill>
          <a:blip r:embed="rId3">
            <a:alphaModFix/>
          </a:blip>
          <a:stretch>
            <a:fillRect/>
          </a:stretch>
        </p:blipFill>
        <p:spPr>
          <a:xfrm>
            <a:off x="1035844" y="0"/>
            <a:ext cx="7072311" cy="51434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id="87" name="Google Shape;87;p18"/>
          <p:cNvPicPr preferRelativeResize="0"/>
          <p:nvPr/>
        </p:nvPicPr>
        <p:blipFill>
          <a:blip r:embed="rId3">
            <a:alphaModFix/>
          </a:blip>
          <a:stretch>
            <a:fillRect/>
          </a:stretch>
        </p:blipFill>
        <p:spPr>
          <a:xfrm>
            <a:off x="1245400" y="152400"/>
            <a:ext cx="6653211" cy="48386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Hipótese</a:t>
            </a:r>
            <a:endParaRPr>
              <a:solidFill>
                <a:srgbClr val="000000"/>
              </a:solidFill>
            </a:endParaRPr>
          </a:p>
        </p:txBody>
      </p:sp>
      <p:sp>
        <p:nvSpPr>
          <p:cNvPr id="93" name="Google Shape;93;p1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SzPts val="1800"/>
              <a:buNone/>
            </a:pPr>
            <a:r>
              <a:rPr lang="pt-BR">
                <a:solidFill>
                  <a:schemeClr val="dk2"/>
                </a:solidFill>
              </a:rPr>
              <a:t>“Although higher levels of income and wealth are necessary for a </a:t>
            </a:r>
            <a:r>
              <a:rPr b="1" lang="pt-BR">
                <a:solidFill>
                  <a:schemeClr val="dk2"/>
                </a:solidFill>
              </a:rPr>
              <a:t>critical transition</a:t>
            </a:r>
            <a:r>
              <a:rPr lang="pt-BR">
                <a:solidFill>
                  <a:schemeClr val="dk2"/>
                </a:solidFill>
              </a:rPr>
              <a:t>, this concept requires important changes in several other dimensions as well. [...] A critical transition, in contrast, requires not only </a:t>
            </a:r>
            <a:r>
              <a:rPr b="1" lang="pt-BR">
                <a:solidFill>
                  <a:schemeClr val="dk2"/>
                </a:solidFill>
              </a:rPr>
              <a:t>economic improvements</a:t>
            </a:r>
            <a:r>
              <a:rPr lang="pt-BR">
                <a:solidFill>
                  <a:schemeClr val="dk2"/>
                </a:solidFill>
              </a:rPr>
              <a:t> but also accompanying changes in social relations (e.g., </a:t>
            </a:r>
            <a:r>
              <a:rPr b="1" lang="pt-BR">
                <a:solidFill>
                  <a:schemeClr val="dk2"/>
                </a:solidFill>
              </a:rPr>
              <a:t>greater equality</a:t>
            </a:r>
            <a:r>
              <a:rPr lang="pt-BR">
                <a:solidFill>
                  <a:schemeClr val="dk2"/>
                </a:solidFill>
              </a:rPr>
              <a:t>) and political institutions (e.g., </a:t>
            </a:r>
            <a:r>
              <a:rPr b="1" lang="pt-BR">
                <a:solidFill>
                  <a:schemeClr val="dk2"/>
                </a:solidFill>
              </a:rPr>
              <a:t>alterations of power</a:t>
            </a:r>
            <a:r>
              <a:rPr lang="pt-BR">
                <a:solidFill>
                  <a:schemeClr val="dk2"/>
                </a:solidFill>
              </a:rPr>
              <a:t> and </a:t>
            </a:r>
            <a:r>
              <a:rPr b="1" lang="pt-BR">
                <a:solidFill>
                  <a:schemeClr val="dk2"/>
                </a:solidFill>
              </a:rPr>
              <a:t>checks and balances</a:t>
            </a:r>
            <a:r>
              <a:rPr lang="pt-BR">
                <a:solidFill>
                  <a:schemeClr val="dk2"/>
                </a:solidFill>
              </a:rPr>
              <a:t>).” (p. 5)</a:t>
            </a:r>
            <a:endParaRPr>
              <a:solidFill>
                <a:schemeClr val="dk2"/>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title"/>
          </p:nvPr>
        </p:nvSpPr>
        <p:spPr>
          <a:xfrm>
            <a:off x="311700" y="288750"/>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Hipótese</a:t>
            </a:r>
            <a:endParaRPr>
              <a:solidFill>
                <a:srgbClr val="000000"/>
              </a:solidFill>
            </a:endParaRPr>
          </a:p>
        </p:txBody>
      </p:sp>
      <p:sp>
        <p:nvSpPr>
          <p:cNvPr id="99" name="Google Shape;99;p20"/>
          <p:cNvSpPr txBox="1"/>
          <p:nvPr>
            <p:ph idx="1" type="body"/>
          </p:nvPr>
        </p:nvSpPr>
        <p:spPr>
          <a:xfrm>
            <a:off x="311700" y="912150"/>
            <a:ext cx="8520600" cy="34164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600"/>
              </a:spcBef>
              <a:spcAft>
                <a:spcPts val="1600"/>
              </a:spcAft>
              <a:buSzPts val="1800"/>
              <a:buNone/>
            </a:pPr>
            <a:r>
              <a:rPr lang="pt-BR">
                <a:solidFill>
                  <a:srgbClr val="000000"/>
                </a:solidFill>
              </a:rPr>
              <a:t>“This time, the miracle is for real because of a </a:t>
            </a:r>
            <a:r>
              <a:rPr b="1" lang="pt-BR">
                <a:solidFill>
                  <a:srgbClr val="000000"/>
                </a:solidFill>
              </a:rPr>
              <a:t>change in beliefs</a:t>
            </a:r>
            <a:r>
              <a:rPr lang="pt-BR">
                <a:solidFill>
                  <a:srgbClr val="000000"/>
                </a:solidFill>
              </a:rPr>
              <a:t> in Brazilian society and </a:t>
            </a:r>
            <a:r>
              <a:rPr b="1" lang="pt-BR">
                <a:solidFill>
                  <a:srgbClr val="000000"/>
                </a:solidFill>
              </a:rPr>
              <a:t>consequent changes in economic and political institutions</a:t>
            </a:r>
            <a:r>
              <a:rPr lang="pt-BR">
                <a:solidFill>
                  <a:srgbClr val="000000"/>
                </a:solidFill>
              </a:rPr>
              <a:t>. Today, the dominant belief held among those in power as well as the majority of the population is in “</a:t>
            </a:r>
            <a:r>
              <a:rPr b="1" lang="pt-BR">
                <a:solidFill>
                  <a:srgbClr val="000000"/>
                </a:solidFill>
              </a:rPr>
              <a:t>fiscally sound social inclusion</a:t>
            </a:r>
            <a:r>
              <a:rPr lang="pt-BR">
                <a:solidFill>
                  <a:srgbClr val="000000"/>
                </a:solidFill>
              </a:rPr>
              <a:t>.”” (p. 3)</a:t>
            </a:r>
            <a:endParaRPr>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21"/>
          <p:cNvSpPr txBox="1"/>
          <p:nvPr>
            <p:ph type="title"/>
          </p:nvPr>
        </p:nvSpPr>
        <p:spPr>
          <a:xfrm>
            <a:off x="311700" y="445025"/>
            <a:ext cx="8520600" cy="623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pt-BR">
                <a:solidFill>
                  <a:srgbClr val="000000"/>
                </a:solidFill>
              </a:rPr>
              <a:t>Argumentos</a:t>
            </a:r>
            <a:endParaRPr>
              <a:solidFill>
                <a:srgbClr val="000000"/>
              </a:solidFill>
            </a:endParaRPr>
          </a:p>
        </p:txBody>
      </p:sp>
      <p:sp>
        <p:nvSpPr>
          <p:cNvPr id="105" name="Google Shape;105;p2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SzPts val="1800"/>
              <a:buNone/>
            </a:pPr>
            <a:r>
              <a:rPr lang="pt-BR">
                <a:solidFill>
                  <a:schemeClr val="dk2"/>
                </a:solidFill>
              </a:rPr>
              <a:t>“</a:t>
            </a:r>
            <a:r>
              <a:rPr lang="pt-BR">
                <a:solidFill>
                  <a:schemeClr val="dk2"/>
                </a:solidFill>
              </a:rPr>
              <a:t>Many times, an increase in GDP per capita can take place in circumstances that are not sustainable or that compromise future growth, creating a </a:t>
            </a:r>
            <a:r>
              <a:rPr b="1" lang="pt-BR">
                <a:solidFill>
                  <a:schemeClr val="dk2"/>
                </a:solidFill>
              </a:rPr>
              <a:t>middle-income trap</a:t>
            </a:r>
            <a:r>
              <a:rPr lang="pt-BR">
                <a:solidFill>
                  <a:schemeClr val="dk2"/>
                </a:solidFill>
              </a:rPr>
              <a:t>.” (p. 5)</a:t>
            </a:r>
            <a:endParaRPr>
              <a:solidFill>
                <a:schemeClr val="dk2"/>
              </a:solidFill>
            </a:endParaRPr>
          </a:p>
          <a:p>
            <a:pPr indent="0" lvl="0" marL="0" rtl="0" algn="just">
              <a:spcBef>
                <a:spcPts val="0"/>
              </a:spcBef>
              <a:spcAft>
                <a:spcPts val="0"/>
              </a:spcAft>
              <a:buSzPts val="1800"/>
              <a:buNone/>
            </a:pPr>
            <a:r>
              <a:t/>
            </a:r>
            <a:endParaRPr>
              <a:solidFill>
                <a:schemeClr val="dk2"/>
              </a:solidFill>
            </a:endParaRPr>
          </a:p>
          <a:p>
            <a:pPr indent="0" lvl="0" marL="0" rtl="0" algn="just">
              <a:spcBef>
                <a:spcPts val="0"/>
              </a:spcBef>
              <a:spcAft>
                <a:spcPts val="0"/>
              </a:spcAft>
              <a:buClr>
                <a:schemeClr val="dk2"/>
              </a:buClr>
              <a:buSzPts val="1800"/>
              <a:buFont typeface="Arial"/>
              <a:buNone/>
            </a:pPr>
            <a:r>
              <a:t/>
            </a:r>
            <a:endParaRPr>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lum">
  <a:themeElements>
    <a:clrScheme name="Plum">
      <a:dk1>
        <a:srgbClr val="611BB8"/>
      </a:dk1>
      <a:lt1>
        <a:srgbClr val="FFFFFF"/>
      </a:lt1>
      <a:dk2>
        <a:srgbClr val="000000"/>
      </a:dk2>
      <a:lt2>
        <a:srgbClr val="7F7F7F"/>
      </a:lt2>
      <a:accent1>
        <a:srgbClr val="333333"/>
      </a:accent1>
      <a:accent2>
        <a:srgbClr val="5E2B97"/>
      </a:accent2>
      <a:accent3>
        <a:srgbClr val="7E57C2"/>
      </a:accent3>
      <a:accent4>
        <a:srgbClr val="C77025"/>
      </a:accent4>
      <a:accent5>
        <a:srgbClr val="009688"/>
      </a:accent5>
      <a:accent6>
        <a:srgbClr val="FFD600"/>
      </a:accent6>
      <a:hlink>
        <a:srgbClr val="009688"/>
      </a:hlink>
      <a:folHlink>
        <a:srgbClr val="00968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