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56" r:id="rId2"/>
    <p:sldId id="267" r:id="rId3"/>
    <p:sldId id="268" r:id="rId4"/>
    <p:sldId id="269" r:id="rId5"/>
    <p:sldId id="270" r:id="rId6"/>
    <p:sldId id="271" r:id="rId7"/>
    <p:sldId id="265" r:id="rId8"/>
    <p:sldId id="257" r:id="rId9"/>
    <p:sldId id="259" r:id="rId10"/>
    <p:sldId id="260" r:id="rId11"/>
    <p:sldId id="262" r:id="rId12"/>
    <p:sldId id="266" r:id="rId13"/>
    <p:sldId id="275" r:id="rId14"/>
    <p:sldId id="276" r:id="rId15"/>
    <p:sldId id="277" r:id="rId16"/>
    <p:sldId id="263" r:id="rId17"/>
    <p:sldId id="272" r:id="rId18"/>
    <p:sldId id="273" r:id="rId19"/>
    <p:sldId id="274" r:id="rId20"/>
    <p:sldId id="264" r:id="rId21"/>
  </p:sldIdLst>
  <p:sldSz cx="12192000" cy="6858000"/>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52" d="100"/>
          <a:sy n="52" d="100"/>
        </p:scale>
        <p:origin x="667" y="43"/>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ide de título">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cstate="print">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cstate="print">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cstate="print">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cstate="print">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pt-BR" smtClean="0"/>
              <a:t>Clique para editar o título mestre</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pt-BR" smtClean="0"/>
              <a:t>Clique para editar o estilo do subtítulo mestre</a:t>
            </a:r>
            <a:endParaRPr lang="en-US" dirty="0"/>
          </a:p>
        </p:txBody>
      </p:sp>
      <p:sp>
        <p:nvSpPr>
          <p:cNvPr id="4" name="Date Placeholder 3"/>
          <p:cNvSpPr>
            <a:spLocks noGrp="1"/>
          </p:cNvSpPr>
          <p:nvPr>
            <p:ph type="dt" sz="half" idx="10"/>
          </p:nvPr>
        </p:nvSpPr>
        <p:spPr/>
        <p:txBody>
          <a:bodyPr/>
          <a:lstStyle/>
          <a:p>
            <a:fld id="{941992D0-4B24-4B01-9DFC-B5FEA36DB76C}" type="datetimeFigureOut">
              <a:rPr lang="pt-BR" smtClean="0"/>
              <a:pPr/>
              <a:t>11/05/2017</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54F431A6-C30F-48D2-BA68-2B0B5D7CBB1B}" type="slidenum">
              <a:rPr lang="pt-BR" smtClean="0"/>
              <a:pPr/>
              <a:t>‹nº›</a:t>
            </a:fld>
            <a:endParaRPr lang="pt-BR"/>
          </a:p>
        </p:txBody>
      </p:sp>
    </p:spTree>
    <p:extLst>
      <p:ext uri="{BB962C8B-B14F-4D97-AF65-F5344CB8AC3E}">
        <p14:creationId xmlns:p14="http://schemas.microsoft.com/office/powerpoint/2010/main" val="22189056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dirty="0"/>
          </a:p>
        </p:txBody>
      </p:sp>
      <p:sp>
        <p:nvSpPr>
          <p:cNvPr id="3" name="Vertical Text Placeholder 2"/>
          <p:cNvSpPr>
            <a:spLocks noGrp="1"/>
          </p:cNvSpPr>
          <p:nvPr>
            <p:ph type="body" orient="vert" idx="1"/>
          </p:nvPr>
        </p:nvSpPr>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10"/>
          </p:nvPr>
        </p:nvSpPr>
        <p:spPr/>
        <p:txBody>
          <a:bodyPr/>
          <a:lstStyle/>
          <a:p>
            <a:fld id="{941992D0-4B24-4B01-9DFC-B5FEA36DB76C}" type="datetimeFigureOut">
              <a:rPr lang="pt-BR" smtClean="0"/>
              <a:pPr/>
              <a:t>11/05/2017</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54F431A6-C30F-48D2-BA68-2B0B5D7CBB1B}" type="slidenum">
              <a:rPr lang="pt-BR" smtClean="0"/>
              <a:pPr/>
              <a:t>‹nº›</a:t>
            </a:fld>
            <a:endParaRPr lang="pt-BR"/>
          </a:p>
        </p:txBody>
      </p:sp>
    </p:spTree>
    <p:extLst>
      <p:ext uri="{BB962C8B-B14F-4D97-AF65-F5344CB8AC3E}">
        <p14:creationId xmlns:p14="http://schemas.microsoft.com/office/powerpoint/2010/main" val="23039598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pt-BR" smtClean="0"/>
              <a:t>Clique para editar o título mestre</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10"/>
          </p:nvPr>
        </p:nvSpPr>
        <p:spPr/>
        <p:txBody>
          <a:bodyPr/>
          <a:lstStyle/>
          <a:p>
            <a:fld id="{941992D0-4B24-4B01-9DFC-B5FEA36DB76C}" type="datetimeFigureOut">
              <a:rPr lang="pt-BR" smtClean="0"/>
              <a:pPr/>
              <a:t>11/05/2017</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54F431A6-C30F-48D2-BA68-2B0B5D7CBB1B}" type="slidenum">
              <a:rPr lang="pt-BR" smtClean="0"/>
              <a:pPr/>
              <a:t>‹nº›</a:t>
            </a:fld>
            <a:endParaRPr lang="pt-BR"/>
          </a:p>
        </p:txBody>
      </p:sp>
    </p:spTree>
    <p:extLst>
      <p:ext uri="{BB962C8B-B14F-4D97-AF65-F5344CB8AC3E}">
        <p14:creationId xmlns:p14="http://schemas.microsoft.com/office/powerpoint/2010/main" val="8578417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dirty="0"/>
          </a:p>
        </p:txBody>
      </p:sp>
      <p:sp>
        <p:nvSpPr>
          <p:cNvPr id="3" name="Content Placeholder 2"/>
          <p:cNvSpPr>
            <a:spLocks noGrp="1"/>
          </p:cNvSpPr>
          <p:nvPr>
            <p:ph idx="1"/>
          </p:nvPr>
        </p:nvSpPr>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10"/>
          </p:nvPr>
        </p:nvSpPr>
        <p:spPr/>
        <p:txBody>
          <a:bodyPr/>
          <a:lstStyle/>
          <a:p>
            <a:fld id="{941992D0-4B24-4B01-9DFC-B5FEA36DB76C}" type="datetimeFigureOut">
              <a:rPr lang="pt-BR" smtClean="0"/>
              <a:pPr/>
              <a:t>11/05/2017</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54F431A6-C30F-48D2-BA68-2B0B5D7CBB1B}" type="slidenum">
              <a:rPr lang="pt-BR" smtClean="0"/>
              <a:pPr/>
              <a:t>‹nº›</a:t>
            </a:fld>
            <a:endParaRPr lang="pt-BR"/>
          </a:p>
        </p:txBody>
      </p:sp>
    </p:spTree>
    <p:extLst>
      <p:ext uri="{BB962C8B-B14F-4D97-AF65-F5344CB8AC3E}">
        <p14:creationId xmlns:p14="http://schemas.microsoft.com/office/powerpoint/2010/main" val="20804794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Cabeçalho da Seção">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cstate="print">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pt-BR" smtClean="0"/>
              <a:t>Clique para editar o título mestre</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 texto mestre</a:t>
            </a:r>
          </a:p>
        </p:txBody>
      </p:sp>
      <p:sp>
        <p:nvSpPr>
          <p:cNvPr id="4" name="Date Placeholder 3"/>
          <p:cNvSpPr>
            <a:spLocks noGrp="1"/>
          </p:cNvSpPr>
          <p:nvPr>
            <p:ph type="dt" sz="half" idx="10"/>
          </p:nvPr>
        </p:nvSpPr>
        <p:spPr>
          <a:xfrm>
            <a:off x="8593667" y="6272784"/>
            <a:ext cx="2644309" cy="365125"/>
          </a:xfrm>
        </p:spPr>
        <p:txBody>
          <a:bodyPr/>
          <a:lstStyle/>
          <a:p>
            <a:fld id="{941992D0-4B24-4B01-9DFC-B5FEA36DB76C}" type="datetimeFigureOut">
              <a:rPr lang="pt-BR" smtClean="0"/>
              <a:pPr/>
              <a:t>11/05/2017</a:t>
            </a:fld>
            <a:endParaRPr lang="pt-BR"/>
          </a:p>
        </p:txBody>
      </p:sp>
      <p:sp>
        <p:nvSpPr>
          <p:cNvPr id="5" name="Footer Placeholder 4"/>
          <p:cNvSpPr>
            <a:spLocks noGrp="1"/>
          </p:cNvSpPr>
          <p:nvPr>
            <p:ph type="ftr" sz="quarter" idx="11"/>
          </p:nvPr>
        </p:nvSpPr>
        <p:spPr>
          <a:xfrm>
            <a:off x="2182708" y="6272784"/>
            <a:ext cx="6327648" cy="365125"/>
          </a:xfrm>
        </p:spPr>
        <p:txBody>
          <a:bodyPr/>
          <a:lstStyle/>
          <a:p>
            <a:endParaRPr lang="pt-BR"/>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cstate="print">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54F431A6-C30F-48D2-BA68-2B0B5D7CBB1B}" type="slidenum">
              <a:rPr lang="pt-BR" smtClean="0"/>
              <a:pPr/>
              <a:t>‹nº›</a:t>
            </a:fld>
            <a:endParaRPr lang="pt-BR"/>
          </a:p>
        </p:txBody>
      </p:sp>
    </p:spTree>
    <p:extLst>
      <p:ext uri="{BB962C8B-B14F-4D97-AF65-F5344CB8AC3E}">
        <p14:creationId xmlns:p14="http://schemas.microsoft.com/office/powerpoint/2010/main" val="33770139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5" name="Date Placeholder 4"/>
          <p:cNvSpPr>
            <a:spLocks noGrp="1"/>
          </p:cNvSpPr>
          <p:nvPr>
            <p:ph type="dt" sz="half" idx="10"/>
          </p:nvPr>
        </p:nvSpPr>
        <p:spPr/>
        <p:txBody>
          <a:bodyPr/>
          <a:lstStyle/>
          <a:p>
            <a:fld id="{941992D0-4B24-4B01-9DFC-B5FEA36DB76C}" type="datetimeFigureOut">
              <a:rPr lang="pt-BR" smtClean="0"/>
              <a:pPr/>
              <a:t>11/05/2017</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54F431A6-C30F-48D2-BA68-2B0B5D7CBB1B}" type="slidenum">
              <a:rPr lang="pt-BR" smtClean="0"/>
              <a:pPr/>
              <a:t>‹nº›</a:t>
            </a:fld>
            <a:endParaRPr lang="pt-BR"/>
          </a:p>
        </p:txBody>
      </p:sp>
    </p:spTree>
    <p:extLst>
      <p:ext uri="{BB962C8B-B14F-4D97-AF65-F5344CB8AC3E}">
        <p14:creationId xmlns:p14="http://schemas.microsoft.com/office/powerpoint/2010/main" val="27112822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pt-BR" smtClean="0"/>
              <a:t>Clique para editar o título mestre</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7" name="Date Placeholder 6"/>
          <p:cNvSpPr>
            <a:spLocks noGrp="1"/>
          </p:cNvSpPr>
          <p:nvPr>
            <p:ph type="dt" sz="half" idx="10"/>
          </p:nvPr>
        </p:nvSpPr>
        <p:spPr/>
        <p:txBody>
          <a:bodyPr/>
          <a:lstStyle/>
          <a:p>
            <a:fld id="{941992D0-4B24-4B01-9DFC-B5FEA36DB76C}" type="datetimeFigureOut">
              <a:rPr lang="pt-BR" smtClean="0"/>
              <a:pPr/>
              <a:t>11/05/2017</a:t>
            </a:fld>
            <a:endParaRPr lang="pt-BR"/>
          </a:p>
        </p:txBody>
      </p:sp>
      <p:sp>
        <p:nvSpPr>
          <p:cNvPr id="8" name="Footer Placeholder 7"/>
          <p:cNvSpPr>
            <a:spLocks noGrp="1"/>
          </p:cNvSpPr>
          <p:nvPr>
            <p:ph type="ftr" sz="quarter" idx="11"/>
          </p:nvPr>
        </p:nvSpPr>
        <p:spPr/>
        <p:txBody>
          <a:bodyPr/>
          <a:lstStyle/>
          <a:p>
            <a:endParaRPr lang="pt-BR"/>
          </a:p>
        </p:txBody>
      </p:sp>
      <p:sp>
        <p:nvSpPr>
          <p:cNvPr id="9" name="Slide Number Placeholder 8"/>
          <p:cNvSpPr>
            <a:spLocks noGrp="1"/>
          </p:cNvSpPr>
          <p:nvPr>
            <p:ph type="sldNum" sz="quarter" idx="12"/>
          </p:nvPr>
        </p:nvSpPr>
        <p:spPr/>
        <p:txBody>
          <a:bodyPr/>
          <a:lstStyle/>
          <a:p>
            <a:fld id="{54F431A6-C30F-48D2-BA68-2B0B5D7CBB1B}" type="slidenum">
              <a:rPr lang="pt-BR" smtClean="0"/>
              <a:pPr/>
              <a:t>‹nº›</a:t>
            </a:fld>
            <a:endParaRPr lang="pt-BR"/>
          </a:p>
        </p:txBody>
      </p:sp>
    </p:spTree>
    <p:extLst>
      <p:ext uri="{BB962C8B-B14F-4D97-AF65-F5344CB8AC3E}">
        <p14:creationId xmlns:p14="http://schemas.microsoft.com/office/powerpoint/2010/main" val="37645780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pt-BR" smtClean="0"/>
              <a:t>Clique para editar o título mestre</a:t>
            </a:r>
            <a:endParaRPr lang="en-US" dirty="0"/>
          </a:p>
        </p:txBody>
      </p:sp>
      <p:sp>
        <p:nvSpPr>
          <p:cNvPr id="3" name="Date Placeholder 2"/>
          <p:cNvSpPr>
            <a:spLocks noGrp="1"/>
          </p:cNvSpPr>
          <p:nvPr>
            <p:ph type="dt" sz="half" idx="10"/>
          </p:nvPr>
        </p:nvSpPr>
        <p:spPr/>
        <p:txBody>
          <a:bodyPr/>
          <a:lstStyle/>
          <a:p>
            <a:fld id="{941992D0-4B24-4B01-9DFC-B5FEA36DB76C}" type="datetimeFigureOut">
              <a:rPr lang="pt-BR" smtClean="0"/>
              <a:pPr/>
              <a:t>11/05/2017</a:t>
            </a:fld>
            <a:endParaRPr lang="pt-BR"/>
          </a:p>
        </p:txBody>
      </p:sp>
      <p:sp>
        <p:nvSpPr>
          <p:cNvPr id="4" name="Footer Placeholder 3"/>
          <p:cNvSpPr>
            <a:spLocks noGrp="1"/>
          </p:cNvSpPr>
          <p:nvPr>
            <p:ph type="ftr" sz="quarter" idx="11"/>
          </p:nvPr>
        </p:nvSpPr>
        <p:spPr/>
        <p:txBody>
          <a:bodyPr/>
          <a:lstStyle/>
          <a:p>
            <a:endParaRPr lang="pt-BR"/>
          </a:p>
        </p:txBody>
      </p:sp>
      <p:sp>
        <p:nvSpPr>
          <p:cNvPr id="5" name="Slide Number Placeholder 4"/>
          <p:cNvSpPr>
            <a:spLocks noGrp="1"/>
          </p:cNvSpPr>
          <p:nvPr>
            <p:ph type="sldNum" sz="quarter" idx="12"/>
          </p:nvPr>
        </p:nvSpPr>
        <p:spPr/>
        <p:txBody>
          <a:bodyPr/>
          <a:lstStyle/>
          <a:p>
            <a:fld id="{54F431A6-C30F-48D2-BA68-2B0B5D7CBB1B}" type="slidenum">
              <a:rPr lang="pt-BR" smtClean="0"/>
              <a:pPr/>
              <a:t>‹nº›</a:t>
            </a:fld>
            <a:endParaRPr lang="pt-BR"/>
          </a:p>
        </p:txBody>
      </p:sp>
    </p:spTree>
    <p:extLst>
      <p:ext uri="{BB962C8B-B14F-4D97-AF65-F5344CB8AC3E}">
        <p14:creationId xmlns:p14="http://schemas.microsoft.com/office/powerpoint/2010/main" val="9527532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41992D0-4B24-4B01-9DFC-B5FEA36DB76C}" type="datetimeFigureOut">
              <a:rPr lang="pt-BR" smtClean="0"/>
              <a:pPr/>
              <a:t>11/05/2017</a:t>
            </a:fld>
            <a:endParaRPr lang="pt-BR"/>
          </a:p>
        </p:txBody>
      </p:sp>
      <p:sp>
        <p:nvSpPr>
          <p:cNvPr id="3" name="Footer Placeholder 2"/>
          <p:cNvSpPr>
            <a:spLocks noGrp="1"/>
          </p:cNvSpPr>
          <p:nvPr>
            <p:ph type="ftr" sz="quarter" idx="11"/>
          </p:nvPr>
        </p:nvSpPr>
        <p:spPr/>
        <p:txBody>
          <a:bodyPr/>
          <a:lstStyle/>
          <a:p>
            <a:endParaRPr lang="pt-BR"/>
          </a:p>
        </p:txBody>
      </p:sp>
      <p:sp>
        <p:nvSpPr>
          <p:cNvPr id="4" name="Slide Number Placeholder 3"/>
          <p:cNvSpPr>
            <a:spLocks noGrp="1"/>
          </p:cNvSpPr>
          <p:nvPr>
            <p:ph type="sldNum" sz="quarter" idx="12"/>
          </p:nvPr>
        </p:nvSpPr>
        <p:spPr/>
        <p:txBody>
          <a:bodyPr/>
          <a:lstStyle/>
          <a:p>
            <a:fld id="{54F431A6-C30F-48D2-BA68-2B0B5D7CBB1B}" type="slidenum">
              <a:rPr lang="pt-BR" smtClean="0"/>
              <a:pPr/>
              <a:t>‹nº›</a:t>
            </a:fld>
            <a:endParaRPr lang="pt-BR"/>
          </a:p>
        </p:txBody>
      </p:sp>
    </p:spTree>
    <p:extLst>
      <p:ext uri="{BB962C8B-B14F-4D97-AF65-F5344CB8AC3E}">
        <p14:creationId xmlns:p14="http://schemas.microsoft.com/office/powerpoint/2010/main" val="36724529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údo com Legenda">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cstate="print">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pt-BR" smtClean="0"/>
              <a:t>Clique para editar o título mestre</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Date Placeholder 4"/>
          <p:cNvSpPr>
            <a:spLocks noGrp="1"/>
          </p:cNvSpPr>
          <p:nvPr>
            <p:ph type="dt" sz="half" idx="10"/>
          </p:nvPr>
        </p:nvSpPr>
        <p:spPr/>
        <p:txBody>
          <a:bodyPr/>
          <a:lstStyle/>
          <a:p>
            <a:fld id="{941992D0-4B24-4B01-9DFC-B5FEA36DB76C}" type="datetimeFigureOut">
              <a:rPr lang="pt-BR" smtClean="0"/>
              <a:pPr/>
              <a:t>11/05/2017</a:t>
            </a:fld>
            <a:endParaRPr lang="pt-BR"/>
          </a:p>
        </p:txBody>
      </p:sp>
      <p:sp>
        <p:nvSpPr>
          <p:cNvPr id="6" name="Footer Placeholder 5"/>
          <p:cNvSpPr>
            <a:spLocks noGrp="1"/>
          </p:cNvSpPr>
          <p:nvPr>
            <p:ph type="ftr" sz="quarter" idx="11"/>
          </p:nvPr>
        </p:nvSpPr>
        <p:spPr/>
        <p:txBody>
          <a:bodyPr/>
          <a:lstStyle/>
          <a:p>
            <a:endParaRPr lang="pt-BR"/>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cstate="print">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54F431A6-C30F-48D2-BA68-2B0B5D7CBB1B}" type="slidenum">
              <a:rPr lang="pt-BR" smtClean="0"/>
              <a:pPr/>
              <a:t>‹nº›</a:t>
            </a:fld>
            <a:endParaRPr lang="pt-BR"/>
          </a:p>
        </p:txBody>
      </p:sp>
    </p:spTree>
    <p:extLst>
      <p:ext uri="{BB962C8B-B14F-4D97-AF65-F5344CB8AC3E}">
        <p14:creationId xmlns:p14="http://schemas.microsoft.com/office/powerpoint/2010/main" val="37689308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m com Legenda">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cstate="print">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pt-BR" smtClean="0"/>
              <a:t>Clique para editar o título mestre</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t-BR" smtClean="0"/>
              <a:t>Clique no ícone para adicionar uma imagem</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Date Placeholder 4"/>
          <p:cNvSpPr>
            <a:spLocks noGrp="1"/>
          </p:cNvSpPr>
          <p:nvPr>
            <p:ph type="dt" sz="half" idx="10"/>
          </p:nvPr>
        </p:nvSpPr>
        <p:spPr/>
        <p:txBody>
          <a:bodyPr/>
          <a:lstStyle/>
          <a:p>
            <a:fld id="{941992D0-4B24-4B01-9DFC-B5FEA36DB76C}" type="datetimeFigureOut">
              <a:rPr lang="pt-BR" smtClean="0"/>
              <a:pPr/>
              <a:t>11/05/2017</a:t>
            </a:fld>
            <a:endParaRPr lang="pt-BR"/>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cstate="print">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54F431A6-C30F-48D2-BA68-2B0B5D7CBB1B}" type="slidenum">
              <a:rPr lang="pt-BR" smtClean="0"/>
              <a:pPr/>
              <a:t>‹nº›</a:t>
            </a:fld>
            <a:endParaRPr lang="pt-BR"/>
          </a:p>
        </p:txBody>
      </p:sp>
    </p:spTree>
    <p:extLst>
      <p:ext uri="{BB962C8B-B14F-4D97-AF65-F5344CB8AC3E}">
        <p14:creationId xmlns:p14="http://schemas.microsoft.com/office/powerpoint/2010/main" val="18758974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pt-BR" smtClean="0"/>
              <a:t>Clique para editar o título mestre</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941992D0-4B24-4B01-9DFC-B5FEA36DB76C}" type="datetimeFigureOut">
              <a:rPr lang="pt-BR" smtClean="0"/>
              <a:pPr/>
              <a:t>11/05/2017</a:t>
            </a:fld>
            <a:endParaRPr lang="pt-BR"/>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pt-BR"/>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cstate="print">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54F431A6-C30F-48D2-BA68-2B0B5D7CBB1B}" type="slidenum">
              <a:rPr lang="pt-BR" smtClean="0"/>
              <a:pPr/>
              <a:t>‹nº›</a:t>
            </a:fld>
            <a:endParaRPr lang="pt-BR"/>
          </a:p>
        </p:txBody>
      </p:sp>
    </p:spTree>
    <p:extLst>
      <p:ext uri="{BB962C8B-B14F-4D97-AF65-F5344CB8AC3E}">
        <p14:creationId xmlns:p14="http://schemas.microsoft.com/office/powerpoint/2010/main" val="4107079397"/>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Lst>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lavrapalavra.com/2016/11/09/o-feminismo-se-junta-ao-pensamento-marxista/" TargetMode="External"/><Relationship Id="rId2" Type="http://schemas.openxmlformats.org/officeDocument/2006/relationships/hyperlink" Target="http://phl.bibliotecaleontrotsky.org/arquivo/mv06neept/mv06neept-11o.pdf" TargetMode="External"/><Relationship Id="rId1" Type="http://schemas.openxmlformats.org/officeDocument/2006/relationships/slideLayout" Target="../slideLayouts/slideLayout2.xml"/><Relationship Id="rId5" Type="http://schemas.openxmlformats.org/officeDocument/2006/relationships/hyperlink" Target="https://www.marxists.org/portugues/trotsky/1929/11/rev-perman.htm" TargetMode="External"/><Relationship Id="rId4" Type="http://schemas.openxmlformats.org/officeDocument/2006/relationships/hyperlink" Target="https://www.marxists.org/portugues/trotsky/1924/licoes/index.htm"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pPr algn="ctr"/>
            <a:r>
              <a:rPr lang="pt-BR" sz="5400" dirty="0" smtClean="0"/>
              <a:t>Reforma ou revolução? </a:t>
            </a:r>
            <a:endParaRPr lang="pt-BR" sz="3600" dirty="0"/>
          </a:p>
        </p:txBody>
      </p:sp>
      <p:sp>
        <p:nvSpPr>
          <p:cNvPr id="3" name="Subtítulo 2"/>
          <p:cNvSpPr>
            <a:spLocks noGrp="1"/>
          </p:cNvSpPr>
          <p:nvPr>
            <p:ph type="subTitle" idx="1"/>
          </p:nvPr>
        </p:nvSpPr>
        <p:spPr>
          <a:xfrm>
            <a:off x="1054249" y="4698402"/>
            <a:ext cx="7891272" cy="1069848"/>
          </a:xfrm>
        </p:spPr>
        <p:txBody>
          <a:bodyPr>
            <a:normAutofit/>
          </a:bodyPr>
          <a:lstStyle/>
          <a:p>
            <a:pPr algn="ctr"/>
            <a:r>
              <a:rPr lang="pt-BR" sz="2800" dirty="0" smtClean="0"/>
              <a:t>Proposta de abordagem no </a:t>
            </a:r>
            <a:r>
              <a:rPr lang="pt-BR" sz="2800" dirty="0"/>
              <a:t>â</a:t>
            </a:r>
            <a:r>
              <a:rPr lang="pt-BR" sz="2800" dirty="0" smtClean="0"/>
              <a:t>mbito da crítica marxista às questões de identidade.</a:t>
            </a:r>
          </a:p>
        </p:txBody>
      </p:sp>
    </p:spTree>
    <p:extLst>
      <p:ext uri="{BB962C8B-B14F-4D97-AF65-F5344CB8AC3E}">
        <p14:creationId xmlns:p14="http://schemas.microsoft.com/office/powerpoint/2010/main" val="3000736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398207" y="367217"/>
            <a:ext cx="11459497" cy="6151570"/>
          </a:xfrm>
        </p:spPr>
        <p:txBody>
          <a:bodyPr>
            <a:normAutofit/>
          </a:bodyPr>
          <a:lstStyle/>
          <a:p>
            <a:pPr marL="0" indent="0" algn="just">
              <a:buNone/>
            </a:pPr>
            <a:r>
              <a:rPr lang="pt-BR" sz="2400" dirty="0" smtClean="0"/>
              <a:t>“Lembremos de que essa quantidade de valor (o salário) necessária à reprodução da força de trabalho não é determinada apenas pelas necessidades de um “biológico” salário mínimo garantido [...], mas pelas </a:t>
            </a:r>
            <a:r>
              <a:rPr lang="pt-BR" sz="2400" b="1" u="sng" dirty="0" smtClean="0">
                <a:solidFill>
                  <a:schemeClr val="accent2">
                    <a:lumMod val="75000"/>
                  </a:schemeClr>
                </a:solidFill>
              </a:rPr>
              <a:t>necessidades de um mínimo histórico </a:t>
            </a:r>
            <a:r>
              <a:rPr lang="pt-BR" sz="2400" dirty="0" smtClean="0"/>
              <a:t>(Marx observou que os trabalhadores ingleses precisam de cerveja, enquanto os proletários franceses precisam de vinho) – isto é, </a:t>
            </a:r>
            <a:r>
              <a:rPr lang="pt-BR" sz="2400" b="1" u="sng" dirty="0" smtClean="0">
                <a:solidFill>
                  <a:schemeClr val="accent2">
                    <a:lumMod val="75000"/>
                  </a:schemeClr>
                </a:solidFill>
              </a:rPr>
              <a:t>historicamente variável</a:t>
            </a:r>
            <a:r>
              <a:rPr lang="pt-BR" sz="2400" dirty="0" smtClean="0"/>
              <a:t>” (ALTHUSSER, p. 107, grifo nosso) </a:t>
            </a:r>
          </a:p>
          <a:p>
            <a:pPr marL="0" indent="0">
              <a:buNone/>
            </a:pPr>
            <a:endParaRPr lang="pt-BR" sz="2400" dirty="0"/>
          </a:p>
          <a:p>
            <a:pPr algn="ctr">
              <a:buFont typeface="Wingdings" panose="05000000000000000000" pitchFamily="2" charset="2"/>
              <a:buChar char="Ø"/>
            </a:pPr>
            <a:r>
              <a:rPr lang="pt-BR" sz="2400" dirty="0" smtClean="0"/>
              <a:t> </a:t>
            </a:r>
            <a:r>
              <a:rPr lang="pt-BR" sz="2400" b="1" dirty="0" smtClean="0">
                <a:solidFill>
                  <a:srgbClr val="FFC000"/>
                </a:solidFill>
              </a:rPr>
              <a:t>Salário</a:t>
            </a:r>
            <a:r>
              <a:rPr lang="pt-BR" sz="2400" dirty="0" smtClean="0"/>
              <a:t> = necessidades reconhecidas pelos capitalistas (“biológicas”) + </a:t>
            </a:r>
            <a:r>
              <a:rPr lang="pt-BR" sz="2400" dirty="0" smtClean="0">
                <a:solidFill>
                  <a:schemeClr val="accent2">
                    <a:lumMod val="75000"/>
                  </a:schemeClr>
                </a:solidFill>
              </a:rPr>
              <a:t>necessidades históricas impostas pela luta de classes</a:t>
            </a:r>
          </a:p>
          <a:p>
            <a:pPr algn="ctr">
              <a:buFont typeface="Wingdings" panose="05000000000000000000" pitchFamily="2" charset="2"/>
              <a:buChar char="Ø"/>
            </a:pPr>
            <a:endParaRPr lang="pt-BR" sz="2400" dirty="0" smtClean="0">
              <a:solidFill>
                <a:schemeClr val="accent2">
                  <a:lumMod val="75000"/>
                </a:schemeClr>
              </a:solidFill>
            </a:endParaRPr>
          </a:p>
          <a:p>
            <a:pPr marL="0" indent="0" algn="just">
              <a:buNone/>
            </a:pPr>
            <a:r>
              <a:rPr lang="pt-BR" sz="2400" dirty="0"/>
              <a:t>“O desenvolvimento das forças produtivas e o tipo de unidade historicamente constitutiva das forças produtivas, num dado momento, geram o resultado de que a </a:t>
            </a:r>
            <a:r>
              <a:rPr lang="pt-BR" sz="2400" b="1" u="sng" dirty="0"/>
              <a:t>força de trabalho tem que ser (</a:t>
            </a:r>
            <a:r>
              <a:rPr lang="pt-BR" sz="2400" b="1" u="sng" dirty="0" err="1"/>
              <a:t>variadamente</a:t>
            </a:r>
            <a:r>
              <a:rPr lang="pt-BR" sz="2400" b="1" u="sng" dirty="0"/>
              <a:t>) qualificada</a:t>
            </a:r>
            <a:r>
              <a:rPr lang="pt-BR" sz="2400" dirty="0"/>
              <a:t> e, portanto, reproduzida como tal. Dito de outra forma: de acordo com os </a:t>
            </a:r>
            <a:r>
              <a:rPr lang="pt-BR" sz="2400" b="1" u="sng" dirty="0"/>
              <a:t>requisitos da divisão </a:t>
            </a:r>
            <a:r>
              <a:rPr lang="pt-BR" sz="2400" b="1" u="sng" dirty="0" smtClean="0"/>
              <a:t>técnica </a:t>
            </a:r>
            <a:r>
              <a:rPr lang="pt-BR" sz="2400" b="1" u="sng" dirty="0"/>
              <a:t>e social do trabalho, com seus diferentes “cargos” e “postos”</a:t>
            </a:r>
            <a:r>
              <a:rPr lang="pt-BR" sz="2400" dirty="0"/>
              <a:t> </a:t>
            </a:r>
            <a:r>
              <a:rPr lang="pt-BR" sz="2400" dirty="0" smtClean="0"/>
              <a:t>(ALTHUSSER, p</a:t>
            </a:r>
            <a:r>
              <a:rPr lang="pt-BR" sz="2400" dirty="0"/>
              <a:t>. 107-108, grifo nosso)</a:t>
            </a:r>
          </a:p>
          <a:p>
            <a:pPr marL="0" indent="0">
              <a:buNone/>
            </a:pPr>
            <a:endParaRPr lang="pt-BR" sz="2400" dirty="0"/>
          </a:p>
        </p:txBody>
      </p:sp>
    </p:spTree>
    <p:extLst>
      <p:ext uri="{BB962C8B-B14F-4D97-AF65-F5344CB8AC3E}">
        <p14:creationId xmlns:p14="http://schemas.microsoft.com/office/powerpoint/2010/main" val="37317747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304800" y="467420"/>
            <a:ext cx="11138647" cy="5872420"/>
          </a:xfrm>
        </p:spPr>
        <p:txBody>
          <a:bodyPr>
            <a:noAutofit/>
          </a:bodyPr>
          <a:lstStyle/>
          <a:p>
            <a:pPr marL="0" indent="0" algn="just">
              <a:buNone/>
            </a:pPr>
            <a:r>
              <a:rPr lang="pt-BR" sz="2400" dirty="0" smtClean="0"/>
              <a:t>“Para colocar isso em termos mais científicos, eu diria que a reprodução da força de trabalho requer não apenas uma reprodução de sua qualificação, mas também, ao mesmo tempo, </a:t>
            </a:r>
            <a:r>
              <a:rPr lang="pt-BR" sz="2400" b="1" dirty="0" smtClean="0">
                <a:solidFill>
                  <a:schemeClr val="accent2">
                    <a:lumMod val="75000"/>
                  </a:schemeClr>
                </a:solidFill>
              </a:rPr>
              <a:t>uma reprodução de sua submissão às regras da ordem estabelecida</a:t>
            </a:r>
            <a:r>
              <a:rPr lang="pt-BR" sz="2400" dirty="0" smtClean="0"/>
              <a:t>, isto é, uma reprodução de sua submissão `ideologia vigente, para os trabalhadores, e uma reprodução da capacidade de manipular corretamente a ideologia dominante, para os agente da exploração e da repressão, </a:t>
            </a:r>
            <a:r>
              <a:rPr lang="pt-BR" sz="2400" b="1" dirty="0" smtClean="0">
                <a:solidFill>
                  <a:schemeClr val="accent2">
                    <a:lumMod val="75000"/>
                  </a:schemeClr>
                </a:solidFill>
              </a:rPr>
              <a:t>a fim de que eles também assegurem ‘com palavras’ a dominação da classe dominante </a:t>
            </a:r>
            <a:r>
              <a:rPr lang="pt-BR" sz="2400" dirty="0" smtClean="0"/>
              <a:t>[...]</a:t>
            </a:r>
          </a:p>
          <a:p>
            <a:pPr marL="0" indent="0" algn="just">
              <a:buNone/>
            </a:pPr>
            <a:r>
              <a:rPr lang="pt-BR" sz="2400" dirty="0" smtClean="0"/>
              <a:t>Todos os agentes da produção, da exploração e da repressão, para não falar dos ‘profissionais da ideologia’ (Marx), devem, de um modo ou de outro, estar ‘impregnados’ dessa ideologia, a fim de cumprir ‘conscientemente’ suas tarefas”. (ALTHUSSER, p. 108)</a:t>
            </a:r>
          </a:p>
          <a:p>
            <a:pPr marL="0" indent="0" algn="just">
              <a:buNone/>
            </a:pPr>
            <a:endParaRPr lang="pt-BR" sz="2400" dirty="0"/>
          </a:p>
          <a:p>
            <a:pPr marL="0" indent="0" algn="just">
              <a:buNone/>
            </a:pPr>
            <a:r>
              <a:rPr lang="pt-BR" sz="2400" b="1" dirty="0" smtClean="0"/>
              <a:t>“[...] é nas formas e sob as formas da sujeição ideológica que se assegura a reprodução qualificada da força de trabalho” </a:t>
            </a:r>
            <a:r>
              <a:rPr lang="pt-BR" sz="2400" dirty="0" smtClean="0"/>
              <a:t>(ALTHUSSER, p. 109).</a:t>
            </a:r>
            <a:endParaRPr lang="pt-BR" sz="2400" dirty="0"/>
          </a:p>
        </p:txBody>
      </p:sp>
    </p:spTree>
    <p:extLst>
      <p:ext uri="{BB962C8B-B14F-4D97-AF65-F5344CB8AC3E}">
        <p14:creationId xmlns:p14="http://schemas.microsoft.com/office/powerpoint/2010/main" val="28572032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243840" y="264486"/>
            <a:ext cx="11612880" cy="7848302"/>
          </a:xfrm>
          <a:prstGeom prst="rect">
            <a:avLst/>
          </a:prstGeom>
        </p:spPr>
        <p:txBody>
          <a:bodyPr wrap="square">
            <a:spAutoFit/>
          </a:bodyPr>
          <a:lstStyle/>
          <a:p>
            <a:pPr algn="just">
              <a:spcAft>
                <a:spcPts val="0"/>
              </a:spcAft>
            </a:pPr>
            <a:r>
              <a:rPr lang="pt-BR" sz="2400" dirty="0">
                <a:latin typeface="+mj-lt"/>
                <a:ea typeface="Times New Roman" panose="02020603050405020304" pitchFamily="18" charset="0"/>
                <a:cs typeface="Times New Roman" panose="02020603050405020304" pitchFamily="18" charset="0"/>
              </a:rPr>
              <a:t>O marxismo é a única teoria que insiste em mostrar como funciona um aparelho de Estado e que portanto, para se libertar, é preciso destruí‑lo. </a:t>
            </a:r>
            <a:r>
              <a:rPr lang="pt-BR" sz="2400" b="1" dirty="0">
                <a:solidFill>
                  <a:schemeClr val="accent2">
                    <a:lumMod val="75000"/>
                  </a:schemeClr>
                </a:solidFill>
                <a:latin typeface="+mj-lt"/>
                <a:ea typeface="Times New Roman" panose="02020603050405020304" pitchFamily="18" charset="0"/>
                <a:cs typeface="Times New Roman" panose="02020603050405020304" pitchFamily="18" charset="0"/>
              </a:rPr>
              <a:t>O capitalismo como o patriarcado podem incorporar avanços que lhes permitem sobreviver.</a:t>
            </a:r>
            <a:r>
              <a:rPr lang="pt-BR" sz="2400" dirty="0">
                <a:latin typeface="+mj-lt"/>
                <a:ea typeface="Times New Roman" panose="02020603050405020304" pitchFamily="18" charset="0"/>
                <a:cs typeface="Times New Roman" panose="02020603050405020304" pitchFamily="18" charset="0"/>
              </a:rPr>
              <a:t> Nós não podemos nos libertar de um sem nos libertarmos do outro</a:t>
            </a:r>
            <a:r>
              <a:rPr lang="pt-BR" sz="2400" dirty="0" smtClean="0">
                <a:latin typeface="+mj-lt"/>
                <a:ea typeface="Times New Roman" panose="02020603050405020304" pitchFamily="18" charset="0"/>
                <a:cs typeface="Times New Roman" panose="02020603050405020304" pitchFamily="18" charset="0"/>
              </a:rPr>
              <a:t>. [...] </a:t>
            </a:r>
            <a:r>
              <a:rPr lang="pt-BR" sz="2400" b="1" u="sng" dirty="0">
                <a:solidFill>
                  <a:schemeClr val="accent2">
                    <a:lumMod val="75000"/>
                  </a:schemeClr>
                </a:solidFill>
                <a:latin typeface="+mj-lt"/>
              </a:rPr>
              <a:t>O modo de produção capitalista se perpetua construindo os sujeitos de que ele tem necessidade.</a:t>
            </a:r>
            <a:r>
              <a:rPr lang="pt-BR" sz="2400" dirty="0" smtClean="0">
                <a:solidFill>
                  <a:schemeClr val="accent2">
                    <a:lumMod val="75000"/>
                  </a:schemeClr>
                </a:solidFill>
                <a:latin typeface="+mj-lt"/>
                <a:ea typeface="Times New Roman" panose="02020603050405020304" pitchFamily="18" charset="0"/>
                <a:cs typeface="Times New Roman" panose="02020603050405020304" pitchFamily="18" charset="0"/>
              </a:rPr>
              <a:t> </a:t>
            </a:r>
            <a:r>
              <a:rPr lang="pt-BR" sz="2400" dirty="0" smtClean="0">
                <a:latin typeface="+mj-lt"/>
                <a:ea typeface="Times New Roman" panose="02020603050405020304" pitchFamily="18" charset="0"/>
                <a:cs typeface="Times New Roman" panose="02020603050405020304" pitchFamily="18" charset="0"/>
              </a:rPr>
              <a:t>(THEVENIN, online)</a:t>
            </a:r>
          </a:p>
          <a:p>
            <a:pPr algn="just">
              <a:spcAft>
                <a:spcPts val="0"/>
              </a:spcAft>
            </a:pPr>
            <a:r>
              <a:rPr lang="pt-BR" sz="2400" dirty="0" smtClean="0">
                <a:latin typeface="+mj-lt"/>
              </a:rPr>
              <a:t>“Com o benefício do olhar em retrospectiva, podemos agora ver que o movimento pela libertação das mulheres apontou simultaneamente para dois futuros possíveis. Em um primeiro cenário, prefigurou-se um mundo onde a emancipação de gênero andou de mãos dadas com a democracia participativa e a solidariedade social; em um segundo, prometeu-se uma nova forma de liberalismo, capaz de garantir às mulheres tanto quanto aos homens os benefícios da autonomia individual, possibilidade aumentada de escolhas e avanços </a:t>
            </a:r>
            <a:r>
              <a:rPr lang="pt-BR" sz="2400" dirty="0" err="1" smtClean="0">
                <a:latin typeface="+mj-lt"/>
              </a:rPr>
              <a:t>meritocráticos</a:t>
            </a:r>
            <a:r>
              <a:rPr lang="pt-BR" sz="2400" dirty="0" smtClean="0">
                <a:latin typeface="+mj-lt"/>
              </a:rPr>
              <a:t>. [...] Da maneira como enxergo, a ambivalência do feminismo tem se decidido nos últimos anos a favor do segundo, o cenário liberal-individualista – mas não porque éramos vítimas passivas das seduções neoliberais. Ao contrário, nós mesmas contribuímos [...] para este desenvolvimento.” (FRASER, online)</a:t>
            </a:r>
            <a:endParaRPr lang="pt-BR" sz="2400" dirty="0">
              <a:solidFill>
                <a:schemeClr val="accent2">
                  <a:lumMod val="75000"/>
                </a:schemeClr>
              </a:solidFill>
              <a:effectLst/>
              <a:latin typeface="+mj-lt"/>
              <a:ea typeface="Times New Roman" panose="02020603050405020304" pitchFamily="18" charset="0"/>
              <a:cs typeface="Times New Roman" panose="02020603050405020304" pitchFamily="18" charset="0"/>
            </a:endParaRPr>
          </a:p>
          <a:p>
            <a:pPr marL="342900" indent="-342900" algn="just">
              <a:spcAft>
                <a:spcPts val="0"/>
              </a:spcAft>
            </a:pPr>
            <a:endParaRPr lang="pt-BR" sz="2400" dirty="0">
              <a:effectLst/>
              <a:latin typeface="+mj-lt"/>
              <a:ea typeface="Times New Roman" panose="02020603050405020304" pitchFamily="18" charset="0"/>
              <a:cs typeface="Times New Roman" panose="02020603050405020304" pitchFamily="18" charset="0"/>
            </a:endParaRPr>
          </a:p>
          <a:p>
            <a:pPr algn="just"/>
            <a:endParaRPr lang="pt-BR" sz="2400" dirty="0"/>
          </a:p>
          <a:p>
            <a:pPr algn="just"/>
            <a:r>
              <a:rPr lang="pt-BR" sz="2400" dirty="0"/>
              <a:t> </a:t>
            </a:r>
          </a:p>
          <a:p>
            <a:pPr algn="just">
              <a:spcAft>
                <a:spcPts val="0"/>
              </a:spcAft>
            </a:pPr>
            <a:endParaRPr lang="pt-BR" sz="2400" dirty="0">
              <a:effectLst/>
              <a:latin typeface="+mj-lt"/>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844569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ângulo 2"/>
          <p:cNvSpPr/>
          <p:nvPr/>
        </p:nvSpPr>
        <p:spPr>
          <a:xfrm>
            <a:off x="265471" y="206477"/>
            <a:ext cx="11430000" cy="7556555"/>
          </a:xfrm>
          <a:prstGeom prst="rect">
            <a:avLst/>
          </a:prstGeom>
        </p:spPr>
        <p:txBody>
          <a:bodyPr wrap="square">
            <a:spAutoFit/>
          </a:bodyPr>
          <a:lstStyle/>
          <a:p>
            <a:pPr marL="342900" indent="-342900" algn="just"/>
            <a:r>
              <a:rPr lang="pt-BR" sz="2400" dirty="0" smtClean="0"/>
              <a:t>      </a:t>
            </a:r>
          </a:p>
          <a:p>
            <a:pPr marL="342900" indent="-342900" algn="just"/>
            <a:endParaRPr lang="pt-BR" sz="2400" dirty="0"/>
          </a:p>
          <a:p>
            <a:pPr marL="342900" indent="-342900" algn="just"/>
            <a:r>
              <a:rPr lang="pt-BR" sz="2400" dirty="0" smtClean="0"/>
              <a:t>	</a:t>
            </a:r>
          </a:p>
          <a:p>
            <a:pPr marL="342900" indent="-342900" algn="just"/>
            <a:r>
              <a:rPr lang="pt-BR" sz="2400" dirty="0" smtClean="0"/>
              <a:t>“Ora, se nos é preciso desdobrar uma </a:t>
            </a:r>
            <a:r>
              <a:rPr lang="pt-BR" sz="2400" b="1" dirty="0" smtClean="0">
                <a:solidFill>
                  <a:schemeClr val="accent2">
                    <a:lumMod val="75000"/>
                  </a:schemeClr>
                </a:solidFill>
              </a:rPr>
              <a:t>dialética entre conquistas imediatas e processo revolucionário</a:t>
            </a:r>
            <a:r>
              <a:rPr lang="pt-BR" sz="2400" dirty="0" smtClean="0"/>
              <a:t>, isso não pode ser senão do ponto de vista do comunismo, como sobredeterminação ideológica e política. Não é a Revolução Francesa, que foi construída sobre a exclusão das mulheres, que deve ter nossa filiação, mas a Comuna de Paris.” </a:t>
            </a:r>
            <a:r>
              <a:rPr lang="pt-BR" sz="2400" dirty="0" smtClean="0">
                <a:ea typeface="Times New Roman" panose="02020603050405020304" pitchFamily="18" charset="0"/>
                <a:cs typeface="Times New Roman" panose="02020603050405020304" pitchFamily="18" charset="0"/>
              </a:rPr>
              <a:t>(THEVENIN, online)</a:t>
            </a:r>
          </a:p>
          <a:p>
            <a:pPr marL="342900" indent="-342900" algn="just">
              <a:spcAft>
                <a:spcPts val="0"/>
              </a:spcAft>
              <a:buFont typeface="Wingdings" panose="05000000000000000000" pitchFamily="2" charset="2"/>
              <a:buChar char="Ø"/>
            </a:pPr>
            <a:endParaRPr lang="pt-BR" sz="2400" dirty="0" smtClean="0">
              <a:ea typeface="Times New Roman" panose="02020603050405020304" pitchFamily="18" charset="0"/>
              <a:cs typeface="Times New Roman" panose="02020603050405020304" pitchFamily="18" charset="0"/>
            </a:endParaRPr>
          </a:p>
          <a:p>
            <a:pPr marL="342900" indent="-342900" algn="just">
              <a:spcAft>
                <a:spcPts val="0"/>
              </a:spcAft>
              <a:buFont typeface="Wingdings" panose="05000000000000000000" pitchFamily="2" charset="2"/>
              <a:buChar char="Ø"/>
            </a:pPr>
            <a:r>
              <a:rPr lang="pt-BR" sz="2400" dirty="0" smtClean="0">
                <a:ea typeface="Times New Roman" panose="02020603050405020304" pitchFamily="18" charset="0"/>
                <a:cs typeface="Times New Roman" panose="02020603050405020304" pitchFamily="18" charset="0"/>
              </a:rPr>
              <a:t>Pensar no quanto essa “margem de manobra” do Capital é distinta em países de capitalismo central e países de capitalismo periférico – neste sentido, abordaremos as elaborações de Trotsky</a:t>
            </a:r>
          </a:p>
          <a:p>
            <a:pPr algn="just">
              <a:spcAft>
                <a:spcPts val="0"/>
              </a:spcAft>
            </a:pPr>
            <a:endParaRPr lang="pt-BR" sz="2400" dirty="0" smtClean="0">
              <a:ea typeface="Times New Roman" panose="02020603050405020304" pitchFamily="18" charset="0"/>
              <a:cs typeface="Times New Roman" panose="02020603050405020304" pitchFamily="18" charset="0"/>
            </a:endParaRPr>
          </a:p>
          <a:p>
            <a:pPr marL="342900" indent="-342900" algn="just">
              <a:spcAft>
                <a:spcPts val="0"/>
              </a:spcAft>
              <a:buFont typeface="Wingdings" panose="05000000000000000000" pitchFamily="2" charset="2"/>
              <a:buChar char="Ø"/>
            </a:pPr>
            <a:r>
              <a:rPr lang="pt-BR" sz="2400" dirty="0" smtClean="0">
                <a:ea typeface="Times New Roman" panose="02020603050405020304" pitchFamily="18" charset="0"/>
                <a:cs typeface="Times New Roman" panose="02020603050405020304" pitchFamily="18" charset="0"/>
              </a:rPr>
              <a:t>Não estamos a defender a estratégia do “quanto pior, melhor”, mas é preciso ter consciência sobre o referencial futuro adotado para travar as lutas do presente.</a:t>
            </a:r>
          </a:p>
          <a:p>
            <a:pPr marL="342900" indent="-342900" algn="just">
              <a:spcAft>
                <a:spcPts val="0"/>
              </a:spcAft>
              <a:buFont typeface="Wingdings" panose="05000000000000000000" pitchFamily="2" charset="2"/>
              <a:buChar char="Ø"/>
            </a:pPr>
            <a:endParaRPr lang="pt-BR" dirty="0" smtClean="0">
              <a:ea typeface="Times New Roman" panose="02020603050405020304" pitchFamily="18" charset="0"/>
              <a:cs typeface="Times New Roman" panose="02020603050405020304" pitchFamily="18" charset="0"/>
            </a:endParaRPr>
          </a:p>
          <a:p>
            <a:endParaRPr lang="pt-BR" dirty="0" smtClean="0"/>
          </a:p>
          <a:p>
            <a:endParaRPr lang="pt-BR" dirty="0" smtClean="0"/>
          </a:p>
          <a:p>
            <a:endParaRPr lang="pt-BR" dirty="0" smtClean="0"/>
          </a:p>
          <a:p>
            <a:pPr marL="342900" indent="-342900" algn="just">
              <a:spcAft>
                <a:spcPts val="0"/>
              </a:spcAft>
            </a:pPr>
            <a:endParaRPr lang="pt-BR" dirty="0" smtClean="0">
              <a:ea typeface="Times New Roman" panose="02020603050405020304" pitchFamily="18" charset="0"/>
              <a:cs typeface="Times New Roman" panose="02020603050405020304" pitchFamily="18" charset="0"/>
            </a:endParaRPr>
          </a:p>
          <a:p>
            <a:pPr marL="342900" indent="-342900" algn="just">
              <a:spcAft>
                <a:spcPts val="0"/>
              </a:spcAft>
            </a:pPr>
            <a:endParaRPr lang="pt-BR" dirty="0" smtClean="0">
              <a:ea typeface="Times New Roman" panose="02020603050405020304" pitchFamily="18" charset="0"/>
              <a:cs typeface="Times New Roman" panose="02020603050405020304" pitchFamily="18" charset="0"/>
            </a:endParaRPr>
          </a:p>
          <a:p>
            <a:pPr marL="342900" indent="-342900" algn="just">
              <a:spcAft>
                <a:spcPts val="0"/>
              </a:spcAft>
            </a:pPr>
            <a:endParaRPr lang="pt-BR" dirty="0" smtClean="0">
              <a:ea typeface="Times New Roman" panose="02020603050405020304" pitchFamily="18" charset="0"/>
              <a:cs typeface="Times New Roman" panose="02020603050405020304"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204717" y="280219"/>
            <a:ext cx="11559654" cy="6740307"/>
          </a:xfrm>
          <a:prstGeom prst="rect">
            <a:avLst/>
          </a:prstGeom>
        </p:spPr>
        <p:txBody>
          <a:bodyPr wrap="square">
            <a:spAutoFit/>
          </a:bodyPr>
          <a:lstStyle/>
          <a:p>
            <a:pPr algn="just"/>
            <a:r>
              <a:rPr lang="pt-BR" sz="2200" dirty="0" smtClean="0"/>
              <a:t>Anos antes da Revolução Russa de 1917, Trotsky resgatava as elaborações de Marx para ajustá-las à </a:t>
            </a:r>
            <a:r>
              <a:rPr lang="pt-BR" sz="2200" b="1" u="sng" dirty="0" smtClean="0">
                <a:solidFill>
                  <a:srgbClr val="C00000"/>
                </a:solidFill>
              </a:rPr>
              <a:t>periferia</a:t>
            </a:r>
            <a:r>
              <a:rPr lang="pt-BR" sz="2200" dirty="0" smtClean="0"/>
              <a:t> do capitalismo: dizia que as tarefas democráticas só poderiam ser resolvidas pelo proletariado e não por uma burguesia nacional rendida à burguesia internacional (característica das burguesias nos países sob o jugo do imperialismo). E, assim, a revolução democrática acabaria por se transformar em revolução socialista. </a:t>
            </a:r>
            <a:endParaRPr lang="pt-BR" sz="2200" dirty="0" smtClean="0">
              <a:ea typeface="Times New Roman" panose="02020603050405020304" pitchFamily="18" charset="0"/>
              <a:cs typeface="Times New Roman" panose="02020603050405020304" pitchFamily="18" charset="0"/>
            </a:endParaRPr>
          </a:p>
          <a:p>
            <a:pPr algn="just"/>
            <a:endParaRPr lang="pt-BR" sz="2200" dirty="0" smtClean="0">
              <a:ea typeface="Times New Roman" panose="02020603050405020304" pitchFamily="18" charset="0"/>
              <a:cs typeface="Times New Roman" panose="02020603050405020304" pitchFamily="18" charset="0"/>
            </a:endParaRPr>
          </a:p>
          <a:p>
            <a:pPr algn="just"/>
            <a:r>
              <a:rPr lang="pt-BR" sz="2200" dirty="0" smtClean="0">
                <a:ea typeface="Times New Roman" panose="02020603050405020304" pitchFamily="18" charset="0"/>
                <a:cs typeface="Times New Roman" panose="02020603050405020304" pitchFamily="18" charset="0"/>
              </a:rPr>
              <a:t>“</a:t>
            </a:r>
            <a:r>
              <a:rPr lang="pt-BR" sz="2200" dirty="0" smtClean="0"/>
              <a:t>A teoria da revolução permanente, renascendo em 1905 [...]demonstrava que, em nossa época, o cumprimento das tarefas democráticas, proposto pelos países burgueses atrasados, conduzia diretamente à ditadura do proletariado, que coloca as tarefas socialistas na ordem do dia. Nisto consistia a ideia fundamental da teoria. [...] Desta maneira, tornava-se permanente o desenvolvimento revolucionário que ia da revolução democrática à transformação socialista da sociedade.</a:t>
            </a:r>
          </a:p>
          <a:p>
            <a:pPr algn="just"/>
            <a:r>
              <a:rPr lang="pt-BR" sz="2200" dirty="0" smtClean="0"/>
              <a:t>[...]</a:t>
            </a:r>
          </a:p>
          <a:p>
            <a:pPr algn="just"/>
            <a:r>
              <a:rPr lang="pt-BR" sz="2200" dirty="0" smtClean="0"/>
              <a:t>8. A ditadura do proletariado, que sobe ao poder como força dirigente da revolução democrática, será colocada, inevitável e muito rapidamente, diante de tarefas que a levarão a fazer incursões profundas no direito burguês da propriedade. No curso do seu desenvolvimento, a revolução democrática se transforma diretamente em revolução socialista, tornando-se, pois, uma revolução permanente.”  (TROTSKY, 1929)</a:t>
            </a:r>
            <a:endParaRPr lang="pt-BR" sz="2200" u="sng" dirty="0" smtClean="0"/>
          </a:p>
          <a:p>
            <a:pPr algn="just"/>
            <a:endParaRPr lang="pt-BR" sz="2200" u="sng" dirty="0" smtClean="0"/>
          </a:p>
          <a:p>
            <a:endParaRPr lang="pt-BR" dirty="0"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0" y="0"/>
            <a:ext cx="12192000" cy="7848302"/>
          </a:xfrm>
          <a:prstGeom prst="rect">
            <a:avLst/>
          </a:prstGeom>
        </p:spPr>
        <p:txBody>
          <a:bodyPr wrap="square">
            <a:spAutoFit/>
          </a:bodyPr>
          <a:lstStyle/>
          <a:p>
            <a:pPr algn="just"/>
            <a:r>
              <a:rPr lang="pt-BR" sz="2100" dirty="0" smtClean="0"/>
              <a:t>Posteriormente, essa teoria se comprovou com a Revolução Russa:</a:t>
            </a:r>
          </a:p>
          <a:p>
            <a:pPr algn="just"/>
            <a:endParaRPr lang="pt-BR" sz="2100" dirty="0" smtClean="0"/>
          </a:p>
          <a:p>
            <a:pPr algn="just"/>
            <a:r>
              <a:rPr lang="pt-BR" sz="2100" dirty="0" smtClean="0"/>
              <a:t>“Considerada à parte, a Revolução de Fevereiro era uma revolução burguesa. Mas como revolução burguesa, era demasiadamente tardia, não encerrando em si nenhum elemento de estabilidade. Dilacerada por contradições que imediatamente se manifestaram pela dualidade de poder, deveria transformar-se em introdução direta à Revolução proletária - o que veio a acontecer - ou então, sob um regime de oligarquia burguesa, lançar a Rússia num estado </a:t>
            </a:r>
            <a:r>
              <a:rPr lang="pt-BR" sz="2100" dirty="0" err="1" smtClean="0"/>
              <a:t>semi-colonial</a:t>
            </a:r>
            <a:r>
              <a:rPr lang="pt-BR" sz="2100" dirty="0" smtClean="0"/>
              <a:t>”.(TROTSKY, 1924) </a:t>
            </a:r>
          </a:p>
          <a:p>
            <a:pPr algn="just"/>
            <a:endParaRPr lang="pt-BR" sz="2100" dirty="0" smtClean="0"/>
          </a:p>
          <a:p>
            <a:pPr algn="just"/>
            <a:r>
              <a:rPr lang="pt-BR" sz="2100" dirty="0" smtClean="0"/>
              <a:t>	No entanto, é importante que tais pautas não sejam colocadas só nos marcos de exigências ao governo, mas sim numa ótica de necessidade de tomada do poder, pois só assim pode-se propiciar a transformação do modo de produção e conquistar mudanças de fato consistentes – isto é, as pautas “reformistas” hoje, a favor da classe trabalhadora (como os direitos trabalhistas, por exemplo) e a favor </a:t>
            </a:r>
            <a:r>
              <a:rPr lang="pt-BR" sz="2100" dirty="0" err="1" smtClean="0"/>
              <a:t>dxs</a:t>
            </a:r>
            <a:r>
              <a:rPr lang="pt-BR" sz="2100" dirty="0" smtClean="0"/>
              <a:t> </a:t>
            </a:r>
            <a:r>
              <a:rPr lang="pt-BR" sz="2100" dirty="0" err="1" smtClean="0"/>
              <a:t>oprimidxs</a:t>
            </a:r>
            <a:r>
              <a:rPr lang="pt-BR" sz="2100" dirty="0" smtClean="0"/>
              <a:t>, só são consistentes e estáveis num novo ambiente, dado pela revolução, pois o capitalismo necessita das desigualdades para se reproduzir mais e melhor.</a:t>
            </a:r>
          </a:p>
          <a:p>
            <a:pPr algn="just"/>
            <a:endParaRPr lang="pt-BR" sz="2100" dirty="0" smtClean="0"/>
          </a:p>
          <a:p>
            <a:pPr algn="just"/>
            <a:r>
              <a:rPr lang="pt-BR" sz="2100" dirty="0" smtClean="0"/>
              <a:t>“Mas -  objeção provável, numa primeira abordagem - um partido revolucionário deve renunciar a exercer pressão sobre a burguesia e o seu governo? Evidentemente que não. A pressão sobre o governo burguês está na lógica das reformas. Um partido marxista não renuncia a reformas, só que estas se referem sempre a questões secundárias, nunca às essenciais. É impossível conquistar o poder por meio de reformas. Através de uma pressão não se pode forçar a burguesia a mudar de política numa questão de que depende a sua sorte”.(TROTSKY, 1924)</a:t>
            </a:r>
          </a:p>
          <a:p>
            <a:endParaRPr lang="pt-BR" sz="2100" dirty="0" smtClean="0"/>
          </a:p>
          <a:p>
            <a:endParaRPr lang="pt-BR" sz="2100" dirty="0" smtClean="0"/>
          </a:p>
          <a:p>
            <a:endParaRPr lang="pt-BR" sz="2100" dirty="0"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89935" y="233910"/>
            <a:ext cx="10058400" cy="1019703"/>
          </a:xfrm>
        </p:spPr>
        <p:txBody>
          <a:bodyPr>
            <a:normAutofit/>
          </a:bodyPr>
          <a:lstStyle/>
          <a:p>
            <a:r>
              <a:rPr lang="pt-BR" sz="3600" dirty="0" smtClean="0"/>
              <a:t>Proposta reflexiva:</a:t>
            </a:r>
            <a:endParaRPr lang="pt-BR" sz="3600" dirty="0"/>
          </a:p>
        </p:txBody>
      </p:sp>
      <p:sp>
        <p:nvSpPr>
          <p:cNvPr id="3" name="Espaço Reservado para Conteúdo 2"/>
          <p:cNvSpPr>
            <a:spLocks noGrp="1"/>
          </p:cNvSpPr>
          <p:nvPr>
            <p:ph idx="1"/>
          </p:nvPr>
        </p:nvSpPr>
        <p:spPr>
          <a:xfrm>
            <a:off x="589935" y="1253613"/>
            <a:ext cx="11267768" cy="4955458"/>
          </a:xfrm>
        </p:spPr>
        <p:txBody>
          <a:bodyPr>
            <a:normAutofit fontScale="92500" lnSpcReduction="10000"/>
          </a:bodyPr>
          <a:lstStyle/>
          <a:p>
            <a:pPr algn="just"/>
            <a:r>
              <a:rPr lang="pt-BR" dirty="0"/>
              <a:t> </a:t>
            </a:r>
            <a:r>
              <a:rPr lang="pt-BR" sz="2800" dirty="0" smtClean="0"/>
              <a:t>Ainda que o racismo, machismo e a </a:t>
            </a:r>
            <a:r>
              <a:rPr lang="pt-BR" sz="2800" dirty="0" err="1" smtClean="0"/>
              <a:t>homolesbiotransfobia</a:t>
            </a:r>
            <a:r>
              <a:rPr lang="pt-BR" sz="2800" dirty="0" smtClean="0"/>
              <a:t> sejam anteriores (historicamente) ao surgimento e consolidação do modo de produção capitalista, com ele, há novas especificidades históricas que os tornam </a:t>
            </a:r>
            <a:r>
              <a:rPr lang="pt-BR" sz="2800" i="1" u="sng" dirty="0" smtClean="0"/>
              <a:t>funcionais</a:t>
            </a:r>
            <a:r>
              <a:rPr lang="pt-BR" sz="2800" dirty="0" smtClean="0"/>
              <a:t> à lógica de acumulação.</a:t>
            </a:r>
          </a:p>
          <a:p>
            <a:pPr marL="0" indent="0" algn="just">
              <a:buNone/>
            </a:pPr>
            <a:endParaRPr lang="pt-BR" sz="2800" dirty="0" smtClean="0"/>
          </a:p>
          <a:p>
            <a:pPr lvl="1" algn="just">
              <a:buFont typeface="Wingdings" panose="05000000000000000000" pitchFamily="2" charset="2"/>
              <a:buChar char="Ø"/>
            </a:pPr>
            <a:r>
              <a:rPr lang="pt-BR" sz="2800" dirty="0"/>
              <a:t> </a:t>
            </a:r>
            <a:r>
              <a:rPr lang="pt-BR" sz="2800" dirty="0" smtClean="0"/>
              <a:t>Rebaixamento do valor dos salários;</a:t>
            </a:r>
          </a:p>
          <a:p>
            <a:pPr lvl="1" algn="just">
              <a:buFont typeface="Wingdings" panose="05000000000000000000" pitchFamily="2" charset="2"/>
              <a:buChar char="Ø"/>
            </a:pPr>
            <a:r>
              <a:rPr lang="pt-BR" sz="2800" dirty="0" smtClean="0"/>
              <a:t> Divisões no seio da classe trabalhadora;</a:t>
            </a:r>
          </a:p>
          <a:p>
            <a:pPr lvl="1" algn="just">
              <a:buFont typeface="Wingdings" panose="05000000000000000000" pitchFamily="2" charset="2"/>
              <a:buChar char="Ø"/>
            </a:pPr>
            <a:r>
              <a:rPr lang="pt-BR" sz="2800" dirty="0" smtClean="0"/>
              <a:t> Ideologia jurídica (sujeito de direito) – </a:t>
            </a:r>
            <a:r>
              <a:rPr lang="pt-BR" sz="2800" i="1" dirty="0" smtClean="0"/>
              <a:t>a luta pela igualdade</a:t>
            </a:r>
            <a:endParaRPr lang="pt-BR" sz="2800" dirty="0" smtClean="0"/>
          </a:p>
          <a:p>
            <a:pPr marL="274320" lvl="1" indent="0" algn="just">
              <a:buNone/>
            </a:pPr>
            <a:endParaRPr lang="pt-BR" sz="2800" dirty="0"/>
          </a:p>
          <a:p>
            <a:pPr marL="274320" lvl="1" indent="0" algn="just">
              <a:buNone/>
            </a:pPr>
            <a:r>
              <a:rPr lang="pt-BR" sz="2800" dirty="0" smtClean="0"/>
              <a:t>Em razão disso, é preciso certo cuidado ao classificar as lutas das mulheres, pessoas LGBTTIQ e </a:t>
            </a:r>
            <a:r>
              <a:rPr lang="pt-BR" sz="2800" dirty="0" err="1" smtClean="0"/>
              <a:t>negrxs</a:t>
            </a:r>
            <a:r>
              <a:rPr lang="pt-BR" sz="2800" dirty="0" smtClean="0"/>
              <a:t> como meramente “reformista” (lembrar que as primeiras palavras de ordem que orientaram as táticas revolucionárias na Revolução Russa de 1917 foram “paz, pão e terra”.)</a:t>
            </a:r>
          </a:p>
          <a:p>
            <a:pPr lvl="1" algn="just">
              <a:buFont typeface="Wingdings" panose="05000000000000000000" pitchFamily="2" charset="2"/>
              <a:buChar char="Ø"/>
            </a:pPr>
            <a:endParaRPr lang="pt-BR" sz="2800" dirty="0"/>
          </a:p>
          <a:p>
            <a:pPr marL="274320" lvl="1" indent="0" algn="just">
              <a:buNone/>
            </a:pPr>
            <a:endParaRPr lang="pt-BR" sz="2800" dirty="0" smtClean="0"/>
          </a:p>
        </p:txBody>
      </p:sp>
    </p:spTree>
    <p:extLst>
      <p:ext uri="{BB962C8B-B14F-4D97-AF65-F5344CB8AC3E}">
        <p14:creationId xmlns:p14="http://schemas.microsoft.com/office/powerpoint/2010/main" val="314232713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365760" y="640080"/>
            <a:ext cx="10792968" cy="5897880"/>
          </a:xfrm>
        </p:spPr>
        <p:txBody>
          <a:bodyPr>
            <a:normAutofit/>
          </a:bodyPr>
          <a:lstStyle/>
          <a:p>
            <a:pPr algn="just"/>
            <a:r>
              <a:rPr lang="pt-BR" sz="2400" dirty="0"/>
              <a:t>Em seu livro </a:t>
            </a:r>
            <a:r>
              <a:rPr lang="pt-BR" sz="2400" i="1" dirty="0"/>
              <a:t>Democracia contra capitalismo </a:t>
            </a:r>
            <a:r>
              <a:rPr lang="pt-BR" sz="2400" dirty="0"/>
              <a:t>(1995), </a:t>
            </a:r>
            <a:r>
              <a:rPr lang="pt-BR" sz="2400" dirty="0" smtClean="0"/>
              <a:t>[Ellen] </a:t>
            </a:r>
            <a:r>
              <a:rPr lang="pt-BR" sz="2400" dirty="0" err="1" smtClean="0"/>
              <a:t>Meiksins</a:t>
            </a:r>
            <a:r>
              <a:rPr lang="pt-BR" sz="2400" dirty="0" smtClean="0"/>
              <a:t> </a:t>
            </a:r>
            <a:r>
              <a:rPr lang="pt-BR" sz="2400" dirty="0"/>
              <a:t>Wood explica como a </a:t>
            </a:r>
            <a:r>
              <a:rPr lang="pt-BR" sz="2400" dirty="0">
                <a:solidFill>
                  <a:schemeClr val="accent2">
                    <a:lumMod val="75000"/>
                  </a:schemeClr>
                </a:solidFill>
              </a:rPr>
              <a:t>separação das esferas econômica e política </a:t>
            </a:r>
            <a:r>
              <a:rPr lang="pt-BR" sz="2400" dirty="0"/>
              <a:t>na sociedade capitalista tende a </a:t>
            </a:r>
            <a:r>
              <a:rPr lang="pt-BR" sz="2400" dirty="0">
                <a:solidFill>
                  <a:schemeClr val="accent2">
                    <a:lumMod val="75000"/>
                  </a:schemeClr>
                </a:solidFill>
              </a:rPr>
              <a:t>debilitar as relações </a:t>
            </a:r>
            <a:r>
              <a:rPr lang="pt-BR" sz="2400" dirty="0" err="1">
                <a:solidFill>
                  <a:schemeClr val="accent2">
                    <a:lumMod val="75000"/>
                  </a:schemeClr>
                </a:solidFill>
              </a:rPr>
              <a:t>extraeconômicas</a:t>
            </a:r>
            <a:r>
              <a:rPr lang="pt-BR" sz="2400" dirty="0"/>
              <a:t> (familiares, políticas, laços de amizade etc.), privilegiando a constituição de </a:t>
            </a:r>
            <a:r>
              <a:rPr lang="pt-BR" sz="2400" dirty="0">
                <a:solidFill>
                  <a:schemeClr val="accent2">
                    <a:lumMod val="75000"/>
                  </a:schemeClr>
                </a:solidFill>
              </a:rPr>
              <a:t>sujeitos individuais “formalmente livres e iguais</a:t>
            </a:r>
            <a:r>
              <a:rPr lang="pt-BR" sz="2400" dirty="0"/>
              <a:t>”, disponíveis para trabalhar e consumir. Entretanto, por sua vez, utiliza as “desigualdades </a:t>
            </a:r>
            <a:r>
              <a:rPr lang="pt-BR" sz="2400" dirty="0" err="1"/>
              <a:t>extraeconômicas</a:t>
            </a:r>
            <a:r>
              <a:rPr lang="pt-BR" sz="2400" dirty="0"/>
              <a:t>” existentes, que chamamos de relações de opressão, para aumentar a exploração de alguns setores da classe. </a:t>
            </a:r>
            <a:r>
              <a:rPr lang="pt-BR" sz="2400" dirty="0">
                <a:solidFill>
                  <a:schemeClr val="accent2">
                    <a:lumMod val="75000"/>
                  </a:schemeClr>
                </a:solidFill>
              </a:rPr>
              <a:t>Ou seja, </a:t>
            </a:r>
            <a:r>
              <a:rPr lang="pt-BR" sz="2400" b="1" dirty="0">
                <a:solidFill>
                  <a:schemeClr val="accent2">
                    <a:lumMod val="75000"/>
                  </a:schemeClr>
                </a:solidFill>
              </a:rPr>
              <a:t>o capitalismo tende não a eliminar as desigualdades e opressões com as quais se encontra, mas a englobar “todas as opressões históricas e culturalmente disponíveis num âmbito determinado” para aumentar a </a:t>
            </a:r>
            <a:r>
              <a:rPr lang="pt-BR" sz="2400" b="1" dirty="0" smtClean="0">
                <a:solidFill>
                  <a:schemeClr val="accent2">
                    <a:lumMod val="75000"/>
                  </a:schemeClr>
                </a:solidFill>
              </a:rPr>
              <a:t>exploração </a:t>
            </a:r>
            <a:r>
              <a:rPr lang="pt-BR" sz="2400" dirty="0" smtClean="0"/>
              <a:t>(OPPEN, online)</a:t>
            </a:r>
            <a:endParaRPr lang="pt-BR" sz="2400" dirty="0"/>
          </a:p>
          <a:p>
            <a:pPr algn="just"/>
            <a:r>
              <a:rPr lang="pt-BR" sz="2400" dirty="0"/>
              <a:t>Por isso, a teoria marxista parte do pressuposto de que as relações de opressão não existem em estado puro na sociedade, mas estão sempre combinadas com as de exploração</a:t>
            </a:r>
            <a:r>
              <a:rPr lang="pt-BR" sz="2400" dirty="0" smtClean="0"/>
              <a:t>. </a:t>
            </a:r>
            <a:r>
              <a:rPr lang="pt-BR" sz="2400" dirty="0"/>
              <a:t>(OPPEN, online)</a:t>
            </a:r>
          </a:p>
          <a:p>
            <a:endParaRPr lang="pt-BR" dirty="0"/>
          </a:p>
        </p:txBody>
      </p:sp>
    </p:spTree>
    <p:extLst>
      <p:ext uri="{BB962C8B-B14F-4D97-AF65-F5344CB8AC3E}">
        <p14:creationId xmlns:p14="http://schemas.microsoft.com/office/powerpoint/2010/main" val="314127864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365760" y="655320"/>
            <a:ext cx="7162800" cy="5791200"/>
          </a:xfrm>
        </p:spPr>
        <p:txBody>
          <a:bodyPr>
            <a:normAutofit/>
          </a:bodyPr>
          <a:lstStyle/>
          <a:p>
            <a:pPr algn="just"/>
            <a:r>
              <a:rPr lang="pt-BR" sz="2400" dirty="0"/>
              <a:t>“Se é verdade que o capital se beneficia do racismo e do </a:t>
            </a:r>
            <a:r>
              <a:rPr lang="pt-BR" sz="2400" i="1" dirty="0" err="1"/>
              <a:t>sexismo</a:t>
            </a:r>
            <a:r>
              <a:rPr lang="pt-BR" sz="2400" dirty="0"/>
              <a:t>, não é por uma tendência </a:t>
            </a:r>
            <a:r>
              <a:rPr lang="pt-BR" sz="2400" i="1" dirty="0"/>
              <a:t>estrutural </a:t>
            </a:r>
            <a:r>
              <a:rPr lang="pt-BR" sz="2400" dirty="0"/>
              <a:t>do capitalismo em direção à desigualdade racial ou à opressão de gênero, mas ao contrário, porque esta(s) ocultam as realidades estruturais do sistema capitalista e dividem a classe trabalhadora”. (</a:t>
            </a:r>
            <a:r>
              <a:rPr lang="pt-BR" sz="2400" dirty="0" smtClean="0"/>
              <a:t>WOOD</a:t>
            </a:r>
            <a:r>
              <a:rPr lang="pt-BR" sz="2400" dirty="0"/>
              <a:t> </a:t>
            </a:r>
            <a:r>
              <a:rPr lang="pt-BR" sz="2400" dirty="0" smtClean="0"/>
              <a:t>apud OPPEN, online). </a:t>
            </a:r>
          </a:p>
          <a:p>
            <a:pPr algn="just"/>
            <a:r>
              <a:rPr lang="pt-BR" sz="2400" dirty="0"/>
              <a:t> </a:t>
            </a:r>
            <a:r>
              <a:rPr lang="pt-BR" sz="2400" dirty="0" smtClean="0"/>
              <a:t>O </a:t>
            </a:r>
            <a:r>
              <a:rPr lang="pt-BR" sz="2400" dirty="0"/>
              <a:t>capitalismo não só se beneficia da opressão porque pode </a:t>
            </a:r>
            <a:r>
              <a:rPr lang="pt-BR" sz="2400" dirty="0" err="1"/>
              <a:t>superexplorar</a:t>
            </a:r>
            <a:r>
              <a:rPr lang="pt-BR" sz="2400" dirty="0"/>
              <a:t> setores e manter um véu ideológico sobre a classe em seu conjunto, mas porque, no caso da opressão á mulher, se beneficia de trabalho não pago: </a:t>
            </a:r>
            <a:r>
              <a:rPr lang="pt-BR" sz="2400" b="1" dirty="0">
                <a:solidFill>
                  <a:schemeClr val="accent2">
                    <a:lumMod val="75000"/>
                  </a:schemeClr>
                </a:solidFill>
              </a:rPr>
              <a:t>o trabalho doméstico reprodutivo</a:t>
            </a:r>
            <a:r>
              <a:rPr lang="pt-BR" sz="2400" dirty="0" smtClean="0"/>
              <a:t>. (OPPEN, online)</a:t>
            </a:r>
            <a:endParaRPr lang="pt-BR" sz="2400" dirty="0"/>
          </a:p>
          <a:p>
            <a:pPr marL="0" indent="0" algn="just">
              <a:buNone/>
            </a:pPr>
            <a:endParaRPr lang="pt-BR" sz="2400" dirty="0"/>
          </a:p>
          <a:p>
            <a:pPr marL="0" indent="0" algn="just">
              <a:buNone/>
            </a:pPr>
            <a:endParaRPr lang="pt-BR" sz="2400" dirty="0"/>
          </a:p>
        </p:txBody>
      </p:sp>
      <p:pic>
        <p:nvPicPr>
          <p:cNvPr id="4" name="Imagem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718461" y="1560195"/>
            <a:ext cx="4473539" cy="3981450"/>
          </a:xfrm>
          <a:prstGeom prst="rect">
            <a:avLst/>
          </a:prstGeom>
        </p:spPr>
      </p:pic>
    </p:spTree>
    <p:extLst>
      <p:ext uri="{BB962C8B-B14F-4D97-AF65-F5344CB8AC3E}">
        <p14:creationId xmlns:p14="http://schemas.microsoft.com/office/powerpoint/2010/main" val="397904418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106680" y="579120"/>
            <a:ext cx="7345680" cy="6537960"/>
          </a:xfrm>
        </p:spPr>
        <p:txBody>
          <a:bodyPr>
            <a:normAutofit/>
          </a:bodyPr>
          <a:lstStyle/>
          <a:p>
            <a:pPr algn="just"/>
            <a:r>
              <a:rPr lang="pt-BR" sz="2400" dirty="0"/>
              <a:t>“No modo de produção capitalista, a superestrutura que garante a exploração e a realização da </a:t>
            </a:r>
            <a:r>
              <a:rPr lang="pt-BR" sz="2400" i="1" dirty="0"/>
              <a:t>mais-valia </a:t>
            </a:r>
            <a:r>
              <a:rPr lang="pt-BR" sz="2400" dirty="0"/>
              <a:t>gera uma máscara que oculta as relações sociais: a esfera da circulação, a esfera da realização do lucro, possui regras diferentes da esfera da produção e é a única que possui visibilidade social, e nela se tem de resolver todos os conflitos políticos e econômicos, não na esfera da produção. </a:t>
            </a:r>
            <a:r>
              <a:rPr lang="pt-BR" sz="2400" b="1" i="1" dirty="0">
                <a:solidFill>
                  <a:schemeClr val="accent2">
                    <a:lumMod val="75000"/>
                  </a:schemeClr>
                </a:solidFill>
              </a:rPr>
              <a:t>O capitalismo esconde e coloca seu sistema de produção a salvo de todo conflito político e social; enquanto se siga produzindo, que diga ou faça o que quiser – a liberdade nesse segundo âmbito vem condicionada pela premissa do lucro</a:t>
            </a:r>
            <a:r>
              <a:rPr lang="pt-BR" sz="2400" dirty="0">
                <a:solidFill>
                  <a:schemeClr val="accent2">
                    <a:lumMod val="75000"/>
                  </a:schemeClr>
                </a:solidFill>
              </a:rPr>
              <a:t>”.</a:t>
            </a:r>
            <a:r>
              <a:rPr lang="pt-BR" sz="2400" dirty="0"/>
              <a:t> (</a:t>
            </a:r>
            <a:r>
              <a:rPr lang="pt-BR" sz="2400" dirty="0" smtClean="0"/>
              <a:t>WOOD apud OPPEN, online)</a:t>
            </a:r>
            <a:endParaRPr lang="pt-BR" sz="2400" dirty="0"/>
          </a:p>
          <a:p>
            <a:endParaRPr lang="pt-BR" dirty="0"/>
          </a:p>
        </p:txBody>
      </p:sp>
      <p:pic>
        <p:nvPicPr>
          <p:cNvPr id="4" name="Imagem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76443" y="1781311"/>
            <a:ext cx="4399475" cy="4179298"/>
          </a:xfrm>
          <a:prstGeom prst="rect">
            <a:avLst/>
          </a:prstGeom>
        </p:spPr>
      </p:pic>
    </p:spTree>
    <p:extLst>
      <p:ext uri="{BB962C8B-B14F-4D97-AF65-F5344CB8AC3E}">
        <p14:creationId xmlns:p14="http://schemas.microsoft.com/office/powerpoint/2010/main" val="18750290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sz="3600" dirty="0" smtClean="0"/>
              <a:t>Pergunta proposta para reflexão: </a:t>
            </a:r>
            <a:endParaRPr lang="pt-BR" sz="3600" dirty="0"/>
          </a:p>
        </p:txBody>
      </p:sp>
      <p:sp>
        <p:nvSpPr>
          <p:cNvPr id="3" name="Espaço Reservado para Conteúdo 2"/>
          <p:cNvSpPr>
            <a:spLocks noGrp="1"/>
          </p:cNvSpPr>
          <p:nvPr>
            <p:ph idx="1"/>
          </p:nvPr>
        </p:nvSpPr>
        <p:spPr>
          <a:xfrm>
            <a:off x="670560" y="2093976"/>
            <a:ext cx="10652760" cy="4078224"/>
          </a:xfrm>
        </p:spPr>
        <p:txBody>
          <a:bodyPr/>
          <a:lstStyle/>
          <a:p>
            <a:pPr algn="just"/>
            <a:r>
              <a:rPr lang="pt-BR" sz="2800" dirty="0" smtClean="0"/>
              <a:t>Com base nas discussões feitas em torno do livro “Os conceitos essenciais do materialismo histórico-dialético”, de Marta </a:t>
            </a:r>
            <a:r>
              <a:rPr lang="pt-BR" sz="2800" dirty="0" err="1" smtClean="0"/>
              <a:t>Harnecker</a:t>
            </a:r>
            <a:r>
              <a:rPr lang="pt-BR" sz="2800" dirty="0" smtClean="0"/>
              <a:t>, você </a:t>
            </a:r>
            <a:r>
              <a:rPr lang="pt-BR" sz="2800" dirty="0"/>
              <a:t>poderia dar um exemplo de prática que, embora se apresente como revolucionária, apenas serve para reforçar o mesmo estado das coisas? Qual foi o parâmetro que você usou para chegar a esta conclusão?</a:t>
            </a:r>
          </a:p>
          <a:p>
            <a:endParaRPr lang="pt-BR" dirty="0"/>
          </a:p>
        </p:txBody>
      </p:sp>
    </p:spTree>
    <p:extLst>
      <p:ext uri="{BB962C8B-B14F-4D97-AF65-F5344CB8AC3E}">
        <p14:creationId xmlns:p14="http://schemas.microsoft.com/office/powerpoint/2010/main" val="284391608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65846" y="469392"/>
            <a:ext cx="9815642" cy="813226"/>
          </a:xfrm>
        </p:spPr>
        <p:txBody>
          <a:bodyPr>
            <a:normAutofit/>
          </a:bodyPr>
          <a:lstStyle/>
          <a:p>
            <a:r>
              <a:rPr lang="pt-BR" sz="3200" dirty="0" smtClean="0"/>
              <a:t>REFERÊNCIAS:</a:t>
            </a:r>
            <a:endParaRPr lang="pt-BR" sz="3200" dirty="0"/>
          </a:p>
        </p:txBody>
      </p:sp>
      <p:sp>
        <p:nvSpPr>
          <p:cNvPr id="3" name="Espaço Reservado para Conteúdo 2"/>
          <p:cNvSpPr>
            <a:spLocks noGrp="1"/>
          </p:cNvSpPr>
          <p:nvPr>
            <p:ph idx="1"/>
          </p:nvPr>
        </p:nvSpPr>
        <p:spPr>
          <a:xfrm>
            <a:off x="381000" y="1511808"/>
            <a:ext cx="11369040" cy="4477512"/>
          </a:xfrm>
        </p:spPr>
        <p:txBody>
          <a:bodyPr/>
          <a:lstStyle/>
          <a:p>
            <a:r>
              <a:rPr lang="pt-BR" dirty="0"/>
              <a:t>ALTHUSSER, Louis. Ideologia e aparelhos ideológicos de Estado. In ZIZEK, </a:t>
            </a:r>
            <a:r>
              <a:rPr lang="pt-BR" dirty="0" err="1"/>
              <a:t>Slavoj</a:t>
            </a:r>
            <a:r>
              <a:rPr lang="pt-BR" dirty="0"/>
              <a:t>. </a:t>
            </a:r>
            <a:r>
              <a:rPr lang="pt-BR" b="1" dirty="0"/>
              <a:t>Um mapa da ideologia.</a:t>
            </a:r>
            <a:r>
              <a:rPr lang="pt-BR" dirty="0"/>
              <a:t> Rio de Janeiro: Contraponto, p. 105-142</a:t>
            </a:r>
            <a:r>
              <a:rPr lang="pt-BR" dirty="0" smtClean="0"/>
              <a:t>.</a:t>
            </a:r>
          </a:p>
          <a:p>
            <a:r>
              <a:rPr lang="pt-BR" dirty="0" smtClean="0"/>
              <a:t>OPPEN, Florence. </a:t>
            </a:r>
            <a:r>
              <a:rPr lang="pt-BR" b="1" dirty="0" smtClean="0"/>
              <a:t>O feminismo como ideologia reformista.</a:t>
            </a:r>
            <a:r>
              <a:rPr lang="pt-BR" dirty="0" smtClean="0"/>
              <a:t> </a:t>
            </a:r>
            <a:r>
              <a:rPr lang="pt-BR" dirty="0"/>
              <a:t>Disponível em </a:t>
            </a:r>
            <a:r>
              <a:rPr lang="pt-BR" dirty="0" smtClean="0">
                <a:hlinkClick r:id="rId2"/>
              </a:rPr>
              <a:t>http</a:t>
            </a:r>
            <a:r>
              <a:rPr lang="pt-BR" dirty="0">
                <a:hlinkClick r:id="rId2"/>
              </a:rPr>
              <a:t>://phl.bibliotecaleontrotsky.org/arquivo//</a:t>
            </a:r>
            <a:r>
              <a:rPr lang="pt-BR" dirty="0" smtClean="0">
                <a:hlinkClick r:id="rId2"/>
              </a:rPr>
              <a:t>mv06neept/mv06neept-11o.pdf</a:t>
            </a:r>
            <a:r>
              <a:rPr lang="pt-BR" dirty="0" smtClean="0"/>
              <a:t>. </a:t>
            </a:r>
            <a:endParaRPr lang="pt-BR" dirty="0"/>
          </a:p>
          <a:p>
            <a:r>
              <a:rPr lang="pt-BR" dirty="0" smtClean="0"/>
              <a:t>THEVENIN, Nicole-Edith. </a:t>
            </a:r>
            <a:r>
              <a:rPr lang="pt-BR" b="1" dirty="0" smtClean="0"/>
              <a:t>O feminismo se junta ao pensamento marxista. </a:t>
            </a:r>
            <a:r>
              <a:rPr lang="pt-BR" dirty="0" err="1" smtClean="0"/>
              <a:t>LavraPalavra</a:t>
            </a:r>
            <a:r>
              <a:rPr lang="pt-BR" dirty="0" smtClean="0"/>
              <a:t>. Disponível </a:t>
            </a:r>
            <a:r>
              <a:rPr lang="pt-BR" dirty="0"/>
              <a:t>em </a:t>
            </a:r>
            <a:r>
              <a:rPr lang="pt-BR" dirty="0" smtClean="0">
                <a:hlinkClick r:id="rId3"/>
              </a:rPr>
              <a:t>https</a:t>
            </a:r>
            <a:r>
              <a:rPr lang="pt-BR" dirty="0">
                <a:hlinkClick r:id="rId3"/>
              </a:rPr>
              <a:t>://lavrapalavra.com/2016/11/09/o-feminismo-se-junta-ao-pensamento-marxista</a:t>
            </a:r>
            <a:r>
              <a:rPr lang="pt-BR" dirty="0" smtClean="0">
                <a:hlinkClick r:id="rId3"/>
              </a:rPr>
              <a:t>/</a:t>
            </a:r>
            <a:r>
              <a:rPr lang="pt-BR" dirty="0" smtClean="0"/>
              <a:t>. </a:t>
            </a:r>
          </a:p>
          <a:p>
            <a:r>
              <a:rPr lang="pt-BR" dirty="0" smtClean="0"/>
              <a:t>TROTSKY, Leon. As lições de outubro.  1924. Disponível em: </a:t>
            </a:r>
            <a:r>
              <a:rPr lang="pt-BR" dirty="0" smtClean="0">
                <a:hlinkClick r:id="rId4"/>
              </a:rPr>
              <a:t>https://www.marxists.org/portugues/trotsky/1924/licoes/index.htm</a:t>
            </a:r>
            <a:r>
              <a:rPr lang="pt-BR" dirty="0" smtClean="0"/>
              <a:t>.  </a:t>
            </a:r>
          </a:p>
          <a:p>
            <a:r>
              <a:rPr lang="pt-BR" dirty="0" smtClean="0"/>
              <a:t>TROTSKY, Leon. A revolução permanente.  1929. </a:t>
            </a:r>
            <a:r>
              <a:rPr lang="pt-BR" u="sng" dirty="0" smtClean="0">
                <a:hlinkClick r:id="rId5"/>
              </a:rPr>
              <a:t>https://www.marxists.org/portugues/trotsky/1929/11/rev-perman.htm</a:t>
            </a:r>
            <a:endParaRPr lang="pt-BR" dirty="0" smtClean="0"/>
          </a:p>
          <a:p>
            <a:endParaRPr lang="pt-BR" dirty="0"/>
          </a:p>
        </p:txBody>
      </p:sp>
    </p:spTree>
    <p:extLst>
      <p:ext uri="{BB962C8B-B14F-4D97-AF65-F5344CB8AC3E}">
        <p14:creationId xmlns:p14="http://schemas.microsoft.com/office/powerpoint/2010/main" val="41183320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21208" y="195072"/>
            <a:ext cx="10058400" cy="1609344"/>
          </a:xfrm>
        </p:spPr>
        <p:txBody>
          <a:bodyPr>
            <a:normAutofit/>
          </a:bodyPr>
          <a:lstStyle/>
          <a:p>
            <a:r>
              <a:rPr lang="pt-BR" sz="3600" dirty="0" smtClean="0"/>
              <a:t>Respostas escolhidas para orientar nossa reflexão</a:t>
            </a:r>
            <a:endParaRPr lang="pt-BR" sz="3600" dirty="0"/>
          </a:p>
        </p:txBody>
      </p:sp>
      <p:sp>
        <p:nvSpPr>
          <p:cNvPr id="3" name="Espaço Reservado para Conteúdo 2"/>
          <p:cNvSpPr>
            <a:spLocks noGrp="1"/>
          </p:cNvSpPr>
          <p:nvPr>
            <p:ph idx="1"/>
          </p:nvPr>
        </p:nvSpPr>
        <p:spPr>
          <a:xfrm>
            <a:off x="335280" y="1804416"/>
            <a:ext cx="11551920" cy="5053584"/>
          </a:xfrm>
        </p:spPr>
        <p:txBody>
          <a:bodyPr>
            <a:normAutofit/>
          </a:bodyPr>
          <a:lstStyle/>
          <a:p>
            <a:pPr algn="just"/>
            <a:r>
              <a:rPr lang="pt-BR" sz="2400" dirty="0"/>
              <a:t>“[Atuações partidárias] que </a:t>
            </a:r>
            <a:r>
              <a:rPr lang="pt-BR" sz="2400" dirty="0">
                <a:solidFill>
                  <a:schemeClr val="accent2">
                    <a:lumMod val="75000"/>
                  </a:schemeClr>
                </a:solidFill>
              </a:rPr>
              <a:t>não identificavam as discussões de raça, gênero e sexualidade como relevantes na </a:t>
            </a:r>
            <a:r>
              <a:rPr lang="pt-BR" sz="2400" b="1" dirty="0">
                <a:solidFill>
                  <a:schemeClr val="accent2">
                    <a:lumMod val="75000"/>
                  </a:schemeClr>
                </a:solidFill>
              </a:rPr>
              <a:t>análise estrutural </a:t>
            </a:r>
            <a:r>
              <a:rPr lang="pt-BR" sz="2400" dirty="0">
                <a:solidFill>
                  <a:schemeClr val="accent2">
                    <a:lumMod val="75000"/>
                  </a:schemeClr>
                </a:solidFill>
              </a:rPr>
              <a:t>do modo de produção capitalista.</a:t>
            </a:r>
            <a:r>
              <a:rPr lang="pt-BR" sz="2400" dirty="0"/>
              <a:t> Reduziam a opressão do capital tão somente à questão de classe sem distinguir entre gênero, raça e sexualidade. Penso que isso não seja revolucionário na medida em que uma análise marxista da sociedade </a:t>
            </a:r>
            <a:r>
              <a:rPr lang="pt-BR" sz="2400" dirty="0">
                <a:solidFill>
                  <a:schemeClr val="accent2">
                    <a:lumMod val="75000"/>
                  </a:schemeClr>
                </a:solidFill>
              </a:rPr>
              <a:t>deve contemplar também a exploração do trabalho das mulheres, negros e negras e LGBT que ocupam os postos de trabalho em geral mais </a:t>
            </a:r>
            <a:r>
              <a:rPr lang="pt-BR" sz="2400" dirty="0" err="1">
                <a:solidFill>
                  <a:schemeClr val="accent2">
                    <a:lumMod val="75000"/>
                  </a:schemeClr>
                </a:solidFill>
              </a:rPr>
              <a:t>precarizados</a:t>
            </a:r>
            <a:r>
              <a:rPr lang="pt-BR" sz="2400" dirty="0">
                <a:solidFill>
                  <a:schemeClr val="accent2">
                    <a:lumMod val="75000"/>
                  </a:schemeClr>
                </a:solidFill>
              </a:rPr>
              <a:t> e, por isso, são sujeitos extremamente relevantes na transformação social.</a:t>
            </a:r>
            <a:r>
              <a:rPr lang="pt-BR" sz="2400" dirty="0"/>
              <a:t> Sem essa consciência, poder-se-ia viver num modo de produção socialista, mas isso não significaria o fim da exploração desses grupos sociais. Por exemplo, pode-se imaginar a socialização dos meios de produção sem, no entanto, cessar-se a exploração do trabalho reprodutivo da mulher” (Renan </a:t>
            </a:r>
            <a:r>
              <a:rPr lang="pt-BR" sz="2400" dirty="0" err="1"/>
              <a:t>Pasin</a:t>
            </a:r>
            <a:r>
              <a:rPr lang="pt-BR" sz="2400" dirty="0"/>
              <a:t>).</a:t>
            </a:r>
          </a:p>
          <a:p>
            <a:pPr algn="just"/>
            <a:endParaRPr lang="pt-BR" sz="2400" dirty="0"/>
          </a:p>
        </p:txBody>
      </p:sp>
    </p:spTree>
    <p:extLst>
      <p:ext uri="{BB962C8B-B14F-4D97-AF65-F5344CB8AC3E}">
        <p14:creationId xmlns:p14="http://schemas.microsoft.com/office/powerpoint/2010/main" val="28378329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441960" y="579120"/>
            <a:ext cx="11262360" cy="5623560"/>
          </a:xfrm>
        </p:spPr>
        <p:txBody>
          <a:bodyPr>
            <a:normAutofit/>
          </a:bodyPr>
          <a:lstStyle/>
          <a:p>
            <a:pPr algn="just"/>
            <a:r>
              <a:rPr lang="pt-BR" sz="2400" dirty="0"/>
              <a:t>“A luta feminista sempre se posicionou contra os padrões de beleza impostos e a representação massiva de estereótipos europeizados na mídia, por exemplo. Como o movimento feminista vem ganhando força e projeção pelo mérito da dedicação das próprias feministas, </a:t>
            </a:r>
            <a:r>
              <a:rPr lang="pt-BR" sz="2400" dirty="0">
                <a:solidFill>
                  <a:schemeClr val="accent2">
                    <a:lumMod val="75000"/>
                  </a:schemeClr>
                </a:solidFill>
              </a:rPr>
              <a:t>existe a </a:t>
            </a:r>
            <a:r>
              <a:rPr lang="pt-BR" sz="2400" dirty="0" err="1">
                <a:solidFill>
                  <a:schemeClr val="accent2">
                    <a:lumMod val="75000"/>
                  </a:schemeClr>
                </a:solidFill>
              </a:rPr>
              <a:t>sociometabolização</a:t>
            </a:r>
            <a:r>
              <a:rPr lang="pt-BR" sz="2400" dirty="0">
                <a:solidFill>
                  <a:schemeClr val="accent2">
                    <a:lumMod val="75000"/>
                  </a:schemeClr>
                </a:solidFill>
              </a:rPr>
              <a:t> de alguns conceitos e problematizações.</a:t>
            </a:r>
            <a:r>
              <a:rPr lang="pt-BR" sz="2400" dirty="0"/>
              <a:t> Por exemplo, uma jogada do capital em utilizar e contratar modelos ‘</a:t>
            </a:r>
            <a:r>
              <a:rPr lang="pt-BR" sz="2400" dirty="0" err="1"/>
              <a:t>plus</a:t>
            </a:r>
            <a:r>
              <a:rPr lang="pt-BR" sz="2400" dirty="0"/>
              <a:t> </a:t>
            </a:r>
            <a:r>
              <a:rPr lang="pt-BR" sz="2400" dirty="0" err="1"/>
              <a:t>size</a:t>
            </a:r>
            <a:r>
              <a:rPr lang="pt-BR" sz="2400" dirty="0"/>
              <a:t>’. Ou seja, sempre foi problematizado o padrão anoréxico das passarelas por uma questão de opressão e saúde pública (na medida em que a mídia incentiva distúrbios alimentares), mas </a:t>
            </a:r>
            <a:r>
              <a:rPr lang="pt-BR" sz="2400" dirty="0">
                <a:solidFill>
                  <a:schemeClr val="accent2">
                    <a:lumMod val="75000"/>
                  </a:schemeClr>
                </a:solidFill>
              </a:rPr>
              <a:t>o capital parece fazer ‘uma concessão’</a:t>
            </a:r>
            <a:r>
              <a:rPr lang="pt-BR" sz="2400" dirty="0"/>
              <a:t> ao utilizar modelos menos magras, vende essa atitude como revolucionária para vender mais. Frases como ‘mulher de atitude’, ‘seja rebelde’, ‘você pode’, ‘você é poderosa’ usando modelos teoricamente fora do padrão magro e europeizado de beleza, ao invés de, revolucionariamente, servirem para a revolução feminista, acabam por serem úteis ao capital; o que, no fim, resulta em continuação da opressão, com ganho de mercado para o capital. O parâmetro que eu usei foi perceber que o mercado tem incorporado algumas pautas feministas” (Lia </a:t>
            </a:r>
            <a:r>
              <a:rPr lang="pt-BR" sz="2400" dirty="0" err="1"/>
              <a:t>Segre</a:t>
            </a:r>
            <a:r>
              <a:rPr lang="pt-BR" sz="2400" dirty="0"/>
              <a:t>).</a:t>
            </a:r>
          </a:p>
          <a:p>
            <a:endParaRPr lang="pt-BR" dirty="0"/>
          </a:p>
        </p:txBody>
      </p:sp>
    </p:spTree>
    <p:extLst>
      <p:ext uri="{BB962C8B-B14F-4D97-AF65-F5344CB8AC3E}">
        <p14:creationId xmlns:p14="http://schemas.microsoft.com/office/powerpoint/2010/main" val="39117900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396240" y="487680"/>
            <a:ext cx="11353800" cy="5974080"/>
          </a:xfrm>
        </p:spPr>
        <p:txBody>
          <a:bodyPr>
            <a:normAutofit/>
          </a:bodyPr>
          <a:lstStyle/>
          <a:p>
            <a:pPr algn="just"/>
            <a:r>
              <a:rPr lang="pt-BR" sz="2400" dirty="0"/>
              <a:t>“</a:t>
            </a:r>
            <a:r>
              <a:rPr lang="pt-BR" sz="2400" dirty="0">
                <a:solidFill>
                  <a:schemeClr val="accent2">
                    <a:lumMod val="75000"/>
                  </a:schemeClr>
                </a:solidFill>
              </a:rPr>
              <a:t>A expansão do direito penal simbólico em prol das minorias </a:t>
            </a:r>
            <a:r>
              <a:rPr lang="pt-BR" sz="2400" dirty="0"/>
              <a:t>(...). Há certos parâmetros que conduzem a essa conclusão, principalmente se feitas as perguntas corretas: por que certas pessoas são criminalizadas e outras não? Quem são os responsáveis pela criminalização? Para que serve a criminalização? Se compreendida a criminalização (tanto na sua fase legislativa (...) quanto na fase de ‘aplicação’), logicamente se percebe a seletividade estrutural do sistema penal, que é promovido por certas agências de controle. (...) Há uma desproporcional proteção a certos valores (propriedade) em detrimento de outros. Quando à serventia do sistema penal, apenas uma abordagem materialista, histórica e dialética foi capaz (com o advento da chamada criminologia crítica (...)) de apresentar a prisão como a contenção da mão-de-obra excluída do mercado de trabalho (...). O ponto central, portanto, é questionar como o sistema penal, criminalizando problemas reais e estruturais será capaz de resolvê-los, já que há uma ‘falha’ em sua própria existência: ele prende majoritariamente e massivamente a mesma clientela. </a:t>
            </a:r>
            <a:r>
              <a:rPr lang="pt-BR" sz="2400" dirty="0">
                <a:solidFill>
                  <a:schemeClr val="accent2">
                    <a:lumMod val="75000"/>
                  </a:schemeClr>
                </a:solidFill>
              </a:rPr>
              <a:t>Com o advento da tutela penal, nem o acusado e nem a vítima são vistos como pessoas, pois o que está em jogo é o monopólio do poder punitivo estatal”</a:t>
            </a:r>
            <a:r>
              <a:rPr lang="pt-BR" sz="2400" dirty="0"/>
              <a:t> (Laís </a:t>
            </a:r>
            <a:r>
              <a:rPr lang="pt-BR" sz="2400" dirty="0" err="1"/>
              <a:t>Hayashi</a:t>
            </a:r>
            <a:r>
              <a:rPr lang="pt-BR" sz="2400" dirty="0"/>
              <a:t>).</a:t>
            </a:r>
          </a:p>
          <a:p>
            <a:endParaRPr lang="pt-BR" dirty="0"/>
          </a:p>
        </p:txBody>
      </p:sp>
    </p:spTree>
    <p:extLst>
      <p:ext uri="{BB962C8B-B14F-4D97-AF65-F5344CB8AC3E}">
        <p14:creationId xmlns:p14="http://schemas.microsoft.com/office/powerpoint/2010/main" val="10384851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777240" y="1645920"/>
            <a:ext cx="10850880" cy="5379720"/>
          </a:xfrm>
        </p:spPr>
        <p:txBody>
          <a:bodyPr>
            <a:normAutofit/>
          </a:bodyPr>
          <a:lstStyle/>
          <a:p>
            <a:pPr algn="just"/>
            <a:r>
              <a:rPr lang="pt-BR" sz="2400" dirty="0"/>
              <a:t>Uma falha na noção de trabalho/produção como referencial metodológico é sua incapacidade de explicar diversas outras oposições de grupos de indivíduos e suas relações de opressão, violência e preconceito. A sociedade brasileira, na última década, tem apresentado diversas demandas de grupos que alegam sofrer uma pressão geral e constante. Esses grupos vão desde LGBT, deficientes físicos, gordos, imigrantes até mulheres e negros. </a:t>
            </a:r>
            <a:r>
              <a:rPr lang="pt-BR" sz="2400" dirty="0">
                <a:solidFill>
                  <a:schemeClr val="accent2">
                    <a:lumMod val="75000"/>
                  </a:schemeClr>
                </a:solidFill>
              </a:rPr>
              <a:t>A ideia de que o trabalho/produção, e consequentemente e seu lugar no mundo do trabalho, sua classe e sua oposição a outra classe é incapaz de explicar a violência existente entre outros binômios, como brancos e negros. </a:t>
            </a:r>
            <a:r>
              <a:rPr lang="pt-BR" sz="2400" dirty="0"/>
              <a:t>Violência que se dá, muitas vezes, dentro de uma mesma classe” (Bruno Gabriel).</a:t>
            </a:r>
          </a:p>
          <a:p>
            <a:pPr algn="just"/>
            <a:endParaRPr lang="pt-BR" sz="2400" dirty="0"/>
          </a:p>
        </p:txBody>
      </p:sp>
    </p:spTree>
    <p:extLst>
      <p:ext uri="{BB962C8B-B14F-4D97-AF65-F5344CB8AC3E}">
        <p14:creationId xmlns:p14="http://schemas.microsoft.com/office/powerpoint/2010/main" val="31002085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Alguns pressupostos</a:t>
            </a:r>
            <a:endParaRPr lang="pt-BR" dirty="0"/>
          </a:p>
        </p:txBody>
      </p:sp>
      <p:sp>
        <p:nvSpPr>
          <p:cNvPr id="3" name="Espaço Reservado para Texto 2"/>
          <p:cNvSpPr>
            <a:spLocks noGrp="1"/>
          </p:cNvSpPr>
          <p:nvPr>
            <p:ph type="body" idx="1"/>
          </p:nvPr>
        </p:nvSpPr>
        <p:spPr/>
        <p:txBody>
          <a:bodyPr>
            <a:noAutofit/>
          </a:bodyPr>
          <a:lstStyle/>
          <a:p>
            <a:pPr algn="ctr"/>
            <a:r>
              <a:rPr lang="pt-BR" sz="2400" dirty="0" smtClean="0"/>
              <a:t>O aporte teórico necessário para compreendermos a ideologia em seu caráter materialista (</a:t>
            </a:r>
            <a:r>
              <a:rPr lang="pt-BR" sz="2400" dirty="0" err="1" smtClean="0"/>
              <a:t>despersonificar</a:t>
            </a:r>
            <a:r>
              <a:rPr lang="pt-BR" sz="2400" dirty="0" smtClean="0"/>
              <a:t> as questões para combater o individualismo metodológico)</a:t>
            </a:r>
            <a:endParaRPr lang="pt-BR" sz="2400" dirty="0"/>
          </a:p>
        </p:txBody>
      </p:sp>
    </p:spTree>
    <p:extLst>
      <p:ext uri="{BB962C8B-B14F-4D97-AF65-F5344CB8AC3E}">
        <p14:creationId xmlns:p14="http://schemas.microsoft.com/office/powerpoint/2010/main" val="11905825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p:txBody>
          <a:bodyPr>
            <a:normAutofit/>
          </a:bodyPr>
          <a:lstStyle/>
          <a:p>
            <a:pPr algn="ctr"/>
            <a:r>
              <a:rPr lang="pt-BR" sz="2800" dirty="0" smtClean="0"/>
              <a:t>Sobre a reprodução das condições de produção</a:t>
            </a:r>
            <a:endParaRPr lang="pt-BR" sz="2800" dirty="0"/>
          </a:p>
        </p:txBody>
      </p:sp>
      <p:sp>
        <p:nvSpPr>
          <p:cNvPr id="5" name="Espaço Reservado para Conteúdo 4"/>
          <p:cNvSpPr>
            <a:spLocks noGrp="1"/>
          </p:cNvSpPr>
          <p:nvPr>
            <p:ph idx="1"/>
          </p:nvPr>
        </p:nvSpPr>
        <p:spPr/>
        <p:txBody>
          <a:bodyPr>
            <a:normAutofit fontScale="92500" lnSpcReduction="10000"/>
          </a:bodyPr>
          <a:lstStyle/>
          <a:p>
            <a:pPr marL="0" indent="0" algn="just">
              <a:buNone/>
            </a:pPr>
            <a:r>
              <a:rPr lang="pt-BR" sz="2800" dirty="0" smtClean="0"/>
              <a:t>“Presumindo-se que toda formação social surja de um </a:t>
            </a:r>
            <a:r>
              <a:rPr lang="pt-BR" sz="2800" b="1" u="sng" dirty="0" smtClean="0"/>
              <a:t>modo de produção dominante</a:t>
            </a:r>
            <a:r>
              <a:rPr lang="pt-BR" sz="2800" dirty="0" smtClean="0"/>
              <a:t>, podemos dizer que o processo de produção põe em movimento as forças produtivas existentes em e sob a vigência de relações de produção definidas.</a:t>
            </a:r>
          </a:p>
          <a:p>
            <a:pPr marL="0" indent="0" algn="just">
              <a:buNone/>
            </a:pPr>
            <a:r>
              <a:rPr lang="pt-BR" sz="2800" dirty="0" smtClean="0"/>
              <a:t>Daí decorre que, para existir, toda formação social, ao mesmo tempo que produz, e para produzir, tem que </a:t>
            </a:r>
            <a:r>
              <a:rPr lang="pt-BR" sz="2800" b="1" u="sng" dirty="0" smtClean="0"/>
              <a:t>reproduzir as condições de sua produção</a:t>
            </a:r>
            <a:r>
              <a:rPr lang="pt-BR" sz="2800" dirty="0" smtClean="0"/>
              <a:t>. Portanto, tem que reproduzir:</a:t>
            </a:r>
          </a:p>
          <a:p>
            <a:pPr marL="457200" indent="-457200" algn="just">
              <a:buAutoNum type="arabicPeriod"/>
            </a:pPr>
            <a:r>
              <a:rPr lang="pt-BR" sz="2800" dirty="0" smtClean="0"/>
              <a:t>As forças produtivas (dentre elas, </a:t>
            </a:r>
            <a:r>
              <a:rPr lang="pt-BR" sz="2800" b="1" dirty="0" smtClean="0"/>
              <a:t>força de trabalho</a:t>
            </a:r>
            <a:r>
              <a:rPr lang="pt-BR" sz="2800" dirty="0" smtClean="0"/>
              <a:t>)</a:t>
            </a:r>
          </a:p>
          <a:p>
            <a:pPr marL="457200" indent="-457200" algn="just">
              <a:buAutoNum type="arabicPeriod"/>
            </a:pPr>
            <a:r>
              <a:rPr lang="pt-BR" sz="2800" dirty="0" smtClean="0"/>
              <a:t>As relações de produção existentes” (ALTHUSSER, p. 105, grifo nosso)</a:t>
            </a:r>
          </a:p>
          <a:p>
            <a:pPr marL="0" indent="0" algn="just">
              <a:buNone/>
            </a:pPr>
            <a:endParaRPr lang="pt-BR" dirty="0" smtClean="0"/>
          </a:p>
          <a:p>
            <a:endParaRPr lang="pt-BR" dirty="0"/>
          </a:p>
          <a:p>
            <a:endParaRPr lang="pt-BR" dirty="0"/>
          </a:p>
        </p:txBody>
      </p:sp>
    </p:spTree>
    <p:extLst>
      <p:ext uri="{BB962C8B-B14F-4D97-AF65-F5344CB8AC3E}">
        <p14:creationId xmlns:p14="http://schemas.microsoft.com/office/powerpoint/2010/main" val="35317918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69848" y="484632"/>
            <a:ext cx="10058400" cy="806286"/>
          </a:xfrm>
        </p:spPr>
        <p:txBody>
          <a:bodyPr>
            <a:noAutofit/>
          </a:bodyPr>
          <a:lstStyle/>
          <a:p>
            <a:pPr algn="ctr"/>
            <a:r>
              <a:rPr lang="pt-BR" sz="2800" dirty="0" smtClean="0"/>
              <a:t>Como é assegurada a reprodução da força de trabalho?</a:t>
            </a:r>
            <a:endParaRPr lang="pt-BR" sz="2800" dirty="0"/>
          </a:p>
        </p:txBody>
      </p:sp>
      <p:sp>
        <p:nvSpPr>
          <p:cNvPr id="3" name="Espaço Reservado para Conteúdo 2"/>
          <p:cNvSpPr>
            <a:spLocks noGrp="1"/>
          </p:cNvSpPr>
          <p:nvPr>
            <p:ph idx="1"/>
          </p:nvPr>
        </p:nvSpPr>
        <p:spPr>
          <a:xfrm>
            <a:off x="551329" y="1721224"/>
            <a:ext cx="10576919" cy="4450976"/>
          </a:xfrm>
        </p:spPr>
        <p:txBody>
          <a:bodyPr>
            <a:normAutofit/>
          </a:bodyPr>
          <a:lstStyle/>
          <a:p>
            <a:pPr marL="0" indent="0" algn="just">
              <a:buNone/>
            </a:pPr>
            <a:r>
              <a:rPr lang="pt-BR" sz="2400" dirty="0" smtClean="0"/>
              <a:t>“</a:t>
            </a:r>
            <a:r>
              <a:rPr lang="pt-BR" sz="2800" dirty="0" smtClean="0"/>
              <a:t>Ela é assegurada em se fornecendo à força de trabalho os meios materiais para sua reprodução: </a:t>
            </a:r>
            <a:r>
              <a:rPr lang="pt-BR" sz="2800" b="1" u="sng" dirty="0" smtClean="0"/>
              <a:t>através dos salários</a:t>
            </a:r>
            <a:r>
              <a:rPr lang="pt-BR" sz="2800" dirty="0" smtClean="0"/>
              <a:t>. [...]</a:t>
            </a:r>
          </a:p>
          <a:p>
            <a:pPr marL="0" indent="0" algn="just">
              <a:buNone/>
            </a:pPr>
            <a:r>
              <a:rPr lang="pt-BR" sz="2800" dirty="0" smtClean="0"/>
              <a:t>[...] os salários representam </a:t>
            </a:r>
            <a:r>
              <a:rPr lang="pt-BR" sz="2800" b="1" u="sng" dirty="0" smtClean="0"/>
              <a:t>apenas a parcela do valor produzido pelo dispêndio da força de trabalho indispensável a sua reprodução</a:t>
            </a:r>
            <a:r>
              <a:rPr lang="pt-BR" sz="2800" dirty="0" smtClean="0"/>
              <a:t>: ou seja, indispensável à recomposição da força de trabalho”. (ALTHUSSER, p. 107, grifo nosso)</a:t>
            </a:r>
          </a:p>
          <a:p>
            <a:pPr marL="0" indent="0">
              <a:buNone/>
            </a:pPr>
            <a:endParaRPr lang="pt-BR" sz="2800" dirty="0"/>
          </a:p>
          <a:p>
            <a:pPr lvl="1">
              <a:buFont typeface="Wingdings" panose="05000000000000000000" pitchFamily="2" charset="2"/>
              <a:buChar char="Ø"/>
            </a:pPr>
            <a:r>
              <a:rPr lang="pt-BR" sz="2800" dirty="0" smtClean="0"/>
              <a:t> “valor” do salário = Moradia, alimentação vestuário, etc. + criação e educação dos filhos em quem o proletariado se reproduz como força de trabalho (Cf. p. 107)</a:t>
            </a:r>
            <a:endParaRPr lang="pt-BR" sz="2800" dirty="0"/>
          </a:p>
        </p:txBody>
      </p:sp>
    </p:spTree>
    <p:extLst>
      <p:ext uri="{BB962C8B-B14F-4D97-AF65-F5344CB8AC3E}">
        <p14:creationId xmlns:p14="http://schemas.microsoft.com/office/powerpoint/2010/main" val="245914529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ipo de Madeira">
  <a:themeElements>
    <a:clrScheme name="Tipo de Madeira">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Tipo de Madeira">
      <a:majorFont>
        <a:latin typeface="Rockwell Condensed"/>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ipo de Madeira">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docProps/app.xml><?xml version="1.0" encoding="utf-8"?>
<Properties xmlns="http://schemas.openxmlformats.org/officeDocument/2006/extended-properties" xmlns:vt="http://schemas.openxmlformats.org/officeDocument/2006/docPropsVTypes">
  <Template>Tipo de Madeira</Template>
  <TotalTime>2073</TotalTime>
  <Words>2569</Words>
  <Application>Microsoft Office PowerPoint</Application>
  <PresentationFormat>Widescreen</PresentationFormat>
  <Paragraphs>81</Paragraphs>
  <Slides>20</Slides>
  <Notes>0</Notes>
  <HiddenSlides>0</HiddenSlides>
  <MMClips>0</MMClips>
  <ScaleCrop>false</ScaleCrop>
  <HeadingPairs>
    <vt:vector size="6" baseType="variant">
      <vt:variant>
        <vt:lpstr>Fontes usadas</vt:lpstr>
      </vt:variant>
      <vt:variant>
        <vt:i4>4</vt:i4>
      </vt:variant>
      <vt:variant>
        <vt:lpstr>Tema</vt:lpstr>
      </vt:variant>
      <vt:variant>
        <vt:i4>1</vt:i4>
      </vt:variant>
      <vt:variant>
        <vt:lpstr>Títulos de slides</vt:lpstr>
      </vt:variant>
      <vt:variant>
        <vt:i4>20</vt:i4>
      </vt:variant>
    </vt:vector>
  </HeadingPairs>
  <TitlesOfParts>
    <vt:vector size="25" baseType="lpstr">
      <vt:lpstr>Rockwell</vt:lpstr>
      <vt:lpstr>Rockwell Condensed</vt:lpstr>
      <vt:lpstr>Times New Roman</vt:lpstr>
      <vt:lpstr>Wingdings</vt:lpstr>
      <vt:lpstr>Tipo de Madeira</vt:lpstr>
      <vt:lpstr>Reforma ou revolução? </vt:lpstr>
      <vt:lpstr>Pergunta proposta para reflexão: </vt:lpstr>
      <vt:lpstr>Respostas escolhidas para orientar nossa reflexão</vt:lpstr>
      <vt:lpstr>Apresentação do PowerPoint</vt:lpstr>
      <vt:lpstr>Apresentação do PowerPoint</vt:lpstr>
      <vt:lpstr>Apresentação do PowerPoint</vt:lpstr>
      <vt:lpstr>Alguns pressupostos</vt:lpstr>
      <vt:lpstr>Sobre a reprodução das condições de produção</vt:lpstr>
      <vt:lpstr>Como é assegurada a reprodução da força de trabalho?</vt:lpstr>
      <vt:lpstr>Apresentação do PowerPoint</vt:lpstr>
      <vt:lpstr>Apresentação do PowerPoint</vt:lpstr>
      <vt:lpstr>Apresentação do PowerPoint</vt:lpstr>
      <vt:lpstr>Apresentação do PowerPoint</vt:lpstr>
      <vt:lpstr>Apresentação do PowerPoint</vt:lpstr>
      <vt:lpstr>Apresentação do PowerPoint</vt:lpstr>
      <vt:lpstr>Proposta reflexiva:</vt:lpstr>
      <vt:lpstr>Apresentação do PowerPoint</vt:lpstr>
      <vt:lpstr>Apresentação do PowerPoint</vt:lpstr>
      <vt:lpstr>Apresentação do PowerPoint</vt:lpstr>
      <vt:lpstr>REFERÊNCIAS: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Ideologia e Aparelhos ideológicos de estado (Notas para uma investigação)  Louis Althusser</dc:title>
  <dc:creator>Júlia Lenzi Silva</dc:creator>
  <cp:lastModifiedBy>Júlia Lenzi Silva</cp:lastModifiedBy>
  <cp:revision>64</cp:revision>
  <dcterms:created xsi:type="dcterms:W3CDTF">2016-04-30T12:53:20Z</dcterms:created>
  <dcterms:modified xsi:type="dcterms:W3CDTF">2017-05-11T17:41:23Z</dcterms:modified>
</cp:coreProperties>
</file>