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61" r:id="rId9"/>
    <p:sldId id="280" r:id="rId10"/>
    <p:sldId id="260" r:id="rId11"/>
    <p:sldId id="259" r:id="rId12"/>
    <p:sldId id="273" r:id="rId13"/>
    <p:sldId id="262" r:id="rId14"/>
    <p:sldId id="264" r:id="rId15"/>
    <p:sldId id="272" r:id="rId16"/>
    <p:sldId id="28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MARGEM DE COMERCIALIZAÇÃO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5724" y="4411234"/>
            <a:ext cx="8673427" cy="1322587"/>
          </a:xfrm>
        </p:spPr>
        <p:txBody>
          <a:bodyPr/>
          <a:lstStyle/>
          <a:p>
            <a:r>
              <a:rPr lang="pt-BR" dirty="0" smtClean="0"/>
              <a:t>CÁLCULO DA MARGEM DA RELAÇÃO INDUSTRIA E PRODUTOR DE LARANJA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61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Passo 1) Entender os produtos que estão inclusos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17880" y="3484883"/>
            <a:ext cx="6597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SUBPRODUTOS: </a:t>
            </a:r>
            <a:r>
              <a:rPr lang="pt-BR" dirty="0"/>
              <a:t>óleo essencial de laranja, D’</a:t>
            </a:r>
            <a:r>
              <a:rPr lang="pt-BR" dirty="0" err="1"/>
              <a:t>limoneno</a:t>
            </a:r>
            <a:r>
              <a:rPr lang="pt-BR" dirty="0"/>
              <a:t>, terpeno cítrico e farelo de polpa cítrica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404513" y="5316773"/>
            <a:ext cx="570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Fonte: Tese do Prof. Haroldo Torres - https</a:t>
            </a:r>
            <a:r>
              <a:rPr lang="pt-BR" sz="1600" dirty="0"/>
              <a:t>://www.teses.usp.br/teses/disponiveis/11/11132/tde-16032016-150358/pt-br.php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76" y="871265"/>
            <a:ext cx="3461911" cy="22746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513" y="673133"/>
            <a:ext cx="2576463" cy="257646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366372" y="33934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NFC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521074" y="3300217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SUCO CONCENTRADO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61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PASSO 2) </a:t>
            </a:r>
            <a:r>
              <a:rPr lang="pt-BR" sz="2400" dirty="0"/>
              <a:t>Nota-se que, para o cálculo da eq. (1), os preços (𝑃𝑖𝑘𝑡 e 𝑃𝑝𝑡) devem estar numa mesma</a:t>
            </a:r>
            <a:br>
              <a:rPr lang="pt-BR" sz="2400" dirty="0"/>
            </a:br>
            <a:r>
              <a:rPr lang="pt-BR" sz="2400" dirty="0"/>
              <a:t>unidade de medida de quantidade e de valor, isto é, expressos em unidades equivalentes.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76800" y="1803847"/>
            <a:ext cx="65327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Times New Roman" panose="02020603050405020304" pitchFamily="18" charset="0"/>
              </a:rPr>
              <a:t>Conversão em US$ por tonelada métrica de suco concentrado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i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 smtClean="0">
                <a:latin typeface="Times New Roman" panose="02020603050405020304" pitchFamily="18" charset="0"/>
              </a:rPr>
              <a:t>FCOJ: </a:t>
            </a:r>
            <a:r>
              <a:rPr lang="pt-BR" dirty="0" smtClean="0">
                <a:latin typeface="+mj-lt"/>
              </a:rPr>
              <a:t>US</a:t>
            </a:r>
            <a:r>
              <a:rPr lang="pt-BR" dirty="0">
                <a:latin typeface="+mj-lt"/>
              </a:rPr>
              <a:t>$ </a:t>
            </a:r>
            <a:r>
              <a:rPr lang="pt-BR" dirty="0" smtClean="0">
                <a:latin typeface="+mj-lt"/>
              </a:rPr>
              <a:t>por tonelada métrica (as cotações já estão em toneladas métricas) de suco concentrado a 66 graus </a:t>
            </a:r>
            <a:r>
              <a:rPr lang="pt-BR" dirty="0" err="1" smtClean="0">
                <a:latin typeface="+mj-lt"/>
              </a:rPr>
              <a:t>brix</a:t>
            </a:r>
            <a:r>
              <a:rPr lang="pt-BR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NFC: </a:t>
            </a:r>
            <a:r>
              <a:rPr lang="pt-BR" dirty="0" smtClean="0">
                <a:latin typeface="+mj-lt"/>
              </a:rPr>
              <a:t>o NFC já é um suco natural</a:t>
            </a:r>
            <a:r>
              <a:rPr lang="pt-BR" dirty="0"/>
              <a:t>(12 graus </a:t>
            </a:r>
            <a:r>
              <a:rPr lang="pt-BR" dirty="0" err="1"/>
              <a:t>brix</a:t>
            </a:r>
            <a:r>
              <a:rPr lang="pt-BR" dirty="0" smtClean="0"/>
              <a:t>). Para transformar em equivalente de suco concentrado, podemos multiplicar o preço por 5,5 (66 graus </a:t>
            </a:r>
            <a:r>
              <a:rPr lang="pt-BR" dirty="0" err="1" smtClean="0"/>
              <a:t>brixa</a:t>
            </a:r>
            <a:r>
              <a:rPr lang="pt-BR" dirty="0" smtClean="0"/>
              <a:t> divido por 12 graus </a:t>
            </a:r>
            <a:r>
              <a:rPr lang="pt-BR" dirty="0" err="1" smtClean="0"/>
              <a:t>brix</a:t>
            </a:r>
            <a:r>
              <a:rPr lang="pt-BR" dirty="0" smtClean="0"/>
              <a:t>).</a:t>
            </a:r>
            <a:r>
              <a:rPr lang="pt-BR" dirty="0" smtClean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Preço da laranja = caixa de 40,8 kg de laranja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90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225947" y="616857"/>
            <a:ext cx="301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Conversões Internacionais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7133" t="24020" r="33182" b="20942"/>
          <a:stretch/>
        </p:blipFill>
        <p:spPr>
          <a:xfrm>
            <a:off x="0" y="1039532"/>
            <a:ext cx="6878472" cy="356616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168557" y="1974189"/>
            <a:ext cx="2822811" cy="337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6609" t="16931" r="33077" b="16091"/>
          <a:stretch/>
        </p:blipFill>
        <p:spPr>
          <a:xfrm>
            <a:off x="7245817" y="1343872"/>
            <a:ext cx="4736919" cy="295748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245817" y="2311210"/>
            <a:ext cx="4586792" cy="145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410734" y="4408043"/>
            <a:ext cx="4682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 graus </a:t>
            </a:r>
            <a:r>
              <a:rPr lang="pt-BR" dirty="0" err="1" smtClean="0"/>
              <a:t>brix</a:t>
            </a:r>
            <a:r>
              <a:rPr lang="pt-BR" dirty="0" smtClean="0"/>
              <a:t> = 1.029 </a:t>
            </a:r>
            <a:r>
              <a:rPr lang="pt-BR" dirty="0" err="1" smtClean="0"/>
              <a:t>pS</a:t>
            </a:r>
            <a:r>
              <a:rPr lang="pt-BR" dirty="0" smtClean="0"/>
              <a:t> / (galão = 3,785 l)</a:t>
            </a:r>
          </a:p>
          <a:p>
            <a:r>
              <a:rPr lang="pt-BR" dirty="0" smtClean="0"/>
              <a:t>12 graus </a:t>
            </a:r>
            <a:r>
              <a:rPr lang="pt-BR" dirty="0" err="1" smtClean="0"/>
              <a:t>brix</a:t>
            </a:r>
            <a:r>
              <a:rPr lang="pt-BR" dirty="0" smtClean="0"/>
              <a:t> = 0,2718 OS/litros (</a:t>
            </a:r>
            <a:r>
              <a:rPr lang="pt-BR" dirty="0" err="1" smtClean="0"/>
              <a:t>kilotro</a:t>
            </a:r>
            <a:r>
              <a:rPr lang="pt-BR" dirty="0" smtClean="0"/>
              <a:t>)</a:t>
            </a:r>
          </a:p>
          <a:p>
            <a:r>
              <a:rPr lang="pt-BR" dirty="0" smtClean="0"/>
              <a:t>12 graus </a:t>
            </a:r>
            <a:r>
              <a:rPr lang="pt-BR" dirty="0" err="1" smtClean="0"/>
              <a:t>brix</a:t>
            </a:r>
            <a:r>
              <a:rPr lang="pt-BR" dirty="0" smtClean="0"/>
              <a:t> = 271,8 PS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00501" y="423081"/>
            <a:ext cx="334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REVISÃO DAS CONVERSÕES: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26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1" dirty="0"/>
              <a:t>PASSO 2) </a:t>
            </a:r>
            <a:r>
              <a:rPr lang="pt-BR" sz="2000" dirty="0"/>
              <a:t>Nota-se que, para o cálculo da eq. (1), os preços (𝑃𝑖𝑘𝑡 e 𝑃𝑝𝑡) devem estar numa mesma</a:t>
            </a:r>
            <a:br>
              <a:rPr lang="pt-BR" sz="2000" dirty="0"/>
            </a:br>
            <a:r>
              <a:rPr lang="pt-BR" sz="2000" dirty="0"/>
              <a:t>unidade de medida de quantidade e de valor, isto é, expressos em unidades equivalentes.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958686" y="1664228"/>
            <a:ext cx="613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Preço recebido pelo produtor – Laranja - Os valores médios pagos ao citricultor pela caixa de laranja destinada à indústria são mensurados em reais por caixa de 40,8 </a:t>
            </a:r>
            <a:r>
              <a:rPr lang="pt-BR" dirty="0" smtClean="0">
                <a:latin typeface="+mj-lt"/>
              </a:rPr>
              <a:t>kg. Para a conversão, o ideal é ter o rendimento industrial , isto é, quantas caixas rende 1 tonelada de suco de laranja concentrado:</a:t>
            </a:r>
            <a:endParaRPr lang="pt-BR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60" y="3578146"/>
            <a:ext cx="7124700" cy="23812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00047" y="6223379"/>
            <a:ext cx="17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CitrusBR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490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3) Estudo completo do rendimento industrial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882323" y="364657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latin typeface="Times New Roman" panose="02020603050405020304" pitchFamily="18" charset="0"/>
              </a:rPr>
              <a:t>Subprodutos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67868" y="933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A ocorrência de subprodutos, conforme enfatizado por Barros (1987), deve ser levada </a:t>
            </a:r>
            <a:r>
              <a:rPr lang="pt-BR" dirty="0" smtClean="0">
                <a:latin typeface="Times New Roman" panose="02020603050405020304" pitchFamily="18" charset="0"/>
              </a:rPr>
              <a:t>em conta </a:t>
            </a:r>
            <a:r>
              <a:rPr lang="pt-BR" dirty="0">
                <a:latin typeface="Times New Roman" panose="02020603050405020304" pitchFamily="18" charset="0"/>
              </a:rPr>
              <a:t>no cômputo da margem.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536442" y="172468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+mj-lt"/>
              </a:rPr>
              <a:t>Adicionou o </a:t>
            </a:r>
            <a:r>
              <a:rPr lang="pt-BR" dirty="0">
                <a:latin typeface="+mj-lt"/>
              </a:rPr>
              <a:t>valor das exportações dos quatros principais </a:t>
            </a:r>
            <a:r>
              <a:rPr lang="pt-BR" dirty="0" smtClean="0">
                <a:latin typeface="+mj-lt"/>
              </a:rPr>
              <a:t>subprodutos da </a:t>
            </a:r>
            <a:r>
              <a:rPr lang="pt-BR" dirty="0">
                <a:latin typeface="+mj-lt"/>
              </a:rPr>
              <a:t>indústria de processamento de laranja, a saber, óleo essencial de laranja, D’</a:t>
            </a:r>
            <a:r>
              <a:rPr lang="pt-BR" dirty="0" err="1">
                <a:latin typeface="+mj-lt"/>
              </a:rPr>
              <a:t>limoneno</a:t>
            </a:r>
            <a:r>
              <a:rPr lang="pt-BR" dirty="0" smtClean="0">
                <a:latin typeface="+mj-lt"/>
              </a:rPr>
              <a:t>, terpeno </a:t>
            </a:r>
            <a:r>
              <a:rPr lang="pt-BR" dirty="0">
                <a:latin typeface="+mj-lt"/>
              </a:rPr>
              <a:t>cítrico e farelo de polpa cítrica ao valor das exportações do FCOJ e do NFC</a:t>
            </a:r>
            <a:r>
              <a:rPr lang="pt-BR" dirty="0" smtClean="0">
                <a:latin typeface="+mj-lt"/>
              </a:rPr>
              <a:t>.</a:t>
            </a:r>
            <a:r>
              <a:rPr lang="pt-BR" dirty="0">
                <a:latin typeface="+mj-lt"/>
              </a:rPr>
              <a:t> Incorporou-se a receita oriunda com a comercialização no mercado externo dos subprodutos </a:t>
            </a:r>
            <a:r>
              <a:rPr lang="pt-BR" b="1" u="sng" dirty="0">
                <a:latin typeface="+mj-lt"/>
              </a:rPr>
              <a:t>e</a:t>
            </a:r>
            <a:r>
              <a:rPr lang="pt-BR" b="1" u="sng" dirty="0" smtClean="0">
                <a:latin typeface="+mj-lt"/>
              </a:rPr>
              <a:t>, na </a:t>
            </a:r>
            <a:r>
              <a:rPr lang="pt-BR" b="1" u="sng" dirty="0">
                <a:latin typeface="+mj-lt"/>
              </a:rPr>
              <a:t>sequência, procedeu-se o ajustamento </a:t>
            </a:r>
            <a:r>
              <a:rPr lang="pt-BR" b="1" u="sng" dirty="0" smtClean="0">
                <a:latin typeface="+mj-lt"/>
              </a:rPr>
              <a:t>para tonelada de suco concentrado.</a:t>
            </a:r>
            <a:endParaRPr lang="pt-BR" b="1" u="sng" dirty="0"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93" y="4157827"/>
            <a:ext cx="6883021" cy="2437231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8352430" y="3291543"/>
            <a:ext cx="518615" cy="110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65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9433" y="163774"/>
            <a:ext cx="3644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Cálculo de uma safra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9433" y="6869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47819"/>
              </p:ext>
            </p:extLst>
          </p:nvPr>
        </p:nvGraphicFramePr>
        <p:xfrm>
          <a:off x="1256407" y="757321"/>
          <a:ext cx="10701686" cy="111552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663554">
                  <a:extLst>
                    <a:ext uri="{9D8B030D-6E8A-4147-A177-3AD203B41FA5}">
                      <a16:colId xmlns:a16="http://schemas.microsoft.com/office/drawing/2014/main" val="1575560201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639481990"/>
                    </a:ext>
                  </a:extLst>
                </a:gridCol>
                <a:gridCol w="943490">
                  <a:extLst>
                    <a:ext uri="{9D8B030D-6E8A-4147-A177-3AD203B41FA5}">
                      <a16:colId xmlns:a16="http://schemas.microsoft.com/office/drawing/2014/main" val="2040651728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1783664295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13052431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1454561376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038225498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955140053"/>
                    </a:ext>
                  </a:extLst>
                </a:gridCol>
                <a:gridCol w="898563">
                  <a:extLst>
                    <a:ext uri="{9D8B030D-6E8A-4147-A177-3AD203B41FA5}">
                      <a16:colId xmlns:a16="http://schemas.microsoft.com/office/drawing/2014/main" val="511811600"/>
                    </a:ext>
                  </a:extLst>
                </a:gridCol>
                <a:gridCol w="898563">
                  <a:extLst>
                    <a:ext uri="{9D8B030D-6E8A-4147-A177-3AD203B41FA5}">
                      <a16:colId xmlns:a16="http://schemas.microsoft.com/office/drawing/2014/main" val="1145626776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996341838"/>
                    </a:ext>
                  </a:extLst>
                </a:gridCol>
                <a:gridCol w="774148">
                  <a:extLst>
                    <a:ext uri="{9D8B030D-6E8A-4147-A177-3AD203B41FA5}">
                      <a16:colId xmlns:a16="http://schemas.microsoft.com/office/drawing/2014/main" val="1803796398"/>
                    </a:ext>
                  </a:extLst>
                </a:gridCol>
                <a:gridCol w="1366297">
                  <a:extLst>
                    <a:ext uri="{9D8B030D-6E8A-4147-A177-3AD203B41FA5}">
                      <a16:colId xmlns:a16="http://schemas.microsoft.com/office/drawing/2014/main" val="889647199"/>
                    </a:ext>
                  </a:extLst>
                </a:gridCol>
                <a:gridCol w="512193">
                  <a:extLst>
                    <a:ext uri="{9D8B030D-6E8A-4147-A177-3AD203B41FA5}">
                      <a16:colId xmlns:a16="http://schemas.microsoft.com/office/drawing/2014/main" val="170223154"/>
                    </a:ext>
                  </a:extLst>
                </a:gridCol>
              </a:tblGrid>
              <a:tr h="32708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FCOJ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FCOJ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NFC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NFC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Subprodutos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Subprodutos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Subprodutos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Laranja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Laranja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Rendimento</a:t>
                      </a:r>
                    </a:p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Industrial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DÓLAR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extLst>
                  <a:ext uri="{0D108BD9-81ED-4DB2-BD59-A6C34878D82A}">
                    <a16:rowId xmlns:a16="http://schemas.microsoft.com/office/drawing/2014/main" val="563021339"/>
                  </a:ext>
                </a:extLst>
              </a:tr>
              <a:tr h="2200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Safra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Milhões US$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Cotação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Milhões US$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Cotação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Milhões US$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Cotação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R$/cx.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Cxs/t FCOJ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R$/US$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extLst>
                  <a:ext uri="{0D108BD9-81ED-4DB2-BD59-A6C34878D82A}">
                    <a16:rowId xmlns:a16="http://schemas.microsoft.com/office/drawing/2014/main" val="70055475"/>
                  </a:ext>
                </a:extLst>
              </a:tr>
              <a:tr h="121593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1.506,90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1.777,21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1.179,38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1.041,00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390,9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375,5043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194,2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220,8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    1.136,97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     9,79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11.073,12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240,50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2,6562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extLst>
                  <a:ext uri="{0D108BD9-81ED-4DB2-BD59-A6C34878D82A}">
                    <a16:rowId xmlns:a16="http://schemas.microsoft.com/office/drawing/2014/main" val="3035410996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836864" y="2244093"/>
            <a:ext cx="178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1) Cálculo da Receita Exportadora (US$ FOB) total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836863" y="3580458"/>
            <a:ext cx="2024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r>
              <a:rPr lang="pt-BR" dirty="0" smtClean="0"/>
              <a:t>) Volume de exportação em </a:t>
            </a:r>
            <a:r>
              <a:rPr lang="pt-BR" dirty="0" err="1" smtClean="0"/>
              <a:t>Eq</a:t>
            </a:r>
            <a:r>
              <a:rPr lang="pt-BR" dirty="0" smtClean="0"/>
              <a:t> Concentrado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836863" y="4569173"/>
            <a:ext cx="202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3) Volume total de exportação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836862" y="5361996"/>
            <a:ext cx="20242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  <a:r>
              <a:rPr lang="pt-BR" dirty="0" smtClean="0"/>
              <a:t>) Preço médio de exportação </a:t>
            </a:r>
            <a:r>
              <a:rPr lang="pt-BR" sz="1600" dirty="0" smtClean="0"/>
              <a:t>(com subprodutos)</a:t>
            </a:r>
            <a:endParaRPr lang="pt-BR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279813" y="2244093"/>
            <a:ext cx="216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5) Cálculo do preço médio ao produtor – US$ / equivalente FCOJ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79813" y="3580458"/>
            <a:ext cx="216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 a 9) Margens e </a:t>
            </a:r>
            <a:r>
              <a:rPr lang="pt-BR" dirty="0" err="1" smtClean="0"/>
              <a:t>Markup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7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t="29645"/>
          <a:stretch/>
        </p:blipFill>
        <p:spPr>
          <a:xfrm>
            <a:off x="161925" y="2398972"/>
            <a:ext cx="10915650" cy="24594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9433" y="163774"/>
            <a:ext cx="3644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Cálculo de uma safra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9433" y="6869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67859"/>
              </p:ext>
            </p:extLst>
          </p:nvPr>
        </p:nvGraphicFramePr>
        <p:xfrm>
          <a:off x="161925" y="1283452"/>
          <a:ext cx="10701686" cy="111552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663554">
                  <a:extLst>
                    <a:ext uri="{9D8B030D-6E8A-4147-A177-3AD203B41FA5}">
                      <a16:colId xmlns:a16="http://schemas.microsoft.com/office/drawing/2014/main" val="1575560201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639481990"/>
                    </a:ext>
                  </a:extLst>
                </a:gridCol>
                <a:gridCol w="943490">
                  <a:extLst>
                    <a:ext uri="{9D8B030D-6E8A-4147-A177-3AD203B41FA5}">
                      <a16:colId xmlns:a16="http://schemas.microsoft.com/office/drawing/2014/main" val="2040651728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1783664295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13052431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1454561376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038225498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955140053"/>
                    </a:ext>
                  </a:extLst>
                </a:gridCol>
                <a:gridCol w="898563">
                  <a:extLst>
                    <a:ext uri="{9D8B030D-6E8A-4147-A177-3AD203B41FA5}">
                      <a16:colId xmlns:a16="http://schemas.microsoft.com/office/drawing/2014/main" val="511811600"/>
                    </a:ext>
                  </a:extLst>
                </a:gridCol>
                <a:gridCol w="898563">
                  <a:extLst>
                    <a:ext uri="{9D8B030D-6E8A-4147-A177-3AD203B41FA5}">
                      <a16:colId xmlns:a16="http://schemas.microsoft.com/office/drawing/2014/main" val="1145626776"/>
                    </a:ext>
                  </a:extLst>
                </a:gridCol>
                <a:gridCol w="663554">
                  <a:extLst>
                    <a:ext uri="{9D8B030D-6E8A-4147-A177-3AD203B41FA5}">
                      <a16:colId xmlns:a16="http://schemas.microsoft.com/office/drawing/2014/main" val="3996341838"/>
                    </a:ext>
                  </a:extLst>
                </a:gridCol>
                <a:gridCol w="774148">
                  <a:extLst>
                    <a:ext uri="{9D8B030D-6E8A-4147-A177-3AD203B41FA5}">
                      <a16:colId xmlns:a16="http://schemas.microsoft.com/office/drawing/2014/main" val="1803796398"/>
                    </a:ext>
                  </a:extLst>
                </a:gridCol>
                <a:gridCol w="1366297">
                  <a:extLst>
                    <a:ext uri="{9D8B030D-6E8A-4147-A177-3AD203B41FA5}">
                      <a16:colId xmlns:a16="http://schemas.microsoft.com/office/drawing/2014/main" val="889647199"/>
                    </a:ext>
                  </a:extLst>
                </a:gridCol>
                <a:gridCol w="512193">
                  <a:extLst>
                    <a:ext uri="{9D8B030D-6E8A-4147-A177-3AD203B41FA5}">
                      <a16:colId xmlns:a16="http://schemas.microsoft.com/office/drawing/2014/main" val="170223154"/>
                    </a:ext>
                  </a:extLst>
                </a:gridCol>
              </a:tblGrid>
              <a:tr h="32708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FCOJ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FCOJ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NFC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NFC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Subprodutos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Subprodutos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Subprodutos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Laranja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Laranja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Rendimento</a:t>
                      </a:r>
                    </a:p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Industrial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DÓLAR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extLst>
                  <a:ext uri="{0D108BD9-81ED-4DB2-BD59-A6C34878D82A}">
                    <a16:rowId xmlns:a16="http://schemas.microsoft.com/office/drawing/2014/main" val="563021339"/>
                  </a:ext>
                </a:extLst>
              </a:tr>
              <a:tr h="2200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Safra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Milhões US$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Cotação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Milhões US$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Cotação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Milhões US$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Cotação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R$/cx.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Mil 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Cxs/t FCOJ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R$/US$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extLst>
                  <a:ext uri="{0D108BD9-81ED-4DB2-BD59-A6C34878D82A}">
                    <a16:rowId xmlns:a16="http://schemas.microsoft.com/office/drawing/2014/main" val="70055475"/>
                  </a:ext>
                </a:extLst>
              </a:tr>
              <a:tr h="121593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1.506,90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1.777,21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1.179,38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1.041,00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390,9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375,5043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194,2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220,8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    1.136,97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     9,79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11.073,12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    240,50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2,6562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0" marR="6080" marT="6080" marB="0" anchor="b"/>
                </a:tc>
                <a:extLst>
                  <a:ext uri="{0D108BD9-81ED-4DB2-BD59-A6C34878D82A}">
                    <a16:rowId xmlns:a16="http://schemas.microsoft.com/office/drawing/2014/main" val="3035410996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302304" y="3514492"/>
            <a:ext cx="256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Veja a memoria de cálculo no </a:t>
            </a:r>
            <a:r>
              <a:rPr lang="pt-BR" dirty="0" err="1" smtClean="0"/>
              <a:t>excel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43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69493" y="941696"/>
            <a:ext cx="788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NO </a:t>
            </a:r>
            <a:r>
              <a:rPr lang="pt-BR" dirty="0" smtClean="0"/>
              <a:t>STOA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CONFIRA! MARGENS DE COMERCALIZAÇÃO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4056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MARGENS DE </a:t>
            </a:r>
            <a:r>
              <a:rPr lang="pt-BR" sz="3200" dirty="0" smtClean="0"/>
              <a:t>COMERCIALIZAÇÃO</a:t>
            </a:r>
            <a:br>
              <a:rPr lang="pt-BR" sz="3200" dirty="0" smtClean="0"/>
            </a:br>
            <a:r>
              <a:rPr lang="pt-BR" sz="3200" dirty="0" smtClean="0"/>
              <a:t>INDÚSTRIA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877" y="2128214"/>
            <a:ext cx="7592039" cy="268828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9833" y="1703594"/>
            <a:ext cx="399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LARANJA (PRODUTOR) X SUCO (INDUSTRIA)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04513" y="1703594"/>
            <a:ext cx="287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DA FORMULA: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76967" y="5227858"/>
            <a:ext cx="570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 BÁSICA de consulta: Tese do Prof. Haroldo Torres - https</a:t>
            </a:r>
            <a:r>
              <a:rPr lang="pt-BR" sz="1600" dirty="0"/>
              <a:t>://www.teses.usp.br/teses/disponiveis/11/11132/tde-16032016-150358/pt-br.php</a:t>
            </a:r>
          </a:p>
        </p:txBody>
      </p:sp>
    </p:spTree>
    <p:extLst>
      <p:ext uri="{BB962C8B-B14F-4D97-AF65-F5344CB8AC3E}">
        <p14:creationId xmlns:p14="http://schemas.microsoft.com/office/powerpoint/2010/main" val="410911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34" y="326012"/>
            <a:ext cx="10346274" cy="65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55" y="538188"/>
            <a:ext cx="9835896" cy="57397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98544" y="855847"/>
            <a:ext cx="353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Conversão numa única unidade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09934" y="6273225"/>
            <a:ext cx="10495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 BÁSICA de consulta: Tese do Prof. Haroldo Torres - https</a:t>
            </a:r>
            <a:r>
              <a:rPr lang="pt-BR" sz="1600" dirty="0"/>
              <a:t>://www.teses.usp.br/teses/disponiveis/11/11132/tde-16032016-150358/pt-br.php</a:t>
            </a:r>
          </a:p>
        </p:txBody>
      </p:sp>
    </p:spTree>
    <p:extLst>
      <p:ext uri="{BB962C8B-B14F-4D97-AF65-F5344CB8AC3E}">
        <p14:creationId xmlns:p14="http://schemas.microsoft.com/office/powerpoint/2010/main" val="307664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60" y="303504"/>
            <a:ext cx="9751445" cy="56605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68287" y="965029"/>
            <a:ext cx="24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Cálculo das Margens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96860" y="6040822"/>
            <a:ext cx="10580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 BÁSICA de consulta: Tese do Prof. Haroldo Torres - https</a:t>
            </a:r>
            <a:r>
              <a:rPr lang="pt-BR" sz="1600" dirty="0"/>
              <a:t>://www.teses.usp.br/teses/disponiveis/11/11132/tde-16032016-150358/pt-br.php</a:t>
            </a:r>
          </a:p>
        </p:txBody>
      </p:sp>
    </p:spTree>
    <p:extLst>
      <p:ext uri="{BB962C8B-B14F-4D97-AF65-F5344CB8AC3E}">
        <p14:creationId xmlns:p14="http://schemas.microsoft.com/office/powerpoint/2010/main" val="369685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00" y="876723"/>
            <a:ext cx="9863216" cy="464352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68300" y="2920621"/>
            <a:ext cx="9627079" cy="7779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366023" y="4735350"/>
            <a:ext cx="8211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</a:rPr>
              <a:t>Apesar desta diminuição de importância relativa, as exportações de subprodutos têm </a:t>
            </a:r>
            <a:r>
              <a:rPr lang="pt-BR" dirty="0" smtClean="0">
                <a:latin typeface="Times New Roman" panose="02020603050405020304" pitchFamily="18" charset="0"/>
              </a:rPr>
              <a:t>ajudado a </a:t>
            </a:r>
            <a:r>
              <a:rPr lang="pt-BR" dirty="0">
                <a:latin typeface="Times New Roman" panose="02020603050405020304" pitchFamily="18" charset="0"/>
              </a:rPr>
              <a:t>indústria a se manter lucrativa. A negligencia desses subprodutos na análise da rentabilidade </a:t>
            </a:r>
            <a:r>
              <a:rPr lang="pt-BR" dirty="0" smtClean="0">
                <a:latin typeface="Times New Roman" panose="02020603050405020304" pitchFamily="18" charset="0"/>
              </a:rPr>
              <a:t>da atividade </a:t>
            </a:r>
            <a:r>
              <a:rPr lang="pt-BR" dirty="0">
                <a:latin typeface="Times New Roman" panose="02020603050405020304" pitchFamily="18" charset="0"/>
              </a:rPr>
              <a:t>industrial é um equívoco que tende a prejudicar os produtores na negociação de </a:t>
            </a:r>
            <a:r>
              <a:rPr lang="pt-BR" dirty="0" smtClean="0">
                <a:latin typeface="Times New Roman" panose="02020603050405020304" pitchFamily="18" charset="0"/>
              </a:rPr>
              <a:t>preços com </a:t>
            </a:r>
            <a:r>
              <a:rPr lang="pt-BR" dirty="0">
                <a:latin typeface="Times New Roman" panose="02020603050405020304" pitchFamily="18" charset="0"/>
              </a:rPr>
              <a:t>a indústria</a:t>
            </a:r>
            <a:r>
              <a:rPr lang="pt-BR" dirty="0" smtClean="0"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68300" y="5972277"/>
            <a:ext cx="9613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Fonte BÁSICA de consulta: Tese do Prof. Haroldo Torres - https</a:t>
            </a:r>
            <a:r>
              <a:rPr lang="pt-BR" sz="1600" dirty="0"/>
              <a:t>://www.teses.usp.br/teses/disponiveis/11/11132/tde-16032016-150358/pt-br.php</a:t>
            </a:r>
          </a:p>
        </p:txBody>
      </p:sp>
    </p:spTree>
    <p:extLst>
      <p:ext uri="{BB962C8B-B14F-4D97-AF65-F5344CB8AC3E}">
        <p14:creationId xmlns:p14="http://schemas.microsoft.com/office/powerpoint/2010/main" val="344966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PASSOS PARA O CÁLCULO DA MARGEM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39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1) Entender a cadeia que está analisando as margens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776716" y="996287"/>
            <a:ext cx="664646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6889" t="16371" r="19651" b="8628"/>
          <a:stretch/>
        </p:blipFill>
        <p:spPr>
          <a:xfrm>
            <a:off x="4640239" y="900752"/>
            <a:ext cx="7151419" cy="47518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327176" y="574814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Fonte: NEVES et al </a:t>
            </a:r>
            <a:r>
              <a:rPr lang="pt-BR" sz="1400" dirty="0" smtClean="0"/>
              <a:t>Mercado </a:t>
            </a:r>
            <a:r>
              <a:rPr lang="pt-BR" sz="1400" dirty="0"/>
              <a:t>Brasileiro de Suco de Laranja: uma alternativa para mitigar... </a:t>
            </a:r>
            <a:r>
              <a:rPr lang="en-US" sz="1400" dirty="0" smtClean="0"/>
              <a:t>Citrus </a:t>
            </a:r>
            <a:r>
              <a:rPr lang="en-US" sz="1400" dirty="0"/>
              <a:t>Research &amp; Technology, </a:t>
            </a:r>
            <a:r>
              <a:rPr lang="en-US" sz="1400" dirty="0" err="1"/>
              <a:t>Cordeirópolis</a:t>
            </a:r>
            <a:r>
              <a:rPr lang="en-US" sz="1400" dirty="0"/>
              <a:t>, v.35, n.2, p.61-71, 2014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19166" y="1828799"/>
            <a:ext cx="304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PASSOS PARA O CÁLCULO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5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Faça uma revisão ou pesquisa com a área industrial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41" y="1469566"/>
            <a:ext cx="7348971" cy="3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49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2040</TotalTime>
  <Words>774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MARGEM DE COMERCIALIZAÇÃO</vt:lpstr>
      <vt:lpstr>MARGENS DE COMERCIALIZAÇÃO INDÚSTRIA</vt:lpstr>
      <vt:lpstr>Apresentação do PowerPoint</vt:lpstr>
      <vt:lpstr>Apresentação do PowerPoint</vt:lpstr>
      <vt:lpstr>Apresentação do PowerPoint</vt:lpstr>
      <vt:lpstr>Apresentação do PowerPoint</vt:lpstr>
      <vt:lpstr>PASSOS PARA O CÁLCULO DA MARGEM</vt:lpstr>
      <vt:lpstr>1) Entender a cadeia que está analisando as margens</vt:lpstr>
      <vt:lpstr>Faça uma revisão ou pesquisa com a área industrial</vt:lpstr>
      <vt:lpstr>Passo 1) Entender os produtos que estão inclusos </vt:lpstr>
      <vt:lpstr>PASSO 2) Nota-se que, para o cálculo da eq. (1), os preços (𝑃𝑖𝑘𝑡 e 𝑃𝑝𝑡) devem estar numa mesma unidade de medida de quantidade e de valor, isto é, expressos em unidades equivalentes.</vt:lpstr>
      <vt:lpstr>Apresentação do PowerPoint</vt:lpstr>
      <vt:lpstr>PASSO 2) Nota-se que, para o cálculo da eq. (1), os preços (𝑃𝑖𝑘𝑡 e 𝑃𝑝𝑡) devem estar numa mesma unidade de medida de quantidade e de valor, isto é, expressos em unidades equivalentes.</vt:lpstr>
      <vt:lpstr>3) Estudo completo do rendimento industrial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Margarete Boteon</dc:creator>
  <cp:lastModifiedBy>Margarete Boteon</cp:lastModifiedBy>
  <cp:revision>22</cp:revision>
  <dcterms:created xsi:type="dcterms:W3CDTF">2020-10-23T14:05:33Z</dcterms:created>
  <dcterms:modified xsi:type="dcterms:W3CDTF">2020-10-25T00:18:56Z</dcterms:modified>
</cp:coreProperties>
</file>