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80" r:id="rId4"/>
    <p:sldId id="283" r:id="rId5"/>
    <p:sldId id="341" r:id="rId6"/>
    <p:sldId id="334" r:id="rId7"/>
    <p:sldId id="335" r:id="rId8"/>
    <p:sldId id="336" r:id="rId9"/>
    <p:sldId id="337" r:id="rId10"/>
    <p:sldId id="338" r:id="rId11"/>
    <p:sldId id="333" r:id="rId12"/>
    <p:sldId id="354" r:id="rId13"/>
    <p:sldId id="355" r:id="rId14"/>
    <p:sldId id="340" r:id="rId15"/>
    <p:sldId id="302" r:id="rId16"/>
    <p:sldId id="342" r:id="rId17"/>
    <p:sldId id="353" r:id="rId18"/>
    <p:sldId id="339" r:id="rId19"/>
    <p:sldId id="350" r:id="rId20"/>
    <p:sldId id="35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1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Composição de uma liga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Concentração em massa (ou peso)</a:t>
            </a:r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Concentração atômica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A8393C5-1885-D141-5AD9-C8D1B4091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99" y="2217576"/>
            <a:ext cx="2695575" cy="762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395E539-72A6-C493-A80D-A0F14A040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399" y="4331056"/>
            <a:ext cx="28575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Conversão de composição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0" i="0" u="none" strike="noStrike" baseline="0" dirty="0"/>
              <a:t>Determine a composição, em porcentagem atômica, de uma liga com 97 %p alumínio e 3 %p cobre.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Peso atômico: 63,55 g/mol (cobre); 26,98 g/mol (alumínio)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0FE7405-98AB-781B-CFF3-5855C035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4981575" cy="1752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B2E724-18C4-D700-5223-6ACA3E249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25" y="3429000"/>
            <a:ext cx="4943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Massa específica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0" i="0" u="none" strike="noStrike" baseline="0" dirty="0"/>
              <a:t>Determine a massa específica (g/cm³) de uma liga com 97 %p alumínio e 3 %p cobre.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Massa específica: 8,96 g/cm³ (cobre); 2,7 g/cm³ (alumínio)</a:t>
            </a:r>
          </a:p>
          <a:p>
            <a:pPr algn="just">
              <a:lnSpc>
                <a:spcPct val="150000"/>
              </a:lnSpc>
            </a:pP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AF5478D-6732-53B1-5D72-44D312422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836555"/>
            <a:ext cx="1775599" cy="105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272908-2E9B-2857-CC95-BB0F4CC1DFAE}"/>
                  </a:ext>
                </a:extLst>
              </p:cNvPr>
              <p:cNvSpPr txBox="1"/>
              <p:nvPr/>
            </p:nvSpPr>
            <p:spPr>
              <a:xfrm>
                <a:off x="4031242" y="2996221"/>
                <a:ext cx="3762569" cy="86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2,7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8,96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𝟕𝟓𝟖</m:t>
                      </m:r>
                      <m:f>
                        <m:fPr>
                          <m:type m:val="li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272908-2E9B-2857-CC95-BB0F4CC1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42" y="2996221"/>
                <a:ext cx="3762569" cy="865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3.5. Peso atômico médio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Determine o peso atômico médio de uma liga com 97 %p alumínio e 3 %p cobre.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Peso atômico: 63,55 g/mol (cobre); 26,98 g/mol (alumínio)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144F205-F485-38CE-A27D-C968813F6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041282"/>
            <a:ext cx="1870206" cy="1036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16D81B-BB9C-B83B-149A-B5B906B81111}"/>
                  </a:ext>
                </a:extLst>
              </p:cNvPr>
              <p:cNvSpPr txBox="1"/>
              <p:nvPr/>
            </p:nvSpPr>
            <p:spPr>
              <a:xfrm>
                <a:off x="4158731" y="3125734"/>
                <a:ext cx="4145514" cy="867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97</m:t>
                              </m:r>
                            </m:num>
                            <m:den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63,55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26,98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𝟔𝟏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𝟎𝟕</m:t>
                      </m:r>
                      <m:f>
                        <m:fPr>
                          <m:type m:val="li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𝒎𝒐𝒍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16D81B-BB9C-B83B-149A-B5B906B81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31" y="3125734"/>
                <a:ext cx="4145514" cy="867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Liga titânio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Ti-6Al-4V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Fases </a:t>
            </a:r>
            <a:r>
              <a:rPr lang="el-GR" sz="2000" dirty="0"/>
              <a:t>α</a:t>
            </a:r>
            <a:r>
              <a:rPr lang="pt-BR" sz="2000" dirty="0"/>
              <a:t> e </a:t>
            </a:r>
            <a:r>
              <a:rPr lang="el-GR" sz="2000" dirty="0"/>
              <a:t>β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Implantes e próteses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Indústria aeroespacial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Manufatura aditiva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...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itânio e suas ligas - Engenheiro de Materiais">
            <a:extLst>
              <a:ext uri="{FF2B5EF4-FFF2-40B4-BE49-F238E27FC236}">
                <a16:creationId xmlns:a16="http://schemas.microsoft.com/office/drawing/2014/main" id="{4C56EDBF-9F53-97D9-3A5A-E6162D0D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07" y="1617646"/>
            <a:ext cx="4414111" cy="20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ALIAÇÃO DA MICROESTRUTURA DA LIGA DE TITÂNIO TI6AL4V APÓS TRATAMENTO  TÉRMICO DE ENVELHECIMENTO. Ghisana Fedrigo1, Mario W">
            <a:extLst>
              <a:ext uri="{FF2B5EF4-FFF2-40B4-BE49-F238E27FC236}">
                <a16:creationId xmlns:a16="http://schemas.microsoft.com/office/drawing/2014/main" id="{B906807E-64EA-22EA-73DF-924E14BB3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7" y="1617646"/>
            <a:ext cx="2725733" cy="20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ufatura aditiva: impressão 3D em manufatura - Mecalux.com.br">
            <a:extLst>
              <a:ext uri="{FF2B5EF4-FFF2-40B4-BE49-F238E27FC236}">
                <a16:creationId xmlns:a16="http://schemas.microsoft.com/office/drawing/2014/main" id="{5E6B7787-2301-2F49-1590-0C12069F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80" y="2298713"/>
            <a:ext cx="3552364" cy="23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AT IS TITANIUM?">
            <a:extLst>
              <a:ext uri="{FF2B5EF4-FFF2-40B4-BE49-F238E27FC236}">
                <a16:creationId xmlns:a16="http://schemas.microsoft.com/office/drawing/2014/main" id="{E8979173-4ABB-3A52-46B9-94D22F16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81" y="1348355"/>
            <a:ext cx="6300791" cy="44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 3.4. Estruturas ordenadas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sólida </a:t>
            </a:r>
            <a:r>
              <a:rPr lang="pt-BR" sz="2400" dirty="0" err="1"/>
              <a:t>substitucional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Sistema Cobre-Ouro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Baixas temperaturas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B5E97D1-A6A2-F56A-2011-237DC13B7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92" y="2254026"/>
            <a:ext cx="6165980" cy="25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Compostos intermetálicos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Solução sólida ordenada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Propriedades: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Duros e quebradiços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Boas propriedades mecânicas em alta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Frágeis à temperatura ambiente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Altos pontos de fusão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Resistência à corrosão e oxidação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C7FC6C-AD98-9289-FC7C-D6A6E687C487}"/>
              </a:ext>
            </a:extLst>
          </p:cNvPr>
          <p:cNvSpPr txBox="1"/>
          <p:nvPr/>
        </p:nvSpPr>
        <p:spPr>
          <a:xfrm>
            <a:off x="5896286" y="1828801"/>
            <a:ext cx="496388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i="1" dirty="0" err="1"/>
              <a:t>Schulze</a:t>
            </a:r>
            <a:r>
              <a:rPr lang="pt-BR" i="1" dirty="0"/>
              <a:t> (1967): </a:t>
            </a:r>
            <a:r>
              <a:rPr lang="pt-BR" b="0" i="1" dirty="0">
                <a:solidFill>
                  <a:srgbClr val="212529"/>
                </a:solidFill>
                <a:effectLst/>
                <a:latin typeface="-apple-system"/>
              </a:rPr>
              <a:t>fases sólidas contendo dois ou mais elementos metálicos, opcionalmente com um ou mais elementos não metálicos, cuja estrutura cristalina difere da dos demais constituintes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76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Compostos intermetálicos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Níquel-alumínio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Ferro-alumínio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Titânio-alumínio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Ferro-silício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haracterization of lattice defects for L12–Ni3Al involving the ordering  process via the microscopic phase field method - ScienceDirect">
            <a:extLst>
              <a:ext uri="{FF2B5EF4-FFF2-40B4-BE49-F238E27FC236}">
                <a16:creationId xmlns:a16="http://schemas.microsoft.com/office/drawing/2014/main" id="{01DF7622-EFF8-2D29-A7FE-1303B25A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7" y="1586248"/>
            <a:ext cx="3204211" cy="192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500AA5-15C9-0486-7A78-353DC6FB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117" y="3039045"/>
            <a:ext cx="4560982" cy="25742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F1AB3EA-6985-657B-7594-5B31BB93F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117" y="1924034"/>
            <a:ext cx="6057900" cy="2352675"/>
          </a:xfrm>
          <a:prstGeom prst="rect">
            <a:avLst/>
          </a:prstGeom>
        </p:spPr>
      </p:pic>
      <p:pic>
        <p:nvPicPr>
          <p:cNvPr id="1028" name="Picture 4" descr="Solid-State Processing Route, Mechanical Behaviour, and Oxidation  Resistance of TiAl Alloys - Document - Gale Academic OneFile">
            <a:extLst>
              <a:ext uri="{FF2B5EF4-FFF2-40B4-BE49-F238E27FC236}">
                <a16:creationId xmlns:a16="http://schemas.microsoft.com/office/drawing/2014/main" id="{0C003CE1-E6BE-5B26-C9CF-D9A74645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67" y="1336617"/>
            <a:ext cx="56197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6737E69-DCE5-C27C-0990-7C1AE713B964}"/>
              </a:ext>
            </a:extLst>
          </p:cNvPr>
          <p:cNvSpPr/>
          <p:nvPr/>
        </p:nvSpPr>
        <p:spPr>
          <a:xfrm>
            <a:off x="1089238" y="1576286"/>
            <a:ext cx="2111162" cy="4111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CE548E2-F09C-68EA-44F8-11C228A4EFAE}"/>
              </a:ext>
            </a:extLst>
          </p:cNvPr>
          <p:cNvSpPr/>
          <p:nvPr/>
        </p:nvSpPr>
        <p:spPr>
          <a:xfrm>
            <a:off x="1089238" y="2230016"/>
            <a:ext cx="1999195" cy="4758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9A536EF-BB5A-6CB1-48AA-BF7D64C9D22A}"/>
              </a:ext>
            </a:extLst>
          </p:cNvPr>
          <p:cNvSpPr/>
          <p:nvPr/>
        </p:nvSpPr>
        <p:spPr>
          <a:xfrm>
            <a:off x="1089238" y="2920482"/>
            <a:ext cx="2204468" cy="4111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BEE9C1B-B41F-D254-3E8C-1465AF485EC4}"/>
              </a:ext>
            </a:extLst>
          </p:cNvPr>
          <p:cNvSpPr/>
          <p:nvPr/>
        </p:nvSpPr>
        <p:spPr>
          <a:xfrm>
            <a:off x="1089238" y="3512896"/>
            <a:ext cx="1569986" cy="5459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Defeitos pontuais em sólidos iônicos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8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Defeito Schottky: lacuna aniônica + lacuna catiônica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Defeito </a:t>
            </a:r>
            <a:r>
              <a:rPr lang="pt-BR" sz="2000" dirty="0" err="1"/>
              <a:t>Frenkel</a:t>
            </a:r>
            <a:r>
              <a:rPr lang="pt-BR" sz="2000" dirty="0"/>
              <a:t>: cátion intersticial + lacuna catiônica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1B53446-C78B-BF70-9B79-6D271C3D6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53" y="2565756"/>
            <a:ext cx="4588912" cy="31851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9BC5E5-F7AD-E493-5266-9D802890B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022" y="1585393"/>
            <a:ext cx="2343150" cy="800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BB1635-4C60-A003-1955-E9DB4BC98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022" y="2723909"/>
            <a:ext cx="2343150" cy="6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Defeitos em materiais cerâmicos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217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Trincas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Porosidade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41566E75-8F9B-13EC-12B4-52B709D9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771" y="1533236"/>
            <a:ext cx="4181475" cy="34194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75C93E4-2392-FA64-DB08-116940F67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679" y="2177761"/>
            <a:ext cx="4542580" cy="3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Estrutura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2.11. Aspectos básicos de materiais compósitos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2.12. Exemplos de materiais de engenharia</a:t>
            </a:r>
          </a:p>
          <a:p>
            <a:pPr>
              <a:lnSpc>
                <a:spcPct val="150000"/>
              </a:lnSpc>
            </a:pPr>
            <a:r>
              <a:rPr lang="pt-BR" sz="2200" b="1" dirty="0"/>
              <a:t>3. Imperfeições em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</a:t>
            </a:r>
            <a:r>
              <a:rPr lang="pt-BR" sz="2000" dirty="0"/>
              <a:t>3.1. Tipos e formação de defeitos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3.2. Lacunas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3.3. Soluções sólidas (intersticial e </a:t>
            </a:r>
            <a:r>
              <a:rPr lang="pt-BR" sz="2000" dirty="0" err="1"/>
              <a:t>substitucional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59C727F-4AFB-D429-BF92-5E68BD1F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83" y="1536903"/>
            <a:ext cx="4113617" cy="40316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6A3BAF-2799-3517-A783-D12AA108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844" y="2164701"/>
            <a:ext cx="4469955" cy="34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Impurezas em materiais cerâmicos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217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/>
              <a:t>Substitucional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Intersticial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2674646-3FE6-C9E1-0310-69553CAD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2" y="1662112"/>
            <a:ext cx="4752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Classificação de compostos cerâmicos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Compostos estequiométricos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Razão fixa (</a:t>
            </a:r>
            <a:r>
              <a:rPr lang="pt-BR" sz="2000" dirty="0" err="1"/>
              <a:t>NaCl</a:t>
            </a:r>
            <a:r>
              <a:rPr lang="pt-BR" sz="2000" dirty="0"/>
              <a:t>, H</a:t>
            </a:r>
            <a:r>
              <a:rPr lang="pt-BR" sz="2000" baseline="-25000" dirty="0"/>
              <a:t>2</a:t>
            </a:r>
            <a:r>
              <a:rPr lang="pt-BR" sz="2000" dirty="0"/>
              <a:t>O, Al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r>
              <a:rPr lang="pt-BR" sz="2000" baseline="-25000" dirty="0"/>
              <a:t>3</a:t>
            </a:r>
            <a:r>
              <a:rPr lang="pt-BR" sz="2000" dirty="0"/>
              <a:t>, </a:t>
            </a:r>
            <a:r>
              <a:rPr lang="pt-BR" sz="2000" dirty="0" err="1"/>
              <a:t>MgO</a:t>
            </a:r>
            <a:r>
              <a:rPr lang="pt-BR" sz="2000" dirty="0"/>
              <a:t>, Fe</a:t>
            </a:r>
            <a:r>
              <a:rPr lang="pt-BR" sz="2000" baseline="-25000" dirty="0"/>
              <a:t>3</a:t>
            </a:r>
            <a:r>
              <a:rPr lang="pt-BR" sz="2000" dirty="0"/>
              <a:t>C, CH</a:t>
            </a:r>
            <a:r>
              <a:rPr lang="pt-BR" sz="2000" baseline="-25000" dirty="0"/>
              <a:t>4</a:t>
            </a:r>
            <a:r>
              <a:rPr lang="pt-B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Compostos não-estequiométricos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Cu</a:t>
            </a:r>
            <a:r>
              <a:rPr lang="pt-BR" sz="2000" baseline="-25000" dirty="0"/>
              <a:t>2</a:t>
            </a:r>
            <a:r>
              <a:rPr lang="pt-BR" sz="2000" dirty="0"/>
              <a:t>Al: 31 a 37% atômico </a:t>
            </a:r>
            <a:r>
              <a:rPr lang="pt-BR" sz="2000"/>
              <a:t>(33,3%)</a:t>
            </a: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FeO: 51 a 53% atômico (50%, 1000</a:t>
            </a:r>
            <a:r>
              <a:rPr lang="pt-BR" sz="2000" dirty="0">
                <a:cs typeface="Times New Roman" panose="02020603050405020304" pitchFamily="18" charset="0"/>
              </a:rPr>
              <a:t>˚C)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Mo</a:t>
            </a:r>
            <a:r>
              <a:rPr lang="pt-BR" sz="2000" dirty="0">
                <a:cs typeface="Times New Roman" panose="02020603050405020304" pitchFamily="18" charset="0"/>
              </a:rPr>
              <a:t>-Rh: 45 a 83%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F5FCBB8-4870-061A-B4B0-E40FCDEE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12" y="2752435"/>
            <a:ext cx="4600960" cy="25729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809454A-072F-01E5-99D9-CABC67FB299D}"/>
              </a:ext>
            </a:extLst>
          </p:cNvPr>
          <p:cNvSpPr/>
          <p:nvPr/>
        </p:nvSpPr>
        <p:spPr>
          <a:xfrm>
            <a:off x="1659765" y="3823855"/>
            <a:ext cx="464599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Defeitos lineares (1D)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Discordância em cunha ou aresta (</a:t>
            </a:r>
            <a:r>
              <a:rPr lang="pt-BR" sz="2000" i="1" dirty="0" err="1"/>
              <a:t>edge</a:t>
            </a:r>
            <a:r>
              <a:rPr lang="pt-BR" sz="2000" i="1" dirty="0"/>
              <a:t> </a:t>
            </a:r>
            <a:r>
              <a:rPr lang="pt-BR" sz="2000" i="1" dirty="0" err="1"/>
              <a:t>dislocation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2594881-FAD5-BC78-5179-35A48936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72" y="1609516"/>
            <a:ext cx="411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Vetor de Burgers (</a:t>
            </a:r>
            <a:r>
              <a:rPr lang="pt-BR" sz="2400" b="1" i="1" dirty="0"/>
              <a:t>b</a:t>
            </a:r>
            <a:r>
              <a:rPr lang="pt-BR" sz="24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Magnitude e direção da distorção da rede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F4BE3A7-7B77-1F3E-9C5A-6A03F465A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445" y="2760506"/>
            <a:ext cx="2725717" cy="27683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463B8A-AFE6-65AD-D659-52BC36DD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549" y="2760506"/>
            <a:ext cx="2768306" cy="27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Defeitos lineares (1D)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Discordância em cunha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FDD7AFD5-4293-70AC-125F-27FA817CE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98" y="1637519"/>
            <a:ext cx="5677774" cy="34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Defeitos lineares (1D)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Discordância espiral ou helicoidal (</a:t>
            </a:r>
            <a:r>
              <a:rPr lang="pt-BR" sz="2000" i="1" dirty="0" err="1"/>
              <a:t>screw</a:t>
            </a:r>
            <a:r>
              <a:rPr lang="pt-BR" sz="2000" i="1" dirty="0"/>
              <a:t> </a:t>
            </a:r>
            <a:r>
              <a:rPr lang="pt-BR" sz="2000" i="1" dirty="0" err="1"/>
              <a:t>dislocation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CED663AF-BF5F-8B2B-C974-9B093CB2D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84" y="1469379"/>
            <a:ext cx="4766388" cy="4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Defeitos lineares (1D)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Discordância mista (</a:t>
            </a:r>
            <a:r>
              <a:rPr lang="pt-BR" sz="2000" i="1" dirty="0" err="1"/>
              <a:t>mixed</a:t>
            </a:r>
            <a:r>
              <a:rPr lang="pt-BR" sz="2000" i="1" dirty="0"/>
              <a:t> </a:t>
            </a:r>
            <a:r>
              <a:rPr lang="pt-BR" sz="2000" i="1" dirty="0" err="1"/>
              <a:t>dislocation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D9A5449-2063-7A6B-01A8-4E1690A0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39" y="1348355"/>
            <a:ext cx="5010733" cy="43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3.6. Discordâncias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Origem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Cristalização (solidificação)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Deformação mecânica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Variação térmica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Concentração de lacunas (vacâncias)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2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Defeitos em polímeros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Região cristalina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F44A86E1-6886-4ABB-D121-BBEBA758F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03" y="1536903"/>
            <a:ext cx="56578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Imperfeições em sólidos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3.7. Movimento de discordâncias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3.8. Defeitos planares (interfaces)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3.9. Exemplos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3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3. Imperfeições em sólidos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3.4. Estruturas ordenadas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3.5. Compostos intermetálicos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3.6. Discordâncias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06 – Imperfeições em sólidos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Comentários adicionais sobre imperfeições pontuais e soluções sólidas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Especificar a composição de uma liga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os conceitos de estruturas ordenadas e compostos intermetálicos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 conceito de discordâncias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Comentar sobre defeitos em cerâmicas e polímeros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Exercício 2 – Lista 03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5A1F92C-88E0-ED8B-F5A7-41483F96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527330"/>
            <a:ext cx="6180391" cy="39569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3EC6AFC-C0D3-4BA4-3EB1-FFB04162A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347" y="2805698"/>
            <a:ext cx="27908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Exercício 4 – Lista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/>
              <a:t>n = 1 (primeira ordem de reflexão);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1800" dirty="0"/>
              <a:t>0,1397 </a:t>
            </a:r>
            <a:r>
              <a:rPr lang="pt-BR" sz="1800" dirty="0" err="1"/>
              <a:t>nm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884771B-22FF-A090-05FF-9C5669F6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45453"/>
            <a:ext cx="3392685" cy="32957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F4B6AC-D677-F183-79EC-E448DF2A0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923" y="2487497"/>
            <a:ext cx="3182603" cy="12058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435DC95-EE92-6A2F-4F07-9EC2A80BA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6" y="2487496"/>
            <a:ext cx="1601185" cy="120583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0EC2B1C-2620-6CF0-434D-FC2B20EBB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491" y="2487496"/>
            <a:ext cx="1601184" cy="120583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1444B41-AB24-CC71-FD3A-98310A81A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205" y="3831457"/>
            <a:ext cx="824470" cy="122665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C1455A3B-9901-20A9-1364-BF06B7D67EBC}"/>
              </a:ext>
            </a:extLst>
          </p:cNvPr>
          <p:cNvSpPr/>
          <p:nvPr/>
        </p:nvSpPr>
        <p:spPr>
          <a:xfrm>
            <a:off x="9339601" y="2419927"/>
            <a:ext cx="1762508" cy="434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Imperfeições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Ligas metálicas puras: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Condutores elétricos (cobre)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Camada de zinco em aço galvanizado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Alumina (Al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r>
              <a:rPr lang="pt-BR" sz="2000" baseline="-25000" dirty="0"/>
              <a:t>3</a:t>
            </a:r>
            <a:r>
              <a:rPr lang="pt-BR" sz="2000" dirty="0"/>
              <a:t>) em velas de ignição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ufo Externo em Aço Galvanizado Corte 20 2M Calha Forte - VILLAGE">
            <a:extLst>
              <a:ext uri="{FF2B5EF4-FFF2-40B4-BE49-F238E27FC236}">
                <a16:creationId xmlns:a16="http://schemas.microsoft.com/office/drawing/2014/main" id="{C6DD6F22-086A-A7AD-E55C-3B625D12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44" y="1687945"/>
            <a:ext cx="3482109" cy="34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E45CC3-D0CA-C72B-14DF-06C102F2B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653" y="2503055"/>
            <a:ext cx="3686734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Imperfeições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Imperfeições químicas (impurezas)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Latão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Prata de lei, esterlina ou </a:t>
            </a:r>
            <a:r>
              <a:rPr lang="pt-BR" sz="2000" i="1" dirty="0" err="1"/>
              <a:t>sterling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22DB59-4DDD-FBA0-67C9-DFF4D360F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480" y="1967266"/>
            <a:ext cx="4410692" cy="2743280"/>
          </a:xfrm>
          <a:prstGeom prst="rect">
            <a:avLst/>
          </a:prstGeom>
        </p:spPr>
      </p:pic>
      <p:pic>
        <p:nvPicPr>
          <p:cNvPr id="2050" name="Picture 2" descr="Corrente Prata esterlina 925 no Elo7 | Honório's Joias (11EBC3E)">
            <a:extLst>
              <a:ext uri="{FF2B5EF4-FFF2-40B4-BE49-F238E27FC236}">
                <a16:creationId xmlns:a16="http://schemas.microsoft.com/office/drawing/2014/main" id="{56F895E6-890B-64D8-4026-1E01D4E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39" y="1485619"/>
            <a:ext cx="3706573" cy="37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Soluções sólidas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err="1"/>
              <a:t>Substitucional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Latão (cobre + zinco)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dirty="0" err="1"/>
              <a:t>Monel</a:t>
            </a:r>
            <a:r>
              <a:rPr lang="pt-BR" sz="2000" dirty="0"/>
              <a:t> (cobre + níquel)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Bronze (cobre + estanho)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Intersticial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Fase ferrita </a:t>
            </a:r>
            <a:r>
              <a:rPr lang="el-GR" sz="2000" dirty="0"/>
              <a:t>(α-</a:t>
            </a:r>
            <a:r>
              <a:rPr lang="pt-BR" sz="2000" dirty="0"/>
              <a:t>Fe)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Fase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3F5B7ED-6AAB-ADF0-B591-36EB3909B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706" y="1536902"/>
            <a:ext cx="2930093" cy="23792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A5095B-B68D-560A-4723-EDB6914E2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707" y="3241964"/>
            <a:ext cx="2934674" cy="22028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58EB2E-A6A0-7807-83DA-BBECEBF91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376" y="3241964"/>
            <a:ext cx="3487958" cy="2379203"/>
          </a:xfrm>
          <a:prstGeom prst="rect">
            <a:avLst/>
          </a:prstGeom>
        </p:spPr>
      </p:pic>
      <p:pic>
        <p:nvPicPr>
          <p:cNvPr id="3074" name="Picture 2" descr="Liga monel 400 - Metalinox">
            <a:extLst>
              <a:ext uri="{FF2B5EF4-FFF2-40B4-BE49-F238E27FC236}">
                <a16:creationId xmlns:a16="http://schemas.microsoft.com/office/drawing/2014/main" id="{ECC12C74-38D6-40A3-CB56-02EA6A05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06" y="2070282"/>
            <a:ext cx="2930093" cy="25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onze: liga metálica, características e aplicações - Toda Matéria">
            <a:extLst>
              <a:ext uri="{FF2B5EF4-FFF2-40B4-BE49-F238E27FC236}">
                <a16:creationId xmlns:a16="http://schemas.microsoft.com/office/drawing/2014/main" id="{F83F8C8B-708A-63E8-CDFC-3E176606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06" y="2573060"/>
            <a:ext cx="4524184" cy="25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1156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LOM3016 Introdução à Ciência dos Materiais</vt:lpstr>
      <vt:lpstr>Aula passada</vt:lpstr>
      <vt:lpstr>Aula de hoje</vt:lpstr>
      <vt:lpstr>Aula 06 – Imperfeições em sólidos</vt:lpstr>
      <vt:lpstr>Exercício 2 – Lista 03</vt:lpstr>
      <vt:lpstr>Exercício 4 – Lista 04</vt:lpstr>
      <vt:lpstr>Imperfeições</vt:lpstr>
      <vt:lpstr>Imperfeições</vt:lpstr>
      <vt:lpstr>Soluções sólidas</vt:lpstr>
      <vt:lpstr>Composição de uma liga</vt:lpstr>
      <vt:lpstr>Exemplo 3.3. Conversão de composição</vt:lpstr>
      <vt:lpstr>Exemplo 3.4. Massa específica</vt:lpstr>
      <vt:lpstr>Exemplo 3.5. Peso atômico médio</vt:lpstr>
      <vt:lpstr>* Liga titânio</vt:lpstr>
      <vt:lpstr> 3.4. Estruturas ordenadas</vt:lpstr>
      <vt:lpstr>3.5. Compostos intermetálicos</vt:lpstr>
      <vt:lpstr>3.5. Compostos intermetálicos</vt:lpstr>
      <vt:lpstr>* Defeitos pontuais em sólidos iônicos</vt:lpstr>
      <vt:lpstr>* Defeitos em materiais cerâmicos</vt:lpstr>
      <vt:lpstr>* Impurezas em materiais cerâmicos</vt:lpstr>
      <vt:lpstr>* Classificação de compostos cerâmicos</vt:lpstr>
      <vt:lpstr>3.6. Discordâncias</vt:lpstr>
      <vt:lpstr>3.6. Discordâncias</vt:lpstr>
      <vt:lpstr>3.6. Discordâncias</vt:lpstr>
      <vt:lpstr>3.6. Discordâncias</vt:lpstr>
      <vt:lpstr>3.6. Discordâncias</vt:lpstr>
      <vt:lpstr>3.6. Discordâncias</vt:lpstr>
      <vt:lpstr>* Defeitos em polímeros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335</cp:revision>
  <dcterms:created xsi:type="dcterms:W3CDTF">2022-03-20T22:13:44Z</dcterms:created>
  <dcterms:modified xsi:type="dcterms:W3CDTF">2022-05-03T00:02:19Z</dcterms:modified>
</cp:coreProperties>
</file>