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15" r:id="rId4"/>
    <p:sldId id="25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8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2" r:id="rId37"/>
    <p:sldId id="333" r:id="rId38"/>
    <p:sldId id="335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F72847C-4AD9-42D8-9E65-2B08B908F5A5}">
          <p14:sldIdLst>
            <p14:sldId id="256"/>
            <p14:sldId id="257"/>
            <p14:sldId id="315"/>
            <p14:sldId id="258"/>
            <p14:sldId id="299"/>
            <p14:sldId id="300"/>
            <p14:sldId id="301"/>
            <p14:sldId id="302"/>
            <p14:sldId id="303"/>
            <p14:sldId id="304"/>
            <p14:sldId id="305"/>
            <p14:sldId id="308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5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QFL0343  –  </a:t>
            </a:r>
            <a:r>
              <a:rPr lang="en-US" sz="1200" dirty="0" err="1" smtClean="0">
                <a:solidFill>
                  <a:srgbClr val="FFFFFF"/>
                </a:solidFill>
              </a:rPr>
              <a:t>Reatividade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r>
              <a:rPr lang="en-US" sz="1200" dirty="0" smtClean="0">
                <a:solidFill>
                  <a:srgbClr val="FFFFFF"/>
                </a:solidFill>
              </a:rPr>
              <a:t> II e </a:t>
            </a:r>
            <a:r>
              <a:rPr lang="en-US" sz="1200" dirty="0" err="1" smtClean="0">
                <a:solidFill>
                  <a:srgbClr val="FFFFFF"/>
                </a:solidFill>
              </a:rPr>
              <a:t>Biomoléculas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t>10/08/2016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t>10/08/2016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t>10/08/2016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en-US" dirty="0"/>
              <a:t>QFL- 0343 – </a:t>
            </a:r>
            <a:r>
              <a:rPr lang="en-US" dirty="0" err="1"/>
              <a:t>Reatividade</a:t>
            </a:r>
            <a:r>
              <a:rPr lang="en-US" dirty="0"/>
              <a:t> de </a:t>
            </a:r>
            <a:r>
              <a:rPr lang="en-US" dirty="0" err="1"/>
              <a:t>compostos</a:t>
            </a:r>
            <a:r>
              <a:rPr lang="en-US" dirty="0"/>
              <a:t> </a:t>
            </a:r>
            <a:r>
              <a:rPr lang="en-US" dirty="0" err="1"/>
              <a:t>orgânicos</a:t>
            </a:r>
            <a:r>
              <a:rPr lang="en-US" dirty="0"/>
              <a:t> II e </a:t>
            </a:r>
            <a:r>
              <a:rPr lang="en-US" dirty="0" err="1"/>
              <a:t>Biomoléculas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Reações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de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compostos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bifuncionais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Compostos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dicarbonílicos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Condensação</a:t>
            </a:r>
            <a:r>
              <a:rPr lang="en-US" dirty="0" smtClean="0"/>
              <a:t> de </a:t>
            </a:r>
            <a:r>
              <a:rPr lang="en-US" dirty="0" err="1" smtClean="0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6625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cetoesteres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Condensação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9" y="1910235"/>
            <a:ext cx="7749888" cy="152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Condensação</a:t>
            </a:r>
            <a:r>
              <a:rPr lang="en-US" dirty="0"/>
              <a:t> de </a:t>
            </a:r>
            <a:r>
              <a:rPr lang="en-US" dirty="0" err="1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48013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cetoesteres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Condensação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similar, porém,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reação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possuir um grupo de partida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alcoxi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retomando a carbonila enquanto a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aldol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 um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alcool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adicionar água à reação.</a:t>
            </a:r>
          </a:p>
          <a:p>
            <a:pPr algn="just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9" y="1910235"/>
            <a:ext cx="7749888" cy="152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88" y="4753447"/>
            <a:ext cx="755505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Condensação</a:t>
            </a:r>
            <a:r>
              <a:rPr lang="en-US" dirty="0"/>
              <a:t> de </a:t>
            </a:r>
            <a:r>
              <a:rPr lang="en-US" dirty="0" err="1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7240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cetoesteres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base pode retirar o próton do produto, de forma que para que a reação seja completada, deve-se neutralizar o meio: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75819"/>
            <a:ext cx="8586616" cy="149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4" y="4824413"/>
            <a:ext cx="7991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Condensação</a:t>
            </a:r>
            <a:r>
              <a:rPr lang="en-US" dirty="0"/>
              <a:t> de </a:t>
            </a:r>
            <a:r>
              <a:rPr lang="en-US" dirty="0" err="1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força motriz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desprotonação do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éster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condensação de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requer um éster com dois hidrogênios 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equantidades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equimolares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base.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1961221"/>
            <a:ext cx="7943851" cy="365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Condensação</a:t>
            </a:r>
            <a:r>
              <a:rPr lang="en-US" dirty="0"/>
              <a:t> de </a:t>
            </a:r>
            <a:r>
              <a:rPr lang="en-US" dirty="0" err="1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intramolecular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Condensação de Dieckmann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na condensação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enolato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obtidono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final deve ser tratado com ácido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045739"/>
            <a:ext cx="8505825" cy="108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56" y="4610100"/>
            <a:ext cx="38195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Condensação</a:t>
            </a:r>
            <a:r>
              <a:rPr lang="en-US" dirty="0"/>
              <a:t> de </a:t>
            </a:r>
            <a:r>
              <a:rPr lang="en-US" dirty="0" err="1"/>
              <a:t>Claisen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Condensação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Claisen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intramolecular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Condensação de Dieckmann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Tamanho do anel formado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de fatores entrópicos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Anéis: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4 desfavorável pelos fatores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entálpicos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(tensão de anel);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5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6 favorável pelos fatores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entálpicos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entrópicos;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&gt;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desfavorável pelos fatores entrópicos.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995488"/>
            <a:ext cx="7743825" cy="28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Descarboxilação</a:t>
            </a:r>
            <a:r>
              <a:rPr lang="en-US" dirty="0" smtClean="0"/>
              <a:t> de </a:t>
            </a:r>
            <a:r>
              <a:rPr lang="el-GR" dirty="0" smtClean="0"/>
              <a:t>β</a:t>
            </a:r>
            <a:r>
              <a:rPr lang="pt-BR" dirty="0" smtClean="0"/>
              <a:t>-</a:t>
            </a:r>
            <a:r>
              <a:rPr lang="pt-BR" dirty="0" err="1" smtClean="0"/>
              <a:t>ceto</a:t>
            </a:r>
            <a:r>
              <a:rPr lang="pt-BR" dirty="0" smtClean="0"/>
              <a:t> ácidos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009774"/>
            <a:ext cx="835860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</a:p>
        </p:txBody>
      </p:sp>
    </p:spTree>
    <p:extLst>
      <p:ext uri="{BB962C8B-B14F-4D97-AF65-F5344CB8AC3E}">
        <p14:creationId xmlns:p14="http://schemas.microsoft.com/office/powerpoint/2010/main" val="29457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Descarboxilação</a:t>
            </a:r>
            <a:r>
              <a:rPr lang="en-US" dirty="0" smtClean="0"/>
              <a:t> de </a:t>
            </a:r>
            <a:r>
              <a:rPr lang="el-GR" dirty="0" smtClean="0"/>
              <a:t>β</a:t>
            </a:r>
            <a:r>
              <a:rPr lang="pt-BR" dirty="0" smtClean="0"/>
              <a:t>-</a:t>
            </a:r>
            <a:r>
              <a:rPr lang="pt-BR" dirty="0" err="1" smtClean="0"/>
              <a:t>ceto</a:t>
            </a:r>
            <a:r>
              <a:rPr lang="pt-BR" dirty="0" smtClean="0"/>
              <a:t> ácidos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Básica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462213"/>
            <a:ext cx="7475415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128838"/>
            <a:ext cx="5834062" cy="33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dos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enolatos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Enolatos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estabilizados por ácidos de Lewis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85987"/>
            <a:ext cx="50006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185987"/>
            <a:ext cx="2590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086224"/>
            <a:ext cx="2571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A) Tautomerismo.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Acidez das ligações C-H.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- Nomenclatura.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Tautomerismo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ceto-enólico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B) Condensação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Claisen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b)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Importância da base.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c) Condensação de Dieckmann.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Descarboxilação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 compostos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carbonílicos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a)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b) Estabilidade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enolatos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Equivalentes de Compostos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com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Eletrófilos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Alquilação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67" y="2862262"/>
            <a:ext cx="6590504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4708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Formação da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Enamina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(Carbonila + Amina secundária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Alquilação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Enamina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Haleto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alquila (SN2, condições neutras !)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Hidrólise da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Enamina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(Formação do composto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monoalquilado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1690688"/>
            <a:ext cx="8824215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2056264"/>
            <a:ext cx="8067715" cy="41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6725" y="1465715"/>
            <a:ext cx="838200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de compostos 1,3,-dicarbonílicos.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5715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do Éster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Malónico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9658"/>
            <a:ext cx="5619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295649"/>
            <a:ext cx="8515351" cy="315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de compostos 1,3,-dicarbonílicos.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5715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de metil cetonas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substituidas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2058"/>
            <a:ext cx="47625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5" y="3452813"/>
            <a:ext cx="796128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Condensação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aldólica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47825"/>
            <a:ext cx="3829050" cy="49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Alquilação</a:t>
            </a:r>
            <a:r>
              <a:rPr lang="pt-BR" dirty="0" smtClean="0"/>
              <a:t> de Compostos </a:t>
            </a:r>
            <a:r>
              <a:rPr lang="pt-BR" dirty="0" err="1" smtClean="0"/>
              <a:t>Carbonílicos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Condensação de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Claisen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4" y="1552575"/>
            <a:ext cx="7918901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Adição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de Tióis à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6" y="1783938"/>
            <a:ext cx="7647838" cy="40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Adição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de Tióis à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59" y="2213487"/>
            <a:ext cx="6723931" cy="353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redução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tioacetais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gera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(Redução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Mozingo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Síntese de compostos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dicarbonílicos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51398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estabilidade do ânion?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de ânions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ditianos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compostos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Estabilização de ânions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Estabilização da carga negativa pelos átomos de enxofre?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de ressonância com a carga negativa no enxofre!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22" y="1847850"/>
            <a:ext cx="5860194" cy="7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86175"/>
            <a:ext cx="7986704" cy="150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c)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Enaminas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	-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 compostos 1,3,-dicarbonílicos.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e) Exemplo de reações de condensações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Ditianas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a) Adição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nucleofílica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 Tióis à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carbonilas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b) Síntese de compostos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dicarbonílicos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c) Hidrólise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tioacetais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ditianas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F) Reação de Wittig.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a)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73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Síntese de compostos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dicarbonílicos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406265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1" y="1864901"/>
            <a:ext cx="79914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Hidrólise de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tioacetais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Comparação com o análogo de oxigênio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análogos de enxofre são menos básicos que os de oxigênio, além disso,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ligação C=S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mais fraca que a ligação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C=O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melhor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eletrófilo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mercúrio, comparado com o próton: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88739"/>
            <a:ext cx="8629650" cy="12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13941"/>
            <a:ext cx="8763000" cy="130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Alquilação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ditianas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8" y="1910056"/>
            <a:ext cx="7761419" cy="36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Ditianas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Exemplo de aplicação sintética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" y="1503816"/>
            <a:ext cx="7123981" cy="18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4" y="3422722"/>
            <a:ext cx="7696201" cy="14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1" y="4885981"/>
            <a:ext cx="8029575" cy="16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5" y="1541915"/>
            <a:ext cx="8053260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Mecanismo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22159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da ilida de fósforo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84632"/>
            <a:ext cx="7138987" cy="16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5" y="3581699"/>
            <a:ext cx="5480919" cy="14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5140849"/>
            <a:ext cx="6505575" cy="14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44012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Ilida estabilizada: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-seletividade E.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Ilida não-estabilizada: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-seletividade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510920"/>
            <a:ext cx="5295193" cy="111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4" y="2636699"/>
            <a:ext cx="5953125" cy="22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Z?</a:t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Ilidas não estabilizadas: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79239"/>
            <a:ext cx="7429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4005263"/>
            <a:ext cx="6848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Z?</a:t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Ilidas não estabilizadas: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http://i.stack.imgur.com/wNnD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960812"/>
            <a:ext cx="57340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i.stack.imgur.com/FRI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00" y="2211701"/>
            <a:ext cx="3869350" cy="19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Reação de Wittig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5715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E?</a:t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Ilidas estabilizadas: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0813"/>
            <a:ext cx="7391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Acidez das ligações C-H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81" y="1461520"/>
            <a:ext cx="5949034" cy="52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Acidez das ligações C-H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1520"/>
            <a:ext cx="83820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 hidrogênio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cetonas e aldeídos são mais ácidos do que de ésteres por conta da competição com 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deslocalização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par eletrônico do oxigênio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027940"/>
              </p:ext>
            </p:extLst>
          </p:nvPr>
        </p:nvGraphicFramePr>
        <p:xfrm>
          <a:off x="4496519" y="2245606"/>
          <a:ext cx="4173537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CS ChemDraw Drawing" r:id="rId3" imgW="4172760" imgH="2205000" progId="ChemDraw.Document.6.0">
                  <p:embed/>
                </p:oleObj>
              </mc:Choice>
              <mc:Fallback>
                <p:oleObj name="CS ChemDraw Drawing" r:id="rId3" imgW="4172760" imgH="220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6519" y="2245606"/>
                        <a:ext cx="4173537" cy="220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28507"/>
              </p:ext>
            </p:extLst>
          </p:nvPr>
        </p:nvGraphicFramePr>
        <p:xfrm>
          <a:off x="466725" y="2878137"/>
          <a:ext cx="37465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CS ChemDraw Drawing" r:id="rId5" imgW="3747240" imgH="1103040" progId="ChemDraw.Document.6.0">
                  <p:embed/>
                </p:oleObj>
              </mc:Choice>
              <mc:Fallback>
                <p:oleObj name="CS ChemDraw Drawing" r:id="rId5" imgW="3747240" imgH="1103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5" y="2878137"/>
                        <a:ext cx="3746500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4" y="4912279"/>
            <a:ext cx="7943849" cy="16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1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Acidez das ligações C-H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1520"/>
            <a:ext cx="83820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Compostos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dicarbonílicos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3"/>
          <a:stretch/>
        </p:blipFill>
        <p:spPr bwMode="auto">
          <a:xfrm>
            <a:off x="2027189" y="2050046"/>
            <a:ext cx="5261071" cy="21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5"/>
          <a:stretch/>
        </p:blipFill>
        <p:spPr bwMode="auto">
          <a:xfrm>
            <a:off x="1901804" y="4469394"/>
            <a:ext cx="5797591" cy="21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Tautomerismo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enólico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1520"/>
            <a:ext cx="8382000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simplesmente:</a:t>
            </a: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14871"/>
              </p:ext>
            </p:extLst>
          </p:nvPr>
        </p:nvGraphicFramePr>
        <p:xfrm>
          <a:off x="2088281" y="2019300"/>
          <a:ext cx="4968875" cy="85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CS ChemDraw Drawing" r:id="rId3" imgW="4203720" imgH="722160" progId="ChemDraw.Document.6.0">
                  <p:embed/>
                </p:oleObj>
              </mc:Choice>
              <mc:Fallback>
                <p:oleObj name="CS ChemDraw Drawing" r:id="rId3" imgW="4203720" imgH="722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8281" y="2019300"/>
                        <a:ext cx="4968875" cy="853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4755"/>
              </p:ext>
            </p:extLst>
          </p:nvPr>
        </p:nvGraphicFramePr>
        <p:xfrm>
          <a:off x="3118644" y="4129603"/>
          <a:ext cx="3078162" cy="89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CS ChemDraw Drawing" r:id="rId5" imgW="2422440" imgH="706680" progId="ChemDraw.Document.6.0">
                  <p:embed/>
                </p:oleObj>
              </mc:Choice>
              <mc:Fallback>
                <p:oleObj name="CS ChemDraw Drawing" r:id="rId5" imgW="2422440" imgH="706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8644" y="4129603"/>
                        <a:ext cx="3078162" cy="89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Tautomerismo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enólico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46166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forma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predomina sob a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enólica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&gt;99,9%				&lt;0,1%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fatores podem aumentar a quantidade da forma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enólica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equilíbrio, como as ligações de hidrogênio e ressonância encontradas em compostos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dicarbonílicos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85%						15%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549"/>
              </p:ext>
            </p:extLst>
          </p:nvPr>
        </p:nvGraphicFramePr>
        <p:xfrm>
          <a:off x="3139206" y="2112046"/>
          <a:ext cx="3147294" cy="91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CS ChemDraw Drawing" r:id="rId3" imgW="2422440" imgH="706680" progId="ChemDraw.Document.6.0">
                  <p:embed/>
                </p:oleObj>
              </mc:Choice>
              <mc:Fallback>
                <p:oleObj name="CS ChemDraw Drawing" r:id="rId3" imgW="2422440" imgH="706680" progId="ChemDraw.Document.6.0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206" y="2112046"/>
                        <a:ext cx="3147294" cy="919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44503"/>
              </p:ext>
            </p:extLst>
          </p:nvPr>
        </p:nvGraphicFramePr>
        <p:xfrm>
          <a:off x="2625723" y="4632324"/>
          <a:ext cx="4277959" cy="105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CS ChemDraw Drawing" r:id="rId5" imgW="3530160" imgH="869760" progId="ChemDraw.Document.6.0">
                  <p:embed/>
                </p:oleObj>
              </mc:Choice>
              <mc:Fallback>
                <p:oleObj name="CS ChemDraw Drawing" r:id="rId5" imgW="3530160" imgH="869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723" y="4632324"/>
                        <a:ext cx="4277959" cy="1054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2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Tautomerismo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Tautomerismo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enólico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6725" y="1465715"/>
            <a:ext cx="8382000" cy="38164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fenóis, apenas a forma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enólica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presente, pois o sistema aromático é muito mais estável.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100%						0%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87496"/>
              </p:ext>
            </p:extLst>
          </p:nvPr>
        </p:nvGraphicFramePr>
        <p:xfrm>
          <a:off x="2479600" y="2778936"/>
          <a:ext cx="4300537" cy="185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S ChemDraw Drawing" r:id="rId3" imgW="2923920" imgH="1260720" progId="ChemDraw.Document.6.0">
                  <p:embed/>
                </p:oleObj>
              </mc:Choice>
              <mc:Fallback>
                <p:oleObj name="CS ChemDraw Drawing" r:id="rId3" imgW="2923920" imgH="1260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600" y="2778936"/>
                        <a:ext cx="4300537" cy="185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4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930</TotalTime>
  <Words>627</Words>
  <Application>Microsoft Office PowerPoint</Application>
  <PresentationFormat>Apresentação na tela (4:3)</PresentationFormat>
  <Paragraphs>501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Modelo de Aula 1</vt:lpstr>
      <vt:lpstr>CS ChemDraw Drawing</vt:lpstr>
      <vt:lpstr>QFL- 0343 – Reatividade de compostos orgânicos II e Biomoléculas</vt:lpstr>
      <vt:lpstr>Tópicos da Aula</vt:lpstr>
      <vt:lpstr>Tópicos da Aula</vt:lpstr>
      <vt:lpstr>Tautomerismo</vt:lpstr>
      <vt:lpstr>Tautomerismo</vt:lpstr>
      <vt:lpstr>Tautomerismo</vt:lpstr>
      <vt:lpstr>Tautomerismo</vt:lpstr>
      <vt:lpstr>Tautomerismo</vt:lpstr>
      <vt:lpstr>Tautomerismo</vt:lpstr>
      <vt:lpstr>Condensação de Claisen</vt:lpstr>
      <vt:lpstr>Condensação de Claisen</vt:lpstr>
      <vt:lpstr>Condensação de Claisen</vt:lpstr>
      <vt:lpstr>Condensação de Claisen</vt:lpstr>
      <vt:lpstr>Condensação de Claisen</vt:lpstr>
      <vt:lpstr>Condensação de Claisen</vt:lpstr>
      <vt:lpstr>Descarboxilação de β-ceto ácidos</vt:lpstr>
      <vt:lpstr>Descarboxilação de β-ceto ácidos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Alquilação de Compostos Carbonílicos</vt:lpstr>
      <vt:lpstr>Ditianas</vt:lpstr>
      <vt:lpstr>Ditianas</vt:lpstr>
      <vt:lpstr>Ditianas</vt:lpstr>
      <vt:lpstr>Ditianas</vt:lpstr>
      <vt:lpstr>Ditianas</vt:lpstr>
      <vt:lpstr>Ditianas</vt:lpstr>
      <vt:lpstr>Ditianas</vt:lpstr>
      <vt:lpstr>Reação de Wittig</vt:lpstr>
      <vt:lpstr>Reação de Wittig</vt:lpstr>
      <vt:lpstr>Reação de Wittig</vt:lpstr>
      <vt:lpstr>Reação de Wittig</vt:lpstr>
      <vt:lpstr>Reação de Wittig</vt:lpstr>
      <vt:lpstr>Reação de Wittig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Nopper Silvar Rodrigues</dc:creator>
  <cp:lastModifiedBy>Daniel</cp:lastModifiedBy>
  <cp:revision>105</cp:revision>
  <dcterms:created xsi:type="dcterms:W3CDTF">2015-02-21T22:32:42Z</dcterms:created>
  <dcterms:modified xsi:type="dcterms:W3CDTF">2016-08-11T02:44:37Z</dcterms:modified>
</cp:coreProperties>
</file>