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4" r:id="rId4"/>
    <p:sldId id="259" r:id="rId5"/>
    <p:sldId id="287" r:id="rId6"/>
    <p:sldId id="288" r:id="rId7"/>
    <p:sldId id="291" r:id="rId8"/>
    <p:sldId id="258" r:id="rId9"/>
    <p:sldId id="292" r:id="rId10"/>
    <p:sldId id="293" r:id="rId11"/>
    <p:sldId id="286" r:id="rId12"/>
    <p:sldId id="268" r:id="rId13"/>
    <p:sldId id="265" r:id="rId14"/>
    <p:sldId id="266" r:id="rId15"/>
    <p:sldId id="273" r:id="rId16"/>
    <p:sldId id="263" r:id="rId17"/>
    <p:sldId id="261" r:id="rId18"/>
    <p:sldId id="272" r:id="rId19"/>
    <p:sldId id="279" r:id="rId20"/>
    <p:sldId id="276" r:id="rId21"/>
    <p:sldId id="274" r:id="rId22"/>
    <p:sldId id="282" r:id="rId23"/>
    <p:sldId id="295" r:id="rId24"/>
    <p:sldId id="296" r:id="rId25"/>
    <p:sldId id="298" r:id="rId26"/>
    <p:sldId id="297" r:id="rId27"/>
    <p:sldId id="299" r:id="rId28"/>
    <p:sldId id="300" r:id="rId29"/>
    <p:sldId id="289" r:id="rId30"/>
    <p:sldId id="270" r:id="rId31"/>
    <p:sldId id="269" r:id="rId32"/>
    <p:sldId id="275" r:id="rId33"/>
    <p:sldId id="283" r:id="rId34"/>
    <p:sldId id="284" r:id="rId35"/>
    <p:sldId id="285" r:id="rId36"/>
    <p:sldId id="278" r:id="rId37"/>
    <p:sldId id="280" r:id="rId38"/>
    <p:sldId id="281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67"/>
      </p:cViewPr>
      <p:guideLst>
        <p:guide orient="horz" pos="3952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72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03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94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4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07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63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54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44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11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13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04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E64F8-2FE5-4D8C-9AFF-4224296E387A}" type="datetimeFigureOut">
              <a:rPr lang="pt-BR" smtClean="0"/>
              <a:t>15/08/2023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615C6-6C80-4431-B8BE-FC27AA070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39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edisciplinas.usp.br/course/view.php?id=78779#section-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disciplinas.usp.br/course/view.php?id=78779#section-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0073" y="466582"/>
            <a:ext cx="12690764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t-BR" u="sng" dirty="0">
                <a:hlinkClick r:id="rId2"/>
              </a:rPr>
              <a:t>Formação de </a:t>
            </a:r>
            <a:r>
              <a:rPr lang="pt-BR" u="sng" dirty="0" err="1">
                <a:hlinkClick r:id="rId2"/>
              </a:rPr>
              <a:t>Acetil-CoA</a:t>
            </a:r>
            <a:r>
              <a:rPr lang="pt-BR" u="sng" dirty="0">
                <a:hlinkClick r:id="rId2"/>
              </a:rPr>
              <a:t> e </a:t>
            </a:r>
            <a:br>
              <a:rPr lang="pt-BR" u="sng" dirty="0">
                <a:hlinkClick r:id="rId2"/>
              </a:rPr>
            </a:br>
            <a:r>
              <a:rPr lang="pt-BR" u="sng" dirty="0">
                <a:hlinkClick r:id="rId2"/>
              </a:rPr>
              <a:t>Ciclo de Krebs</a:t>
            </a:r>
            <a:br>
              <a:rPr lang="pt-BR" dirty="0"/>
            </a:br>
            <a:br>
              <a:rPr lang="pt-BR" dirty="0"/>
            </a:b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0117" y="2057544"/>
            <a:ext cx="12091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pt-BR" sz="4000" dirty="0" err="1"/>
              <a:t>Descarboxilação</a:t>
            </a:r>
            <a:r>
              <a:rPr lang="pt-BR" sz="4000" dirty="0"/>
              <a:t> do </a:t>
            </a:r>
            <a:r>
              <a:rPr lang="pt-BR" sz="4000" dirty="0" err="1"/>
              <a:t>piruvato</a:t>
            </a:r>
            <a:r>
              <a:rPr lang="pt-BR" sz="4000" dirty="0"/>
              <a:t> e formação da </a:t>
            </a:r>
            <a:r>
              <a:rPr lang="pt-BR" sz="4000" dirty="0" err="1"/>
              <a:t>acetil</a:t>
            </a:r>
            <a:r>
              <a:rPr lang="pt-BR" sz="4000" dirty="0"/>
              <a:t>-coenzima A</a:t>
            </a:r>
          </a:p>
          <a:p>
            <a:r>
              <a:rPr lang="pt-BR" sz="4000" dirty="0"/>
              <a:t>2. Ciclo de Krebs: Lógica, rendimento, regulação</a:t>
            </a:r>
          </a:p>
          <a:p>
            <a:r>
              <a:rPr lang="pt-BR" sz="4000" dirty="0"/>
              <a:t>3. Descrição e historia da descoberta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0658" y="5014893"/>
            <a:ext cx="55453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Mauricio S. Baptista</a:t>
            </a:r>
          </a:p>
          <a:p>
            <a:r>
              <a:rPr lang="pt-BR" sz="2800" dirty="0"/>
              <a:t>Departamento de </a:t>
            </a:r>
            <a:r>
              <a:rPr lang="pt-BR" sz="2800" dirty="0" err="1"/>
              <a:t>Bioquimica</a:t>
            </a:r>
            <a:r>
              <a:rPr lang="pt-BR" sz="2800" dirty="0"/>
              <a:t>, IQUSP</a:t>
            </a:r>
          </a:p>
        </p:txBody>
      </p:sp>
    </p:spTree>
    <p:extLst>
      <p:ext uri="{BB962C8B-B14F-4D97-AF65-F5344CB8AC3E}">
        <p14:creationId xmlns:p14="http://schemas.microsoft.com/office/powerpoint/2010/main" val="534449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"/>
            <a:ext cx="5184427" cy="66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680176" y="404665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Calibri"/>
              </a:rPr>
              <a:t>Ligação da coenzima na apoenzima é estabilizada por muitas interações</a:t>
            </a:r>
          </a:p>
        </p:txBody>
      </p:sp>
    </p:spTree>
    <p:extLst>
      <p:ext uri="{BB962C8B-B14F-4D97-AF65-F5344CB8AC3E}">
        <p14:creationId xmlns:p14="http://schemas.microsoft.com/office/powerpoint/2010/main" val="311269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0073" y="466582"/>
            <a:ext cx="12690764" cy="2387600"/>
          </a:xfrm>
        </p:spPr>
        <p:txBody>
          <a:bodyPr>
            <a:normAutofit fontScale="90000"/>
          </a:bodyPr>
          <a:lstStyle/>
          <a:p>
            <a:pPr algn="l"/>
            <a:r>
              <a:rPr lang="pt-BR" u="sng" dirty="0">
                <a:hlinkClick r:id="rId2"/>
              </a:rPr>
              <a:t>Formação de </a:t>
            </a:r>
            <a:r>
              <a:rPr lang="pt-BR" u="sng" dirty="0" err="1">
                <a:hlinkClick r:id="rId2"/>
              </a:rPr>
              <a:t>Acetil-CoA</a:t>
            </a:r>
            <a:r>
              <a:rPr lang="pt-BR" u="sng" dirty="0">
                <a:hlinkClick r:id="rId2"/>
              </a:rPr>
              <a:t> e </a:t>
            </a:r>
            <a:br>
              <a:rPr lang="pt-BR" u="sng" dirty="0">
                <a:hlinkClick r:id="rId2"/>
              </a:rPr>
            </a:br>
            <a:r>
              <a:rPr lang="pt-BR" u="sng" dirty="0">
                <a:hlinkClick r:id="rId2"/>
              </a:rPr>
              <a:t>Ciclo de Krebs</a:t>
            </a:r>
            <a:br>
              <a:rPr lang="pt-BR" dirty="0"/>
            </a:br>
            <a:br>
              <a:rPr lang="pt-BR" dirty="0"/>
            </a:b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0117" y="2057544"/>
            <a:ext cx="12091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pt-BR" sz="4000" dirty="0" err="1"/>
              <a:t>Descarboxilação</a:t>
            </a:r>
            <a:r>
              <a:rPr lang="pt-BR" sz="4000" dirty="0"/>
              <a:t> do </a:t>
            </a:r>
            <a:r>
              <a:rPr lang="pt-BR" sz="4000" dirty="0" err="1"/>
              <a:t>piruvato</a:t>
            </a:r>
            <a:r>
              <a:rPr lang="pt-BR" sz="4000" dirty="0"/>
              <a:t> e formação da </a:t>
            </a:r>
            <a:r>
              <a:rPr lang="pt-BR" sz="4000" dirty="0" err="1"/>
              <a:t>acetil</a:t>
            </a:r>
            <a:r>
              <a:rPr lang="pt-BR" sz="4000" dirty="0"/>
              <a:t>-coenzima A</a:t>
            </a:r>
          </a:p>
          <a:p>
            <a:r>
              <a:rPr lang="pt-BR" sz="4000" dirty="0"/>
              <a:t>2. Ciclo de Krebs: Lógica, rendimento, regulação</a:t>
            </a:r>
          </a:p>
          <a:p>
            <a:r>
              <a:rPr lang="pt-BR" sz="4000" dirty="0"/>
              <a:t>3. Descrição e historia da descoberta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0658" y="5014893"/>
            <a:ext cx="55453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Mauricio S. Baptista</a:t>
            </a:r>
          </a:p>
          <a:p>
            <a:r>
              <a:rPr lang="pt-BR" sz="2800" dirty="0"/>
              <a:t>Departamento de </a:t>
            </a:r>
            <a:r>
              <a:rPr lang="pt-BR" sz="2800" dirty="0" err="1"/>
              <a:t>Bioquimica</a:t>
            </a:r>
            <a:r>
              <a:rPr lang="pt-BR" sz="2800" dirty="0"/>
              <a:t>, IQUSP</a:t>
            </a:r>
          </a:p>
        </p:txBody>
      </p:sp>
    </p:spTree>
    <p:extLst>
      <p:ext uri="{BB962C8B-B14F-4D97-AF65-F5344CB8AC3E}">
        <p14:creationId xmlns:p14="http://schemas.microsoft.com/office/powerpoint/2010/main" val="367813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00" y="2526434"/>
            <a:ext cx="11658600" cy="1325563"/>
          </a:xfrm>
        </p:spPr>
        <p:txBody>
          <a:bodyPr>
            <a:normAutofit fontScale="90000"/>
          </a:bodyPr>
          <a:lstStyle/>
          <a:p>
            <a:r>
              <a:rPr lang="pt-BR" sz="8000" dirty="0" err="1"/>
              <a:t>Descarboxilação</a:t>
            </a:r>
            <a:r>
              <a:rPr lang="pt-BR" sz="8000" dirty="0"/>
              <a:t> do </a:t>
            </a:r>
            <a:r>
              <a:rPr lang="pt-BR" sz="8000" dirty="0" err="1"/>
              <a:t>piruvato</a:t>
            </a:r>
            <a:r>
              <a:rPr lang="pt-BR" sz="8000" dirty="0"/>
              <a:t> e formação da </a:t>
            </a:r>
            <a:r>
              <a:rPr lang="pt-BR" sz="8000" dirty="0" err="1"/>
              <a:t>acetil</a:t>
            </a:r>
            <a:r>
              <a:rPr lang="pt-BR" sz="8000" dirty="0"/>
              <a:t>-coenzima A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3073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834" y="189635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Como o </a:t>
            </a:r>
            <a:r>
              <a:rPr lang="pt-BR" dirty="0" err="1">
                <a:solidFill>
                  <a:srgbClr val="FF0000"/>
                </a:solidFill>
              </a:rPr>
              <a:t>piruvato</a:t>
            </a:r>
            <a:r>
              <a:rPr lang="pt-BR" dirty="0">
                <a:solidFill>
                  <a:srgbClr val="FF0000"/>
                </a:solidFill>
              </a:rPr>
              <a:t> entra na mitocôndria? </a:t>
            </a:r>
            <a:br>
              <a:rPr lang="pt-BR" dirty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34" y="919846"/>
            <a:ext cx="9218913" cy="57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43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095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A entrada do </a:t>
            </a:r>
            <a:r>
              <a:rPr lang="pt-BR" dirty="0" err="1">
                <a:solidFill>
                  <a:srgbClr val="FF0000"/>
                </a:solidFill>
              </a:rPr>
              <a:t>piruvato</a:t>
            </a:r>
            <a:r>
              <a:rPr lang="pt-BR" dirty="0">
                <a:solidFill>
                  <a:srgbClr val="FF0000"/>
                </a:solidFill>
              </a:rPr>
              <a:t> ocorre por uma proteína específica MPC!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8" y="1532480"/>
            <a:ext cx="4445055" cy="539534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406648" y="4493938"/>
            <a:ext cx="44422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NexusSerif"/>
              </a:rPr>
              <a:t>MPC </a:t>
            </a:r>
            <a:r>
              <a:rPr lang="pt-BR" dirty="0">
                <a:solidFill>
                  <a:srgbClr val="FF0000"/>
                </a:solidFill>
                <a:latin typeface="NexusSerif"/>
              </a:rPr>
              <a:t>  </a:t>
            </a:r>
            <a:r>
              <a:rPr lang="pt-BR" dirty="0" err="1">
                <a:solidFill>
                  <a:srgbClr val="2E2E2E"/>
                </a:solidFill>
                <a:latin typeface="NexusSerif"/>
              </a:rPr>
              <a:t>mitochondrial</a:t>
            </a:r>
            <a:r>
              <a:rPr lang="pt-BR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pt-BR" dirty="0" err="1">
                <a:solidFill>
                  <a:srgbClr val="2E2E2E"/>
                </a:solidFill>
                <a:latin typeface="NexusSerif"/>
              </a:rPr>
              <a:t>pyruvate</a:t>
            </a:r>
            <a:r>
              <a:rPr lang="pt-BR" dirty="0">
                <a:solidFill>
                  <a:srgbClr val="2E2E2E"/>
                </a:solidFill>
                <a:latin typeface="NexusSerif"/>
              </a:rPr>
              <a:t> </a:t>
            </a:r>
            <a:r>
              <a:rPr lang="pt-BR" dirty="0" err="1">
                <a:solidFill>
                  <a:srgbClr val="2E2E2E"/>
                </a:solidFill>
                <a:latin typeface="NexusSerif"/>
              </a:rPr>
              <a:t>carrier</a:t>
            </a:r>
            <a:endParaRPr lang="pt-BR" dirty="0">
              <a:solidFill>
                <a:srgbClr val="2E2E2E"/>
              </a:solidFill>
              <a:latin typeface="NexusSerif"/>
            </a:endParaRPr>
          </a:p>
          <a:p>
            <a:r>
              <a:rPr lang="pt-BR" dirty="0">
                <a:solidFill>
                  <a:srgbClr val="FF0000"/>
                </a:solidFill>
                <a:latin typeface="NexusSerif"/>
              </a:rPr>
              <a:t>           Carreador de </a:t>
            </a:r>
            <a:r>
              <a:rPr lang="pt-BR" dirty="0" err="1">
                <a:solidFill>
                  <a:srgbClr val="FF0000"/>
                </a:solidFill>
                <a:latin typeface="NexusSerif"/>
              </a:rPr>
              <a:t>piruvato</a:t>
            </a:r>
            <a:r>
              <a:rPr lang="pt-BR" dirty="0">
                <a:solidFill>
                  <a:srgbClr val="FF0000"/>
                </a:solidFill>
                <a:latin typeface="NexusSerif"/>
              </a:rPr>
              <a:t> mitocondrial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>
            <a:off x="2481145" y="4230151"/>
            <a:ext cx="925503" cy="581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4800890" y="5437123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The </a:t>
            </a:r>
            <a:r>
              <a:rPr lang="pt-BR" dirty="0" err="1"/>
              <a:t>mitochondrial</a:t>
            </a:r>
            <a:r>
              <a:rPr lang="pt-BR" dirty="0"/>
              <a:t> </a:t>
            </a:r>
            <a:r>
              <a:rPr lang="pt-BR" dirty="0" err="1"/>
              <a:t>pyruvate</a:t>
            </a:r>
            <a:r>
              <a:rPr lang="pt-BR" dirty="0"/>
              <a:t> </a:t>
            </a:r>
            <a:r>
              <a:rPr lang="pt-BR" dirty="0" err="1"/>
              <a:t>carrier</a:t>
            </a:r>
            <a:r>
              <a:rPr lang="pt-BR" dirty="0"/>
              <a:t> in </a:t>
            </a:r>
            <a:r>
              <a:rPr lang="pt-BR" dirty="0" err="1"/>
              <a:t>health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disease</a:t>
            </a:r>
            <a:r>
              <a:rPr lang="pt-BR" dirty="0"/>
              <a:t>: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carry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notto</a:t>
            </a:r>
            <a:r>
              <a:rPr lang="pt-BR" dirty="0"/>
              <a:t> </a:t>
            </a:r>
            <a:r>
              <a:rPr lang="pt-BR" dirty="0" err="1"/>
              <a:t>carry</a:t>
            </a:r>
            <a:r>
              <a:rPr lang="pt-BR" dirty="0"/>
              <a:t>? </a:t>
            </a:r>
            <a:r>
              <a:rPr lang="pt-BR" dirty="0" err="1"/>
              <a:t>Biochimica</a:t>
            </a:r>
            <a:r>
              <a:rPr lang="pt-BR" dirty="0"/>
              <a:t> et </a:t>
            </a:r>
            <a:r>
              <a:rPr lang="pt-BR" dirty="0" err="1"/>
              <a:t>Biophysica</a:t>
            </a:r>
            <a:r>
              <a:rPr lang="pt-BR" dirty="0"/>
              <a:t> Acta (BBA) - Molecular </a:t>
            </a:r>
            <a:r>
              <a:rPr lang="pt-BR" dirty="0" err="1"/>
              <a:t>Cell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, 1863, </a:t>
            </a:r>
            <a:r>
              <a:rPr lang="pt-BR" dirty="0" err="1"/>
              <a:t>Issue</a:t>
            </a:r>
            <a:r>
              <a:rPr lang="pt-BR" dirty="0"/>
              <a:t> 10, 2016, 2436.</a:t>
            </a:r>
          </a:p>
          <a:p>
            <a:r>
              <a:rPr lang="pt-BR" sz="2400" dirty="0">
                <a:solidFill>
                  <a:srgbClr val="FF0000"/>
                </a:solidFill>
              </a:rPr>
              <a:t>DESCOBERTA RECENTE!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flipV="1">
            <a:off x="7411173" y="4045527"/>
            <a:ext cx="529789" cy="6615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7940962" y="3736323"/>
            <a:ext cx="4267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Depende da mitocôndria estar respirando e gerando o gradiente de prótons!</a:t>
            </a:r>
          </a:p>
          <a:p>
            <a:r>
              <a:rPr lang="pt-BR" b="1" dirty="0" err="1">
                <a:solidFill>
                  <a:srgbClr val="FF0000"/>
                </a:solidFill>
              </a:rPr>
              <a:t>ΔpH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0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1" y="368153"/>
            <a:ext cx="10515600" cy="1325563"/>
          </a:xfrm>
        </p:spPr>
        <p:txBody>
          <a:bodyPr/>
          <a:lstStyle/>
          <a:p>
            <a:r>
              <a:rPr lang="pt-BR" dirty="0" err="1">
                <a:solidFill>
                  <a:srgbClr val="FF0000"/>
                </a:solidFill>
              </a:rPr>
              <a:t>Descarboxilação</a:t>
            </a:r>
            <a:r>
              <a:rPr lang="pt-BR" dirty="0">
                <a:solidFill>
                  <a:srgbClr val="FF0000"/>
                </a:solidFill>
              </a:rPr>
              <a:t> e oxidação</a:t>
            </a:r>
            <a:endParaRPr lang="pt-BR" dirty="0"/>
          </a:p>
        </p:txBody>
      </p:sp>
      <p:grpSp>
        <p:nvGrpSpPr>
          <p:cNvPr id="9" name="Agrupar 8"/>
          <p:cNvGrpSpPr/>
          <p:nvPr/>
        </p:nvGrpSpPr>
        <p:grpSpPr>
          <a:xfrm>
            <a:off x="635223" y="2156040"/>
            <a:ext cx="11485921" cy="3653632"/>
            <a:chOff x="681406" y="653727"/>
            <a:chExt cx="11485921" cy="3439804"/>
          </a:xfrm>
        </p:grpSpPr>
        <p:pic>
          <p:nvPicPr>
            <p:cNvPr id="10" name="Picture 2" descr="Pyruvat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06" y="1505804"/>
              <a:ext cx="2616433" cy="139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Conector de Seta Reta 10"/>
            <p:cNvCxnSpPr/>
            <p:nvPr/>
          </p:nvCxnSpPr>
          <p:spPr>
            <a:xfrm flipV="1">
              <a:off x="3519055" y="2696637"/>
              <a:ext cx="2544744" cy="38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745" y="1364948"/>
              <a:ext cx="5948582" cy="2728583"/>
            </a:xfrm>
            <a:prstGeom prst="rect">
              <a:avLst/>
            </a:prstGeom>
          </p:spPr>
        </p:pic>
        <p:sp>
          <p:nvSpPr>
            <p:cNvPr id="13" name="Elipse 12"/>
            <p:cNvSpPr/>
            <p:nvPr/>
          </p:nvSpPr>
          <p:spPr>
            <a:xfrm>
              <a:off x="6151420" y="1517521"/>
              <a:ext cx="656591" cy="14771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8226804" y="653727"/>
              <a:ext cx="2859116" cy="492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800" b="1" dirty="0" err="1">
                  <a:solidFill>
                    <a:srgbClr val="FF0000"/>
                  </a:solidFill>
                </a:rPr>
                <a:t>Acetil</a:t>
              </a:r>
              <a:r>
                <a:rPr lang="pt-BR" sz="2800" b="1" dirty="0">
                  <a:solidFill>
                    <a:srgbClr val="FF0000"/>
                  </a:solidFill>
                </a:rPr>
                <a:t>-coenzima A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227233" y="653727"/>
              <a:ext cx="1437317" cy="492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800" b="1" dirty="0" err="1">
                  <a:solidFill>
                    <a:srgbClr val="FF0000"/>
                  </a:solidFill>
                </a:rPr>
                <a:t>Piruvato</a:t>
              </a:r>
              <a:endParaRPr lang="pt-BR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Arco 15"/>
          <p:cNvSpPr/>
          <p:nvPr/>
        </p:nvSpPr>
        <p:spPr>
          <a:xfrm rot="6908295">
            <a:off x="3523129" y="2953179"/>
            <a:ext cx="1763012" cy="1086450"/>
          </a:xfrm>
          <a:prstGeom prst="arc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 rot="1346728">
            <a:off x="515150" y="2817366"/>
            <a:ext cx="1526085" cy="19200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2008294" y="3698782"/>
            <a:ext cx="1220147" cy="100676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708299" y="3198406"/>
            <a:ext cx="88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</a:rPr>
              <a:t>CO</a:t>
            </a:r>
            <a:r>
              <a:rPr lang="pt-BR" sz="3600" baseline="-25000" dirty="0">
                <a:solidFill>
                  <a:srgbClr val="0070C0"/>
                </a:solidFill>
              </a:rPr>
              <a:t>2</a:t>
            </a: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25" name="Arco 24"/>
          <p:cNvSpPr/>
          <p:nvPr/>
        </p:nvSpPr>
        <p:spPr>
          <a:xfrm>
            <a:off x="4373608" y="4325943"/>
            <a:ext cx="743271" cy="1082964"/>
          </a:xfrm>
          <a:prstGeom prst="arc">
            <a:avLst>
              <a:gd name="adj1" fmla="val 10982571"/>
              <a:gd name="adj2" fmla="val 992934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771" y="4800682"/>
            <a:ext cx="737680" cy="49381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4844140" y="4924078"/>
            <a:ext cx="139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NADH + H</a:t>
            </a:r>
            <a:r>
              <a:rPr lang="pt-BR" baseline="30000" dirty="0">
                <a:solidFill>
                  <a:srgbClr val="FF0000"/>
                </a:solidFill>
              </a:rPr>
              <a:t>+ 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1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461199" cy="1325563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Complexo </a:t>
            </a:r>
            <a:r>
              <a:rPr lang="pt-BR" dirty="0" err="1">
                <a:solidFill>
                  <a:srgbClr val="FF0000"/>
                </a:solidFill>
              </a:rPr>
              <a:t>Piruvato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desidrogenase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1" y="1325563"/>
            <a:ext cx="6248400" cy="386715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366891" y="243520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u="sng" dirty="0">
                <a:solidFill>
                  <a:srgbClr val="FF0000"/>
                </a:solidFill>
              </a:rPr>
              <a:t>Grupos prostéticos</a:t>
            </a:r>
          </a:p>
          <a:p>
            <a:r>
              <a:rPr lang="pt-BR" dirty="0"/>
              <a:t>-Tiamina </a:t>
            </a:r>
            <a:r>
              <a:rPr lang="pt-BR" dirty="0" err="1"/>
              <a:t>pirofosfato</a:t>
            </a:r>
            <a:r>
              <a:rPr lang="pt-BR" dirty="0"/>
              <a:t> (TPP), tiamina (</a:t>
            </a:r>
            <a:r>
              <a:rPr lang="pt-BR" dirty="0">
                <a:solidFill>
                  <a:srgbClr val="FF0000"/>
                </a:solidFill>
              </a:rPr>
              <a:t>vitamina B1</a:t>
            </a:r>
            <a:r>
              <a:rPr lang="pt-BR" dirty="0"/>
              <a:t>)</a:t>
            </a:r>
          </a:p>
          <a:p>
            <a:r>
              <a:rPr lang="pt-BR" dirty="0"/>
              <a:t>-</a:t>
            </a:r>
            <a:r>
              <a:rPr lang="pt-BR" dirty="0" err="1"/>
              <a:t>Dinucleótido</a:t>
            </a:r>
            <a:r>
              <a:rPr lang="pt-BR" dirty="0"/>
              <a:t> </a:t>
            </a:r>
            <a:r>
              <a:rPr lang="pt-BR" dirty="0" err="1"/>
              <a:t>flavina</a:t>
            </a:r>
            <a:r>
              <a:rPr lang="pt-BR" dirty="0"/>
              <a:t> adenina (FAD), riboflavina (</a:t>
            </a:r>
            <a:r>
              <a:rPr lang="pt-BR" dirty="0">
                <a:solidFill>
                  <a:srgbClr val="FF0000"/>
                </a:solidFill>
              </a:rPr>
              <a:t>vitamina B2</a:t>
            </a:r>
            <a:r>
              <a:rPr lang="pt-BR" dirty="0"/>
              <a:t>)</a:t>
            </a:r>
          </a:p>
          <a:p>
            <a:r>
              <a:rPr lang="pt-BR" dirty="0"/>
              <a:t>-</a:t>
            </a:r>
            <a:r>
              <a:rPr lang="pt-BR" dirty="0" err="1"/>
              <a:t>Lipoato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b="1" u="sng" dirty="0">
                <a:solidFill>
                  <a:srgbClr val="FF0000"/>
                </a:solidFill>
              </a:rPr>
              <a:t>Coenzimas </a:t>
            </a:r>
          </a:p>
          <a:p>
            <a:r>
              <a:rPr lang="pt-BR" dirty="0"/>
              <a:t>-</a:t>
            </a:r>
            <a:r>
              <a:rPr lang="pt-BR" dirty="0" err="1"/>
              <a:t>Coenzima-A</a:t>
            </a:r>
            <a:r>
              <a:rPr lang="pt-BR" dirty="0"/>
              <a:t> (</a:t>
            </a:r>
            <a:r>
              <a:rPr lang="pt-BR" dirty="0" err="1"/>
              <a:t>CoA</a:t>
            </a:r>
            <a:r>
              <a:rPr lang="pt-BR" dirty="0"/>
              <a:t>), acido </a:t>
            </a:r>
            <a:r>
              <a:rPr lang="pt-BR" dirty="0" err="1"/>
              <a:t>pantotênico</a:t>
            </a:r>
            <a:r>
              <a:rPr lang="pt-BR" dirty="0"/>
              <a:t> (</a:t>
            </a:r>
            <a:r>
              <a:rPr lang="pt-BR" dirty="0">
                <a:solidFill>
                  <a:srgbClr val="FF0000"/>
                </a:solidFill>
              </a:rPr>
              <a:t>vitamina B5</a:t>
            </a:r>
            <a:r>
              <a:rPr lang="pt-BR" dirty="0"/>
              <a:t>)</a:t>
            </a:r>
          </a:p>
          <a:p>
            <a:r>
              <a:rPr lang="pt-BR" dirty="0"/>
              <a:t>-</a:t>
            </a:r>
            <a:r>
              <a:rPr lang="pt-BR" dirty="0" err="1"/>
              <a:t>Dinucleótido</a:t>
            </a:r>
            <a:r>
              <a:rPr lang="pt-BR" dirty="0"/>
              <a:t> nicotinamida adenina (NAD+), nicotinamida (</a:t>
            </a:r>
            <a:r>
              <a:rPr lang="pt-BR" dirty="0">
                <a:solidFill>
                  <a:srgbClr val="FF0000"/>
                </a:solidFill>
              </a:rPr>
              <a:t>vitamina B3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383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876" y="-123792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Complexo </a:t>
            </a:r>
            <a:r>
              <a:rPr lang="pt-BR" dirty="0" err="1">
                <a:solidFill>
                  <a:srgbClr val="FF0000"/>
                </a:solidFill>
              </a:rPr>
              <a:t>piruvato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desidrogenase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220" y="846778"/>
            <a:ext cx="5937578" cy="333758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9" y="4100494"/>
            <a:ext cx="3577361" cy="205092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09" y="3611995"/>
            <a:ext cx="2333625" cy="24193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85508"/>
            <a:ext cx="6096000" cy="4872492"/>
          </a:xfrm>
          <a:prstGeom prst="rect">
            <a:avLst/>
          </a:prstGeom>
        </p:spPr>
      </p:pic>
      <p:cxnSp>
        <p:nvCxnSpPr>
          <p:cNvPr id="17" name="Conector de Seta Reta 16"/>
          <p:cNvCxnSpPr/>
          <p:nvPr/>
        </p:nvCxnSpPr>
        <p:spPr>
          <a:xfrm>
            <a:off x="3251200" y="4756727"/>
            <a:ext cx="1801091" cy="2216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2910406" y="6273257"/>
            <a:ext cx="231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Matriz da mitocôndria</a:t>
            </a:r>
          </a:p>
        </p:txBody>
      </p:sp>
    </p:spTree>
    <p:extLst>
      <p:ext uri="{BB962C8B-B14F-4D97-AF65-F5344CB8AC3E}">
        <p14:creationId xmlns:p14="http://schemas.microsoft.com/office/powerpoint/2010/main" val="420703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516" y="0"/>
            <a:ext cx="9193030" cy="1325563"/>
          </a:xfrm>
        </p:spPr>
        <p:txBody>
          <a:bodyPr/>
          <a:lstStyle/>
          <a:p>
            <a:r>
              <a:rPr lang="pt-BR" dirty="0"/>
              <a:t>Regulação </a:t>
            </a:r>
            <a:r>
              <a:rPr lang="pt-BR" dirty="0" err="1"/>
              <a:t>alostérica</a:t>
            </a:r>
            <a:r>
              <a:rPr lang="pt-BR" dirty="0"/>
              <a:t> do complexo </a:t>
            </a:r>
            <a:r>
              <a:rPr lang="pt-BR" dirty="0" err="1"/>
              <a:t>piruvato</a:t>
            </a:r>
            <a:r>
              <a:rPr lang="pt-BR" dirty="0"/>
              <a:t> </a:t>
            </a:r>
            <a:r>
              <a:rPr lang="pt-BR" dirty="0" err="1"/>
              <a:t>desidrogenase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49" y="2371770"/>
            <a:ext cx="7235461" cy="462939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41237" y="1717964"/>
            <a:ext cx="1923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[ATP]/[ADP]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 flipV="1">
            <a:off x="3964328" y="1711720"/>
            <a:ext cx="9236" cy="523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5896655" y="1711720"/>
            <a:ext cx="1923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[ATP]/[ADP]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7819746" y="1776927"/>
            <a:ext cx="11927" cy="392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708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4" y="0"/>
            <a:ext cx="10356273" cy="668969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7763" y="212114"/>
            <a:ext cx="2799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Ciclo de Krebs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93406" y="2961601"/>
            <a:ext cx="401575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u="sng" dirty="0">
                <a:solidFill>
                  <a:srgbClr val="FF0000"/>
                </a:solidFill>
              </a:rPr>
              <a:t>Ciclo de Krebs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Ciclo dos ácidos </a:t>
            </a:r>
            <a:r>
              <a:rPr lang="pt-BR" sz="1600" b="1" dirty="0" err="1">
                <a:solidFill>
                  <a:srgbClr val="FF0000"/>
                </a:solidFill>
              </a:rPr>
              <a:t>tricarboxílicos</a:t>
            </a:r>
            <a:endParaRPr lang="pt-BR" sz="1600" b="1" dirty="0">
              <a:solidFill>
                <a:srgbClr val="FF0000"/>
              </a:solidFill>
            </a:endParaRPr>
          </a:p>
          <a:p>
            <a:r>
              <a:rPr lang="pt-BR" sz="1600" b="1" dirty="0">
                <a:solidFill>
                  <a:srgbClr val="FF0000"/>
                </a:solidFill>
              </a:rPr>
              <a:t>Ciclo do ácido cítrico</a:t>
            </a:r>
          </a:p>
        </p:txBody>
      </p:sp>
    </p:spTree>
    <p:extLst>
      <p:ext uri="{BB962C8B-B14F-4D97-AF65-F5344CB8AC3E}">
        <p14:creationId xmlns:p14="http://schemas.microsoft.com/office/powerpoint/2010/main" val="46989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0" y="100689"/>
            <a:ext cx="5994399" cy="665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790656" y="1059639"/>
            <a:ext cx="482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[ATP]+[ADP]+[AMP]=</a:t>
            </a:r>
            <a:r>
              <a:rPr lang="pt-BR" sz="3600" b="1" dirty="0" err="1"/>
              <a:t>cte</a:t>
            </a:r>
            <a:endParaRPr lang="pt-BR" sz="36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842990" y="2223279"/>
            <a:ext cx="1923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[ATP]/[ADP]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8768010" y="2255883"/>
            <a:ext cx="9236" cy="458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879364" y="3167389"/>
            <a:ext cx="1923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[ATP]/[ADP]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8819402" y="3232597"/>
            <a:ext cx="11927" cy="392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7379855" y="100689"/>
            <a:ext cx="425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Nível energético das células definem muitas regulações </a:t>
            </a:r>
            <a:r>
              <a:rPr lang="pt-BR" b="1" dirty="0" err="1">
                <a:solidFill>
                  <a:srgbClr val="FF0000"/>
                </a:solidFill>
              </a:rPr>
              <a:t>alostéricas</a:t>
            </a:r>
            <a:endParaRPr lang="pt-BR" b="1" dirty="0">
              <a:solidFill>
                <a:srgbClr val="FF0000"/>
              </a:solidFill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8979674" y="2484889"/>
            <a:ext cx="5291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609665" y="2252013"/>
            <a:ext cx="212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Nível energético alto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9609665" y="3177317"/>
            <a:ext cx="226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Nível energético baixo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8992184" y="3428999"/>
            <a:ext cx="5291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641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019" y="-138546"/>
            <a:ext cx="10515600" cy="1325563"/>
          </a:xfrm>
        </p:spPr>
        <p:txBody>
          <a:bodyPr/>
          <a:lstStyle/>
          <a:p>
            <a:r>
              <a:rPr lang="pt-BR" dirty="0" err="1">
                <a:solidFill>
                  <a:srgbClr val="FF0000"/>
                </a:solidFill>
              </a:rPr>
              <a:t>Citrato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sintase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017"/>
            <a:ext cx="10695708" cy="58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3891" y="146483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Alfa-</a:t>
            </a:r>
            <a:r>
              <a:rPr lang="pt-BR" dirty="0" err="1">
                <a:solidFill>
                  <a:srgbClr val="FF0000"/>
                </a:solidFill>
              </a:rPr>
              <a:t>cetoglutarato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desidrogenase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91" y="1472046"/>
            <a:ext cx="6354257" cy="476569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280366" y="165935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u="sng" dirty="0">
                <a:solidFill>
                  <a:srgbClr val="FF0000"/>
                </a:solidFill>
              </a:rPr>
              <a:t>Grupos prostéticos</a:t>
            </a:r>
          </a:p>
          <a:p>
            <a:r>
              <a:rPr lang="pt-BR" dirty="0"/>
              <a:t>-Tiamina </a:t>
            </a:r>
            <a:r>
              <a:rPr lang="pt-BR" dirty="0" err="1"/>
              <a:t>pirofosfato</a:t>
            </a:r>
            <a:r>
              <a:rPr lang="pt-BR" dirty="0"/>
              <a:t> (TPP), tiamina (</a:t>
            </a:r>
            <a:r>
              <a:rPr lang="pt-BR" dirty="0">
                <a:solidFill>
                  <a:srgbClr val="FF0000"/>
                </a:solidFill>
              </a:rPr>
              <a:t>vitamina B1</a:t>
            </a:r>
            <a:r>
              <a:rPr lang="pt-BR" dirty="0"/>
              <a:t>)</a:t>
            </a:r>
          </a:p>
          <a:p>
            <a:r>
              <a:rPr lang="pt-BR" dirty="0"/>
              <a:t>-</a:t>
            </a:r>
            <a:r>
              <a:rPr lang="pt-BR" dirty="0" err="1"/>
              <a:t>Dinucleótido</a:t>
            </a:r>
            <a:r>
              <a:rPr lang="pt-BR" dirty="0"/>
              <a:t> </a:t>
            </a:r>
            <a:r>
              <a:rPr lang="pt-BR" dirty="0" err="1"/>
              <a:t>flavina</a:t>
            </a:r>
            <a:r>
              <a:rPr lang="pt-BR" dirty="0"/>
              <a:t> adenina (FAD), riboflavina (</a:t>
            </a:r>
            <a:r>
              <a:rPr lang="pt-BR" dirty="0">
                <a:solidFill>
                  <a:srgbClr val="FF0000"/>
                </a:solidFill>
              </a:rPr>
              <a:t>vitamina B2</a:t>
            </a:r>
            <a:r>
              <a:rPr lang="pt-BR" dirty="0"/>
              <a:t>)</a:t>
            </a:r>
          </a:p>
          <a:p>
            <a:r>
              <a:rPr lang="pt-BR" dirty="0"/>
              <a:t>-</a:t>
            </a:r>
            <a:r>
              <a:rPr lang="pt-BR" dirty="0" err="1"/>
              <a:t>Lipoato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b="1" u="sng" dirty="0">
                <a:solidFill>
                  <a:srgbClr val="FF0000"/>
                </a:solidFill>
              </a:rPr>
              <a:t>Coenzimas </a:t>
            </a:r>
          </a:p>
          <a:p>
            <a:r>
              <a:rPr lang="pt-BR" dirty="0"/>
              <a:t>-</a:t>
            </a:r>
            <a:r>
              <a:rPr lang="pt-BR" dirty="0" err="1"/>
              <a:t>Coenzima-A</a:t>
            </a:r>
            <a:r>
              <a:rPr lang="pt-BR" dirty="0"/>
              <a:t> (</a:t>
            </a:r>
            <a:r>
              <a:rPr lang="pt-BR" dirty="0" err="1"/>
              <a:t>CoA</a:t>
            </a:r>
            <a:r>
              <a:rPr lang="pt-BR" dirty="0"/>
              <a:t>), acido </a:t>
            </a:r>
            <a:r>
              <a:rPr lang="pt-BR" dirty="0" err="1"/>
              <a:t>pantotênico</a:t>
            </a:r>
            <a:r>
              <a:rPr lang="pt-BR" dirty="0"/>
              <a:t> (</a:t>
            </a:r>
            <a:r>
              <a:rPr lang="pt-BR" dirty="0">
                <a:solidFill>
                  <a:srgbClr val="FF0000"/>
                </a:solidFill>
              </a:rPr>
              <a:t>vitamina B5</a:t>
            </a:r>
            <a:r>
              <a:rPr lang="pt-BR" dirty="0"/>
              <a:t>)</a:t>
            </a:r>
          </a:p>
          <a:p>
            <a:r>
              <a:rPr lang="pt-BR" dirty="0"/>
              <a:t>-</a:t>
            </a:r>
            <a:r>
              <a:rPr lang="pt-BR" dirty="0" err="1"/>
              <a:t>Dinucleótido</a:t>
            </a:r>
            <a:r>
              <a:rPr lang="pt-BR" dirty="0"/>
              <a:t> nicotinamida adenina (NAD+), nicotinamida (</a:t>
            </a:r>
            <a:r>
              <a:rPr lang="pt-BR" dirty="0">
                <a:solidFill>
                  <a:srgbClr val="FF0000"/>
                </a:solidFill>
              </a:rPr>
              <a:t>vitamina B3</a:t>
            </a:r>
            <a:r>
              <a:rPr lang="pt-BR" dirty="0"/>
              <a:t>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655" y="4082473"/>
            <a:ext cx="3833852" cy="27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3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Oxidação de </a:t>
            </a:r>
            <a:r>
              <a:rPr lang="pt-BR" dirty="0" err="1"/>
              <a:t>alcano</a:t>
            </a:r>
            <a:r>
              <a:rPr lang="pt-BR" dirty="0"/>
              <a:t> à </a:t>
            </a:r>
            <a:r>
              <a:rPr lang="pt-BR" dirty="0" err="1"/>
              <a:t>alceno</a:t>
            </a:r>
            <a:endParaRPr lang="pt-BR" dirty="0"/>
          </a:p>
        </p:txBody>
      </p:sp>
      <p:pic>
        <p:nvPicPr>
          <p:cNvPr id="5122" name="Picture 2" descr="http://chemwiki.ucdavis.edu/@api/deki/files/4006/image085.png?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92" y="2060849"/>
            <a:ext cx="8973616" cy="255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upload.wikimedia.org/wikipedia/commons/9/97/Succinate_Dehydrogenase_1YQ3_Electron_Carriers_Labeled.pn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5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9/97/Succinate_Dehydrogenase_1YQ3_Electron_Carriers_Labe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16453"/>
            <a:ext cx="6864697" cy="68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3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06fad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107123"/>
            <a:ext cx="4619625" cy="4643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60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24000" y="836713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FAD tem um potencial de redução mais positivo do que NAD</a:t>
            </a:r>
            <a:r>
              <a:rPr lang="pt-BR" baseline="30000" dirty="0">
                <a:solidFill>
                  <a:prstClr val="black"/>
                </a:solidFill>
                <a:latin typeface="Calibri"/>
              </a:rPr>
              <a:t>+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</a:t>
            </a:r>
            <a:r>
              <a:rPr lang="pt-BR" baseline="30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por isso é usado em reações mais "exigentes“ como a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desidrogenação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de uma ligação saturada C-C para formar um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alceno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endParaRPr lang="pt-BR" dirty="0">
              <a:solidFill>
                <a:prstClr val="black"/>
              </a:solidFill>
              <a:latin typeface="Calibri"/>
            </a:endParaRPr>
          </a:p>
          <a:p>
            <a:r>
              <a:rPr lang="pt-BR" dirty="0">
                <a:solidFill>
                  <a:prstClr val="black"/>
                </a:solidFill>
                <a:latin typeface="Calibri"/>
              </a:rPr>
              <a:t>O potencial de redução padrão de coenzimas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flavinas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varia de -465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mV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a +149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mV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. Note que o potencial de redução de FAD livre / FADH2 em solução aquosa é -208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mV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. Quanto mais positivo o potencial de redução padrão, tanto mais possível será a tendência a receber elétrons e consequentemente este par redox pode atuar como um oxidante mais forte. </a:t>
            </a:r>
          </a:p>
          <a:p>
            <a:endParaRPr lang="pt-BR" dirty="0">
              <a:solidFill>
                <a:prstClr val="black"/>
              </a:solidFill>
              <a:latin typeface="Calibri"/>
            </a:endParaRPr>
          </a:p>
          <a:p>
            <a:r>
              <a:rPr lang="pt-BR" dirty="0">
                <a:solidFill>
                  <a:prstClr val="black"/>
                </a:solidFill>
                <a:latin typeface="Calibri"/>
              </a:rPr>
              <a:t>As reduções do FAD podem ocorrer tanto por 2 elétrons quanto por duas reações sequenciais 1 elétron.</a:t>
            </a:r>
          </a:p>
        </p:txBody>
      </p:sp>
    </p:spTree>
    <p:extLst>
      <p:ext uri="{BB962C8B-B14F-4D97-AF65-F5344CB8AC3E}">
        <p14:creationId xmlns:p14="http://schemas.microsoft.com/office/powerpoint/2010/main" val="136779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07fad1or2e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332656"/>
            <a:ext cx="7128791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767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rcsb.org/pdb/images/FAD:1ZOY_psv_v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-398423"/>
            <a:ext cx="7077075" cy="70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847528" y="6309320"/>
            <a:ext cx="899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Sítio de ligação da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succinato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desidrogenase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(ligações não covalente, afinidade muito elevadas)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536230" y="116633"/>
            <a:ext cx="895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As interações da apoenzima com FAD e FADH</a:t>
            </a:r>
            <a:r>
              <a:rPr lang="pt-BR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são baseadas em muitos tipos de interação. A constante de dissociação pode ser da ordem de 10</a:t>
            </a:r>
            <a:r>
              <a:rPr lang="pt-BR" baseline="30000" dirty="0">
                <a:solidFill>
                  <a:prstClr val="black"/>
                </a:solidFill>
                <a:latin typeface="Calibri"/>
              </a:rPr>
              <a:t>-14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M </a:t>
            </a:r>
          </a:p>
        </p:txBody>
      </p:sp>
    </p:spTree>
    <p:extLst>
      <p:ext uri="{BB962C8B-B14F-4D97-AF65-F5344CB8AC3E}">
        <p14:creationId xmlns:p14="http://schemas.microsoft.com/office/powerpoint/2010/main" val="26370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:S.D.Oxidation of Succinate 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3140968"/>
            <a:ext cx="719705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917666" y="116632"/>
            <a:ext cx="7632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O mecanismo exato que explica a oxidação de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succinato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a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fumarato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não foi ainda totalmente elucidado. A desprotonação inicial pode ser realizada por FAD, auxiliado pelos resíduos Glu255, Arg286, His242 ou de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SdhA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 e a seguir eliminação pode ser um mecanismo concertado de E2 ou eliminação E1cb. No mecanismo concertado, o α-carbono é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desprotonado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por uma base e o FAD remove  um hidreto do β-carbono; como mostrado abaixo:</a:t>
            </a:r>
          </a:p>
        </p:txBody>
      </p:sp>
    </p:spTree>
    <p:extLst>
      <p:ext uri="{BB962C8B-B14F-4D97-AF65-F5344CB8AC3E}">
        <p14:creationId xmlns:p14="http://schemas.microsoft.com/office/powerpoint/2010/main" val="1362123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roteopedia.org/wiki/images/5/5d/S.D.Oxidation_of_Succinate_E1c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8921"/>
            <a:ext cx="84963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631504" y="1124745"/>
            <a:ext cx="886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No mecanismo E1cb proposto, a desprotonação, conduz à formação de um intermediário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enolato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; FAD então remove o hidreto, tal como mostrado abaixo</a:t>
            </a:r>
          </a:p>
        </p:txBody>
      </p:sp>
    </p:spTree>
    <p:extLst>
      <p:ext uri="{BB962C8B-B14F-4D97-AF65-F5344CB8AC3E}">
        <p14:creationId xmlns:p14="http://schemas.microsoft.com/office/powerpoint/2010/main" val="86568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3473" y="0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Mitocôndria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14" y="1126836"/>
            <a:ext cx="8010286" cy="5228937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>
          <a:xfrm>
            <a:off x="1505526" y="6235700"/>
            <a:ext cx="6520873" cy="369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3872346" y="6236855"/>
            <a:ext cx="130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~1µm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7319818" y="3244334"/>
            <a:ext cx="840509" cy="3694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8155709" y="3059668"/>
            <a:ext cx="202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Membrana externa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8313263" y="4349995"/>
            <a:ext cx="325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Membrana mitocondrial interna</a:t>
            </a:r>
            <a:endParaRPr lang="pt-BR" dirty="0"/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7010961" y="4618182"/>
            <a:ext cx="1144748" cy="1818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79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09" y="1078904"/>
            <a:ext cx="8341560" cy="577909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2417" y="304799"/>
            <a:ext cx="31041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Rendimentos do ciclo de Krebs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>
                <a:solidFill>
                  <a:srgbClr val="FF0000"/>
                </a:solidFill>
              </a:rPr>
              <a:t># NADH: 3</a:t>
            </a:r>
          </a:p>
          <a:p>
            <a:r>
              <a:rPr lang="pt-BR" b="1" dirty="0">
                <a:solidFill>
                  <a:srgbClr val="FF0000"/>
                </a:solidFill>
              </a:rPr>
              <a:t># FADH</a:t>
            </a:r>
            <a:r>
              <a:rPr lang="pt-BR" b="1" baseline="-25000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rgbClr val="FF0000"/>
                </a:solidFill>
              </a:rPr>
              <a:t>:1</a:t>
            </a:r>
            <a:endParaRPr lang="pt-BR" b="1" baseline="-25000" dirty="0">
              <a:solidFill>
                <a:srgbClr val="FF0000"/>
              </a:solidFill>
            </a:endParaRPr>
          </a:p>
          <a:p>
            <a:r>
              <a:rPr lang="pt-BR" b="1" dirty="0">
                <a:solidFill>
                  <a:srgbClr val="FF0000"/>
                </a:solidFill>
              </a:rPr>
              <a:t># ATP: 1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8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ikeblaber.org/oldwine/BCH4053/Lecture36/krebs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110" y="1"/>
            <a:ext cx="6073668" cy="665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e Seta Reta 7"/>
          <p:cNvCxnSpPr/>
          <p:nvPr/>
        </p:nvCxnSpPr>
        <p:spPr>
          <a:xfrm>
            <a:off x="7499926" y="2450720"/>
            <a:ext cx="424874" cy="56995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 flipV="1">
            <a:off x="7638470" y="2439686"/>
            <a:ext cx="212437" cy="277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7943273" y="2272207"/>
            <a:ext cx="326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Equilíbrio deslocado para </a:t>
            </a:r>
            <a:r>
              <a:rPr lang="pt-BR" b="1" dirty="0" err="1">
                <a:solidFill>
                  <a:srgbClr val="FF0000"/>
                </a:solidFill>
              </a:rPr>
              <a:t>citrato</a:t>
            </a:r>
            <a:endParaRPr lang="pt-BR" b="1" dirty="0">
              <a:solidFill>
                <a:srgbClr val="FF0000"/>
              </a:solidFill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7904831" y="4009052"/>
            <a:ext cx="221671" cy="809635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ve Esquerda 14"/>
          <p:cNvSpPr/>
          <p:nvPr/>
        </p:nvSpPr>
        <p:spPr>
          <a:xfrm>
            <a:off x="9886725" y="5777981"/>
            <a:ext cx="96982" cy="598121"/>
          </a:xfrm>
          <a:prstGeom prst="leftBrace">
            <a:avLst>
              <a:gd name="adj1" fmla="val 8333"/>
              <a:gd name="adj2" fmla="val 5102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9999526" y="5699002"/>
            <a:ext cx="18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ATP e NADH –</a:t>
            </a:r>
          </a:p>
          <a:p>
            <a:r>
              <a:rPr lang="pt-BR" dirty="0" err="1">
                <a:solidFill>
                  <a:srgbClr val="FF0000"/>
                </a:solidFill>
              </a:rPr>
              <a:t>Succinil</a:t>
            </a:r>
            <a:r>
              <a:rPr lang="pt-BR" dirty="0">
                <a:solidFill>
                  <a:srgbClr val="FF0000"/>
                </a:solidFill>
              </a:rPr>
              <a:t>-COA –  </a:t>
            </a:r>
          </a:p>
        </p:txBody>
      </p:sp>
      <p:cxnSp>
        <p:nvCxnSpPr>
          <p:cNvPr id="19" name="Conector de Seta Reta 18"/>
          <p:cNvCxnSpPr/>
          <p:nvPr/>
        </p:nvCxnSpPr>
        <p:spPr>
          <a:xfrm flipH="1" flipV="1">
            <a:off x="7254018" y="6080133"/>
            <a:ext cx="1192662" cy="1079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4396729" y="5789001"/>
            <a:ext cx="1044215" cy="28804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H="1">
            <a:off x="6336145" y="5551055"/>
            <a:ext cx="951348" cy="3984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>
            <a:off x="5611095" y="1818931"/>
            <a:ext cx="1052946" cy="1754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8829161" y="4019567"/>
            <a:ext cx="115454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</a:rPr>
              <a:t>Sítio de Regulação</a:t>
            </a:r>
          </a:p>
        </p:txBody>
      </p:sp>
      <p:cxnSp>
        <p:nvCxnSpPr>
          <p:cNvPr id="45" name="Conector de Seta Reta 44"/>
          <p:cNvCxnSpPr/>
          <p:nvPr/>
        </p:nvCxnSpPr>
        <p:spPr>
          <a:xfrm flipH="1">
            <a:off x="8164945" y="4331854"/>
            <a:ext cx="660399" cy="1087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have Esquerda 46"/>
          <p:cNvSpPr/>
          <p:nvPr/>
        </p:nvSpPr>
        <p:spPr>
          <a:xfrm>
            <a:off x="10211492" y="4056898"/>
            <a:ext cx="96982" cy="598121"/>
          </a:xfrm>
          <a:prstGeom prst="leftBrace">
            <a:avLst>
              <a:gd name="adj1" fmla="val 8333"/>
              <a:gd name="adj2" fmla="val 5102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0308474" y="4008688"/>
            <a:ext cx="18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ATP e NADH  –</a:t>
            </a:r>
          </a:p>
          <a:p>
            <a:r>
              <a:rPr lang="pt-BR" dirty="0">
                <a:solidFill>
                  <a:srgbClr val="00B050"/>
                </a:solidFill>
              </a:rPr>
              <a:t>ADP e NAD</a:t>
            </a:r>
            <a:r>
              <a:rPr lang="pt-BR" baseline="30000" dirty="0">
                <a:solidFill>
                  <a:srgbClr val="00B050"/>
                </a:solidFill>
              </a:rPr>
              <a:t> +</a:t>
            </a:r>
            <a:r>
              <a:rPr lang="pt-BR" dirty="0">
                <a:solidFill>
                  <a:srgbClr val="00B050"/>
                </a:solidFill>
              </a:rPr>
              <a:t>  +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8509759" y="5789001"/>
            <a:ext cx="115454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</a:rPr>
              <a:t>Sítio de Regulação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7098145" y="66989"/>
            <a:ext cx="115454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</a:rPr>
              <a:t>Sítio de Regulação</a:t>
            </a:r>
          </a:p>
        </p:txBody>
      </p:sp>
      <p:cxnSp>
        <p:nvCxnSpPr>
          <p:cNvPr id="51" name="Conector de Seta Reta 50"/>
          <p:cNvCxnSpPr/>
          <p:nvPr/>
        </p:nvCxnSpPr>
        <p:spPr>
          <a:xfrm flipH="1">
            <a:off x="6012873" y="803564"/>
            <a:ext cx="1030196" cy="8847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have Esquerda 57"/>
          <p:cNvSpPr/>
          <p:nvPr/>
        </p:nvSpPr>
        <p:spPr>
          <a:xfrm rot="2708637">
            <a:off x="7894740" y="625991"/>
            <a:ext cx="204910" cy="908408"/>
          </a:xfrm>
          <a:prstGeom prst="leftBrace">
            <a:avLst>
              <a:gd name="adj1" fmla="val 8333"/>
              <a:gd name="adj2" fmla="val 4760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/>
          <p:cNvSpPr/>
          <p:nvPr/>
        </p:nvSpPr>
        <p:spPr>
          <a:xfrm>
            <a:off x="7882432" y="1099166"/>
            <a:ext cx="163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Succinil</a:t>
            </a:r>
            <a:r>
              <a:rPr lang="pt-BR" dirty="0">
                <a:solidFill>
                  <a:srgbClr val="FF0000"/>
                </a:solidFill>
              </a:rPr>
              <a:t>-COA –  </a:t>
            </a:r>
          </a:p>
        </p:txBody>
      </p:sp>
      <p:cxnSp>
        <p:nvCxnSpPr>
          <p:cNvPr id="67" name="Conector de Seta Reta 66"/>
          <p:cNvCxnSpPr/>
          <p:nvPr/>
        </p:nvCxnSpPr>
        <p:spPr>
          <a:xfrm>
            <a:off x="3223493" y="4534951"/>
            <a:ext cx="397163" cy="646654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/>
          <p:cNvCxnSpPr/>
          <p:nvPr/>
        </p:nvCxnSpPr>
        <p:spPr>
          <a:xfrm flipH="1">
            <a:off x="3131127" y="3158836"/>
            <a:ext cx="152402" cy="738909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de Seta Reta 72"/>
          <p:cNvCxnSpPr/>
          <p:nvPr/>
        </p:nvCxnSpPr>
        <p:spPr>
          <a:xfrm flipH="1">
            <a:off x="3707448" y="1994421"/>
            <a:ext cx="916504" cy="552769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de Seta Reta 77"/>
          <p:cNvCxnSpPr/>
          <p:nvPr/>
        </p:nvCxnSpPr>
        <p:spPr>
          <a:xfrm>
            <a:off x="3833091" y="1342735"/>
            <a:ext cx="780477" cy="476196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Arco 4109"/>
          <p:cNvSpPr/>
          <p:nvPr/>
        </p:nvSpPr>
        <p:spPr>
          <a:xfrm rot="20480831">
            <a:off x="2706546" y="1629419"/>
            <a:ext cx="1616364" cy="554511"/>
          </a:xfrm>
          <a:prstGeom prst="arc">
            <a:avLst>
              <a:gd name="adj1" fmla="val 12208617"/>
              <a:gd name="adj2" fmla="val 8979127"/>
            </a:avLst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3" name="Conector de Seta Reta 82"/>
          <p:cNvCxnSpPr/>
          <p:nvPr/>
        </p:nvCxnSpPr>
        <p:spPr>
          <a:xfrm>
            <a:off x="4270735" y="1006647"/>
            <a:ext cx="1052946" cy="273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2" name="CaixaDeTexto 4111"/>
          <p:cNvSpPr txBox="1"/>
          <p:nvPr/>
        </p:nvSpPr>
        <p:spPr>
          <a:xfrm>
            <a:off x="1341258" y="1641596"/>
            <a:ext cx="170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ATP + CO</a:t>
            </a:r>
            <a:r>
              <a:rPr lang="pt-BR" baseline="-25000" dirty="0"/>
              <a:t>2</a:t>
            </a:r>
            <a:r>
              <a:rPr lang="pt-BR" dirty="0"/>
              <a:t> + H</a:t>
            </a:r>
            <a:r>
              <a:rPr lang="pt-BR" baseline="-25000" dirty="0"/>
              <a:t>2</a:t>
            </a:r>
            <a:r>
              <a:rPr lang="pt-BR" dirty="0"/>
              <a:t>O</a:t>
            </a:r>
          </a:p>
        </p:txBody>
      </p:sp>
      <p:sp>
        <p:nvSpPr>
          <p:cNvPr id="86" name="CaixaDeTexto 85"/>
          <p:cNvSpPr txBox="1"/>
          <p:nvPr/>
        </p:nvSpPr>
        <p:spPr>
          <a:xfrm>
            <a:off x="2225014" y="2118189"/>
            <a:ext cx="105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ADP + </a:t>
            </a:r>
            <a:r>
              <a:rPr lang="pt-BR" dirty="0" err="1"/>
              <a:t>Pi</a:t>
            </a:r>
            <a:endParaRPr lang="pt-BR" dirty="0"/>
          </a:p>
        </p:txBody>
      </p:sp>
      <p:cxnSp>
        <p:nvCxnSpPr>
          <p:cNvPr id="4114" name="Conector de Seta Reta 4113"/>
          <p:cNvCxnSpPr/>
          <p:nvPr/>
        </p:nvCxnSpPr>
        <p:spPr>
          <a:xfrm flipV="1">
            <a:off x="1673240" y="1637316"/>
            <a:ext cx="2518498" cy="7160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CaixaDeTexto 4115"/>
          <p:cNvSpPr txBox="1"/>
          <p:nvPr/>
        </p:nvSpPr>
        <p:spPr>
          <a:xfrm>
            <a:off x="4116759" y="135267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solidFill>
                  <a:srgbClr val="FF0000"/>
                </a:solidFill>
              </a:rPr>
              <a:t>PC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480276" y="2353326"/>
            <a:ext cx="115454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</a:rPr>
              <a:t>Sítio de Regulação</a:t>
            </a:r>
          </a:p>
        </p:txBody>
      </p:sp>
      <p:sp>
        <p:nvSpPr>
          <p:cNvPr id="96" name="Chave Esquerda 95"/>
          <p:cNvSpPr/>
          <p:nvPr/>
        </p:nvSpPr>
        <p:spPr>
          <a:xfrm rot="5400000">
            <a:off x="959063" y="2637690"/>
            <a:ext cx="193030" cy="1235323"/>
          </a:xfrm>
          <a:prstGeom prst="leftBrace">
            <a:avLst>
              <a:gd name="adj1" fmla="val 8333"/>
              <a:gd name="adj2" fmla="val 5102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21" name="CaixaDeTexto 4120"/>
          <p:cNvSpPr txBox="1"/>
          <p:nvPr/>
        </p:nvSpPr>
        <p:spPr>
          <a:xfrm>
            <a:off x="437916" y="3287215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00B050"/>
                </a:solidFill>
              </a:rPr>
              <a:t>Acetil</a:t>
            </a:r>
            <a:r>
              <a:rPr lang="pt-BR" b="1" dirty="0">
                <a:solidFill>
                  <a:srgbClr val="00B050"/>
                </a:solidFill>
              </a:rPr>
              <a:t> COA +</a:t>
            </a:r>
          </a:p>
        </p:txBody>
      </p:sp>
      <p:sp>
        <p:nvSpPr>
          <p:cNvPr id="4123" name="CaixaDeTexto 4122"/>
          <p:cNvSpPr txBox="1"/>
          <p:nvPr/>
        </p:nvSpPr>
        <p:spPr>
          <a:xfrm>
            <a:off x="4553290" y="3245937"/>
            <a:ext cx="280202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u="sng" dirty="0">
                <a:solidFill>
                  <a:srgbClr val="FF0000"/>
                </a:solidFill>
              </a:rPr>
              <a:t>Ciclo de Krebs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Ciclo dos ácidos </a:t>
            </a:r>
            <a:r>
              <a:rPr lang="pt-BR" sz="1600" b="1" dirty="0" err="1">
                <a:solidFill>
                  <a:srgbClr val="FF0000"/>
                </a:solidFill>
              </a:rPr>
              <a:t>tricarboxílicos</a:t>
            </a:r>
            <a:endParaRPr lang="pt-BR" sz="1600" b="1" dirty="0">
              <a:solidFill>
                <a:srgbClr val="FF0000"/>
              </a:solidFill>
            </a:endParaRPr>
          </a:p>
          <a:p>
            <a:r>
              <a:rPr lang="pt-BR" sz="1600" b="1" dirty="0">
                <a:solidFill>
                  <a:srgbClr val="FF0000"/>
                </a:solidFill>
              </a:rPr>
              <a:t>Ciclo do ácido cítrico</a:t>
            </a:r>
          </a:p>
        </p:txBody>
      </p:sp>
      <p:sp>
        <p:nvSpPr>
          <p:cNvPr id="4127" name="CaixaDeTexto 4126"/>
          <p:cNvSpPr txBox="1"/>
          <p:nvPr/>
        </p:nvSpPr>
        <p:spPr>
          <a:xfrm>
            <a:off x="49374" y="5953456"/>
            <a:ext cx="3309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Sítios de regulação</a:t>
            </a:r>
          </a:p>
        </p:txBody>
      </p:sp>
    </p:spTree>
    <p:extLst>
      <p:ext uri="{BB962C8B-B14F-4D97-AF65-F5344CB8AC3E}">
        <p14:creationId xmlns:p14="http://schemas.microsoft.com/office/powerpoint/2010/main" val="4105614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61" y="175750"/>
            <a:ext cx="7206673" cy="948085"/>
          </a:xfrm>
        </p:spPr>
        <p:txBody>
          <a:bodyPr>
            <a:normAutofit fontScale="90000"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Piruvato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carboxilase</a:t>
            </a:r>
            <a:r>
              <a:rPr lang="pt-BR" dirty="0">
                <a:solidFill>
                  <a:srgbClr val="FF0000"/>
                </a:solidFill>
              </a:rPr>
              <a:t> e a regulação do ciclo de </a:t>
            </a:r>
            <a:r>
              <a:rPr lang="pt-BR" dirty="0" err="1">
                <a:solidFill>
                  <a:srgbClr val="FF0000"/>
                </a:solidFill>
              </a:rPr>
              <a:t>krebs</a:t>
            </a:r>
            <a:r>
              <a:rPr lang="pt-BR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085" y="1616364"/>
            <a:ext cx="7737808" cy="5155289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>
          <a:xfrm flipH="1" flipV="1">
            <a:off x="634999" y="1727200"/>
            <a:ext cx="16163" cy="34435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634999" y="5170785"/>
            <a:ext cx="32073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 rot="16200000">
            <a:off x="-364901" y="2108326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Consumo O</a:t>
            </a:r>
            <a:r>
              <a:rPr lang="pt-BR" baseline="-25000" dirty="0"/>
              <a:t>2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868218" y="4710545"/>
            <a:ext cx="630078" cy="4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772086" y="5200072"/>
            <a:ext cx="85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Glicose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40955" y="6046660"/>
            <a:ext cx="121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hepatócito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524020" y="2087418"/>
            <a:ext cx="630078" cy="3083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2427888" y="5207760"/>
            <a:ext cx="10876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Glicose</a:t>
            </a:r>
          </a:p>
          <a:p>
            <a:r>
              <a:rPr lang="pt-BR" dirty="0"/>
              <a:t>+</a:t>
            </a:r>
          </a:p>
          <a:p>
            <a:r>
              <a:rPr lang="pt-BR" dirty="0" err="1"/>
              <a:t>Succinato</a:t>
            </a:r>
            <a:endParaRPr lang="pt-BR" dirty="0"/>
          </a:p>
          <a:p>
            <a:r>
              <a:rPr lang="pt-BR" dirty="0" err="1"/>
              <a:t>Fumarato</a:t>
            </a:r>
            <a:endParaRPr lang="pt-BR" dirty="0"/>
          </a:p>
          <a:p>
            <a:r>
              <a:rPr lang="pt-BR" dirty="0" err="1"/>
              <a:t>malato</a:t>
            </a:r>
            <a:endParaRPr lang="pt-BR" dirty="0"/>
          </a:p>
          <a:p>
            <a:endParaRPr lang="pt-BR" dirty="0"/>
          </a:p>
        </p:txBody>
      </p:sp>
      <p:sp>
        <p:nvSpPr>
          <p:cNvPr id="19" name="Chave Direita 18"/>
          <p:cNvSpPr/>
          <p:nvPr/>
        </p:nvSpPr>
        <p:spPr>
          <a:xfrm>
            <a:off x="3446327" y="5866489"/>
            <a:ext cx="206762" cy="72967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3840255" y="5908159"/>
            <a:ext cx="193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Pequenas quantidades</a:t>
            </a:r>
          </a:p>
        </p:txBody>
      </p:sp>
    </p:spTree>
    <p:extLst>
      <p:ext uri="{BB962C8B-B14F-4D97-AF65-F5344CB8AC3E}">
        <p14:creationId xmlns:p14="http://schemas.microsoft.com/office/powerpoint/2010/main" val="1124798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3" y="3275638"/>
            <a:ext cx="5586339" cy="37115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3" y="633809"/>
            <a:ext cx="6535478" cy="11827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154"/>
            <a:ext cx="8105775" cy="155257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31243" y="3066369"/>
            <a:ext cx="96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Piruvato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535478" y="1982451"/>
            <a:ext cx="249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Oxaloacetato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Chave Direita 12"/>
          <p:cNvSpPr/>
          <p:nvPr/>
        </p:nvSpPr>
        <p:spPr>
          <a:xfrm>
            <a:off x="6096000" y="3300425"/>
            <a:ext cx="221673" cy="332204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666721" y="4961449"/>
            <a:ext cx="49265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- ATP ativa CO</a:t>
            </a:r>
            <a:r>
              <a:rPr lang="pt-BR" sz="2800" baseline="-25000" dirty="0"/>
              <a:t>2</a:t>
            </a:r>
          </a:p>
          <a:p>
            <a:r>
              <a:rPr lang="pt-BR" sz="2800" dirty="0"/>
              <a:t>- Biotina recebe CO</a:t>
            </a:r>
            <a:r>
              <a:rPr lang="pt-BR" sz="2800" baseline="-25000" dirty="0"/>
              <a:t>2</a:t>
            </a:r>
            <a:r>
              <a:rPr lang="pt-BR" sz="2800" dirty="0"/>
              <a:t> do P-CO</a:t>
            </a:r>
            <a:r>
              <a:rPr lang="pt-BR" sz="2800" baseline="-25000" dirty="0"/>
              <a:t>2</a:t>
            </a:r>
          </a:p>
          <a:p>
            <a:r>
              <a:rPr lang="pt-BR" sz="2800" dirty="0"/>
              <a:t>- Biotina transfere CO</a:t>
            </a:r>
            <a:r>
              <a:rPr lang="pt-BR" sz="2800" baseline="-25000" dirty="0"/>
              <a:t>2 </a:t>
            </a:r>
            <a:r>
              <a:rPr lang="pt-BR" sz="2800" dirty="0"/>
              <a:t> </a:t>
            </a:r>
            <a:r>
              <a:rPr lang="pt-BR" sz="2800" dirty="0" err="1"/>
              <a:t>piruvato</a:t>
            </a:r>
            <a:endParaRPr lang="pt-BR" sz="28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696091" y="3635857"/>
            <a:ext cx="5310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As reações de </a:t>
            </a:r>
            <a:r>
              <a:rPr lang="pt-BR" sz="2400" dirty="0" err="1">
                <a:solidFill>
                  <a:srgbClr val="FF0000"/>
                </a:solidFill>
              </a:rPr>
              <a:t>carboxilação</a:t>
            </a:r>
            <a:r>
              <a:rPr lang="pt-BR" sz="2400" dirty="0">
                <a:solidFill>
                  <a:srgbClr val="FF0000"/>
                </a:solidFill>
              </a:rPr>
              <a:t> envolvem a </a:t>
            </a:r>
            <a:r>
              <a:rPr lang="pt-BR" sz="2400" dirty="0" err="1">
                <a:solidFill>
                  <a:srgbClr val="FF0000"/>
                </a:solidFill>
              </a:rPr>
              <a:t>co-enzima</a:t>
            </a:r>
            <a:r>
              <a:rPr lang="pt-BR" sz="2400" dirty="0">
                <a:solidFill>
                  <a:srgbClr val="FF0000"/>
                </a:solidFill>
              </a:rPr>
              <a:t> biotina, também conhecida como vitamina B7!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06401" y="65288"/>
            <a:ext cx="213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Piruvato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Carboxilase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47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450273" y="196750"/>
            <a:ext cx="10515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Piruvato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Carboxilase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7781" y="1062625"/>
            <a:ext cx="582857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/>
              <a:t>Encontrada na matriz mitocondrial</a:t>
            </a:r>
          </a:p>
          <a:p>
            <a:pPr marL="342900" indent="-342900">
              <a:buAutoNum type="arabicPeriod"/>
            </a:pPr>
            <a:r>
              <a:rPr lang="pt-BR" sz="3200" dirty="0"/>
              <a:t>Grupo prostético é a biotina</a:t>
            </a:r>
          </a:p>
          <a:p>
            <a:pPr marL="342900" indent="-342900">
              <a:buAutoNum type="arabicPeriod"/>
            </a:pPr>
            <a:r>
              <a:rPr lang="pt-BR" sz="3200" dirty="0"/>
              <a:t>Requer ATP na catálise</a:t>
            </a:r>
          </a:p>
          <a:p>
            <a:pPr marL="342900" indent="-342900">
              <a:buAutoNum type="arabicPeriod"/>
            </a:pPr>
            <a:r>
              <a:rPr lang="pt-BR" sz="3200" dirty="0"/>
              <a:t>É ativada </a:t>
            </a:r>
            <a:r>
              <a:rPr lang="pt-BR" sz="3200" dirty="0" err="1"/>
              <a:t>alostericamente</a:t>
            </a:r>
            <a:r>
              <a:rPr lang="pt-BR" sz="3200" dirty="0"/>
              <a:t> por </a:t>
            </a:r>
            <a:r>
              <a:rPr lang="pt-BR" sz="3200" dirty="0" err="1"/>
              <a:t>Acetil</a:t>
            </a:r>
            <a:r>
              <a:rPr lang="pt-BR" sz="3200" dirty="0"/>
              <a:t> coenzima A</a:t>
            </a:r>
          </a:p>
          <a:p>
            <a:pPr marL="342900" indent="-342900">
              <a:buAutoNum type="arabicPeriod"/>
            </a:pPr>
            <a:r>
              <a:rPr lang="pt-BR" sz="3200" dirty="0"/>
              <a:t>Tem 3 domínios: </a:t>
            </a:r>
          </a:p>
          <a:p>
            <a:pPr marL="742950" lvl="1" indent="-285750">
              <a:buFontTx/>
              <a:buChar char="-"/>
            </a:pPr>
            <a:r>
              <a:rPr lang="pt-BR" sz="3200" dirty="0"/>
              <a:t>Biotina </a:t>
            </a:r>
            <a:r>
              <a:rPr lang="pt-BR" sz="3200" dirty="0" err="1"/>
              <a:t>carboxilase</a:t>
            </a:r>
            <a:r>
              <a:rPr lang="pt-BR" sz="3200" dirty="0"/>
              <a:t> (BC)</a:t>
            </a:r>
          </a:p>
          <a:p>
            <a:pPr marL="742950" lvl="1" indent="-285750">
              <a:buFontTx/>
              <a:buChar char="-"/>
            </a:pPr>
            <a:r>
              <a:rPr lang="pt-BR" sz="3200" dirty="0"/>
              <a:t>Carreador de biotina (BCCP)</a:t>
            </a:r>
          </a:p>
          <a:p>
            <a:pPr marL="742950" lvl="1" indent="-285750">
              <a:buFontTx/>
              <a:buChar char="-"/>
            </a:pPr>
            <a:r>
              <a:rPr lang="pt-BR" sz="3200" dirty="0" err="1"/>
              <a:t>Carboxitransferase</a:t>
            </a:r>
            <a:r>
              <a:rPr lang="pt-BR" sz="3200" dirty="0"/>
              <a:t> (CT)</a:t>
            </a:r>
          </a:p>
          <a:p>
            <a:pPr marL="342900" indent="-342900">
              <a:buAutoNum type="arabicPeriod"/>
            </a:pP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360" y="0"/>
            <a:ext cx="3846837" cy="70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00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36" y="0"/>
            <a:ext cx="8081818" cy="67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92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56638"/>
            <a:ext cx="11588818" cy="132556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Ciclo de Krebs é central na biossíntese!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896"/>
            <a:ext cx="10222029" cy="613610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695989" y="1455083"/>
            <a:ext cx="34960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Intermediários do ciclo de Krebs participam da biossíntese de carboidratos, proteínas e lipídeos e de muitas outras moléculas como bases nitrogenadas, porfirinas, </a:t>
            </a:r>
            <a:r>
              <a:rPr lang="pt-BR" sz="3200" dirty="0" err="1">
                <a:solidFill>
                  <a:srgbClr val="FF0000"/>
                </a:solidFill>
              </a:rPr>
              <a:t>etc</a:t>
            </a:r>
            <a:r>
              <a:rPr lang="pt-BR" sz="3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1282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8" y="1569382"/>
            <a:ext cx="3719028" cy="46228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4" y="6281014"/>
            <a:ext cx="4294998" cy="57698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833394" y="1689173"/>
            <a:ext cx="291906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Hans Krebs</a:t>
            </a:r>
            <a:endParaRPr lang="pt-BR" dirty="0"/>
          </a:p>
          <a:p>
            <a:r>
              <a:rPr lang="pt-BR" dirty="0"/>
              <a:t>1932 </a:t>
            </a:r>
            <a:r>
              <a:rPr lang="pt-BR" dirty="0">
                <a:sym typeface="Wingdings" panose="05000000000000000000" pitchFamily="2" charset="2"/>
              </a:rPr>
              <a:t> Ciclo da </a:t>
            </a:r>
            <a:r>
              <a:rPr lang="pt-BR" dirty="0" err="1">
                <a:sym typeface="Wingdings" panose="05000000000000000000" pitchFamily="2" charset="2"/>
              </a:rPr>
              <a:t>uréia</a:t>
            </a:r>
            <a:endParaRPr lang="pt-BR" dirty="0">
              <a:sym typeface="Wingdings" panose="05000000000000000000" pitchFamily="2" charset="2"/>
            </a:endParaRPr>
          </a:p>
          <a:p>
            <a:r>
              <a:rPr lang="pt-BR" dirty="0">
                <a:sym typeface="Wingdings" panose="05000000000000000000" pitchFamily="2" charset="2"/>
              </a:rPr>
              <a:t>1937  Ciclo do ácido cítrico</a:t>
            </a:r>
          </a:p>
          <a:p>
            <a:r>
              <a:rPr lang="pt-BR" dirty="0">
                <a:sym typeface="Wingdings" panose="05000000000000000000" pitchFamily="2" charset="2"/>
              </a:rPr>
              <a:t>1953  Prêmio Nobel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81792" y="0"/>
            <a:ext cx="95214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A história de Hans Krebs (1900-1981) e do ciclo que leva o seu nome!</a:t>
            </a:r>
          </a:p>
          <a:p>
            <a:r>
              <a:rPr lang="pt-BR" dirty="0"/>
              <a:t>Nascido na Alemanha, tornou-se professor na </a:t>
            </a:r>
            <a:r>
              <a:rPr lang="pt-BR" dirty="0" err="1"/>
              <a:t>Univesidade</a:t>
            </a:r>
            <a:r>
              <a:rPr lang="pt-BR" dirty="0"/>
              <a:t> de Freiburg e descreveu o ciclo da Ureia;</a:t>
            </a:r>
          </a:p>
          <a:p>
            <a:r>
              <a:rPr lang="pt-BR" dirty="0"/>
              <a:t>Em 1933 foi removido do emprego pelo partido nazista (tinha ancestral judaico);</a:t>
            </a:r>
          </a:p>
          <a:p>
            <a:r>
              <a:rPr lang="pt-BR" dirty="0"/>
              <a:t>Pesquisador na Universidade de Cambridge com financiamento da Fundação Rockefeller;</a:t>
            </a:r>
          </a:p>
          <a:p>
            <a:r>
              <a:rPr lang="pt-BR" dirty="0"/>
              <a:t>Em 1935 tornou-se chefe do Departamento de Bioquímica na Universidade Sheffield. </a:t>
            </a:r>
            <a:r>
              <a:rPr lang="en-US" dirty="0"/>
              <a:t>  </a:t>
            </a:r>
            <a:endParaRPr lang="pt-BR" dirty="0"/>
          </a:p>
          <a:p>
            <a:r>
              <a:rPr lang="pt-BR" dirty="0"/>
              <a:t>. </a:t>
            </a:r>
          </a:p>
          <a:p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704005" y="4331936"/>
            <a:ext cx="79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citrato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128013" y="4331814"/>
            <a:ext cx="10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isocitrato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894260" y="4322395"/>
            <a:ext cx="16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α-</a:t>
            </a:r>
            <a:r>
              <a:rPr lang="pt-BR" dirty="0" err="1"/>
              <a:t>cetoglutarato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0172251" y="4322395"/>
            <a:ext cx="10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succinato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0238002" y="5260190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fumarato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712944" y="5286431"/>
            <a:ext cx="83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malato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641133" y="5309522"/>
            <a:ext cx="138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oxaloacetato</a:t>
            </a:r>
            <a:endParaRPr lang="pt-BR" dirty="0"/>
          </a:p>
        </p:txBody>
      </p:sp>
      <p:cxnSp>
        <p:nvCxnSpPr>
          <p:cNvPr id="18" name="Conector de Seta Reta 17"/>
          <p:cNvCxnSpPr>
            <a:stCxn id="10" idx="3"/>
            <a:endCxn id="11" idx="1"/>
          </p:cNvCxnSpPr>
          <p:nvPr/>
        </p:nvCxnSpPr>
        <p:spPr>
          <a:xfrm flipV="1">
            <a:off x="5496723" y="4516480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V="1">
            <a:off x="7235694" y="4516480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9493872" y="4516480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10673752" y="4701146"/>
            <a:ext cx="24701" cy="549625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9550481" y="5484951"/>
            <a:ext cx="752281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H="1">
            <a:off x="8025423" y="5524985"/>
            <a:ext cx="752281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5420891" y="2019063"/>
            <a:ext cx="67136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maior parte das reações e das enzimas do ciclo já eram conhecidas, mas não se sabia que trabalham num ciclo!</a:t>
            </a:r>
          </a:p>
          <a:p>
            <a:endParaRPr lang="pt-BR" sz="2000" dirty="0"/>
          </a:p>
          <a:p>
            <a:r>
              <a:rPr lang="pt-BR" sz="2000" dirty="0"/>
              <a:t>Krebs investigou a transformação de </a:t>
            </a:r>
            <a:r>
              <a:rPr lang="pt-BR" sz="2000" dirty="0" err="1"/>
              <a:t>oxaloacetato</a:t>
            </a:r>
            <a:r>
              <a:rPr lang="pt-BR" sz="2000" dirty="0"/>
              <a:t> a </a:t>
            </a:r>
            <a:r>
              <a:rPr lang="pt-BR" sz="2000" dirty="0" err="1"/>
              <a:t>citrato</a:t>
            </a:r>
            <a:r>
              <a:rPr lang="pt-BR" sz="2000" dirty="0"/>
              <a:t> e postulou e descreveu o papel do </a:t>
            </a:r>
            <a:r>
              <a:rPr lang="pt-BR" sz="2000" dirty="0" err="1"/>
              <a:t>citrato</a:t>
            </a:r>
            <a:r>
              <a:rPr lang="pt-BR" sz="2000" dirty="0"/>
              <a:t> num ciclo </a:t>
            </a:r>
            <a:r>
              <a:rPr lang="pt-BR" sz="2000" dirty="0" err="1"/>
              <a:t>oxidativo</a:t>
            </a:r>
            <a:r>
              <a:rPr lang="pt-BR" sz="2000" dirty="0"/>
              <a:t>. Ele já havia comprovado a presença do ciclo da ureia. </a:t>
            </a:r>
          </a:p>
          <a:p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900965" y="6042725"/>
            <a:ext cx="638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Como comprovar que </a:t>
            </a:r>
            <a:r>
              <a:rPr lang="pt-BR" sz="2400" dirty="0" err="1">
                <a:solidFill>
                  <a:srgbClr val="FF0000"/>
                </a:solidFill>
              </a:rPr>
              <a:t>oxaloacetato</a:t>
            </a:r>
            <a:r>
              <a:rPr lang="pt-BR" sz="2400" dirty="0">
                <a:solidFill>
                  <a:srgbClr val="FF0000"/>
                </a:solidFill>
              </a:rPr>
              <a:t> forma </a:t>
            </a:r>
            <a:r>
              <a:rPr lang="pt-BR" sz="2400" dirty="0" err="1">
                <a:solidFill>
                  <a:srgbClr val="FF0000"/>
                </a:solidFill>
              </a:rPr>
              <a:t>citrato</a:t>
            </a:r>
            <a:r>
              <a:rPr lang="pt-BR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892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309314" y="1330119"/>
            <a:ext cx="79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citrato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33322" y="1329997"/>
            <a:ext cx="10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isocitrato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499569" y="1320578"/>
            <a:ext cx="16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α-</a:t>
            </a:r>
            <a:r>
              <a:rPr lang="pt-BR" dirty="0" err="1"/>
              <a:t>cetoglutarato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777560" y="1320578"/>
            <a:ext cx="10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succinato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8843311" y="2258373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fumarato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18253" y="2284614"/>
            <a:ext cx="83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malato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246442" y="2307705"/>
            <a:ext cx="138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oxaloacetato</a:t>
            </a:r>
            <a:endParaRPr lang="pt-BR" dirty="0"/>
          </a:p>
        </p:txBody>
      </p:sp>
      <p:cxnSp>
        <p:nvCxnSpPr>
          <p:cNvPr id="11" name="Conector de Seta Reta 10"/>
          <p:cNvCxnSpPr>
            <a:stCxn id="4" idx="3"/>
            <a:endCxn id="5" idx="1"/>
          </p:cNvCxnSpPr>
          <p:nvPr/>
        </p:nvCxnSpPr>
        <p:spPr>
          <a:xfrm flipV="1">
            <a:off x="4102032" y="1514663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5841003" y="1514663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8099181" y="1514663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9279061" y="1699329"/>
            <a:ext cx="24701" cy="549625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8155790" y="2483134"/>
            <a:ext cx="752281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>
            <a:off x="6630732" y="2523168"/>
            <a:ext cx="752281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87240" y="173573"/>
            <a:ext cx="993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mitocôndrias, o excesso de </a:t>
            </a:r>
            <a:r>
              <a:rPr lang="pt-BR" dirty="0" err="1"/>
              <a:t>malato</a:t>
            </a:r>
            <a:r>
              <a:rPr lang="pt-BR" dirty="0"/>
              <a:t> leva ao aumento de todos os compostos mostrados. A explicação poderia ser como exemplificado pela seta vermelha </a:t>
            </a:r>
          </a:p>
        </p:txBody>
      </p:sp>
      <p:sp>
        <p:nvSpPr>
          <p:cNvPr id="18" name="Elipse 17"/>
          <p:cNvSpPr/>
          <p:nvPr/>
        </p:nvSpPr>
        <p:spPr>
          <a:xfrm>
            <a:off x="7124911" y="2182952"/>
            <a:ext cx="1224220" cy="6003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 20"/>
          <p:cNvSpPr/>
          <p:nvPr/>
        </p:nvSpPr>
        <p:spPr>
          <a:xfrm rot="168020">
            <a:off x="4255024" y="965689"/>
            <a:ext cx="7369077" cy="1902855"/>
          </a:xfrm>
          <a:custGeom>
            <a:avLst/>
            <a:gdLst>
              <a:gd name="connsiteX0" fmla="*/ 3537528 w 7675418"/>
              <a:gd name="connsiteY0" fmla="*/ 2484582 h 2607898"/>
              <a:gd name="connsiteX1" fmla="*/ 3592946 w 7675418"/>
              <a:gd name="connsiteY1" fmla="*/ 2493818 h 2607898"/>
              <a:gd name="connsiteX2" fmla="*/ 3620655 w 7675418"/>
              <a:gd name="connsiteY2" fmla="*/ 2503054 h 2607898"/>
              <a:gd name="connsiteX3" fmla="*/ 3759200 w 7675418"/>
              <a:gd name="connsiteY3" fmla="*/ 2521527 h 2607898"/>
              <a:gd name="connsiteX4" fmla="*/ 3833091 w 7675418"/>
              <a:gd name="connsiteY4" fmla="*/ 2549236 h 2607898"/>
              <a:gd name="connsiteX5" fmla="*/ 4082473 w 7675418"/>
              <a:gd name="connsiteY5" fmla="*/ 2576945 h 2607898"/>
              <a:gd name="connsiteX6" fmla="*/ 4211782 w 7675418"/>
              <a:gd name="connsiteY6" fmla="*/ 2595418 h 2607898"/>
              <a:gd name="connsiteX7" fmla="*/ 5024582 w 7675418"/>
              <a:gd name="connsiteY7" fmla="*/ 2595418 h 2607898"/>
              <a:gd name="connsiteX8" fmla="*/ 5227782 w 7675418"/>
              <a:gd name="connsiteY8" fmla="*/ 2567709 h 2607898"/>
              <a:gd name="connsiteX9" fmla="*/ 5458691 w 7675418"/>
              <a:gd name="connsiteY9" fmla="*/ 2540000 h 2607898"/>
              <a:gd name="connsiteX10" fmla="*/ 5680364 w 7675418"/>
              <a:gd name="connsiteY10" fmla="*/ 2512291 h 2607898"/>
              <a:gd name="connsiteX11" fmla="*/ 5781964 w 7675418"/>
              <a:gd name="connsiteY11" fmla="*/ 2493818 h 2607898"/>
              <a:gd name="connsiteX12" fmla="*/ 5874328 w 7675418"/>
              <a:gd name="connsiteY12" fmla="*/ 2456873 h 2607898"/>
              <a:gd name="connsiteX13" fmla="*/ 6105237 w 7675418"/>
              <a:gd name="connsiteY13" fmla="*/ 2382982 h 2607898"/>
              <a:gd name="connsiteX14" fmla="*/ 6345382 w 7675418"/>
              <a:gd name="connsiteY14" fmla="*/ 2290618 h 2607898"/>
              <a:gd name="connsiteX15" fmla="*/ 6474691 w 7675418"/>
              <a:gd name="connsiteY15" fmla="*/ 2244436 h 2607898"/>
              <a:gd name="connsiteX16" fmla="*/ 6705600 w 7675418"/>
              <a:gd name="connsiteY16" fmla="*/ 2142836 h 2607898"/>
              <a:gd name="connsiteX17" fmla="*/ 6871855 w 7675418"/>
              <a:gd name="connsiteY17" fmla="*/ 2068945 h 2607898"/>
              <a:gd name="connsiteX18" fmla="*/ 6936509 w 7675418"/>
              <a:gd name="connsiteY18" fmla="*/ 2022764 h 2607898"/>
              <a:gd name="connsiteX19" fmla="*/ 7056582 w 7675418"/>
              <a:gd name="connsiteY19" fmla="*/ 1939636 h 2607898"/>
              <a:gd name="connsiteX20" fmla="*/ 7222837 w 7675418"/>
              <a:gd name="connsiteY20" fmla="*/ 1764145 h 2607898"/>
              <a:gd name="connsiteX21" fmla="*/ 7287491 w 7675418"/>
              <a:gd name="connsiteY21" fmla="*/ 1717964 h 2607898"/>
              <a:gd name="connsiteX22" fmla="*/ 7352146 w 7675418"/>
              <a:gd name="connsiteY22" fmla="*/ 1644073 h 2607898"/>
              <a:gd name="connsiteX23" fmla="*/ 7407564 w 7675418"/>
              <a:gd name="connsiteY23" fmla="*/ 1597891 h 2607898"/>
              <a:gd name="connsiteX24" fmla="*/ 7509164 w 7675418"/>
              <a:gd name="connsiteY24" fmla="*/ 1496291 h 2607898"/>
              <a:gd name="connsiteX25" fmla="*/ 7583055 w 7675418"/>
              <a:gd name="connsiteY25" fmla="*/ 1366982 h 2607898"/>
              <a:gd name="connsiteX26" fmla="*/ 7647709 w 7675418"/>
              <a:gd name="connsiteY26" fmla="*/ 1256145 h 2607898"/>
              <a:gd name="connsiteX27" fmla="*/ 7656946 w 7675418"/>
              <a:gd name="connsiteY27" fmla="*/ 1209964 h 2607898"/>
              <a:gd name="connsiteX28" fmla="*/ 7666182 w 7675418"/>
              <a:gd name="connsiteY28" fmla="*/ 1173018 h 2607898"/>
              <a:gd name="connsiteX29" fmla="*/ 7675418 w 7675418"/>
              <a:gd name="connsiteY29" fmla="*/ 1089891 h 2607898"/>
              <a:gd name="connsiteX30" fmla="*/ 7666182 w 7675418"/>
              <a:gd name="connsiteY30" fmla="*/ 849745 h 2607898"/>
              <a:gd name="connsiteX31" fmla="*/ 7629237 w 7675418"/>
              <a:gd name="connsiteY31" fmla="*/ 738909 h 2607898"/>
              <a:gd name="connsiteX32" fmla="*/ 7564582 w 7675418"/>
              <a:gd name="connsiteY32" fmla="*/ 646545 h 2607898"/>
              <a:gd name="connsiteX33" fmla="*/ 7481455 w 7675418"/>
              <a:gd name="connsiteY33" fmla="*/ 498764 h 2607898"/>
              <a:gd name="connsiteX34" fmla="*/ 7389091 w 7675418"/>
              <a:gd name="connsiteY34" fmla="*/ 406400 h 2607898"/>
              <a:gd name="connsiteX35" fmla="*/ 7361382 w 7675418"/>
              <a:gd name="connsiteY35" fmla="*/ 387927 h 2607898"/>
              <a:gd name="connsiteX36" fmla="*/ 7287491 w 7675418"/>
              <a:gd name="connsiteY36" fmla="*/ 341745 h 2607898"/>
              <a:gd name="connsiteX37" fmla="*/ 7259782 w 7675418"/>
              <a:gd name="connsiteY37" fmla="*/ 314036 h 2607898"/>
              <a:gd name="connsiteX38" fmla="*/ 7167418 w 7675418"/>
              <a:gd name="connsiteY38" fmla="*/ 277091 h 2607898"/>
              <a:gd name="connsiteX39" fmla="*/ 7075055 w 7675418"/>
              <a:gd name="connsiteY39" fmla="*/ 240145 h 2607898"/>
              <a:gd name="connsiteX40" fmla="*/ 6936509 w 7675418"/>
              <a:gd name="connsiteY40" fmla="*/ 193964 h 2607898"/>
              <a:gd name="connsiteX41" fmla="*/ 6899564 w 7675418"/>
              <a:gd name="connsiteY41" fmla="*/ 184727 h 2607898"/>
              <a:gd name="connsiteX42" fmla="*/ 6807200 w 7675418"/>
              <a:gd name="connsiteY42" fmla="*/ 166254 h 2607898"/>
              <a:gd name="connsiteX43" fmla="*/ 6640946 w 7675418"/>
              <a:gd name="connsiteY43" fmla="*/ 129309 h 2607898"/>
              <a:gd name="connsiteX44" fmla="*/ 6539346 w 7675418"/>
              <a:gd name="connsiteY44" fmla="*/ 110836 h 2607898"/>
              <a:gd name="connsiteX45" fmla="*/ 6354618 w 7675418"/>
              <a:gd name="connsiteY45" fmla="*/ 101600 h 2607898"/>
              <a:gd name="connsiteX46" fmla="*/ 6003637 w 7675418"/>
              <a:gd name="connsiteY46" fmla="*/ 73891 h 2607898"/>
              <a:gd name="connsiteX47" fmla="*/ 5966691 w 7675418"/>
              <a:gd name="connsiteY47" fmla="*/ 64654 h 2607898"/>
              <a:gd name="connsiteX48" fmla="*/ 5754255 w 7675418"/>
              <a:gd name="connsiteY48" fmla="*/ 46182 h 2607898"/>
              <a:gd name="connsiteX49" fmla="*/ 5671128 w 7675418"/>
              <a:gd name="connsiteY49" fmla="*/ 36945 h 2607898"/>
              <a:gd name="connsiteX50" fmla="*/ 5467928 w 7675418"/>
              <a:gd name="connsiteY50" fmla="*/ 18473 h 2607898"/>
              <a:gd name="connsiteX51" fmla="*/ 5227782 w 7675418"/>
              <a:gd name="connsiteY51" fmla="*/ 27709 h 2607898"/>
              <a:gd name="connsiteX52" fmla="*/ 5144655 w 7675418"/>
              <a:gd name="connsiteY52" fmla="*/ 36945 h 2607898"/>
              <a:gd name="connsiteX53" fmla="*/ 4341091 w 7675418"/>
              <a:gd name="connsiteY53" fmla="*/ 46182 h 2607898"/>
              <a:gd name="connsiteX54" fmla="*/ 3823855 w 7675418"/>
              <a:gd name="connsiteY54" fmla="*/ 18473 h 2607898"/>
              <a:gd name="connsiteX55" fmla="*/ 3574473 w 7675418"/>
              <a:gd name="connsiteY55" fmla="*/ 0 h 2607898"/>
              <a:gd name="connsiteX56" fmla="*/ 3001818 w 7675418"/>
              <a:gd name="connsiteY56" fmla="*/ 9236 h 2607898"/>
              <a:gd name="connsiteX57" fmla="*/ 2854037 w 7675418"/>
              <a:gd name="connsiteY57" fmla="*/ 36945 h 2607898"/>
              <a:gd name="connsiteX58" fmla="*/ 2780146 w 7675418"/>
              <a:gd name="connsiteY58" fmla="*/ 46182 h 2607898"/>
              <a:gd name="connsiteX59" fmla="*/ 2697018 w 7675418"/>
              <a:gd name="connsiteY59" fmla="*/ 64654 h 2607898"/>
              <a:gd name="connsiteX60" fmla="*/ 2438400 w 7675418"/>
              <a:gd name="connsiteY60" fmla="*/ 92364 h 2607898"/>
              <a:gd name="connsiteX61" fmla="*/ 2299855 w 7675418"/>
              <a:gd name="connsiteY61" fmla="*/ 110836 h 2607898"/>
              <a:gd name="connsiteX62" fmla="*/ 1810328 w 7675418"/>
              <a:gd name="connsiteY62" fmla="*/ 120073 h 2607898"/>
              <a:gd name="connsiteX63" fmla="*/ 1699491 w 7675418"/>
              <a:gd name="connsiteY63" fmla="*/ 129309 h 2607898"/>
              <a:gd name="connsiteX64" fmla="*/ 1644073 w 7675418"/>
              <a:gd name="connsiteY64" fmla="*/ 147782 h 2607898"/>
              <a:gd name="connsiteX65" fmla="*/ 1533237 w 7675418"/>
              <a:gd name="connsiteY65" fmla="*/ 166254 h 2607898"/>
              <a:gd name="connsiteX66" fmla="*/ 1394691 w 7675418"/>
              <a:gd name="connsiteY66" fmla="*/ 184727 h 2607898"/>
              <a:gd name="connsiteX67" fmla="*/ 1357746 w 7675418"/>
              <a:gd name="connsiteY67" fmla="*/ 203200 h 2607898"/>
              <a:gd name="connsiteX68" fmla="*/ 1265382 w 7675418"/>
              <a:gd name="connsiteY68" fmla="*/ 212436 h 2607898"/>
              <a:gd name="connsiteX69" fmla="*/ 1200728 w 7675418"/>
              <a:gd name="connsiteY69" fmla="*/ 221673 h 2607898"/>
              <a:gd name="connsiteX70" fmla="*/ 1089891 w 7675418"/>
              <a:gd name="connsiteY70" fmla="*/ 240145 h 2607898"/>
              <a:gd name="connsiteX71" fmla="*/ 886691 w 7675418"/>
              <a:gd name="connsiteY71" fmla="*/ 277091 h 2607898"/>
              <a:gd name="connsiteX72" fmla="*/ 738909 w 7675418"/>
              <a:gd name="connsiteY72" fmla="*/ 286327 h 2607898"/>
              <a:gd name="connsiteX73" fmla="*/ 581891 w 7675418"/>
              <a:gd name="connsiteY73" fmla="*/ 314036 h 2607898"/>
              <a:gd name="connsiteX74" fmla="*/ 415637 w 7675418"/>
              <a:gd name="connsiteY74" fmla="*/ 360218 h 2607898"/>
              <a:gd name="connsiteX75" fmla="*/ 341746 w 7675418"/>
              <a:gd name="connsiteY75" fmla="*/ 378691 h 2607898"/>
              <a:gd name="connsiteX76" fmla="*/ 295564 w 7675418"/>
              <a:gd name="connsiteY76" fmla="*/ 387927 h 2607898"/>
              <a:gd name="connsiteX77" fmla="*/ 221673 w 7675418"/>
              <a:gd name="connsiteY77" fmla="*/ 406400 h 2607898"/>
              <a:gd name="connsiteX78" fmla="*/ 83128 w 7675418"/>
              <a:gd name="connsiteY78" fmla="*/ 424873 h 2607898"/>
              <a:gd name="connsiteX79" fmla="*/ 0 w 7675418"/>
              <a:gd name="connsiteY79" fmla="*/ 434109 h 260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675418" h="2607898">
                <a:moveTo>
                  <a:pt x="3537528" y="2484582"/>
                </a:moveTo>
                <a:cubicBezTo>
                  <a:pt x="3556001" y="2487661"/>
                  <a:pt x="3574664" y="2489756"/>
                  <a:pt x="3592946" y="2493818"/>
                </a:cubicBezTo>
                <a:cubicBezTo>
                  <a:pt x="3602450" y="2495930"/>
                  <a:pt x="3611151" y="2500942"/>
                  <a:pt x="3620655" y="2503054"/>
                </a:cubicBezTo>
                <a:cubicBezTo>
                  <a:pt x="3662123" y="2512269"/>
                  <a:pt x="3719166" y="2517079"/>
                  <a:pt x="3759200" y="2521527"/>
                </a:cubicBezTo>
                <a:cubicBezTo>
                  <a:pt x="3783830" y="2530763"/>
                  <a:pt x="3807501" y="2543143"/>
                  <a:pt x="3833091" y="2549236"/>
                </a:cubicBezTo>
                <a:cubicBezTo>
                  <a:pt x="3913591" y="2568403"/>
                  <a:pt x="4000577" y="2571095"/>
                  <a:pt x="4082473" y="2576945"/>
                </a:cubicBezTo>
                <a:cubicBezTo>
                  <a:pt x="4125576" y="2583103"/>
                  <a:pt x="4168489" y="2590779"/>
                  <a:pt x="4211782" y="2595418"/>
                </a:cubicBezTo>
                <a:cubicBezTo>
                  <a:pt x="4462807" y="2622313"/>
                  <a:pt x="4854455" y="2597717"/>
                  <a:pt x="5024582" y="2595418"/>
                </a:cubicBezTo>
                <a:cubicBezTo>
                  <a:pt x="5208470" y="2558640"/>
                  <a:pt x="5020513" y="2592581"/>
                  <a:pt x="5227782" y="2567709"/>
                </a:cubicBezTo>
                <a:cubicBezTo>
                  <a:pt x="5529157" y="2531544"/>
                  <a:pt x="5175064" y="2563635"/>
                  <a:pt x="5458691" y="2540000"/>
                </a:cubicBezTo>
                <a:cubicBezTo>
                  <a:pt x="5800694" y="2482999"/>
                  <a:pt x="5339589" y="2556740"/>
                  <a:pt x="5680364" y="2512291"/>
                </a:cubicBezTo>
                <a:cubicBezTo>
                  <a:pt x="5714497" y="2507839"/>
                  <a:pt x="5748097" y="2499976"/>
                  <a:pt x="5781964" y="2493818"/>
                </a:cubicBezTo>
                <a:cubicBezTo>
                  <a:pt x="5812752" y="2481503"/>
                  <a:pt x="5842961" y="2467627"/>
                  <a:pt x="5874328" y="2456873"/>
                </a:cubicBezTo>
                <a:cubicBezTo>
                  <a:pt x="5950774" y="2430663"/>
                  <a:pt x="6029809" y="2411993"/>
                  <a:pt x="6105237" y="2382982"/>
                </a:cubicBezTo>
                <a:lnTo>
                  <a:pt x="6345382" y="2290618"/>
                </a:lnTo>
                <a:cubicBezTo>
                  <a:pt x="6388237" y="2274547"/>
                  <a:pt x="6432798" y="2262869"/>
                  <a:pt x="6474691" y="2244436"/>
                </a:cubicBezTo>
                <a:lnTo>
                  <a:pt x="6705600" y="2142836"/>
                </a:lnTo>
                <a:cubicBezTo>
                  <a:pt x="6761071" y="2118325"/>
                  <a:pt x="6822506" y="2104194"/>
                  <a:pt x="6871855" y="2068945"/>
                </a:cubicBezTo>
                <a:cubicBezTo>
                  <a:pt x="6893406" y="2053551"/>
                  <a:pt x="6914231" y="2037086"/>
                  <a:pt x="6936509" y="2022764"/>
                </a:cubicBezTo>
                <a:cubicBezTo>
                  <a:pt x="7003266" y="1979849"/>
                  <a:pt x="7000284" y="1995934"/>
                  <a:pt x="7056582" y="1939636"/>
                </a:cubicBezTo>
                <a:cubicBezTo>
                  <a:pt x="7138457" y="1857761"/>
                  <a:pt x="7087041" y="1861142"/>
                  <a:pt x="7222837" y="1764145"/>
                </a:cubicBezTo>
                <a:cubicBezTo>
                  <a:pt x="7244388" y="1748751"/>
                  <a:pt x="7268083" y="1735985"/>
                  <a:pt x="7287491" y="1717964"/>
                </a:cubicBezTo>
                <a:cubicBezTo>
                  <a:pt x="7311474" y="1695694"/>
                  <a:pt x="7329004" y="1667215"/>
                  <a:pt x="7352146" y="1644073"/>
                </a:cubicBezTo>
                <a:cubicBezTo>
                  <a:pt x="7369149" y="1627070"/>
                  <a:pt x="7390561" y="1614894"/>
                  <a:pt x="7407564" y="1597891"/>
                </a:cubicBezTo>
                <a:cubicBezTo>
                  <a:pt x="7543031" y="1462424"/>
                  <a:pt x="7361383" y="1619443"/>
                  <a:pt x="7509164" y="1496291"/>
                </a:cubicBezTo>
                <a:cubicBezTo>
                  <a:pt x="7533794" y="1453188"/>
                  <a:pt x="7556546" y="1408955"/>
                  <a:pt x="7583055" y="1366982"/>
                </a:cubicBezTo>
                <a:cubicBezTo>
                  <a:pt x="7657576" y="1248990"/>
                  <a:pt x="7584964" y="1402553"/>
                  <a:pt x="7647709" y="1256145"/>
                </a:cubicBezTo>
                <a:cubicBezTo>
                  <a:pt x="7650788" y="1240751"/>
                  <a:pt x="7653540" y="1225289"/>
                  <a:pt x="7656946" y="1209964"/>
                </a:cubicBezTo>
                <a:cubicBezTo>
                  <a:pt x="7659700" y="1197572"/>
                  <a:pt x="7664252" y="1185565"/>
                  <a:pt x="7666182" y="1173018"/>
                </a:cubicBezTo>
                <a:cubicBezTo>
                  <a:pt x="7670421" y="1145463"/>
                  <a:pt x="7672339" y="1117600"/>
                  <a:pt x="7675418" y="1089891"/>
                </a:cubicBezTo>
                <a:cubicBezTo>
                  <a:pt x="7672339" y="1009842"/>
                  <a:pt x="7673435" y="929524"/>
                  <a:pt x="7666182" y="849745"/>
                </a:cubicBezTo>
                <a:cubicBezTo>
                  <a:pt x="7664684" y="833263"/>
                  <a:pt x="7640107" y="758476"/>
                  <a:pt x="7629237" y="738909"/>
                </a:cubicBezTo>
                <a:cubicBezTo>
                  <a:pt x="7571290" y="634603"/>
                  <a:pt x="7634465" y="786307"/>
                  <a:pt x="7564582" y="646545"/>
                </a:cubicBezTo>
                <a:cubicBezTo>
                  <a:pt x="7543443" y="604268"/>
                  <a:pt x="7501906" y="519215"/>
                  <a:pt x="7481455" y="498764"/>
                </a:cubicBezTo>
                <a:cubicBezTo>
                  <a:pt x="7450667" y="467976"/>
                  <a:pt x="7425319" y="430552"/>
                  <a:pt x="7389091" y="406400"/>
                </a:cubicBezTo>
                <a:cubicBezTo>
                  <a:pt x="7379855" y="400242"/>
                  <a:pt x="7371020" y="393435"/>
                  <a:pt x="7361382" y="387927"/>
                </a:cubicBezTo>
                <a:cubicBezTo>
                  <a:pt x="7314077" y="360895"/>
                  <a:pt x="7331641" y="379587"/>
                  <a:pt x="7287491" y="341745"/>
                </a:cubicBezTo>
                <a:cubicBezTo>
                  <a:pt x="7277573" y="333244"/>
                  <a:pt x="7270411" y="321628"/>
                  <a:pt x="7259782" y="314036"/>
                </a:cubicBezTo>
                <a:cubicBezTo>
                  <a:pt x="7222121" y="287135"/>
                  <a:pt x="7212280" y="299523"/>
                  <a:pt x="7167418" y="277091"/>
                </a:cubicBezTo>
                <a:cubicBezTo>
                  <a:pt x="7048517" y="217639"/>
                  <a:pt x="7234809" y="308610"/>
                  <a:pt x="7075055" y="240145"/>
                </a:cubicBezTo>
                <a:cubicBezTo>
                  <a:pt x="6987059" y="202433"/>
                  <a:pt x="7033153" y="218125"/>
                  <a:pt x="6936509" y="193964"/>
                </a:cubicBezTo>
                <a:cubicBezTo>
                  <a:pt x="6924194" y="190885"/>
                  <a:pt x="6912012" y="187217"/>
                  <a:pt x="6899564" y="184727"/>
                </a:cubicBezTo>
                <a:lnTo>
                  <a:pt x="6807200" y="166254"/>
                </a:lnTo>
                <a:cubicBezTo>
                  <a:pt x="6729324" y="127317"/>
                  <a:pt x="6790167" y="152870"/>
                  <a:pt x="6640946" y="129309"/>
                </a:cubicBezTo>
                <a:cubicBezTo>
                  <a:pt x="6608727" y="124222"/>
                  <a:pt x="6571686" y="113324"/>
                  <a:pt x="6539346" y="110836"/>
                </a:cubicBezTo>
                <a:cubicBezTo>
                  <a:pt x="6477875" y="106107"/>
                  <a:pt x="6416146" y="105527"/>
                  <a:pt x="6354618" y="101600"/>
                </a:cubicBezTo>
                <a:cubicBezTo>
                  <a:pt x="6178525" y="90360"/>
                  <a:pt x="6144514" y="86698"/>
                  <a:pt x="6003637" y="73891"/>
                </a:cubicBezTo>
                <a:cubicBezTo>
                  <a:pt x="5991322" y="70812"/>
                  <a:pt x="5979238" y="66584"/>
                  <a:pt x="5966691" y="64654"/>
                </a:cubicBezTo>
                <a:cubicBezTo>
                  <a:pt x="5897636" y="54030"/>
                  <a:pt x="5822991" y="52159"/>
                  <a:pt x="5754255" y="46182"/>
                </a:cubicBezTo>
                <a:cubicBezTo>
                  <a:pt x="5726480" y="43767"/>
                  <a:pt x="5698878" y="39630"/>
                  <a:pt x="5671128" y="36945"/>
                </a:cubicBezTo>
                <a:lnTo>
                  <a:pt x="5467928" y="18473"/>
                </a:lnTo>
                <a:lnTo>
                  <a:pt x="5227782" y="27709"/>
                </a:lnTo>
                <a:cubicBezTo>
                  <a:pt x="5199948" y="29299"/>
                  <a:pt x="5172528" y="36364"/>
                  <a:pt x="5144655" y="36945"/>
                </a:cubicBezTo>
                <a:lnTo>
                  <a:pt x="4341091" y="46182"/>
                </a:lnTo>
                <a:cubicBezTo>
                  <a:pt x="3954916" y="31328"/>
                  <a:pt x="4242732" y="44653"/>
                  <a:pt x="3823855" y="18473"/>
                </a:cubicBezTo>
                <a:cubicBezTo>
                  <a:pt x="3602050" y="4610"/>
                  <a:pt x="3726685" y="16912"/>
                  <a:pt x="3574473" y="0"/>
                </a:cubicBezTo>
                <a:lnTo>
                  <a:pt x="3001818" y="9236"/>
                </a:lnTo>
                <a:cubicBezTo>
                  <a:pt x="2787892" y="15097"/>
                  <a:pt x="2978506" y="8221"/>
                  <a:pt x="2854037" y="36945"/>
                </a:cubicBezTo>
                <a:cubicBezTo>
                  <a:pt x="2829851" y="42526"/>
                  <a:pt x="2804630" y="42101"/>
                  <a:pt x="2780146" y="46182"/>
                </a:cubicBezTo>
                <a:cubicBezTo>
                  <a:pt x="2714495" y="57124"/>
                  <a:pt x="2772311" y="55527"/>
                  <a:pt x="2697018" y="64654"/>
                </a:cubicBezTo>
                <a:cubicBezTo>
                  <a:pt x="2610949" y="75087"/>
                  <a:pt x="2523416" y="75362"/>
                  <a:pt x="2438400" y="92364"/>
                </a:cubicBezTo>
                <a:cubicBezTo>
                  <a:pt x="2384103" y="103223"/>
                  <a:pt x="2364034" y="108799"/>
                  <a:pt x="2299855" y="110836"/>
                </a:cubicBezTo>
                <a:cubicBezTo>
                  <a:pt x="2136732" y="116015"/>
                  <a:pt x="1973504" y="116994"/>
                  <a:pt x="1810328" y="120073"/>
                </a:cubicBezTo>
                <a:cubicBezTo>
                  <a:pt x="1773382" y="123152"/>
                  <a:pt x="1736060" y="123214"/>
                  <a:pt x="1699491" y="129309"/>
                </a:cubicBezTo>
                <a:cubicBezTo>
                  <a:pt x="1680284" y="132510"/>
                  <a:pt x="1663081" y="143558"/>
                  <a:pt x="1644073" y="147782"/>
                </a:cubicBezTo>
                <a:cubicBezTo>
                  <a:pt x="1607510" y="155907"/>
                  <a:pt x="1570050" y="159352"/>
                  <a:pt x="1533237" y="166254"/>
                </a:cubicBezTo>
                <a:cubicBezTo>
                  <a:pt x="1418038" y="187854"/>
                  <a:pt x="1630184" y="163319"/>
                  <a:pt x="1394691" y="184727"/>
                </a:cubicBezTo>
                <a:cubicBezTo>
                  <a:pt x="1382376" y="190885"/>
                  <a:pt x="1371209" y="200315"/>
                  <a:pt x="1357746" y="203200"/>
                </a:cubicBezTo>
                <a:cubicBezTo>
                  <a:pt x="1327491" y="209683"/>
                  <a:pt x="1296112" y="208821"/>
                  <a:pt x="1265382" y="212436"/>
                </a:cubicBezTo>
                <a:cubicBezTo>
                  <a:pt x="1243761" y="214980"/>
                  <a:pt x="1222232" y="218278"/>
                  <a:pt x="1200728" y="221673"/>
                </a:cubicBezTo>
                <a:lnTo>
                  <a:pt x="1089891" y="240145"/>
                </a:lnTo>
                <a:cubicBezTo>
                  <a:pt x="1022095" y="252109"/>
                  <a:pt x="955401" y="272797"/>
                  <a:pt x="886691" y="277091"/>
                </a:cubicBezTo>
                <a:lnTo>
                  <a:pt x="738909" y="286327"/>
                </a:lnTo>
                <a:cubicBezTo>
                  <a:pt x="686570" y="295563"/>
                  <a:pt x="633703" y="302193"/>
                  <a:pt x="581891" y="314036"/>
                </a:cubicBezTo>
                <a:cubicBezTo>
                  <a:pt x="525821" y="326852"/>
                  <a:pt x="471436" y="346268"/>
                  <a:pt x="415637" y="360218"/>
                </a:cubicBezTo>
                <a:lnTo>
                  <a:pt x="341746" y="378691"/>
                </a:lnTo>
                <a:cubicBezTo>
                  <a:pt x="326449" y="382221"/>
                  <a:pt x="310861" y="384397"/>
                  <a:pt x="295564" y="387927"/>
                </a:cubicBezTo>
                <a:cubicBezTo>
                  <a:pt x="270826" y="393636"/>
                  <a:pt x="246303" y="400242"/>
                  <a:pt x="221673" y="406400"/>
                </a:cubicBezTo>
                <a:cubicBezTo>
                  <a:pt x="149157" y="424529"/>
                  <a:pt x="204281" y="412758"/>
                  <a:pt x="83128" y="424873"/>
                </a:cubicBezTo>
                <a:cubicBezTo>
                  <a:pt x="55387" y="427647"/>
                  <a:pt x="0" y="434109"/>
                  <a:pt x="0" y="434109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3643851" y="4628532"/>
            <a:ext cx="79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citrato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367273" y="4637951"/>
            <a:ext cx="10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isocitrato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7133520" y="4628532"/>
            <a:ext cx="16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α-</a:t>
            </a:r>
            <a:r>
              <a:rPr lang="pt-BR" dirty="0" err="1"/>
              <a:t>cetoglutarato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9411511" y="4628532"/>
            <a:ext cx="107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succinato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9477262" y="5566327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fumarato</a:t>
            </a:r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7952204" y="5592568"/>
            <a:ext cx="83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malato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5880393" y="5615659"/>
            <a:ext cx="138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oxaloacetato</a:t>
            </a:r>
            <a:endParaRPr lang="pt-BR" dirty="0"/>
          </a:p>
        </p:txBody>
      </p:sp>
      <p:cxnSp>
        <p:nvCxnSpPr>
          <p:cNvPr id="29" name="Conector de Seta Reta 28"/>
          <p:cNvCxnSpPr>
            <a:stCxn id="22" idx="3"/>
            <a:endCxn id="23" idx="1"/>
          </p:cNvCxnSpPr>
          <p:nvPr/>
        </p:nvCxnSpPr>
        <p:spPr>
          <a:xfrm>
            <a:off x="4436569" y="4813198"/>
            <a:ext cx="930704" cy="9419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V="1">
            <a:off x="6474954" y="4822617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8733132" y="4822617"/>
            <a:ext cx="631290" cy="12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>
            <a:off x="9879822" y="4997864"/>
            <a:ext cx="24701" cy="549625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 flipH="1">
            <a:off x="8789741" y="5791088"/>
            <a:ext cx="752281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flipH="1">
            <a:off x="7264683" y="5831122"/>
            <a:ext cx="752281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758862" y="5490906"/>
            <a:ext cx="1224220" cy="6003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reto 37"/>
          <p:cNvCxnSpPr/>
          <p:nvPr/>
        </p:nvCxnSpPr>
        <p:spPr>
          <a:xfrm>
            <a:off x="9701323" y="5181248"/>
            <a:ext cx="406400" cy="157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V="1">
            <a:off x="9701323" y="5146613"/>
            <a:ext cx="406400" cy="205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87240" y="3057821"/>
            <a:ext cx="11586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Inibindo a </a:t>
            </a:r>
            <a:r>
              <a:rPr lang="pt-BR" dirty="0" err="1"/>
              <a:t>succinato</a:t>
            </a:r>
            <a:r>
              <a:rPr lang="pt-BR" dirty="0"/>
              <a:t> </a:t>
            </a:r>
            <a:r>
              <a:rPr lang="pt-BR" dirty="0" err="1"/>
              <a:t>desidrogenase</a:t>
            </a:r>
            <a:r>
              <a:rPr lang="pt-BR" dirty="0"/>
              <a:t>, Krebs e seu aluno Johnson mostraram que o caminho principal era pela reação direta de </a:t>
            </a:r>
            <a:r>
              <a:rPr lang="pt-BR" dirty="0" err="1"/>
              <a:t>oxaloacetato</a:t>
            </a:r>
            <a:r>
              <a:rPr lang="pt-BR" dirty="0"/>
              <a:t> na presença de </a:t>
            </a:r>
            <a:r>
              <a:rPr lang="pt-BR" dirty="0" err="1"/>
              <a:t>piruvato</a:t>
            </a:r>
            <a:r>
              <a:rPr lang="pt-BR" dirty="0"/>
              <a:t>, que levava a liberação de CO</a:t>
            </a:r>
            <a:r>
              <a:rPr lang="pt-BR" baseline="-25000" dirty="0"/>
              <a:t>2</a:t>
            </a:r>
            <a:r>
              <a:rPr lang="pt-BR" dirty="0"/>
              <a:t>. Dai postulou a presença de um ciclo, cujos detalhes vieram a ser comprovados posteriormente com a descoberta da </a:t>
            </a:r>
            <a:r>
              <a:rPr lang="pt-BR" dirty="0" err="1"/>
              <a:t>acetil</a:t>
            </a:r>
            <a:r>
              <a:rPr lang="pt-BR" dirty="0"/>
              <a:t> coenzima A (Lipmann-1950). Ambos (Krebs e Lipmann) dividiram o premio Nobel de Medicina e Fisiologia em 1953.   </a:t>
            </a:r>
          </a:p>
        </p:txBody>
      </p:sp>
      <p:cxnSp>
        <p:nvCxnSpPr>
          <p:cNvPr id="46" name="Conector de Seta Reta 45"/>
          <p:cNvCxnSpPr>
            <a:stCxn id="28" idx="1"/>
          </p:cNvCxnSpPr>
          <p:nvPr/>
        </p:nvCxnSpPr>
        <p:spPr>
          <a:xfrm flipH="1" flipV="1">
            <a:off x="4525818" y="4997864"/>
            <a:ext cx="1354575" cy="802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o 46"/>
          <p:cNvSpPr/>
          <p:nvPr/>
        </p:nvSpPr>
        <p:spPr>
          <a:xfrm rot="21021058">
            <a:off x="2794852" y="5341322"/>
            <a:ext cx="2373746" cy="597393"/>
          </a:xfrm>
          <a:prstGeom prst="arc">
            <a:avLst>
              <a:gd name="adj1" fmla="val 16200000"/>
              <a:gd name="adj2" fmla="val 2600668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/>
          <p:cNvSpPr txBox="1"/>
          <p:nvPr/>
        </p:nvSpPr>
        <p:spPr>
          <a:xfrm>
            <a:off x="3393415" y="5196995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</a:t>
            </a:r>
            <a:r>
              <a:rPr lang="pt-BR" baseline="-25000" dirty="0"/>
              <a:t>2</a:t>
            </a:r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3365289" y="5750993"/>
            <a:ext cx="96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piruvato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188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744364" cy="61251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46" y="6180138"/>
            <a:ext cx="11049000" cy="51435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572655" y="6464590"/>
            <a:ext cx="6871854" cy="470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80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51584" y="332657"/>
            <a:ext cx="7772400" cy="1470025"/>
          </a:xfrm>
        </p:spPr>
        <p:txBody>
          <a:bodyPr/>
          <a:lstStyle/>
          <a:p>
            <a:r>
              <a:rPr lang="pt-BR" u="sng" dirty="0" err="1"/>
              <a:t>Desidrogenases</a:t>
            </a:r>
            <a:endParaRPr lang="pt-BR" u="sng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03" y="1700809"/>
            <a:ext cx="384016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8040216" y="1340768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8760296" y="1340768"/>
            <a:ext cx="0" cy="2592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672064" y="3933056"/>
            <a:ext cx="2088232" cy="0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57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2methtoco2step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708920"/>
            <a:ext cx="734481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919536" y="33265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prstClr val="black"/>
                </a:solidFill>
                <a:latin typeface="Calibri"/>
              </a:rPr>
              <a:t>Oxidação progressiva de metano por 2 perdas de elétrons para formar metanol, formaldeído, ácido fórmico e CO2, com um aumento progressivo no número de oxidação para o C por 2 (de -4 em metano para +4 em CO2).</a:t>
            </a:r>
          </a:p>
        </p:txBody>
      </p:sp>
    </p:spTree>
    <p:extLst>
      <p:ext uri="{BB962C8B-B14F-4D97-AF65-F5344CB8AC3E}">
        <p14:creationId xmlns:p14="http://schemas.microsoft.com/office/powerpoint/2010/main" val="374926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Enzima+coenzima+substrato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716119" y="409739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Apoenzima</a:t>
            </a:r>
          </a:p>
          <a:p>
            <a:r>
              <a:rPr lang="pt-BR" dirty="0">
                <a:solidFill>
                  <a:prstClr val="black"/>
                </a:solidFill>
                <a:latin typeface="Calibri"/>
              </a:rPr>
              <a:t>Porção proteica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01" y="2089295"/>
            <a:ext cx="5149790" cy="2039664"/>
          </a:xfrm>
          <a:prstGeom prst="rect">
            <a:avLst/>
          </a:prstGeom>
        </p:spPr>
      </p:pic>
      <p:cxnSp>
        <p:nvCxnSpPr>
          <p:cNvPr id="8" name="Conector de seta reta 7"/>
          <p:cNvCxnSpPr/>
          <p:nvPr/>
        </p:nvCxnSpPr>
        <p:spPr>
          <a:xfrm>
            <a:off x="5159896" y="2864657"/>
            <a:ext cx="0" cy="4320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597442" y="2193000"/>
            <a:ext cx="1277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prstClr val="black"/>
                </a:solidFill>
                <a:latin typeface="Calibri"/>
              </a:rPr>
              <a:t>Coenzima</a:t>
            </a:r>
          </a:p>
          <a:p>
            <a:r>
              <a:rPr lang="pt-BR" sz="2000" dirty="0">
                <a:solidFill>
                  <a:prstClr val="black"/>
                </a:solidFill>
                <a:latin typeface="Calibri"/>
              </a:rPr>
              <a:t>NAD</a:t>
            </a:r>
            <a:r>
              <a:rPr lang="pt-BR" sz="2000" baseline="30000" dirty="0">
                <a:solidFill>
                  <a:prstClr val="black"/>
                </a:solidFill>
                <a:latin typeface="Calibri"/>
              </a:rPr>
              <a:t>+</a:t>
            </a:r>
            <a:r>
              <a:rPr lang="pt-BR" sz="2000" dirty="0">
                <a:solidFill>
                  <a:prstClr val="black"/>
                </a:solidFill>
                <a:latin typeface="Calibri"/>
              </a:rPr>
              <a:t>; FAD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flipH="1">
            <a:off x="7316253" y="2020735"/>
            <a:ext cx="342647" cy="20416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7781821" y="172822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substrato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323049" y="409739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prstClr val="black"/>
                </a:solidFill>
                <a:latin typeface="Calibri"/>
              </a:rPr>
              <a:t>Halopoenzima</a:t>
            </a:r>
            <a:endParaRPr lang="pt-BR" dirty="0">
              <a:solidFill>
                <a:prstClr val="black"/>
              </a:solidFill>
              <a:latin typeface="Calibri"/>
            </a:endParaRPr>
          </a:p>
          <a:p>
            <a:r>
              <a:rPr lang="pt-BR" dirty="0">
                <a:solidFill>
                  <a:prstClr val="black"/>
                </a:solidFill>
                <a:latin typeface="Calibri"/>
              </a:rPr>
              <a:t>Enzima completa</a:t>
            </a:r>
          </a:p>
        </p:txBody>
      </p:sp>
    </p:spTree>
    <p:extLst>
      <p:ext uri="{BB962C8B-B14F-4D97-AF65-F5344CB8AC3E}">
        <p14:creationId xmlns:p14="http://schemas.microsoft.com/office/powerpoint/2010/main" val="260515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URCES\12_JPG\12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9782"/>
            <a:ext cx="9144000" cy="67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20370" y="3048232"/>
            <a:ext cx="4167103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  <a:latin typeface="Calibri"/>
              </a:rPr>
              <a:t>NAD</a:t>
            </a:r>
            <a:r>
              <a:rPr lang="pt-BR" sz="4800" baseline="30000" dirty="0">
                <a:solidFill>
                  <a:srgbClr val="FF0000"/>
                </a:solidFill>
                <a:latin typeface="Calibri"/>
              </a:rPr>
              <a:t>+</a:t>
            </a:r>
            <a:endParaRPr lang="pt-BR" sz="4800" baseline="-25000" dirty="0">
              <a:solidFill>
                <a:srgbClr val="FF0000"/>
              </a:solidFill>
              <a:latin typeface="Calibri"/>
            </a:endParaRPr>
          </a:p>
          <a:p>
            <a:r>
              <a:rPr lang="pt-BR" dirty="0">
                <a:solidFill>
                  <a:prstClr val="black"/>
                </a:solidFill>
                <a:latin typeface="Calibri"/>
              </a:rPr>
              <a:t>NICOTINAMIDA ADENINA DINUCLEOTÍDEO</a:t>
            </a:r>
          </a:p>
        </p:txBody>
      </p:sp>
      <p:sp>
        <p:nvSpPr>
          <p:cNvPr id="3" name="Elipse 2"/>
          <p:cNvSpPr/>
          <p:nvPr/>
        </p:nvSpPr>
        <p:spPr>
          <a:xfrm>
            <a:off x="4583832" y="476672"/>
            <a:ext cx="2448272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6672064" y="1808820"/>
            <a:ext cx="288032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6672064" y="2371074"/>
            <a:ext cx="265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Nicotinamida=vitamina B3</a:t>
            </a:r>
          </a:p>
        </p:txBody>
      </p:sp>
    </p:spTree>
    <p:extLst>
      <p:ext uri="{BB962C8B-B14F-4D97-AF65-F5344CB8AC3E}">
        <p14:creationId xmlns:p14="http://schemas.microsoft.com/office/powerpoint/2010/main" val="220384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05nad1or2e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340768"/>
            <a:ext cx="8208912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657140" y="188640"/>
            <a:ext cx="9041096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prstClr val="black"/>
                </a:solidFill>
                <a:latin typeface="Calibri"/>
              </a:rPr>
              <a:t>Reações de oxido-redução que envolvem NAD</a:t>
            </a:r>
            <a:r>
              <a:rPr lang="pt-BR" sz="2000" baseline="30000" dirty="0">
                <a:solidFill>
                  <a:prstClr val="black"/>
                </a:solidFill>
                <a:latin typeface="Calibri"/>
              </a:rPr>
              <a:t>+</a:t>
            </a:r>
            <a:r>
              <a:rPr lang="pt-BR" sz="2000" dirty="0">
                <a:solidFill>
                  <a:prstClr val="black"/>
                </a:solidFill>
                <a:latin typeface="Calibri"/>
              </a:rPr>
              <a:t> são necessariamente de 2 elétrons e não de 1</a:t>
            </a:r>
          </a:p>
        </p:txBody>
      </p:sp>
    </p:spTree>
    <p:extLst>
      <p:ext uri="{BB962C8B-B14F-4D97-AF65-F5344CB8AC3E}">
        <p14:creationId xmlns:p14="http://schemas.microsoft.com/office/powerpoint/2010/main" val="2283812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3670</TotalTime>
  <Words>1220</Words>
  <Application>Microsoft Office PowerPoint</Application>
  <PresentationFormat>Widescreen</PresentationFormat>
  <Paragraphs>179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NexusSerif</vt:lpstr>
      <vt:lpstr>Tema do Office</vt:lpstr>
      <vt:lpstr>Formação de Acetil-CoA e  Ciclo de Krebs  </vt:lpstr>
      <vt:lpstr>Apresentação do PowerPoint</vt:lpstr>
      <vt:lpstr>Mitocôndria</vt:lpstr>
      <vt:lpstr>Apresentação do PowerPoint</vt:lpstr>
      <vt:lpstr>Desidrogenases</vt:lpstr>
      <vt:lpstr>Apresentação do PowerPoint</vt:lpstr>
      <vt:lpstr>Enzima+coenzima+substrato</vt:lpstr>
      <vt:lpstr>Apresentação do PowerPoint</vt:lpstr>
      <vt:lpstr>Apresentação do PowerPoint</vt:lpstr>
      <vt:lpstr>Apresentação do PowerPoint</vt:lpstr>
      <vt:lpstr>Formação de Acetil-CoA e  Ciclo de Krebs  </vt:lpstr>
      <vt:lpstr>Descarboxilação do piruvato e formação da acetil-coenzima A </vt:lpstr>
      <vt:lpstr>Como o piruvato entra na mitocôndria?  </vt:lpstr>
      <vt:lpstr>A entrada do piruvato ocorre por uma proteína específica MPC! </vt:lpstr>
      <vt:lpstr>Descarboxilação e oxidação</vt:lpstr>
      <vt:lpstr>Complexo Piruvato desidrogenase</vt:lpstr>
      <vt:lpstr>Complexo piruvato desidrogenase</vt:lpstr>
      <vt:lpstr>Regulação alostérica do complexo piruvato desidrogenase</vt:lpstr>
      <vt:lpstr>Apresentação do PowerPoint</vt:lpstr>
      <vt:lpstr>Citrato sintase</vt:lpstr>
      <vt:lpstr>Alfa-cetoglutarato desidrogenase</vt:lpstr>
      <vt:lpstr>Oxidação de alcano à alceno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Piruvato carboxilase e a regulação do ciclo de krebs </vt:lpstr>
      <vt:lpstr>Apresentação do PowerPoint</vt:lpstr>
      <vt:lpstr>Piruvato Carboxilase</vt:lpstr>
      <vt:lpstr>Apresentação do PowerPoint</vt:lpstr>
      <vt:lpstr>Ciclo de Krebs é central na biossíntese!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Formação de acetil coenzima A</dc:title>
  <dc:creator>mauricio baptista</dc:creator>
  <cp:lastModifiedBy>Helena Couto Junqueira</cp:lastModifiedBy>
  <cp:revision>65</cp:revision>
  <dcterms:created xsi:type="dcterms:W3CDTF">2020-08-27T20:39:45Z</dcterms:created>
  <dcterms:modified xsi:type="dcterms:W3CDTF">2023-08-15T12:36:43Z</dcterms:modified>
</cp:coreProperties>
</file>