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8" r:id="rId3"/>
    <p:sldId id="290" r:id="rId4"/>
    <p:sldId id="285" r:id="rId5"/>
    <p:sldId id="293" r:id="rId6"/>
    <p:sldId id="289" r:id="rId7"/>
    <p:sldId id="292" r:id="rId8"/>
    <p:sldId id="291" r:id="rId9"/>
    <p:sldId id="294" r:id="rId10"/>
    <p:sldId id="295" r:id="rId11"/>
    <p:sldId id="286" r:id="rId12"/>
    <p:sldId id="287" r:id="rId13"/>
    <p:sldId id="298" r:id="rId14"/>
    <p:sldId id="297" r:id="rId15"/>
    <p:sldId id="299" r:id="rId16"/>
    <p:sldId id="288" r:id="rId17"/>
    <p:sldId id="283" r:id="rId18"/>
    <p:sldId id="269" r:id="rId19"/>
    <p:sldId id="270" r:id="rId20"/>
    <p:sldId id="296" r:id="rId21"/>
    <p:sldId id="271" r:id="rId22"/>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CCFF"/>
    <a:srgbClr val="FFFF99"/>
    <a:srgbClr val="CC0000"/>
    <a:srgbClr val="0066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3B751B-363F-4390-A30C-91511144D15B}"/>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5AE3643-C815-4E89-983F-F764A9B7B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E97680D-9F1B-4508-B010-B1BCC68416AF}"/>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5" name="Espaço Reservado para Rodapé 4">
            <a:extLst>
              <a:ext uri="{FF2B5EF4-FFF2-40B4-BE49-F238E27FC236}">
                <a16:creationId xmlns:a16="http://schemas.microsoft.com/office/drawing/2014/main" id="{C7A60187-E581-4F6B-8E06-B37D870DB7B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F40B643-5E68-4852-8333-627EA83973E3}"/>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344310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43A701-AAD8-472A-B8B4-4C192D4302EF}"/>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81C9736-94A5-4292-B0C9-2854ABB72F3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D476346-0F61-4661-B063-F1FB0E798D75}"/>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5" name="Espaço Reservado para Rodapé 4">
            <a:extLst>
              <a:ext uri="{FF2B5EF4-FFF2-40B4-BE49-F238E27FC236}">
                <a16:creationId xmlns:a16="http://schemas.microsoft.com/office/drawing/2014/main" id="{C3A47CB1-09CC-437E-9515-23055061CB5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ABD78CB-CD7E-4D3F-B72F-546AF416297D}"/>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382585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A9682DE-FA2E-48C1-A2A1-BB43B7EDA758}"/>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64CFB5D-2708-4B36-B97E-C11D157C83C6}"/>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18246BEF-71A2-4B39-9776-9262893EDB9A}"/>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5" name="Espaço Reservado para Rodapé 4">
            <a:extLst>
              <a:ext uri="{FF2B5EF4-FFF2-40B4-BE49-F238E27FC236}">
                <a16:creationId xmlns:a16="http://schemas.microsoft.com/office/drawing/2014/main" id="{F535CBAA-754E-46AF-8895-191B444915C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19AA89F-2678-4528-8A11-A4715055D201}"/>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1571243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6351B1-4121-4072-96C7-9813405AEA3D}"/>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88234C1-93F4-4708-887B-E49EF76A752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93529CA-9467-463F-A856-C2565CBD51D4}"/>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5" name="Espaço Reservado para Rodapé 4">
            <a:extLst>
              <a:ext uri="{FF2B5EF4-FFF2-40B4-BE49-F238E27FC236}">
                <a16:creationId xmlns:a16="http://schemas.microsoft.com/office/drawing/2014/main" id="{DC801A27-EA04-471F-B268-76CC00862D1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E9E6A4C-6893-4C35-BF62-0EBF16431E9E}"/>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147455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0CBEC7-CEFD-4654-91C8-A9D2930738E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9FDE056D-088E-4C80-BD70-B77364FBFE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EF09DB17-A779-4178-98F2-C8C4BA10AD9C}"/>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5" name="Espaço Reservado para Rodapé 4">
            <a:extLst>
              <a:ext uri="{FF2B5EF4-FFF2-40B4-BE49-F238E27FC236}">
                <a16:creationId xmlns:a16="http://schemas.microsoft.com/office/drawing/2014/main" id="{26262112-6691-481B-8E06-F937C4A43E3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424ED85-F05E-4E36-977F-DA509DE4E004}"/>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370958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CF6C1F-9DDA-4671-A785-AF90CA6BF4E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358C0F1-B189-41D4-A8BC-1A8FC26B66A5}"/>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3C92F136-CB5D-4250-A015-8871E888287F}"/>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8EC7C2D2-0524-4C55-8661-1BDBC792E187}"/>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6" name="Espaço Reservado para Rodapé 5">
            <a:extLst>
              <a:ext uri="{FF2B5EF4-FFF2-40B4-BE49-F238E27FC236}">
                <a16:creationId xmlns:a16="http://schemas.microsoft.com/office/drawing/2014/main" id="{88E58CA1-25DF-4E12-BB1D-9D9118BCFFB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F642E4A-1B98-4446-94C8-2DD5E18FF15F}"/>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1660331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FD2200-A702-49FE-BC12-64D5CBB51E49}"/>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B407866-A454-4434-8506-57C9606978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EA260BE-104B-40EA-A18C-59D7C6798D2D}"/>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FD93F1EE-24DD-4089-84B9-FA175721DE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2E72A4C-4414-4F9D-A484-A7BD6EC03B9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FE9613A6-FDA5-451F-BDCF-D448C2F44DC0}"/>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8" name="Espaço Reservado para Rodapé 7">
            <a:extLst>
              <a:ext uri="{FF2B5EF4-FFF2-40B4-BE49-F238E27FC236}">
                <a16:creationId xmlns:a16="http://schemas.microsoft.com/office/drawing/2014/main" id="{0AC88673-1FF3-4AE9-BA57-13EDA58B92C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232D895B-695C-45C3-B5A9-ECF27BE313E1}"/>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212852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EE6F4C-FF05-40A4-BBF2-8C4FCD6D3AE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AB60A698-5FE5-45D2-9C76-F1C59E92C2E5}"/>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4" name="Espaço Reservado para Rodapé 3">
            <a:extLst>
              <a:ext uri="{FF2B5EF4-FFF2-40B4-BE49-F238E27FC236}">
                <a16:creationId xmlns:a16="http://schemas.microsoft.com/office/drawing/2014/main" id="{07D91F05-FCAC-4513-831A-9B39D8F49081}"/>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CCA4DAE0-2ABF-405F-AC07-81C6E84D102A}"/>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330154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E62D4B6-1D31-4146-A605-C5EB9FF6A87B}"/>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3" name="Espaço Reservado para Rodapé 2">
            <a:extLst>
              <a:ext uri="{FF2B5EF4-FFF2-40B4-BE49-F238E27FC236}">
                <a16:creationId xmlns:a16="http://schemas.microsoft.com/office/drawing/2014/main" id="{701D1332-B049-45FC-BCEC-C83A0F0E495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846E7CB-602C-4ABA-9C91-EACDCD154334}"/>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26090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4C3797-3D8B-4FF1-9CE6-6D9F7CE681B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ED93AFBA-4F22-4A14-BD73-FA29688CF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10CFC8D-35EC-4A1F-8DF4-3F7914CD4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0F0FCF5-DCE3-412B-BCA5-7478E01D54C6}"/>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6" name="Espaço Reservado para Rodapé 5">
            <a:extLst>
              <a:ext uri="{FF2B5EF4-FFF2-40B4-BE49-F238E27FC236}">
                <a16:creationId xmlns:a16="http://schemas.microsoft.com/office/drawing/2014/main" id="{D5B2DFA6-3D15-4BDD-BE7C-2E9674C53A3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2396F84-708F-47AF-8B94-4CDE0D3A9B07}"/>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150459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958CE1-E1C4-4292-8EB6-03CA9D1D3FF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6252972-2EF6-4EEF-A551-44DABD8F2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8E38C645-1102-4116-8B24-CCF7F8B5B5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66CEF3F-EF33-4B18-B652-3A8E65809FA8}"/>
              </a:ext>
            </a:extLst>
          </p:cNvPr>
          <p:cNvSpPr>
            <a:spLocks noGrp="1"/>
          </p:cNvSpPr>
          <p:nvPr>
            <p:ph type="dt" sz="half" idx="10"/>
          </p:nvPr>
        </p:nvSpPr>
        <p:spPr/>
        <p:txBody>
          <a:bodyPr/>
          <a:lstStyle/>
          <a:p>
            <a:fld id="{561828F1-ACB9-44B5-BB1B-812B6609E2DB}" type="datetimeFigureOut">
              <a:rPr lang="pt-BR" smtClean="0"/>
              <a:t>06/06/2020</a:t>
            </a:fld>
            <a:endParaRPr lang="pt-BR"/>
          </a:p>
        </p:txBody>
      </p:sp>
      <p:sp>
        <p:nvSpPr>
          <p:cNvPr id="6" name="Espaço Reservado para Rodapé 5">
            <a:extLst>
              <a:ext uri="{FF2B5EF4-FFF2-40B4-BE49-F238E27FC236}">
                <a16:creationId xmlns:a16="http://schemas.microsoft.com/office/drawing/2014/main" id="{663C2EEB-C3D3-4751-B611-B66C98032FC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F4DBBAC-F532-451B-A81E-90B529534EC3}"/>
              </a:ext>
            </a:extLst>
          </p:cNvPr>
          <p:cNvSpPr>
            <a:spLocks noGrp="1"/>
          </p:cNvSpPr>
          <p:nvPr>
            <p:ph type="sldNum" sz="quarter" idx="12"/>
          </p:nvPr>
        </p:nvSpPr>
        <p:spPr/>
        <p:txBody>
          <a:bodyPr/>
          <a:lstStyle/>
          <a:p>
            <a:fld id="{BBEC1FD9-92ED-482B-8939-E295225AB877}" type="slidenum">
              <a:rPr lang="pt-BR" smtClean="0"/>
              <a:t>‹nº›</a:t>
            </a:fld>
            <a:endParaRPr lang="pt-BR"/>
          </a:p>
        </p:txBody>
      </p:sp>
    </p:spTree>
    <p:extLst>
      <p:ext uri="{BB962C8B-B14F-4D97-AF65-F5344CB8AC3E}">
        <p14:creationId xmlns:p14="http://schemas.microsoft.com/office/powerpoint/2010/main" val="1557397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4E4E31C-C7EE-492D-9F86-2B31C9B053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FA241A4-5D51-46C0-9E38-99F58DA3BE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FCB1002-3431-4937-BB3F-DD68376A15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828F1-ACB9-44B5-BB1B-812B6609E2DB}" type="datetimeFigureOut">
              <a:rPr lang="pt-BR" smtClean="0"/>
              <a:t>06/06/2020</a:t>
            </a:fld>
            <a:endParaRPr lang="pt-BR"/>
          </a:p>
        </p:txBody>
      </p:sp>
      <p:sp>
        <p:nvSpPr>
          <p:cNvPr id="5" name="Espaço Reservado para Rodapé 4">
            <a:extLst>
              <a:ext uri="{FF2B5EF4-FFF2-40B4-BE49-F238E27FC236}">
                <a16:creationId xmlns:a16="http://schemas.microsoft.com/office/drawing/2014/main" id="{F5DBA772-D0CF-41A6-981C-C794005D4D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B69C2A30-6DFE-4AA0-975E-B5BE27292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C1FD9-92ED-482B-8939-E295225AB877}" type="slidenum">
              <a:rPr lang="pt-BR" smtClean="0"/>
              <a:t>‹nº›</a:t>
            </a:fld>
            <a:endParaRPr lang="pt-BR"/>
          </a:p>
        </p:txBody>
      </p:sp>
    </p:spTree>
    <p:extLst>
      <p:ext uri="{BB962C8B-B14F-4D97-AF65-F5344CB8AC3E}">
        <p14:creationId xmlns:p14="http://schemas.microsoft.com/office/powerpoint/2010/main" val="963504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20.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pn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10" Type="http://schemas.openxmlformats.org/officeDocument/2006/relationships/image" Target="../media/image22.png"/><Relationship Id="rId4" Type="http://schemas.openxmlformats.org/officeDocument/2006/relationships/image" Target="../media/image16.jpeg"/><Relationship Id="rId9" Type="http://schemas.openxmlformats.org/officeDocument/2006/relationships/image" Target="../media/image21.jpeg"/></Relationships>
</file>

<file path=ppt/slides/_rels/slide21.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image" Target="../media/image19.jpeg"/><Relationship Id="rId7" Type="http://schemas.openxmlformats.org/officeDocument/2006/relationships/image" Target="../media/image15.png"/><Relationship Id="rId2" Type="http://schemas.openxmlformats.org/officeDocument/2006/relationships/image" Target="../media/image23.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25.jpeg"/><Relationship Id="rId4" Type="http://schemas.openxmlformats.org/officeDocument/2006/relationships/image" Target="../media/image24.jpeg"/><Relationship Id="rId9" Type="http://schemas.openxmlformats.org/officeDocument/2006/relationships/image" Target="../media/image27.jpe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073F516-40CE-4AE4-98D3-66B975461921}"/>
              </a:ext>
            </a:extLst>
          </p:cNvPr>
          <p:cNvSpPr txBox="1"/>
          <p:nvPr/>
        </p:nvSpPr>
        <p:spPr>
          <a:xfrm>
            <a:off x="1652793" y="1335984"/>
            <a:ext cx="8886411" cy="830997"/>
          </a:xfrm>
          <a:prstGeom prst="rect">
            <a:avLst/>
          </a:prstGeom>
          <a:noFill/>
        </p:spPr>
        <p:txBody>
          <a:bodyPr wrap="square" rtlCol="0">
            <a:spAutoFit/>
          </a:bodyPr>
          <a:lstStyle/>
          <a:p>
            <a:pPr algn="ctr"/>
            <a:r>
              <a:rPr lang="pt-BR" sz="4800" dirty="0"/>
              <a:t>Mercado de Capitais</a:t>
            </a:r>
          </a:p>
        </p:txBody>
      </p:sp>
      <p:sp>
        <p:nvSpPr>
          <p:cNvPr id="3" name="CaixaDeTexto 2">
            <a:extLst>
              <a:ext uri="{FF2B5EF4-FFF2-40B4-BE49-F238E27FC236}">
                <a16:creationId xmlns:a16="http://schemas.microsoft.com/office/drawing/2014/main" id="{8D654DBE-DF0D-4029-B517-BC3C836A2200}"/>
              </a:ext>
            </a:extLst>
          </p:cNvPr>
          <p:cNvSpPr txBox="1"/>
          <p:nvPr/>
        </p:nvSpPr>
        <p:spPr>
          <a:xfrm>
            <a:off x="1477616" y="2768688"/>
            <a:ext cx="9236763" cy="2185214"/>
          </a:xfrm>
          <a:prstGeom prst="rect">
            <a:avLst/>
          </a:prstGeom>
          <a:noFill/>
        </p:spPr>
        <p:txBody>
          <a:bodyPr wrap="square" rtlCol="0">
            <a:spAutoFit/>
          </a:bodyPr>
          <a:lstStyle/>
          <a:p>
            <a:pPr algn="ctr"/>
            <a:r>
              <a:rPr lang="pt-BR" sz="4000" dirty="0">
                <a:solidFill>
                  <a:srgbClr val="002060"/>
                </a:solidFill>
              </a:rPr>
              <a:t>Aula 02 – Processo de Abertura de Capital</a:t>
            </a:r>
          </a:p>
          <a:p>
            <a:pPr algn="ctr"/>
            <a:endParaRPr lang="pt-BR" sz="4800" dirty="0">
              <a:solidFill>
                <a:srgbClr val="002060"/>
              </a:solidFill>
            </a:endParaRPr>
          </a:p>
          <a:p>
            <a:pPr algn="ctr"/>
            <a:r>
              <a:rPr lang="pt-BR" sz="2400" dirty="0"/>
              <a:t>Prof. Dr. Tabajara Pimenta Junior</a:t>
            </a:r>
          </a:p>
          <a:p>
            <a:pPr algn="ctr"/>
            <a:r>
              <a:rPr lang="pt-BR" sz="2400" dirty="0"/>
              <a:t>FEA-RP/USP</a:t>
            </a:r>
          </a:p>
        </p:txBody>
      </p:sp>
    </p:spTree>
    <p:extLst>
      <p:ext uri="{BB962C8B-B14F-4D97-AF65-F5344CB8AC3E}">
        <p14:creationId xmlns:p14="http://schemas.microsoft.com/office/powerpoint/2010/main" val="2367529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026840E-D467-4254-B58F-651C9873672F}"/>
              </a:ext>
            </a:extLst>
          </p:cNvPr>
          <p:cNvSpPr/>
          <p:nvPr/>
        </p:nvSpPr>
        <p:spPr>
          <a:xfrm>
            <a:off x="742123" y="2283409"/>
            <a:ext cx="10959548" cy="3785652"/>
          </a:xfrm>
          <a:prstGeom prst="rect">
            <a:avLst/>
          </a:prstGeom>
        </p:spPr>
        <p:txBody>
          <a:bodyPr wrap="square">
            <a:spAutoFit/>
          </a:bodyPr>
          <a:lstStyle/>
          <a:p>
            <a:pPr algn="just"/>
            <a:r>
              <a:rPr lang="pt-BR" sz="2400" b="1" dirty="0"/>
              <a:t>Qual o termo correto: Sociedade por Ações ou Sociedade Anônima? </a:t>
            </a:r>
            <a:r>
              <a:rPr lang="pt-BR" sz="2400" dirty="0"/>
              <a:t>Não existe uma definição formal e as duas opções podem ser utilizadas. A própria “Lei das S.A.” utiliza os dois termos: na ementa ela fala em “Dispõe sobre as Sociedades por Ações” e logo em seguida, no artigo primeiro, aparece: “A companhia ou sociedade anônima terá o capital dividido em ações[...]”. </a:t>
            </a:r>
            <a:r>
              <a:rPr lang="pt-BR" sz="2400" dirty="0">
                <a:highlight>
                  <a:srgbClr val="FFFF99"/>
                </a:highlight>
              </a:rPr>
              <a:t>Ressaltamos, entretanto, que atualmente o termo considerado mais adequado é </a:t>
            </a:r>
            <a:r>
              <a:rPr lang="pt-BR" sz="2400" b="1" dirty="0">
                <a:highlight>
                  <a:srgbClr val="FFFF99"/>
                </a:highlight>
              </a:rPr>
              <a:t>“Sociedade por Ações”</a:t>
            </a:r>
            <a:r>
              <a:rPr lang="pt-BR" sz="2400" dirty="0">
                <a:highlight>
                  <a:srgbClr val="FFFF99"/>
                </a:highlight>
              </a:rPr>
              <a:t>, sobretudo após a proibição de emissão de ações ao portador, um dos principais motivos que lhes davam a caracterização de “anônimas” </a:t>
            </a:r>
            <a:r>
              <a:rPr lang="pt-BR" sz="2400" dirty="0"/>
              <a:t>(CVM, 2014, p. 123).</a:t>
            </a:r>
          </a:p>
          <a:p>
            <a:pPr algn="just"/>
            <a:endParaRPr lang="pt-PT" sz="2400" dirty="0"/>
          </a:p>
          <a:p>
            <a:pPr algn="just"/>
            <a:r>
              <a:rPr lang="pt-PT" sz="2400" dirty="0"/>
              <a:t>CVM. Mercado de Valores Mobiliários Brasileiro. 3ª ed. São Paulo: CVM, 2014.</a:t>
            </a:r>
            <a:endParaRPr lang="pt-BR" sz="2400" dirty="0"/>
          </a:p>
        </p:txBody>
      </p:sp>
      <p:sp>
        <p:nvSpPr>
          <p:cNvPr id="3" name="CaixaDeTexto 2">
            <a:extLst>
              <a:ext uri="{FF2B5EF4-FFF2-40B4-BE49-F238E27FC236}">
                <a16:creationId xmlns:a16="http://schemas.microsoft.com/office/drawing/2014/main" id="{16C00F5D-0C1D-467A-9869-F9E775FB8A96}"/>
              </a:ext>
            </a:extLst>
          </p:cNvPr>
          <p:cNvSpPr txBox="1"/>
          <p:nvPr/>
        </p:nvSpPr>
        <p:spPr>
          <a:xfrm>
            <a:off x="3103604" y="841947"/>
            <a:ext cx="5449200" cy="646331"/>
          </a:xfrm>
          <a:prstGeom prst="rect">
            <a:avLst/>
          </a:prstGeom>
          <a:noFill/>
        </p:spPr>
        <p:txBody>
          <a:bodyPr wrap="square" rtlCol="0">
            <a:spAutoFit/>
          </a:bodyPr>
          <a:lstStyle/>
          <a:p>
            <a:pPr algn="ctr"/>
            <a:r>
              <a:rPr lang="pt-BR" sz="3600" dirty="0"/>
              <a:t>Curiosidade</a:t>
            </a:r>
          </a:p>
        </p:txBody>
      </p:sp>
      <p:cxnSp>
        <p:nvCxnSpPr>
          <p:cNvPr id="4" name="Conector reto 3">
            <a:extLst>
              <a:ext uri="{FF2B5EF4-FFF2-40B4-BE49-F238E27FC236}">
                <a16:creationId xmlns:a16="http://schemas.microsoft.com/office/drawing/2014/main" id="{0F7A3964-1C5C-4C7A-9E42-793D2DF12283}"/>
              </a:ext>
            </a:extLst>
          </p:cNvPr>
          <p:cNvCxnSpPr/>
          <p:nvPr/>
        </p:nvCxnSpPr>
        <p:spPr>
          <a:xfrm>
            <a:off x="3327927" y="1716055"/>
            <a:ext cx="5106573"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291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F05204F9-3B41-474D-B381-42412B26B722}"/>
              </a:ext>
            </a:extLst>
          </p:cNvPr>
          <p:cNvSpPr txBox="1"/>
          <p:nvPr/>
        </p:nvSpPr>
        <p:spPr>
          <a:xfrm>
            <a:off x="866940" y="634106"/>
            <a:ext cx="6138769" cy="646331"/>
          </a:xfrm>
          <a:prstGeom prst="rect">
            <a:avLst/>
          </a:prstGeom>
          <a:noFill/>
        </p:spPr>
        <p:txBody>
          <a:bodyPr wrap="square" rtlCol="0">
            <a:spAutoFit/>
          </a:bodyPr>
          <a:lstStyle/>
          <a:p>
            <a:pPr algn="ctr"/>
            <a:r>
              <a:rPr lang="pt-BR" sz="3600" dirty="0"/>
              <a:t>Para abrir o capital:</a:t>
            </a:r>
          </a:p>
        </p:txBody>
      </p:sp>
      <p:sp>
        <p:nvSpPr>
          <p:cNvPr id="3" name="CaixaDeTexto 2">
            <a:extLst>
              <a:ext uri="{FF2B5EF4-FFF2-40B4-BE49-F238E27FC236}">
                <a16:creationId xmlns:a16="http://schemas.microsoft.com/office/drawing/2014/main" id="{F764B076-E887-4C97-A1AB-7057EEEF7A51}"/>
              </a:ext>
            </a:extLst>
          </p:cNvPr>
          <p:cNvSpPr txBox="1"/>
          <p:nvPr/>
        </p:nvSpPr>
        <p:spPr>
          <a:xfrm>
            <a:off x="747670" y="1473755"/>
            <a:ext cx="8727226" cy="3539430"/>
          </a:xfrm>
          <a:prstGeom prst="rect">
            <a:avLst/>
          </a:prstGeom>
          <a:noFill/>
        </p:spPr>
        <p:txBody>
          <a:bodyPr wrap="square" rtlCol="0">
            <a:spAutoFit/>
          </a:bodyPr>
          <a:lstStyle/>
          <a:p>
            <a:pPr marL="457200" indent="-457200">
              <a:buFont typeface="Arial" panose="020B0604020202020204" pitchFamily="34" charset="0"/>
              <a:buChar char="•"/>
            </a:pPr>
            <a:r>
              <a:rPr lang="pt-BR" sz="2800" dirty="0"/>
              <a:t>Ter um projeto (objetivo da captação)</a:t>
            </a:r>
          </a:p>
          <a:p>
            <a:pPr marL="457200" indent="-457200">
              <a:buFont typeface="Arial" panose="020B0604020202020204" pitchFamily="34" charset="0"/>
              <a:buChar char="•"/>
            </a:pPr>
            <a:r>
              <a:rPr lang="pt-BR" sz="2800" dirty="0"/>
              <a:t>Bom histórico de desempenho (e potencial)</a:t>
            </a:r>
          </a:p>
          <a:p>
            <a:pPr marL="457200" indent="-457200">
              <a:buFont typeface="Arial" panose="020B0604020202020204" pitchFamily="34" charset="0"/>
              <a:buChar char="•"/>
            </a:pPr>
            <a:r>
              <a:rPr lang="pt-BR" sz="2800" dirty="0"/>
              <a:t>Sistema de informações integrado</a:t>
            </a:r>
          </a:p>
          <a:p>
            <a:pPr marL="457200" indent="-457200">
              <a:buFont typeface="Arial" panose="020B0604020202020204" pitchFamily="34" charset="0"/>
              <a:buChar char="•"/>
            </a:pPr>
            <a:r>
              <a:rPr lang="pt-BR" sz="2800" dirty="0"/>
              <a:t>Controladoria / Contabilidade nível companhia aberta</a:t>
            </a:r>
          </a:p>
          <a:p>
            <a:pPr marL="457200" indent="-457200">
              <a:buFont typeface="Arial" panose="020B0604020202020204" pitchFamily="34" charset="0"/>
              <a:buChar char="•"/>
            </a:pPr>
            <a:r>
              <a:rPr lang="pt-BR" sz="2800" dirty="0"/>
              <a:t>Formulário de referência anual</a:t>
            </a:r>
          </a:p>
          <a:p>
            <a:pPr marL="457200" indent="-457200">
              <a:buFont typeface="Arial" panose="020B0604020202020204" pitchFamily="34" charset="0"/>
              <a:buChar char="•"/>
            </a:pPr>
            <a:r>
              <a:rPr lang="pt-BR" sz="2800" dirty="0"/>
              <a:t>Auditoria independente</a:t>
            </a:r>
          </a:p>
          <a:p>
            <a:pPr marL="457200" indent="-457200">
              <a:buFont typeface="Arial" panose="020B0604020202020204" pitchFamily="34" charset="0"/>
              <a:buChar char="•"/>
            </a:pPr>
            <a:r>
              <a:rPr lang="pt-BR" sz="2800" dirty="0"/>
              <a:t>Diretoria de Relações com Investidores (RI)</a:t>
            </a:r>
          </a:p>
          <a:p>
            <a:pPr marL="457200" indent="-457200">
              <a:buFont typeface="Arial" panose="020B0604020202020204" pitchFamily="34" charset="0"/>
              <a:buChar char="•"/>
            </a:pPr>
            <a:r>
              <a:rPr lang="pt-BR" sz="2800" dirty="0"/>
              <a:t>Publicação de:</a:t>
            </a:r>
          </a:p>
        </p:txBody>
      </p:sp>
      <p:sp>
        <p:nvSpPr>
          <p:cNvPr id="4" name="Retângulo 3">
            <a:extLst>
              <a:ext uri="{FF2B5EF4-FFF2-40B4-BE49-F238E27FC236}">
                <a16:creationId xmlns:a16="http://schemas.microsoft.com/office/drawing/2014/main" id="{731C8CB0-7875-4EF6-8A00-8E57A1219229}"/>
              </a:ext>
            </a:extLst>
          </p:cNvPr>
          <p:cNvSpPr/>
          <p:nvPr/>
        </p:nvSpPr>
        <p:spPr>
          <a:xfrm>
            <a:off x="3803373" y="4828077"/>
            <a:ext cx="8136835" cy="1569660"/>
          </a:xfrm>
          <a:prstGeom prst="rect">
            <a:avLst/>
          </a:prstGeom>
        </p:spPr>
        <p:txBody>
          <a:bodyPr wrap="square">
            <a:spAutoFit/>
          </a:bodyPr>
          <a:lstStyle/>
          <a:p>
            <a:r>
              <a:rPr lang="pt-BR" sz="2400" dirty="0">
                <a:solidFill>
                  <a:srgbClr val="7030A0"/>
                </a:solidFill>
              </a:rPr>
              <a:t>Relatórios Contábeis (BP, DRE, Fluxos de Caixa, Mutações do PL)</a:t>
            </a:r>
          </a:p>
          <a:p>
            <a:r>
              <a:rPr lang="pt-BR" sz="2400" dirty="0">
                <a:solidFill>
                  <a:srgbClr val="7030A0"/>
                </a:solidFill>
              </a:rPr>
              <a:t>Convocações / Atas (AGO e AGE)</a:t>
            </a:r>
          </a:p>
          <a:p>
            <a:r>
              <a:rPr lang="pt-BR" sz="2400" dirty="0">
                <a:solidFill>
                  <a:srgbClr val="7030A0"/>
                </a:solidFill>
              </a:rPr>
              <a:t>Fatos Relevantes</a:t>
            </a:r>
          </a:p>
          <a:p>
            <a:r>
              <a:rPr lang="pt-BR" sz="2400" dirty="0">
                <a:solidFill>
                  <a:srgbClr val="7030A0"/>
                </a:solidFill>
              </a:rPr>
              <a:t>Avisos ao Mercado</a:t>
            </a:r>
          </a:p>
        </p:txBody>
      </p:sp>
    </p:spTree>
    <p:extLst>
      <p:ext uri="{BB962C8B-B14F-4D97-AF65-F5344CB8AC3E}">
        <p14:creationId xmlns:p14="http://schemas.microsoft.com/office/powerpoint/2010/main" val="1504020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05D7E028-21DA-47EB-A839-D17D351614DD}"/>
              </a:ext>
            </a:extLst>
          </p:cNvPr>
          <p:cNvSpPr txBox="1"/>
          <p:nvPr/>
        </p:nvSpPr>
        <p:spPr>
          <a:xfrm>
            <a:off x="5428800" y="494404"/>
            <a:ext cx="6616034" cy="1200329"/>
          </a:xfrm>
          <a:prstGeom prst="rect">
            <a:avLst/>
          </a:prstGeom>
          <a:noFill/>
        </p:spPr>
        <p:txBody>
          <a:bodyPr wrap="square" rtlCol="0">
            <a:spAutoFit/>
          </a:bodyPr>
          <a:lstStyle/>
          <a:p>
            <a:pPr algn="ctr"/>
            <a:r>
              <a:rPr lang="pt-BR" sz="3600" dirty="0"/>
              <a:t>A abertura do capital envolve agentes externos</a:t>
            </a:r>
          </a:p>
        </p:txBody>
      </p:sp>
      <p:sp>
        <p:nvSpPr>
          <p:cNvPr id="34" name="CaixaDeTexto 33">
            <a:extLst>
              <a:ext uri="{FF2B5EF4-FFF2-40B4-BE49-F238E27FC236}">
                <a16:creationId xmlns:a16="http://schemas.microsoft.com/office/drawing/2014/main" id="{9E9BF7B3-97AA-4609-9472-0E93FDB674D1}"/>
              </a:ext>
            </a:extLst>
          </p:cNvPr>
          <p:cNvSpPr txBox="1"/>
          <p:nvPr/>
        </p:nvSpPr>
        <p:spPr>
          <a:xfrm>
            <a:off x="6874346" y="2121081"/>
            <a:ext cx="4733610" cy="403187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pt-BR" sz="2400" dirty="0"/>
              <a:t>Consultorias</a:t>
            </a:r>
          </a:p>
          <a:p>
            <a:pPr marL="342900" indent="-342900">
              <a:spcAft>
                <a:spcPts val="600"/>
              </a:spcAft>
              <a:buFont typeface="Arial" panose="020B0604020202020204" pitchFamily="34" charset="0"/>
              <a:buChar char="•"/>
            </a:pPr>
            <a:r>
              <a:rPr lang="pt-BR" sz="2400" dirty="0"/>
              <a:t>Auditorias</a:t>
            </a:r>
          </a:p>
          <a:p>
            <a:pPr marL="342900" indent="-342900">
              <a:spcAft>
                <a:spcPts val="600"/>
              </a:spcAft>
              <a:buFont typeface="Arial" panose="020B0604020202020204" pitchFamily="34" charset="0"/>
              <a:buChar char="•"/>
            </a:pPr>
            <a:r>
              <a:rPr lang="pt-BR" sz="2400" dirty="0"/>
              <a:t>Assessores Jurídicos</a:t>
            </a:r>
          </a:p>
          <a:p>
            <a:pPr marL="342900" indent="-342900">
              <a:spcAft>
                <a:spcPts val="600"/>
              </a:spcAft>
              <a:buFont typeface="Arial" panose="020B0604020202020204" pitchFamily="34" charset="0"/>
              <a:buChar char="•"/>
            </a:pPr>
            <a:r>
              <a:rPr lang="pt-BR" sz="2400" dirty="0"/>
              <a:t>Assessores de comunicação</a:t>
            </a:r>
          </a:p>
          <a:p>
            <a:pPr marL="342900" indent="-342900">
              <a:spcAft>
                <a:spcPts val="600"/>
              </a:spcAft>
              <a:buFont typeface="Arial" panose="020B0604020202020204" pitchFamily="34" charset="0"/>
              <a:buChar char="•"/>
            </a:pPr>
            <a:r>
              <a:rPr lang="pt-BR" sz="2400" dirty="0"/>
              <a:t>Project Management Office</a:t>
            </a:r>
          </a:p>
          <a:p>
            <a:pPr marL="342900" indent="-342900">
              <a:spcAft>
                <a:spcPts val="600"/>
              </a:spcAft>
              <a:buFont typeface="Arial" panose="020B0604020202020204" pitchFamily="34" charset="0"/>
              <a:buChar char="•"/>
            </a:pPr>
            <a:r>
              <a:rPr lang="pt-BR" sz="2400" b="1" dirty="0">
                <a:solidFill>
                  <a:srgbClr val="0070C0"/>
                </a:solidFill>
                <a:highlight>
                  <a:srgbClr val="FFFF99"/>
                </a:highlight>
              </a:rPr>
              <a:t>IF (</a:t>
            </a:r>
            <a:r>
              <a:rPr lang="pt-BR" sz="2400" b="1" dirty="0" err="1">
                <a:solidFill>
                  <a:srgbClr val="0070C0"/>
                </a:solidFill>
                <a:highlight>
                  <a:srgbClr val="FFFF99"/>
                </a:highlight>
              </a:rPr>
              <a:t>Underwriter</a:t>
            </a:r>
            <a:r>
              <a:rPr lang="pt-BR" sz="2400" b="1" dirty="0">
                <a:solidFill>
                  <a:srgbClr val="0070C0"/>
                </a:solidFill>
                <a:highlight>
                  <a:srgbClr val="FFFF99"/>
                </a:highlight>
              </a:rPr>
              <a:t>)</a:t>
            </a:r>
          </a:p>
          <a:p>
            <a:pPr marL="342900" indent="-342900">
              <a:spcAft>
                <a:spcPts val="600"/>
              </a:spcAft>
              <a:buFont typeface="Arial" panose="020B0604020202020204" pitchFamily="34" charset="0"/>
              <a:buChar char="•"/>
            </a:pPr>
            <a:r>
              <a:rPr lang="pt-BR" sz="2400" dirty="0"/>
              <a:t>Banco (</a:t>
            </a:r>
            <a:r>
              <a:rPr lang="pt-BR" sz="2400" dirty="0" err="1"/>
              <a:t>Due</a:t>
            </a:r>
            <a:r>
              <a:rPr lang="pt-BR" sz="2400" dirty="0"/>
              <a:t> </a:t>
            </a:r>
            <a:r>
              <a:rPr lang="pt-BR" sz="2400" dirty="0" err="1"/>
              <a:t>Dilligence</a:t>
            </a:r>
            <a:r>
              <a:rPr lang="pt-BR" sz="2400" dirty="0"/>
              <a:t>)</a:t>
            </a:r>
          </a:p>
          <a:p>
            <a:pPr marL="342900" indent="-342900">
              <a:spcAft>
                <a:spcPts val="600"/>
              </a:spcAft>
              <a:buFont typeface="Arial" panose="020B0604020202020204" pitchFamily="34" charset="0"/>
              <a:buChar char="•"/>
            </a:pPr>
            <a:r>
              <a:rPr lang="pt-BR" sz="2400" dirty="0"/>
              <a:t>Banco (Distribuidores)</a:t>
            </a:r>
          </a:p>
          <a:p>
            <a:pPr marL="342900" indent="-342900">
              <a:spcAft>
                <a:spcPts val="600"/>
              </a:spcAft>
              <a:buFont typeface="Arial" panose="020B0604020202020204" pitchFamily="34" charset="0"/>
              <a:buChar char="•"/>
            </a:pPr>
            <a:r>
              <a:rPr lang="pt-BR" sz="2400" dirty="0"/>
              <a:t>Banco (fluxos de caixa)</a:t>
            </a:r>
          </a:p>
        </p:txBody>
      </p:sp>
      <p:grpSp>
        <p:nvGrpSpPr>
          <p:cNvPr id="36" name="Agrupar 35">
            <a:extLst>
              <a:ext uri="{FF2B5EF4-FFF2-40B4-BE49-F238E27FC236}">
                <a16:creationId xmlns:a16="http://schemas.microsoft.com/office/drawing/2014/main" id="{4EAC681F-FA88-44BA-801C-72040098F769}"/>
              </a:ext>
            </a:extLst>
          </p:cNvPr>
          <p:cNvGrpSpPr/>
          <p:nvPr/>
        </p:nvGrpSpPr>
        <p:grpSpPr>
          <a:xfrm>
            <a:off x="429675" y="1537252"/>
            <a:ext cx="5547056" cy="3785441"/>
            <a:chOff x="1828494" y="2041793"/>
            <a:chExt cx="6633019" cy="4238825"/>
          </a:xfrm>
        </p:grpSpPr>
        <p:pic>
          <p:nvPicPr>
            <p:cNvPr id="37" name="Gráfico 36" descr="Produção">
              <a:extLst>
                <a:ext uri="{FF2B5EF4-FFF2-40B4-BE49-F238E27FC236}">
                  <a16:creationId xmlns:a16="http://schemas.microsoft.com/office/drawing/2014/main" id="{BEC14FA3-0146-493B-9C7A-F6B2195CD20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28494" y="2649845"/>
              <a:ext cx="1164765" cy="1164765"/>
            </a:xfrm>
            <a:prstGeom prst="rect">
              <a:avLst/>
            </a:prstGeom>
          </p:spPr>
        </p:pic>
        <p:grpSp>
          <p:nvGrpSpPr>
            <p:cNvPr id="38" name="Agrupar 37">
              <a:extLst>
                <a:ext uri="{FF2B5EF4-FFF2-40B4-BE49-F238E27FC236}">
                  <a16:creationId xmlns:a16="http://schemas.microsoft.com/office/drawing/2014/main" id="{2DAA6958-C4A4-4133-816E-744A59B54BF0}"/>
                </a:ext>
              </a:extLst>
            </p:cNvPr>
            <p:cNvGrpSpPr/>
            <p:nvPr/>
          </p:nvGrpSpPr>
          <p:grpSpPr>
            <a:xfrm>
              <a:off x="3287253" y="2041793"/>
              <a:ext cx="1378226" cy="622852"/>
              <a:chOff x="3287253" y="2041793"/>
              <a:chExt cx="1378226" cy="622852"/>
            </a:xfrm>
          </p:grpSpPr>
          <p:sp>
            <p:nvSpPr>
              <p:cNvPr id="65" name="Elipse 64">
                <a:extLst>
                  <a:ext uri="{FF2B5EF4-FFF2-40B4-BE49-F238E27FC236}">
                    <a16:creationId xmlns:a16="http://schemas.microsoft.com/office/drawing/2014/main" id="{197BC010-AC96-4229-B7CB-3474721A5B75}"/>
                  </a:ext>
                </a:extLst>
              </p:cNvPr>
              <p:cNvSpPr/>
              <p:nvPr/>
            </p:nvSpPr>
            <p:spPr>
              <a:xfrm>
                <a:off x="3287253" y="2041793"/>
                <a:ext cx="1378226" cy="622852"/>
              </a:xfrm>
              <a:prstGeom prst="ellipse">
                <a:avLst/>
              </a:prstGeom>
              <a:solidFill>
                <a:schemeClr val="accent1">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6" name="CaixaDeTexto 65">
                <a:extLst>
                  <a:ext uri="{FF2B5EF4-FFF2-40B4-BE49-F238E27FC236}">
                    <a16:creationId xmlns:a16="http://schemas.microsoft.com/office/drawing/2014/main" id="{80136508-E48A-4653-9290-C70EE5196F61}"/>
                  </a:ext>
                </a:extLst>
              </p:cNvPr>
              <p:cNvSpPr txBox="1"/>
              <p:nvPr/>
            </p:nvSpPr>
            <p:spPr>
              <a:xfrm>
                <a:off x="3393984" y="2122387"/>
                <a:ext cx="1164765" cy="461665"/>
              </a:xfrm>
              <a:prstGeom prst="rect">
                <a:avLst/>
              </a:prstGeom>
              <a:noFill/>
            </p:spPr>
            <p:txBody>
              <a:bodyPr wrap="square" rtlCol="0">
                <a:spAutoFit/>
              </a:bodyPr>
              <a:lstStyle/>
              <a:p>
                <a:pPr algn="ctr"/>
                <a:r>
                  <a:rPr lang="pt-BR" sz="2000" dirty="0"/>
                  <a:t>CVM</a:t>
                </a:r>
              </a:p>
            </p:txBody>
          </p:sp>
        </p:grpSp>
        <p:grpSp>
          <p:nvGrpSpPr>
            <p:cNvPr id="39" name="Agrupar 38">
              <a:extLst>
                <a:ext uri="{FF2B5EF4-FFF2-40B4-BE49-F238E27FC236}">
                  <a16:creationId xmlns:a16="http://schemas.microsoft.com/office/drawing/2014/main" id="{62F6F7C1-8BC1-47A1-A1BF-B2CD62485D71}"/>
                </a:ext>
              </a:extLst>
            </p:cNvPr>
            <p:cNvGrpSpPr/>
            <p:nvPr/>
          </p:nvGrpSpPr>
          <p:grpSpPr>
            <a:xfrm>
              <a:off x="4971299" y="3144295"/>
              <a:ext cx="940904" cy="901148"/>
              <a:chOff x="5199465" y="2847669"/>
              <a:chExt cx="940904" cy="901148"/>
            </a:xfrm>
          </p:grpSpPr>
          <p:sp>
            <p:nvSpPr>
              <p:cNvPr id="63" name="Elipse 62">
                <a:extLst>
                  <a:ext uri="{FF2B5EF4-FFF2-40B4-BE49-F238E27FC236}">
                    <a16:creationId xmlns:a16="http://schemas.microsoft.com/office/drawing/2014/main" id="{D35758AD-057B-45C5-9747-787596CB03C7}"/>
                  </a:ext>
                </a:extLst>
              </p:cNvPr>
              <p:cNvSpPr/>
              <p:nvPr/>
            </p:nvSpPr>
            <p:spPr>
              <a:xfrm>
                <a:off x="5199465" y="2847669"/>
                <a:ext cx="940904" cy="901148"/>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4" name="CaixaDeTexto 63">
                <a:extLst>
                  <a:ext uri="{FF2B5EF4-FFF2-40B4-BE49-F238E27FC236}">
                    <a16:creationId xmlns:a16="http://schemas.microsoft.com/office/drawing/2014/main" id="{8F474A3E-A084-4C5D-B1E3-9D7DA94B6017}"/>
                  </a:ext>
                </a:extLst>
              </p:cNvPr>
              <p:cNvSpPr txBox="1"/>
              <p:nvPr/>
            </p:nvSpPr>
            <p:spPr>
              <a:xfrm>
                <a:off x="5375770" y="3067411"/>
                <a:ext cx="588294" cy="461665"/>
              </a:xfrm>
              <a:prstGeom prst="rect">
                <a:avLst/>
              </a:prstGeom>
              <a:noFill/>
            </p:spPr>
            <p:txBody>
              <a:bodyPr wrap="square" rtlCol="0">
                <a:spAutoFit/>
              </a:bodyPr>
              <a:lstStyle/>
              <a:p>
                <a:pPr algn="ctr"/>
                <a:r>
                  <a:rPr lang="pt-BR" sz="2000" dirty="0"/>
                  <a:t>IF</a:t>
                </a:r>
              </a:p>
            </p:txBody>
          </p:sp>
        </p:grpSp>
        <p:cxnSp>
          <p:nvCxnSpPr>
            <p:cNvPr id="40" name="Conector reto 39">
              <a:extLst>
                <a:ext uri="{FF2B5EF4-FFF2-40B4-BE49-F238E27FC236}">
                  <a16:creationId xmlns:a16="http://schemas.microsoft.com/office/drawing/2014/main" id="{ACA5EDAA-3E86-4B9D-8875-FBCCDA2B1047}"/>
                </a:ext>
              </a:extLst>
            </p:cNvPr>
            <p:cNvCxnSpPr/>
            <p:nvPr/>
          </p:nvCxnSpPr>
          <p:spPr>
            <a:xfrm flipV="1">
              <a:off x="3101009" y="2796209"/>
              <a:ext cx="609600" cy="632791"/>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Conector reto 40">
              <a:extLst>
                <a:ext uri="{FF2B5EF4-FFF2-40B4-BE49-F238E27FC236}">
                  <a16:creationId xmlns:a16="http://schemas.microsoft.com/office/drawing/2014/main" id="{4EA924EA-3342-4629-AFA9-6592C59B5ABB}"/>
                </a:ext>
              </a:extLst>
            </p:cNvPr>
            <p:cNvCxnSpPr>
              <a:cxnSpLocks/>
            </p:cNvCxnSpPr>
            <p:nvPr/>
          </p:nvCxnSpPr>
          <p:spPr>
            <a:xfrm flipH="1" flipV="1">
              <a:off x="4253949" y="2776848"/>
              <a:ext cx="609600" cy="632791"/>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2" name="Conector reto 41">
              <a:extLst>
                <a:ext uri="{FF2B5EF4-FFF2-40B4-BE49-F238E27FC236}">
                  <a16:creationId xmlns:a16="http://schemas.microsoft.com/office/drawing/2014/main" id="{9A54FEDD-FE66-4532-90DC-19EB9282A19D}"/>
                </a:ext>
              </a:extLst>
            </p:cNvPr>
            <p:cNvCxnSpPr>
              <a:cxnSpLocks/>
            </p:cNvCxnSpPr>
            <p:nvPr/>
          </p:nvCxnSpPr>
          <p:spPr>
            <a:xfrm flipH="1">
              <a:off x="3101009" y="3594869"/>
              <a:ext cx="1762540" cy="0"/>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3" name="CaixaDeTexto 42">
              <a:extLst>
                <a:ext uri="{FF2B5EF4-FFF2-40B4-BE49-F238E27FC236}">
                  <a16:creationId xmlns:a16="http://schemas.microsoft.com/office/drawing/2014/main" id="{02C4A479-7B91-4C89-92FF-58690FD41F3F}"/>
                </a:ext>
              </a:extLst>
            </p:cNvPr>
            <p:cNvSpPr txBox="1"/>
            <p:nvPr/>
          </p:nvSpPr>
          <p:spPr>
            <a:xfrm>
              <a:off x="6447490" y="4156215"/>
              <a:ext cx="857923" cy="379103"/>
            </a:xfrm>
            <a:prstGeom prst="rect">
              <a:avLst/>
            </a:prstGeom>
            <a:noFill/>
            <a:ln w="28575">
              <a:solidFill>
                <a:schemeClr val="bg2">
                  <a:lumMod val="75000"/>
                </a:schemeClr>
              </a:solidFill>
            </a:ln>
          </p:spPr>
          <p:txBody>
            <a:bodyPr wrap="square" rtlCol="0">
              <a:spAutoFit/>
            </a:bodyPr>
            <a:lstStyle/>
            <a:p>
              <a:pPr algn="ctr"/>
              <a:r>
                <a:rPr lang="pt-BR" sz="1600" dirty="0"/>
                <a:t>DTVM</a:t>
              </a:r>
            </a:p>
          </p:txBody>
        </p:sp>
        <p:sp>
          <p:nvSpPr>
            <p:cNvPr id="44" name="CaixaDeTexto 43">
              <a:extLst>
                <a:ext uri="{FF2B5EF4-FFF2-40B4-BE49-F238E27FC236}">
                  <a16:creationId xmlns:a16="http://schemas.microsoft.com/office/drawing/2014/main" id="{5F53229C-9206-4F9E-B4E9-7EF562A38B41}"/>
                </a:ext>
              </a:extLst>
            </p:cNvPr>
            <p:cNvSpPr txBox="1"/>
            <p:nvPr/>
          </p:nvSpPr>
          <p:spPr>
            <a:xfrm>
              <a:off x="6447490" y="3112604"/>
              <a:ext cx="857923" cy="379103"/>
            </a:xfrm>
            <a:prstGeom prst="rect">
              <a:avLst/>
            </a:prstGeom>
            <a:noFill/>
            <a:ln w="28575">
              <a:solidFill>
                <a:schemeClr val="bg2">
                  <a:lumMod val="75000"/>
                </a:schemeClr>
              </a:solidFill>
            </a:ln>
          </p:spPr>
          <p:txBody>
            <a:bodyPr wrap="square" rtlCol="0">
              <a:spAutoFit/>
            </a:bodyPr>
            <a:lstStyle/>
            <a:p>
              <a:pPr algn="ctr"/>
              <a:r>
                <a:rPr lang="pt-BR" sz="1600" dirty="0"/>
                <a:t>Banco</a:t>
              </a:r>
            </a:p>
          </p:txBody>
        </p:sp>
        <p:sp>
          <p:nvSpPr>
            <p:cNvPr id="45" name="CaixaDeTexto 44">
              <a:extLst>
                <a:ext uri="{FF2B5EF4-FFF2-40B4-BE49-F238E27FC236}">
                  <a16:creationId xmlns:a16="http://schemas.microsoft.com/office/drawing/2014/main" id="{75B9233E-EEC4-4BB6-B233-B5F25664F7B6}"/>
                </a:ext>
              </a:extLst>
            </p:cNvPr>
            <p:cNvSpPr txBox="1"/>
            <p:nvPr/>
          </p:nvSpPr>
          <p:spPr>
            <a:xfrm>
              <a:off x="4108175" y="4512197"/>
              <a:ext cx="1343054" cy="413567"/>
            </a:xfrm>
            <a:prstGeom prst="rect">
              <a:avLst/>
            </a:prstGeom>
            <a:noFill/>
            <a:ln w="28575">
              <a:solidFill>
                <a:schemeClr val="bg2">
                  <a:lumMod val="75000"/>
                </a:schemeClr>
              </a:solidFill>
            </a:ln>
          </p:spPr>
          <p:txBody>
            <a:bodyPr wrap="square" rtlCol="0">
              <a:spAutoFit/>
            </a:bodyPr>
            <a:lstStyle/>
            <a:p>
              <a:pPr algn="ctr"/>
              <a:r>
                <a:rPr lang="pt-BR" dirty="0"/>
                <a:t>Corretora</a:t>
              </a:r>
            </a:p>
          </p:txBody>
        </p:sp>
        <p:cxnSp>
          <p:nvCxnSpPr>
            <p:cNvPr id="46" name="Conector reto 45">
              <a:extLst>
                <a:ext uri="{FF2B5EF4-FFF2-40B4-BE49-F238E27FC236}">
                  <a16:creationId xmlns:a16="http://schemas.microsoft.com/office/drawing/2014/main" id="{D8DED447-94EC-4A9E-A7DA-DB83F03102FD}"/>
                </a:ext>
              </a:extLst>
            </p:cNvPr>
            <p:cNvCxnSpPr>
              <a:cxnSpLocks/>
            </p:cNvCxnSpPr>
            <p:nvPr/>
          </p:nvCxnSpPr>
          <p:spPr>
            <a:xfrm flipH="1" flipV="1">
              <a:off x="5867249" y="4045444"/>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Conector reto 46">
              <a:extLst>
                <a:ext uri="{FF2B5EF4-FFF2-40B4-BE49-F238E27FC236}">
                  <a16:creationId xmlns:a16="http://schemas.microsoft.com/office/drawing/2014/main" id="{58CAFE0E-3716-45F1-ACE4-C2B0F415B7DA}"/>
                </a:ext>
              </a:extLst>
            </p:cNvPr>
            <p:cNvCxnSpPr>
              <a:cxnSpLocks/>
            </p:cNvCxnSpPr>
            <p:nvPr/>
          </p:nvCxnSpPr>
          <p:spPr>
            <a:xfrm flipH="1">
              <a:off x="5973571" y="3354217"/>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onector reto 47">
              <a:extLst>
                <a:ext uri="{FF2B5EF4-FFF2-40B4-BE49-F238E27FC236}">
                  <a16:creationId xmlns:a16="http://schemas.microsoft.com/office/drawing/2014/main" id="{C0514F9C-D1E7-4383-83A8-6CC712628E14}"/>
                </a:ext>
              </a:extLst>
            </p:cNvPr>
            <p:cNvCxnSpPr>
              <a:cxnSpLocks/>
            </p:cNvCxnSpPr>
            <p:nvPr/>
          </p:nvCxnSpPr>
          <p:spPr>
            <a:xfrm flipH="1">
              <a:off x="4779702" y="4030845"/>
              <a:ext cx="341093" cy="325425"/>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49" name="Gráfico 48" descr="Homem">
              <a:extLst>
                <a:ext uri="{FF2B5EF4-FFF2-40B4-BE49-F238E27FC236}">
                  <a16:creationId xmlns:a16="http://schemas.microsoft.com/office/drawing/2014/main" id="{A30878F5-C855-4B57-A2B5-FCB89E928DC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29608" y="5093252"/>
              <a:ext cx="762001" cy="762001"/>
            </a:xfrm>
            <a:prstGeom prst="rect">
              <a:avLst/>
            </a:prstGeom>
          </p:spPr>
        </p:pic>
        <p:pic>
          <p:nvPicPr>
            <p:cNvPr id="50" name="Gráfico 49" descr="Edifício">
              <a:extLst>
                <a:ext uri="{FF2B5EF4-FFF2-40B4-BE49-F238E27FC236}">
                  <a16:creationId xmlns:a16="http://schemas.microsoft.com/office/drawing/2014/main" id="{6CA9DCE7-DBFD-4AC4-97D0-FFEEAC3A342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11570" y="5203878"/>
              <a:ext cx="762001" cy="762001"/>
            </a:xfrm>
            <a:prstGeom prst="rect">
              <a:avLst/>
            </a:prstGeom>
          </p:spPr>
        </p:pic>
        <p:pic>
          <p:nvPicPr>
            <p:cNvPr id="51" name="Gráfico 50" descr="Seguro">
              <a:extLst>
                <a:ext uri="{FF2B5EF4-FFF2-40B4-BE49-F238E27FC236}">
                  <a16:creationId xmlns:a16="http://schemas.microsoft.com/office/drawing/2014/main" id="{A0C2951B-DAEA-4658-9B06-C64A97362DA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97031" y="5067584"/>
              <a:ext cx="681383" cy="681383"/>
            </a:xfrm>
            <a:prstGeom prst="rect">
              <a:avLst/>
            </a:prstGeom>
          </p:spPr>
        </p:pic>
        <p:pic>
          <p:nvPicPr>
            <p:cNvPr id="52" name="Gráfico 51" descr="Homem">
              <a:extLst>
                <a:ext uri="{FF2B5EF4-FFF2-40B4-BE49-F238E27FC236}">
                  <a16:creationId xmlns:a16="http://schemas.microsoft.com/office/drawing/2014/main" id="{608BF220-4E0C-423A-8A31-943BE1F2C7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66077" y="5518617"/>
              <a:ext cx="762001" cy="762001"/>
            </a:xfrm>
            <a:prstGeom prst="rect">
              <a:avLst/>
            </a:prstGeom>
          </p:spPr>
        </p:pic>
        <p:pic>
          <p:nvPicPr>
            <p:cNvPr id="53" name="Gráfico 52" descr="Homem">
              <a:extLst>
                <a:ext uri="{FF2B5EF4-FFF2-40B4-BE49-F238E27FC236}">
                  <a16:creationId xmlns:a16="http://schemas.microsoft.com/office/drawing/2014/main" id="{FE6290AC-BF7D-4A77-BF4D-57EB12CA0A3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00037" y="2314547"/>
              <a:ext cx="762001" cy="762001"/>
            </a:xfrm>
            <a:prstGeom prst="rect">
              <a:avLst/>
            </a:prstGeom>
          </p:spPr>
        </p:pic>
        <p:pic>
          <p:nvPicPr>
            <p:cNvPr id="54" name="Gráfico 53" descr="Edifício">
              <a:extLst>
                <a:ext uri="{FF2B5EF4-FFF2-40B4-BE49-F238E27FC236}">
                  <a16:creationId xmlns:a16="http://schemas.microsoft.com/office/drawing/2014/main" id="{64BEAFBB-AD7A-448C-BDAA-BA4ABC7CD9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82241" y="4712252"/>
              <a:ext cx="762001" cy="762001"/>
            </a:xfrm>
            <a:prstGeom prst="rect">
              <a:avLst/>
            </a:prstGeom>
          </p:spPr>
        </p:pic>
        <p:pic>
          <p:nvPicPr>
            <p:cNvPr id="55" name="Gráfico 54" descr="Edifício">
              <a:extLst>
                <a:ext uri="{FF2B5EF4-FFF2-40B4-BE49-F238E27FC236}">
                  <a16:creationId xmlns:a16="http://schemas.microsoft.com/office/drawing/2014/main" id="{D362BCE0-C3B2-4A97-8D73-58D7F0A1928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99512" y="3194032"/>
              <a:ext cx="762001" cy="762001"/>
            </a:xfrm>
            <a:prstGeom prst="rect">
              <a:avLst/>
            </a:prstGeom>
          </p:spPr>
        </p:pic>
        <p:cxnSp>
          <p:nvCxnSpPr>
            <p:cNvPr id="56" name="Conector reto 55">
              <a:extLst>
                <a:ext uri="{FF2B5EF4-FFF2-40B4-BE49-F238E27FC236}">
                  <a16:creationId xmlns:a16="http://schemas.microsoft.com/office/drawing/2014/main" id="{BAF42FCA-C708-4B6E-909F-F8B29866255A}"/>
                </a:ext>
              </a:extLst>
            </p:cNvPr>
            <p:cNvCxnSpPr>
              <a:cxnSpLocks/>
            </p:cNvCxnSpPr>
            <p:nvPr/>
          </p:nvCxnSpPr>
          <p:spPr>
            <a:xfrm flipH="1">
              <a:off x="3922945" y="5007961"/>
              <a:ext cx="341093" cy="325425"/>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7" name="Conector reto 56">
              <a:extLst>
                <a:ext uri="{FF2B5EF4-FFF2-40B4-BE49-F238E27FC236}">
                  <a16:creationId xmlns:a16="http://schemas.microsoft.com/office/drawing/2014/main" id="{F43EFF7C-4638-4E89-84BB-EECE8419C335}"/>
                </a:ext>
              </a:extLst>
            </p:cNvPr>
            <p:cNvCxnSpPr>
              <a:cxnSpLocks/>
            </p:cNvCxnSpPr>
            <p:nvPr/>
          </p:nvCxnSpPr>
          <p:spPr>
            <a:xfrm flipH="1">
              <a:off x="4629827" y="5036568"/>
              <a:ext cx="46764" cy="371707"/>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8" name="Conector reto 57">
              <a:extLst>
                <a:ext uri="{FF2B5EF4-FFF2-40B4-BE49-F238E27FC236}">
                  <a16:creationId xmlns:a16="http://schemas.microsoft.com/office/drawing/2014/main" id="{F46762A8-894A-431F-AD2C-F156DC19FBCE}"/>
                </a:ext>
              </a:extLst>
            </p:cNvPr>
            <p:cNvCxnSpPr>
              <a:cxnSpLocks/>
            </p:cNvCxnSpPr>
            <p:nvPr/>
          </p:nvCxnSpPr>
          <p:spPr>
            <a:xfrm flipH="1" flipV="1">
              <a:off x="7393762" y="3429000"/>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Conector reto 58">
              <a:extLst>
                <a:ext uri="{FF2B5EF4-FFF2-40B4-BE49-F238E27FC236}">
                  <a16:creationId xmlns:a16="http://schemas.microsoft.com/office/drawing/2014/main" id="{485F933A-0EDB-42A0-9C73-EA49FCFDD1BB}"/>
                </a:ext>
              </a:extLst>
            </p:cNvPr>
            <p:cNvCxnSpPr>
              <a:cxnSpLocks/>
            </p:cNvCxnSpPr>
            <p:nvPr/>
          </p:nvCxnSpPr>
          <p:spPr>
            <a:xfrm flipH="1" flipV="1">
              <a:off x="7099137" y="4639208"/>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Conector reto 59">
              <a:extLst>
                <a:ext uri="{FF2B5EF4-FFF2-40B4-BE49-F238E27FC236}">
                  <a16:creationId xmlns:a16="http://schemas.microsoft.com/office/drawing/2014/main" id="{CDEF71B3-5B50-4F84-80FB-F6F2BE0E21F2}"/>
                </a:ext>
              </a:extLst>
            </p:cNvPr>
            <p:cNvCxnSpPr>
              <a:cxnSpLocks/>
            </p:cNvCxnSpPr>
            <p:nvPr/>
          </p:nvCxnSpPr>
          <p:spPr>
            <a:xfrm flipH="1" flipV="1">
              <a:off x="5007743" y="5007961"/>
              <a:ext cx="271819" cy="325425"/>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1" name="Conector reto 60">
              <a:extLst>
                <a:ext uri="{FF2B5EF4-FFF2-40B4-BE49-F238E27FC236}">
                  <a16:creationId xmlns:a16="http://schemas.microsoft.com/office/drawing/2014/main" id="{5A142ED3-BBF1-40C8-A33C-9563D5EB28D8}"/>
                </a:ext>
              </a:extLst>
            </p:cNvPr>
            <p:cNvCxnSpPr>
              <a:cxnSpLocks/>
            </p:cNvCxnSpPr>
            <p:nvPr/>
          </p:nvCxnSpPr>
          <p:spPr>
            <a:xfrm flipV="1">
              <a:off x="6837722" y="4652629"/>
              <a:ext cx="0" cy="35533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2" name="Conector reto 61">
              <a:extLst>
                <a:ext uri="{FF2B5EF4-FFF2-40B4-BE49-F238E27FC236}">
                  <a16:creationId xmlns:a16="http://schemas.microsoft.com/office/drawing/2014/main" id="{10C9EF0C-A9E8-4FD9-A231-2FB4C6629270}"/>
                </a:ext>
              </a:extLst>
            </p:cNvPr>
            <p:cNvCxnSpPr>
              <a:cxnSpLocks/>
            </p:cNvCxnSpPr>
            <p:nvPr/>
          </p:nvCxnSpPr>
          <p:spPr>
            <a:xfrm flipH="1">
              <a:off x="7286961" y="2801970"/>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358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1EDFA00-3848-4FF1-A96A-D40ECB6B4F87}"/>
              </a:ext>
            </a:extLst>
          </p:cNvPr>
          <p:cNvSpPr txBox="1"/>
          <p:nvPr/>
        </p:nvSpPr>
        <p:spPr>
          <a:xfrm>
            <a:off x="1158488" y="1323219"/>
            <a:ext cx="6138769" cy="2185214"/>
          </a:xfrm>
          <a:prstGeom prst="rect">
            <a:avLst/>
          </a:prstGeom>
          <a:solidFill>
            <a:srgbClr val="FFFF99"/>
          </a:solidFill>
        </p:spPr>
        <p:txBody>
          <a:bodyPr wrap="square" rtlCol="0">
            <a:spAutoFit/>
          </a:bodyPr>
          <a:lstStyle/>
          <a:p>
            <a:pPr algn="ctr"/>
            <a:r>
              <a:rPr lang="pt-BR" sz="3600" dirty="0"/>
              <a:t>O que é </a:t>
            </a:r>
            <a:r>
              <a:rPr lang="pt-BR" sz="3600" dirty="0" err="1"/>
              <a:t>Underwriting</a:t>
            </a:r>
            <a:r>
              <a:rPr lang="pt-BR" sz="3600" dirty="0"/>
              <a:t>?</a:t>
            </a:r>
          </a:p>
          <a:p>
            <a:pPr algn="ctr"/>
            <a:endParaRPr lang="pt-BR" sz="2000" dirty="0"/>
          </a:p>
          <a:p>
            <a:pPr algn="ctr"/>
            <a:r>
              <a:rPr lang="pt-BR" sz="2000" dirty="0" err="1"/>
              <a:t>Underwriting</a:t>
            </a:r>
            <a:r>
              <a:rPr lang="pt-BR" sz="2000" dirty="0"/>
              <a:t>, ou subscrição, é o processo em que um intermediário financeiro se responsabiliza pela colocação no mercado de uma subscrição pública de ações ou obrigações, emitidas por uma companhia.</a:t>
            </a:r>
            <a:endParaRPr lang="pt-BR" sz="4000" dirty="0"/>
          </a:p>
        </p:txBody>
      </p:sp>
      <p:sp>
        <p:nvSpPr>
          <p:cNvPr id="3" name="CaixaDeTexto 2">
            <a:extLst>
              <a:ext uri="{FF2B5EF4-FFF2-40B4-BE49-F238E27FC236}">
                <a16:creationId xmlns:a16="http://schemas.microsoft.com/office/drawing/2014/main" id="{52740DCC-07AF-4F6A-ADE6-0C339BFAAC08}"/>
              </a:ext>
            </a:extLst>
          </p:cNvPr>
          <p:cNvSpPr txBox="1"/>
          <p:nvPr/>
        </p:nvSpPr>
        <p:spPr>
          <a:xfrm>
            <a:off x="4835967" y="3834506"/>
            <a:ext cx="6138769" cy="2185214"/>
          </a:xfrm>
          <a:prstGeom prst="rect">
            <a:avLst/>
          </a:prstGeom>
          <a:solidFill>
            <a:srgbClr val="CCCCFF"/>
          </a:solidFill>
        </p:spPr>
        <p:txBody>
          <a:bodyPr wrap="square" rtlCol="0">
            <a:spAutoFit/>
          </a:bodyPr>
          <a:lstStyle/>
          <a:p>
            <a:pPr algn="ctr"/>
            <a:r>
              <a:rPr lang="pt-BR" sz="3600" dirty="0"/>
              <a:t>O que é uma </a:t>
            </a:r>
            <a:r>
              <a:rPr lang="pt-BR" sz="3600" dirty="0" err="1"/>
              <a:t>Underwriter</a:t>
            </a:r>
            <a:r>
              <a:rPr lang="pt-BR" sz="3600" dirty="0"/>
              <a:t>?</a:t>
            </a:r>
          </a:p>
          <a:p>
            <a:pPr algn="ctr"/>
            <a:endParaRPr lang="pt-BR" sz="2000" dirty="0"/>
          </a:p>
          <a:p>
            <a:pPr algn="ctr"/>
            <a:r>
              <a:rPr lang="pt-BR" sz="2000" dirty="0" err="1"/>
              <a:t>Underwriter</a:t>
            </a:r>
            <a:r>
              <a:rPr lang="pt-BR" sz="2000" dirty="0"/>
              <a:t> é o intermediário financeiro que se responsabiliza por um processo de </a:t>
            </a:r>
            <a:r>
              <a:rPr lang="pt-BR" sz="2000" dirty="0" err="1"/>
              <a:t>Underwriting</a:t>
            </a:r>
            <a:r>
              <a:rPr lang="pt-BR" sz="2000" dirty="0"/>
              <a:t>. Pode ser um banco múltiplo, um banco de investimentos, uma corretora ou uma DTVM.</a:t>
            </a:r>
            <a:endParaRPr lang="pt-BR" sz="4000" dirty="0"/>
          </a:p>
        </p:txBody>
      </p:sp>
    </p:spTree>
    <p:extLst>
      <p:ext uri="{BB962C8B-B14F-4D97-AF65-F5344CB8AC3E}">
        <p14:creationId xmlns:p14="http://schemas.microsoft.com/office/powerpoint/2010/main" val="127452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46594CD-73FD-4863-8175-190772D06D4A}"/>
              </a:ext>
            </a:extLst>
          </p:cNvPr>
          <p:cNvSpPr txBox="1"/>
          <p:nvPr/>
        </p:nvSpPr>
        <p:spPr>
          <a:xfrm>
            <a:off x="866940" y="634106"/>
            <a:ext cx="6138769" cy="646331"/>
          </a:xfrm>
          <a:prstGeom prst="rect">
            <a:avLst/>
          </a:prstGeom>
          <a:noFill/>
        </p:spPr>
        <p:txBody>
          <a:bodyPr wrap="square" rtlCol="0">
            <a:spAutoFit/>
          </a:bodyPr>
          <a:lstStyle/>
          <a:p>
            <a:pPr algn="ctr"/>
            <a:r>
              <a:rPr lang="pt-BR" sz="3600" dirty="0"/>
              <a:t>Tipos de </a:t>
            </a:r>
            <a:r>
              <a:rPr lang="pt-BR" sz="3600" dirty="0" err="1"/>
              <a:t>Underwriting</a:t>
            </a:r>
            <a:endParaRPr lang="pt-BR" sz="3600" dirty="0"/>
          </a:p>
        </p:txBody>
      </p:sp>
      <p:sp>
        <p:nvSpPr>
          <p:cNvPr id="4" name="CaixaDeTexto 3">
            <a:extLst>
              <a:ext uri="{FF2B5EF4-FFF2-40B4-BE49-F238E27FC236}">
                <a16:creationId xmlns:a16="http://schemas.microsoft.com/office/drawing/2014/main" id="{5106F880-196A-49F9-9E79-5068FF501ED5}"/>
              </a:ext>
            </a:extLst>
          </p:cNvPr>
          <p:cNvSpPr txBox="1"/>
          <p:nvPr/>
        </p:nvSpPr>
        <p:spPr>
          <a:xfrm>
            <a:off x="634575" y="1773364"/>
            <a:ext cx="2625867" cy="4216539"/>
          </a:xfrm>
          <a:prstGeom prst="rect">
            <a:avLst/>
          </a:prstGeom>
          <a:solidFill>
            <a:schemeClr val="accent4">
              <a:lumMod val="60000"/>
              <a:lumOff val="40000"/>
            </a:schemeClr>
          </a:solidFill>
        </p:spPr>
        <p:txBody>
          <a:bodyPr wrap="square" rtlCol="0">
            <a:spAutoFit/>
          </a:bodyPr>
          <a:lstStyle/>
          <a:p>
            <a:pPr algn="ctr"/>
            <a:r>
              <a:rPr lang="pt-BR" sz="3200" dirty="0"/>
              <a:t>Garantia Firme</a:t>
            </a:r>
          </a:p>
          <a:p>
            <a:pPr algn="ctr"/>
            <a:endParaRPr lang="pt-BR" sz="2000" dirty="0"/>
          </a:p>
          <a:p>
            <a:pPr algn="ctr"/>
            <a:r>
              <a:rPr lang="pt-BR" sz="2000" dirty="0"/>
              <a:t>A </a:t>
            </a:r>
            <a:r>
              <a:rPr lang="pt-BR" sz="2000" dirty="0" err="1"/>
              <a:t>underwriter</a:t>
            </a:r>
            <a:r>
              <a:rPr lang="pt-BR" sz="2000" dirty="0"/>
              <a:t> se compromete a subscrever todos os títulos antes de repassá-las aos acionistas, atuando como revendedor e assumindo os riscos da operação</a:t>
            </a:r>
            <a:r>
              <a:rPr lang="pt-BR" sz="2400" dirty="0"/>
              <a:t>.</a:t>
            </a:r>
            <a:endParaRPr lang="pt-BR" sz="4400" dirty="0"/>
          </a:p>
        </p:txBody>
      </p:sp>
      <p:sp>
        <p:nvSpPr>
          <p:cNvPr id="6" name="CaixaDeTexto 5">
            <a:extLst>
              <a:ext uri="{FF2B5EF4-FFF2-40B4-BE49-F238E27FC236}">
                <a16:creationId xmlns:a16="http://schemas.microsoft.com/office/drawing/2014/main" id="{3CE046C8-8619-451F-B16C-F13666E19014}"/>
              </a:ext>
            </a:extLst>
          </p:cNvPr>
          <p:cNvSpPr txBox="1"/>
          <p:nvPr/>
        </p:nvSpPr>
        <p:spPr>
          <a:xfrm>
            <a:off x="3448044" y="1773364"/>
            <a:ext cx="2625867" cy="4216539"/>
          </a:xfrm>
          <a:prstGeom prst="rect">
            <a:avLst/>
          </a:prstGeom>
          <a:solidFill>
            <a:schemeClr val="accent4">
              <a:lumMod val="40000"/>
              <a:lumOff val="60000"/>
            </a:schemeClr>
          </a:solidFill>
        </p:spPr>
        <p:txBody>
          <a:bodyPr wrap="square" rtlCol="0">
            <a:spAutoFit/>
          </a:bodyPr>
          <a:lstStyle/>
          <a:p>
            <a:pPr algn="ctr"/>
            <a:r>
              <a:rPr lang="pt-BR" sz="3200" dirty="0"/>
              <a:t>Garantia Residual</a:t>
            </a:r>
          </a:p>
          <a:p>
            <a:pPr algn="ctr"/>
            <a:endParaRPr lang="pt-BR" sz="2000" dirty="0"/>
          </a:p>
          <a:p>
            <a:pPr algn="ctr"/>
            <a:r>
              <a:rPr lang="pt-BR" sz="2000" dirty="0"/>
              <a:t>A </a:t>
            </a:r>
            <a:r>
              <a:rPr lang="pt-BR" sz="2000" dirty="0" err="1"/>
              <a:t>underwriter</a:t>
            </a:r>
            <a:r>
              <a:rPr lang="pt-BR" sz="2000" dirty="0"/>
              <a:t> se compromete a subscrever somente os títulos que não foram adquiridos pelo público, compartilhando parte dos riscos com a emissora.</a:t>
            </a:r>
            <a:endParaRPr lang="pt-BR" sz="4400" dirty="0"/>
          </a:p>
        </p:txBody>
      </p:sp>
      <p:sp>
        <p:nvSpPr>
          <p:cNvPr id="7" name="CaixaDeTexto 6">
            <a:extLst>
              <a:ext uri="{FF2B5EF4-FFF2-40B4-BE49-F238E27FC236}">
                <a16:creationId xmlns:a16="http://schemas.microsoft.com/office/drawing/2014/main" id="{B5EE5D4B-1246-45FE-A724-DA64C52C77DB}"/>
              </a:ext>
            </a:extLst>
          </p:cNvPr>
          <p:cNvSpPr txBox="1"/>
          <p:nvPr/>
        </p:nvSpPr>
        <p:spPr>
          <a:xfrm>
            <a:off x="6261513" y="1773364"/>
            <a:ext cx="2625867" cy="4216539"/>
          </a:xfrm>
          <a:prstGeom prst="rect">
            <a:avLst/>
          </a:prstGeom>
          <a:solidFill>
            <a:schemeClr val="accent4">
              <a:lumMod val="20000"/>
              <a:lumOff val="80000"/>
            </a:schemeClr>
          </a:solidFill>
        </p:spPr>
        <p:txBody>
          <a:bodyPr wrap="square" rtlCol="0">
            <a:spAutoFit/>
          </a:bodyPr>
          <a:lstStyle/>
          <a:p>
            <a:pPr algn="ctr"/>
            <a:r>
              <a:rPr lang="pt-BR" sz="3200" dirty="0"/>
              <a:t>Melhores Esforços</a:t>
            </a:r>
          </a:p>
          <a:p>
            <a:pPr algn="ctr"/>
            <a:endParaRPr lang="pt-BR" sz="2000" dirty="0"/>
          </a:p>
          <a:p>
            <a:pPr algn="ctr"/>
            <a:r>
              <a:rPr lang="pt-BR" sz="2000" dirty="0"/>
              <a:t>A </a:t>
            </a:r>
            <a:r>
              <a:rPr lang="pt-BR" sz="2000" dirty="0" err="1"/>
              <a:t>underwriter</a:t>
            </a:r>
            <a:r>
              <a:rPr lang="pt-BR" sz="2000" dirty="0"/>
              <a:t> se compromete apenas a empreender os “melhores esforços” (lista de iniciativas previamente acordada) para a colocação dos títulos junto ao público</a:t>
            </a:r>
            <a:r>
              <a:rPr lang="pt-BR" sz="2400" dirty="0"/>
              <a:t>.</a:t>
            </a:r>
            <a:endParaRPr lang="pt-BR" sz="4400" dirty="0"/>
          </a:p>
        </p:txBody>
      </p:sp>
      <p:sp>
        <p:nvSpPr>
          <p:cNvPr id="8" name="CaixaDeTexto 7">
            <a:extLst>
              <a:ext uri="{FF2B5EF4-FFF2-40B4-BE49-F238E27FC236}">
                <a16:creationId xmlns:a16="http://schemas.microsoft.com/office/drawing/2014/main" id="{C94F86E0-790D-46BD-B410-21378E7EE72C}"/>
              </a:ext>
            </a:extLst>
          </p:cNvPr>
          <p:cNvSpPr txBox="1"/>
          <p:nvPr/>
        </p:nvSpPr>
        <p:spPr>
          <a:xfrm>
            <a:off x="9074983" y="1773364"/>
            <a:ext cx="2625867" cy="4216539"/>
          </a:xfrm>
          <a:prstGeom prst="rect">
            <a:avLst/>
          </a:prstGeom>
          <a:solidFill>
            <a:srgbClr val="FFFFCC"/>
          </a:solidFill>
        </p:spPr>
        <p:txBody>
          <a:bodyPr wrap="square" rtlCol="0">
            <a:spAutoFit/>
          </a:bodyPr>
          <a:lstStyle/>
          <a:p>
            <a:pPr algn="ctr"/>
            <a:r>
              <a:rPr lang="pt-BR" sz="3200" dirty="0"/>
              <a:t>Colocação Stand </a:t>
            </a:r>
            <a:r>
              <a:rPr lang="pt-BR" sz="3200" dirty="0" err="1"/>
              <a:t>By</a:t>
            </a:r>
            <a:endParaRPr lang="pt-BR" sz="3200" dirty="0"/>
          </a:p>
          <a:p>
            <a:pPr algn="ctr"/>
            <a:endParaRPr lang="pt-BR" sz="2000" dirty="0"/>
          </a:p>
          <a:p>
            <a:pPr algn="ctr"/>
            <a:r>
              <a:rPr lang="pt-BR" sz="2000" dirty="0"/>
              <a:t>A </a:t>
            </a:r>
            <a:r>
              <a:rPr lang="pt-BR" sz="2000" dirty="0" err="1"/>
              <a:t>underwriter</a:t>
            </a:r>
            <a:r>
              <a:rPr lang="pt-BR" sz="2000" dirty="0"/>
              <a:t> se compromete apenas a promover a colocação dos títulos junto ao público, por um período, podendo ou não adquirir a emissão, no todo ou em parte, ao final do processo</a:t>
            </a:r>
            <a:r>
              <a:rPr lang="pt-BR" sz="2400" dirty="0"/>
              <a:t>.</a:t>
            </a:r>
            <a:endParaRPr lang="pt-BR" sz="4400" dirty="0"/>
          </a:p>
        </p:txBody>
      </p:sp>
    </p:spTree>
    <p:extLst>
      <p:ext uri="{BB962C8B-B14F-4D97-AF65-F5344CB8AC3E}">
        <p14:creationId xmlns:p14="http://schemas.microsoft.com/office/powerpoint/2010/main" val="2195726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5AA5DBE-1868-4609-B880-426769F6F83D}"/>
              </a:ext>
            </a:extLst>
          </p:cNvPr>
          <p:cNvSpPr txBox="1"/>
          <p:nvPr/>
        </p:nvSpPr>
        <p:spPr>
          <a:xfrm>
            <a:off x="1085601" y="1025045"/>
            <a:ext cx="9781181" cy="2185214"/>
          </a:xfrm>
          <a:prstGeom prst="rect">
            <a:avLst/>
          </a:prstGeom>
          <a:solidFill>
            <a:srgbClr val="CCCCFF"/>
          </a:solidFill>
        </p:spPr>
        <p:txBody>
          <a:bodyPr wrap="square" rtlCol="0">
            <a:spAutoFit/>
          </a:bodyPr>
          <a:lstStyle/>
          <a:p>
            <a:pPr algn="ctr"/>
            <a:r>
              <a:rPr lang="pt-BR" sz="3600" dirty="0"/>
              <a:t>O que é </a:t>
            </a:r>
            <a:r>
              <a:rPr lang="pt-BR" sz="3600" dirty="0" err="1"/>
              <a:t>Due</a:t>
            </a:r>
            <a:r>
              <a:rPr lang="pt-BR" sz="3600" dirty="0"/>
              <a:t> </a:t>
            </a:r>
            <a:r>
              <a:rPr lang="pt-BR" sz="3600" dirty="0" err="1"/>
              <a:t>Dilligence</a:t>
            </a:r>
            <a:r>
              <a:rPr lang="pt-BR" sz="3600" dirty="0"/>
              <a:t>?</a:t>
            </a:r>
          </a:p>
          <a:p>
            <a:pPr algn="ctr"/>
            <a:endParaRPr lang="pt-BR" sz="2000" dirty="0"/>
          </a:p>
          <a:p>
            <a:pPr algn="ctr"/>
            <a:r>
              <a:rPr lang="pt-BR" sz="2000" dirty="0"/>
              <a:t>A </a:t>
            </a:r>
            <a:r>
              <a:rPr lang="pt-BR" sz="2000" dirty="0" err="1"/>
              <a:t>Due</a:t>
            </a:r>
            <a:r>
              <a:rPr lang="pt-BR" sz="2000" dirty="0"/>
              <a:t> </a:t>
            </a:r>
            <a:r>
              <a:rPr lang="pt-BR" sz="2000" dirty="0" err="1"/>
              <a:t>Diligence</a:t>
            </a:r>
            <a:r>
              <a:rPr lang="pt-BR" sz="2000" dirty="0"/>
              <a:t> é um processo que envolve o estudo, a análise e a avaliação detalhada de informações da empresa. É um processo exigente de auditoria, feito para investigar e diagnosticar a gestão financeira, contábil e fiscal, trabalhista, previdenciária, ambiental, jurídica, imobiliária, de propriedade intelectual e tecnológica da empresa.</a:t>
            </a:r>
            <a:endParaRPr lang="pt-BR" sz="4400" dirty="0"/>
          </a:p>
        </p:txBody>
      </p:sp>
      <p:sp>
        <p:nvSpPr>
          <p:cNvPr id="4" name="CaixaDeTexto 3">
            <a:extLst>
              <a:ext uri="{FF2B5EF4-FFF2-40B4-BE49-F238E27FC236}">
                <a16:creationId xmlns:a16="http://schemas.microsoft.com/office/drawing/2014/main" id="{A81809D3-60D6-44C9-A978-E12342D9516B}"/>
              </a:ext>
            </a:extLst>
          </p:cNvPr>
          <p:cNvSpPr txBox="1"/>
          <p:nvPr/>
        </p:nvSpPr>
        <p:spPr>
          <a:xfrm>
            <a:off x="1085601" y="3647742"/>
            <a:ext cx="9781181" cy="2185214"/>
          </a:xfrm>
          <a:prstGeom prst="rect">
            <a:avLst/>
          </a:prstGeom>
          <a:solidFill>
            <a:schemeClr val="accent6">
              <a:lumMod val="40000"/>
              <a:lumOff val="60000"/>
            </a:schemeClr>
          </a:solidFill>
        </p:spPr>
        <p:txBody>
          <a:bodyPr wrap="square" rtlCol="0">
            <a:spAutoFit/>
          </a:bodyPr>
          <a:lstStyle/>
          <a:p>
            <a:pPr algn="ctr"/>
            <a:r>
              <a:rPr lang="pt-BR" sz="3600" dirty="0"/>
              <a:t>O que é a </a:t>
            </a:r>
            <a:r>
              <a:rPr lang="pt-BR" sz="3600" dirty="0" err="1"/>
              <a:t>Comfort</a:t>
            </a:r>
            <a:r>
              <a:rPr lang="pt-BR" sz="3600" dirty="0"/>
              <a:t> </a:t>
            </a:r>
            <a:r>
              <a:rPr lang="pt-BR" sz="3600" dirty="0" err="1"/>
              <a:t>Letter</a:t>
            </a:r>
            <a:r>
              <a:rPr lang="pt-BR" sz="3600" dirty="0"/>
              <a:t>?</a:t>
            </a:r>
          </a:p>
          <a:p>
            <a:pPr algn="ctr"/>
            <a:endParaRPr lang="pt-BR" sz="2000" dirty="0"/>
          </a:p>
          <a:p>
            <a:pPr algn="ctr"/>
            <a:r>
              <a:rPr lang="pt-BR" sz="2000" dirty="0"/>
              <a:t>A </a:t>
            </a:r>
            <a:r>
              <a:rPr lang="pt-BR" sz="2000" dirty="0" err="1"/>
              <a:t>Comfort</a:t>
            </a:r>
            <a:r>
              <a:rPr lang="pt-BR" sz="2000" dirty="0"/>
              <a:t> </a:t>
            </a:r>
            <a:r>
              <a:rPr lang="pt-BR" sz="2000" dirty="0" err="1"/>
              <a:t>Letter</a:t>
            </a:r>
            <a:r>
              <a:rPr lang="pt-BR" sz="2000" dirty="0"/>
              <a:t>, ou Carta de Conforto, é uma manifestação escrita dos auditores da companhia emissora acerca da consistência das informações financeiras constantes do prospecto da oferta pública. Tem o objetivo de auxiliar o </a:t>
            </a:r>
            <a:r>
              <a:rPr lang="pt-BR" sz="2000" dirty="0" err="1"/>
              <a:t>Underwriter</a:t>
            </a:r>
            <a:r>
              <a:rPr lang="pt-BR" sz="2000" dirty="0"/>
              <a:t> da oferta dos títulos como parte do processo de diligência sob sua responsabilidade.</a:t>
            </a:r>
            <a:endParaRPr lang="pt-BR" sz="4400" dirty="0"/>
          </a:p>
        </p:txBody>
      </p:sp>
    </p:spTree>
    <p:extLst>
      <p:ext uri="{BB962C8B-B14F-4D97-AF65-F5344CB8AC3E}">
        <p14:creationId xmlns:p14="http://schemas.microsoft.com/office/powerpoint/2010/main" val="1663454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20004EF-E67D-4BC3-8C17-6C242C46BC5B}"/>
              </a:ext>
            </a:extLst>
          </p:cNvPr>
          <p:cNvSpPr txBox="1"/>
          <p:nvPr/>
        </p:nvSpPr>
        <p:spPr>
          <a:xfrm>
            <a:off x="432008" y="526141"/>
            <a:ext cx="4474217" cy="646331"/>
          </a:xfrm>
          <a:prstGeom prst="rect">
            <a:avLst/>
          </a:prstGeom>
          <a:noFill/>
        </p:spPr>
        <p:txBody>
          <a:bodyPr wrap="square" rtlCol="0">
            <a:spAutoFit/>
          </a:bodyPr>
          <a:lstStyle/>
          <a:p>
            <a:pPr algn="ctr"/>
            <a:r>
              <a:rPr lang="pt-BR" sz="3600" dirty="0">
                <a:solidFill>
                  <a:srgbClr val="0070C0"/>
                </a:solidFill>
              </a:rPr>
              <a:t>Custos envolvidos</a:t>
            </a:r>
          </a:p>
        </p:txBody>
      </p:sp>
      <p:grpSp>
        <p:nvGrpSpPr>
          <p:cNvPr id="31" name="Agrupar 30">
            <a:extLst>
              <a:ext uri="{FF2B5EF4-FFF2-40B4-BE49-F238E27FC236}">
                <a16:creationId xmlns:a16="http://schemas.microsoft.com/office/drawing/2014/main" id="{80E5D263-5E75-4CE0-8AD0-EAC384080C48}"/>
              </a:ext>
            </a:extLst>
          </p:cNvPr>
          <p:cNvGrpSpPr/>
          <p:nvPr/>
        </p:nvGrpSpPr>
        <p:grpSpPr>
          <a:xfrm>
            <a:off x="1505771" y="1759058"/>
            <a:ext cx="4890917" cy="4094701"/>
            <a:chOff x="1205084" y="1740010"/>
            <a:chExt cx="4890917" cy="4094701"/>
          </a:xfrm>
        </p:grpSpPr>
        <p:sp>
          <p:nvSpPr>
            <p:cNvPr id="4" name="CaixaDeTexto 3">
              <a:extLst>
                <a:ext uri="{FF2B5EF4-FFF2-40B4-BE49-F238E27FC236}">
                  <a16:creationId xmlns:a16="http://schemas.microsoft.com/office/drawing/2014/main" id="{763AE187-C3A3-4AA3-8CED-50E5D44F19A3}"/>
                </a:ext>
              </a:extLst>
            </p:cNvPr>
            <p:cNvSpPr txBox="1"/>
            <p:nvPr/>
          </p:nvSpPr>
          <p:spPr>
            <a:xfrm>
              <a:off x="1205087" y="1740010"/>
              <a:ext cx="4890914" cy="461665"/>
            </a:xfrm>
            <a:prstGeom prst="rect">
              <a:avLst/>
            </a:prstGeom>
            <a:noFill/>
          </p:spPr>
          <p:txBody>
            <a:bodyPr wrap="square" rtlCol="0">
              <a:spAutoFit/>
            </a:bodyPr>
            <a:lstStyle/>
            <a:p>
              <a:r>
                <a:rPr lang="pt-BR" sz="2400" dirty="0"/>
                <a:t>Custos legais e institucionais</a:t>
              </a:r>
            </a:p>
          </p:txBody>
        </p:sp>
        <p:sp>
          <p:nvSpPr>
            <p:cNvPr id="5" name="CaixaDeTexto 4">
              <a:extLst>
                <a:ext uri="{FF2B5EF4-FFF2-40B4-BE49-F238E27FC236}">
                  <a16:creationId xmlns:a16="http://schemas.microsoft.com/office/drawing/2014/main" id="{EB75D9E4-4234-4AFB-90A0-A95B588FE445}"/>
                </a:ext>
              </a:extLst>
            </p:cNvPr>
            <p:cNvSpPr txBox="1"/>
            <p:nvPr/>
          </p:nvSpPr>
          <p:spPr>
            <a:xfrm>
              <a:off x="1205087" y="2466617"/>
              <a:ext cx="4890914" cy="461665"/>
            </a:xfrm>
            <a:prstGeom prst="rect">
              <a:avLst/>
            </a:prstGeom>
            <a:noFill/>
          </p:spPr>
          <p:txBody>
            <a:bodyPr wrap="square" rtlCol="0">
              <a:spAutoFit/>
            </a:bodyPr>
            <a:lstStyle/>
            <a:p>
              <a:r>
                <a:rPr lang="pt-BR" sz="2400" dirty="0"/>
                <a:t>Custos com intermediação financeira</a:t>
              </a:r>
            </a:p>
          </p:txBody>
        </p:sp>
        <p:sp>
          <p:nvSpPr>
            <p:cNvPr id="6" name="CaixaDeTexto 5">
              <a:extLst>
                <a:ext uri="{FF2B5EF4-FFF2-40B4-BE49-F238E27FC236}">
                  <a16:creationId xmlns:a16="http://schemas.microsoft.com/office/drawing/2014/main" id="{3D812C39-C954-4B03-BF68-6640D5DA1572}"/>
                </a:ext>
              </a:extLst>
            </p:cNvPr>
            <p:cNvSpPr txBox="1"/>
            <p:nvPr/>
          </p:nvSpPr>
          <p:spPr>
            <a:xfrm>
              <a:off x="1205086" y="3193224"/>
              <a:ext cx="4890914" cy="461665"/>
            </a:xfrm>
            <a:prstGeom prst="rect">
              <a:avLst/>
            </a:prstGeom>
            <a:noFill/>
          </p:spPr>
          <p:txBody>
            <a:bodyPr wrap="square" rtlCol="0">
              <a:spAutoFit/>
            </a:bodyPr>
            <a:lstStyle/>
            <a:p>
              <a:r>
                <a:rPr lang="pt-BR" sz="2400" dirty="0"/>
                <a:t>Custos com advogados e auditores</a:t>
              </a:r>
            </a:p>
          </p:txBody>
        </p:sp>
        <p:sp>
          <p:nvSpPr>
            <p:cNvPr id="7" name="CaixaDeTexto 6">
              <a:extLst>
                <a:ext uri="{FF2B5EF4-FFF2-40B4-BE49-F238E27FC236}">
                  <a16:creationId xmlns:a16="http://schemas.microsoft.com/office/drawing/2014/main" id="{DD383696-69A7-4E7B-A62A-9E3F111B9FC0}"/>
                </a:ext>
              </a:extLst>
            </p:cNvPr>
            <p:cNvSpPr txBox="1"/>
            <p:nvPr/>
          </p:nvSpPr>
          <p:spPr>
            <a:xfrm>
              <a:off x="1205085" y="3919831"/>
              <a:ext cx="4890914" cy="461665"/>
            </a:xfrm>
            <a:prstGeom prst="rect">
              <a:avLst/>
            </a:prstGeom>
            <a:noFill/>
          </p:spPr>
          <p:txBody>
            <a:bodyPr wrap="square" rtlCol="0">
              <a:spAutoFit/>
            </a:bodyPr>
            <a:lstStyle/>
            <a:p>
              <a:r>
                <a:rPr lang="pt-BR" sz="2400" dirty="0"/>
                <a:t>Custos com consultores</a:t>
              </a:r>
            </a:p>
          </p:txBody>
        </p:sp>
        <p:sp>
          <p:nvSpPr>
            <p:cNvPr id="8" name="CaixaDeTexto 7">
              <a:extLst>
                <a:ext uri="{FF2B5EF4-FFF2-40B4-BE49-F238E27FC236}">
                  <a16:creationId xmlns:a16="http://schemas.microsoft.com/office/drawing/2014/main" id="{457C3A2A-F544-4EB6-BCDF-7A6F0B29208F}"/>
                </a:ext>
              </a:extLst>
            </p:cNvPr>
            <p:cNvSpPr txBox="1"/>
            <p:nvPr/>
          </p:nvSpPr>
          <p:spPr>
            <a:xfrm>
              <a:off x="1205084" y="4646438"/>
              <a:ext cx="4890914" cy="461665"/>
            </a:xfrm>
            <a:prstGeom prst="rect">
              <a:avLst/>
            </a:prstGeom>
            <a:noFill/>
          </p:spPr>
          <p:txBody>
            <a:bodyPr wrap="square" rtlCol="0">
              <a:spAutoFit/>
            </a:bodyPr>
            <a:lstStyle/>
            <a:p>
              <a:r>
                <a:rPr lang="pt-BR" sz="2400" dirty="0"/>
                <a:t>Custos com publicidade</a:t>
              </a:r>
            </a:p>
          </p:txBody>
        </p:sp>
        <p:sp>
          <p:nvSpPr>
            <p:cNvPr id="9" name="CaixaDeTexto 8">
              <a:extLst>
                <a:ext uri="{FF2B5EF4-FFF2-40B4-BE49-F238E27FC236}">
                  <a16:creationId xmlns:a16="http://schemas.microsoft.com/office/drawing/2014/main" id="{C22FD2EE-5742-45D8-BDCC-53E295257B56}"/>
                </a:ext>
              </a:extLst>
            </p:cNvPr>
            <p:cNvSpPr txBox="1"/>
            <p:nvPr/>
          </p:nvSpPr>
          <p:spPr>
            <a:xfrm>
              <a:off x="1205084" y="5373046"/>
              <a:ext cx="4890914" cy="461665"/>
            </a:xfrm>
            <a:prstGeom prst="rect">
              <a:avLst/>
            </a:prstGeom>
            <a:noFill/>
          </p:spPr>
          <p:txBody>
            <a:bodyPr wrap="square" rtlCol="0">
              <a:spAutoFit/>
            </a:bodyPr>
            <a:lstStyle/>
            <a:p>
              <a:r>
                <a:rPr lang="pt-BR" sz="2400" dirty="0"/>
                <a:t>Custos internos</a:t>
              </a:r>
            </a:p>
          </p:txBody>
        </p:sp>
      </p:grpSp>
      <p:grpSp>
        <p:nvGrpSpPr>
          <p:cNvPr id="48" name="Agrupar 47">
            <a:extLst>
              <a:ext uri="{FF2B5EF4-FFF2-40B4-BE49-F238E27FC236}">
                <a16:creationId xmlns:a16="http://schemas.microsoft.com/office/drawing/2014/main" id="{8A3E9A22-28C7-485E-89D1-049A4EE36E3A}"/>
              </a:ext>
            </a:extLst>
          </p:cNvPr>
          <p:cNvGrpSpPr/>
          <p:nvPr/>
        </p:nvGrpSpPr>
        <p:grpSpPr>
          <a:xfrm>
            <a:off x="4696957" y="385344"/>
            <a:ext cx="3485322" cy="1286986"/>
            <a:chOff x="5709715" y="569992"/>
            <a:chExt cx="3485322" cy="1286986"/>
          </a:xfrm>
        </p:grpSpPr>
        <p:sp>
          <p:nvSpPr>
            <p:cNvPr id="37" name="Elipse 36">
              <a:extLst>
                <a:ext uri="{FF2B5EF4-FFF2-40B4-BE49-F238E27FC236}">
                  <a16:creationId xmlns:a16="http://schemas.microsoft.com/office/drawing/2014/main" id="{D0E4413A-E12A-4692-8214-3EADB6B3BE5A}"/>
                </a:ext>
              </a:extLst>
            </p:cNvPr>
            <p:cNvSpPr/>
            <p:nvPr/>
          </p:nvSpPr>
          <p:spPr>
            <a:xfrm>
              <a:off x="5709715" y="569992"/>
              <a:ext cx="3485322" cy="128698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a:extLst>
                <a:ext uri="{FF2B5EF4-FFF2-40B4-BE49-F238E27FC236}">
                  <a16:creationId xmlns:a16="http://schemas.microsoft.com/office/drawing/2014/main" id="{44859635-2FA7-4D08-9510-B2B69A5BDAE3}"/>
                </a:ext>
              </a:extLst>
            </p:cNvPr>
            <p:cNvSpPr txBox="1"/>
            <p:nvPr/>
          </p:nvSpPr>
          <p:spPr>
            <a:xfrm>
              <a:off x="6292811" y="751820"/>
              <a:ext cx="2319131" cy="923330"/>
            </a:xfrm>
            <a:prstGeom prst="rect">
              <a:avLst/>
            </a:prstGeom>
            <a:noFill/>
          </p:spPr>
          <p:txBody>
            <a:bodyPr wrap="square" rtlCol="0">
              <a:spAutoFit/>
            </a:bodyPr>
            <a:lstStyle/>
            <a:p>
              <a:pPr algn="ctr"/>
              <a:r>
                <a:rPr lang="pt-BR" dirty="0"/>
                <a:t>Taxas, anuidades, documentos, registros, serviços etc.</a:t>
              </a:r>
            </a:p>
          </p:txBody>
        </p:sp>
      </p:grpSp>
      <p:grpSp>
        <p:nvGrpSpPr>
          <p:cNvPr id="47" name="Agrupar 46">
            <a:extLst>
              <a:ext uri="{FF2B5EF4-FFF2-40B4-BE49-F238E27FC236}">
                <a16:creationId xmlns:a16="http://schemas.microsoft.com/office/drawing/2014/main" id="{AF9AB4AB-56EA-438B-8B88-C344E96D1A41}"/>
              </a:ext>
            </a:extLst>
          </p:cNvPr>
          <p:cNvGrpSpPr/>
          <p:nvPr/>
        </p:nvGrpSpPr>
        <p:grpSpPr>
          <a:xfrm>
            <a:off x="7022714" y="1070016"/>
            <a:ext cx="3485322" cy="1286986"/>
            <a:chOff x="7887557" y="1400221"/>
            <a:chExt cx="3485322" cy="1286986"/>
          </a:xfrm>
        </p:grpSpPr>
        <p:sp>
          <p:nvSpPr>
            <p:cNvPr id="38" name="Elipse 37">
              <a:extLst>
                <a:ext uri="{FF2B5EF4-FFF2-40B4-BE49-F238E27FC236}">
                  <a16:creationId xmlns:a16="http://schemas.microsoft.com/office/drawing/2014/main" id="{13D506A4-C6F0-49D7-AF4E-2B50C2B9D1F2}"/>
                </a:ext>
              </a:extLst>
            </p:cNvPr>
            <p:cNvSpPr/>
            <p:nvPr/>
          </p:nvSpPr>
          <p:spPr>
            <a:xfrm>
              <a:off x="7887557" y="1400221"/>
              <a:ext cx="3485322" cy="128698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a:extLst>
                <a:ext uri="{FF2B5EF4-FFF2-40B4-BE49-F238E27FC236}">
                  <a16:creationId xmlns:a16="http://schemas.microsoft.com/office/drawing/2014/main" id="{493041C8-DFC4-4851-A18F-414DB1C14211}"/>
                </a:ext>
              </a:extLst>
            </p:cNvPr>
            <p:cNvSpPr txBox="1"/>
            <p:nvPr/>
          </p:nvSpPr>
          <p:spPr>
            <a:xfrm>
              <a:off x="8298774" y="1582049"/>
              <a:ext cx="2662889" cy="923330"/>
            </a:xfrm>
            <a:prstGeom prst="rect">
              <a:avLst/>
            </a:prstGeom>
            <a:noFill/>
          </p:spPr>
          <p:txBody>
            <a:bodyPr wrap="square" rtlCol="0">
              <a:spAutoFit/>
            </a:bodyPr>
            <a:lstStyle/>
            <a:p>
              <a:pPr algn="ctr"/>
              <a:r>
                <a:rPr lang="pt-BR" dirty="0"/>
                <a:t>Coordenação, planejamento, distribuição, garantias etc.</a:t>
              </a:r>
            </a:p>
          </p:txBody>
        </p:sp>
      </p:grpSp>
      <p:grpSp>
        <p:nvGrpSpPr>
          <p:cNvPr id="46" name="Agrupar 45">
            <a:extLst>
              <a:ext uri="{FF2B5EF4-FFF2-40B4-BE49-F238E27FC236}">
                <a16:creationId xmlns:a16="http://schemas.microsoft.com/office/drawing/2014/main" id="{7F7FF8F1-0E83-4D30-A163-24E54A1DF4C8}"/>
              </a:ext>
            </a:extLst>
          </p:cNvPr>
          <p:cNvGrpSpPr/>
          <p:nvPr/>
        </p:nvGrpSpPr>
        <p:grpSpPr>
          <a:xfrm>
            <a:off x="8298250" y="2166175"/>
            <a:ext cx="3485322" cy="1286986"/>
            <a:chOff x="8603547" y="2609229"/>
            <a:chExt cx="3485322" cy="1286986"/>
          </a:xfrm>
        </p:grpSpPr>
        <p:sp>
          <p:nvSpPr>
            <p:cNvPr id="39" name="Elipse 38">
              <a:extLst>
                <a:ext uri="{FF2B5EF4-FFF2-40B4-BE49-F238E27FC236}">
                  <a16:creationId xmlns:a16="http://schemas.microsoft.com/office/drawing/2014/main" id="{849EC376-AD7E-407C-A69D-DE1BC3BCE2A7}"/>
                </a:ext>
              </a:extLst>
            </p:cNvPr>
            <p:cNvSpPr/>
            <p:nvPr/>
          </p:nvSpPr>
          <p:spPr>
            <a:xfrm>
              <a:off x="8603547" y="2609229"/>
              <a:ext cx="3485322" cy="128698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CaixaDeTexto 11">
              <a:extLst>
                <a:ext uri="{FF2B5EF4-FFF2-40B4-BE49-F238E27FC236}">
                  <a16:creationId xmlns:a16="http://schemas.microsoft.com/office/drawing/2014/main" id="{B29A50DB-9CA9-4F47-9BEE-7B566D4C0FC6}"/>
                </a:ext>
              </a:extLst>
            </p:cNvPr>
            <p:cNvSpPr txBox="1"/>
            <p:nvPr/>
          </p:nvSpPr>
          <p:spPr>
            <a:xfrm>
              <a:off x="8818096" y="2791057"/>
              <a:ext cx="3056224" cy="923330"/>
            </a:xfrm>
            <a:prstGeom prst="rect">
              <a:avLst/>
            </a:prstGeom>
            <a:noFill/>
          </p:spPr>
          <p:txBody>
            <a:bodyPr wrap="square" rtlCol="0">
              <a:spAutoFit/>
            </a:bodyPr>
            <a:lstStyle/>
            <a:p>
              <a:pPr algn="ctr"/>
              <a:r>
                <a:rPr lang="pt-BR" dirty="0"/>
                <a:t>Honorários no Brasil e no exterior, relatórios, cartas de conforto, supervisão etc.</a:t>
              </a:r>
            </a:p>
          </p:txBody>
        </p:sp>
      </p:grpSp>
      <p:grpSp>
        <p:nvGrpSpPr>
          <p:cNvPr id="45" name="Agrupar 44">
            <a:extLst>
              <a:ext uri="{FF2B5EF4-FFF2-40B4-BE49-F238E27FC236}">
                <a16:creationId xmlns:a16="http://schemas.microsoft.com/office/drawing/2014/main" id="{D720205E-A869-48C2-85A2-941056434CA1}"/>
              </a:ext>
            </a:extLst>
          </p:cNvPr>
          <p:cNvGrpSpPr/>
          <p:nvPr/>
        </p:nvGrpSpPr>
        <p:grpSpPr>
          <a:xfrm>
            <a:off x="7735724" y="3378500"/>
            <a:ext cx="3485322" cy="1286986"/>
            <a:chOff x="8537288" y="3875694"/>
            <a:chExt cx="3485322" cy="1286986"/>
          </a:xfrm>
        </p:grpSpPr>
        <p:sp>
          <p:nvSpPr>
            <p:cNvPr id="40" name="Elipse 39">
              <a:extLst>
                <a:ext uri="{FF2B5EF4-FFF2-40B4-BE49-F238E27FC236}">
                  <a16:creationId xmlns:a16="http://schemas.microsoft.com/office/drawing/2014/main" id="{AD6D17C0-ED61-4BA5-A8FD-B34937EB8ACD}"/>
                </a:ext>
              </a:extLst>
            </p:cNvPr>
            <p:cNvSpPr/>
            <p:nvPr/>
          </p:nvSpPr>
          <p:spPr>
            <a:xfrm>
              <a:off x="8537288" y="3875694"/>
              <a:ext cx="3485322" cy="128698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aixaDeTexto 12">
              <a:extLst>
                <a:ext uri="{FF2B5EF4-FFF2-40B4-BE49-F238E27FC236}">
                  <a16:creationId xmlns:a16="http://schemas.microsoft.com/office/drawing/2014/main" id="{FCF0F53E-109B-48E3-8A89-085020962DD5}"/>
                </a:ext>
              </a:extLst>
            </p:cNvPr>
            <p:cNvSpPr txBox="1"/>
            <p:nvPr/>
          </p:nvSpPr>
          <p:spPr>
            <a:xfrm>
              <a:off x="8899208" y="4196022"/>
              <a:ext cx="2761482" cy="646331"/>
            </a:xfrm>
            <a:prstGeom prst="rect">
              <a:avLst/>
            </a:prstGeom>
            <a:noFill/>
          </p:spPr>
          <p:txBody>
            <a:bodyPr wrap="square" rtlCol="0">
              <a:spAutoFit/>
            </a:bodyPr>
            <a:lstStyle/>
            <a:p>
              <a:pPr algn="ctr"/>
              <a:r>
                <a:rPr lang="pt-BR" dirty="0"/>
                <a:t>Preparação, planejamento, orientação, sistemas etc.</a:t>
              </a:r>
            </a:p>
          </p:txBody>
        </p:sp>
      </p:grpSp>
      <p:grpSp>
        <p:nvGrpSpPr>
          <p:cNvPr id="44" name="Agrupar 43">
            <a:extLst>
              <a:ext uri="{FF2B5EF4-FFF2-40B4-BE49-F238E27FC236}">
                <a16:creationId xmlns:a16="http://schemas.microsoft.com/office/drawing/2014/main" id="{5C34C640-C7EA-4D82-BF9C-22509664260E}"/>
              </a:ext>
            </a:extLst>
          </p:cNvPr>
          <p:cNvGrpSpPr/>
          <p:nvPr/>
        </p:nvGrpSpPr>
        <p:grpSpPr>
          <a:xfrm>
            <a:off x="5834162" y="4318001"/>
            <a:ext cx="3485322" cy="1286986"/>
            <a:chOff x="8305972" y="5142159"/>
            <a:chExt cx="3485322" cy="1286986"/>
          </a:xfrm>
        </p:grpSpPr>
        <p:sp>
          <p:nvSpPr>
            <p:cNvPr id="41" name="Elipse 40">
              <a:extLst>
                <a:ext uri="{FF2B5EF4-FFF2-40B4-BE49-F238E27FC236}">
                  <a16:creationId xmlns:a16="http://schemas.microsoft.com/office/drawing/2014/main" id="{341080AB-6E19-4AA0-AEB5-EB0AAEB0D565}"/>
                </a:ext>
              </a:extLst>
            </p:cNvPr>
            <p:cNvSpPr/>
            <p:nvPr/>
          </p:nvSpPr>
          <p:spPr>
            <a:xfrm>
              <a:off x="8305972" y="5142159"/>
              <a:ext cx="3485322" cy="128698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CaixaDeTexto 13">
              <a:extLst>
                <a:ext uri="{FF2B5EF4-FFF2-40B4-BE49-F238E27FC236}">
                  <a16:creationId xmlns:a16="http://schemas.microsoft.com/office/drawing/2014/main" id="{0432BED4-FC86-495A-BB66-B2C763C8E5B0}"/>
                </a:ext>
              </a:extLst>
            </p:cNvPr>
            <p:cNvSpPr txBox="1"/>
            <p:nvPr/>
          </p:nvSpPr>
          <p:spPr>
            <a:xfrm>
              <a:off x="8889068" y="5323987"/>
              <a:ext cx="2319131" cy="923330"/>
            </a:xfrm>
            <a:prstGeom prst="rect">
              <a:avLst/>
            </a:prstGeom>
            <a:noFill/>
          </p:spPr>
          <p:txBody>
            <a:bodyPr wrap="square" rtlCol="0">
              <a:spAutoFit/>
            </a:bodyPr>
            <a:lstStyle/>
            <a:p>
              <a:pPr algn="ctr"/>
              <a:r>
                <a:rPr lang="pt-BR" dirty="0"/>
                <a:t>Pesquisas, prospectos, eventos, redação, mídias etc.</a:t>
              </a:r>
            </a:p>
          </p:txBody>
        </p:sp>
      </p:grpSp>
      <p:grpSp>
        <p:nvGrpSpPr>
          <p:cNvPr id="43" name="Agrupar 42">
            <a:extLst>
              <a:ext uri="{FF2B5EF4-FFF2-40B4-BE49-F238E27FC236}">
                <a16:creationId xmlns:a16="http://schemas.microsoft.com/office/drawing/2014/main" id="{9120A755-555A-42B8-81FF-D530C92F7285}"/>
              </a:ext>
            </a:extLst>
          </p:cNvPr>
          <p:cNvGrpSpPr/>
          <p:nvPr/>
        </p:nvGrpSpPr>
        <p:grpSpPr>
          <a:xfrm>
            <a:off x="4091501" y="5279367"/>
            <a:ext cx="3485322" cy="1286986"/>
            <a:chOff x="5184484" y="4566773"/>
            <a:chExt cx="3485322" cy="1286986"/>
          </a:xfrm>
        </p:grpSpPr>
        <p:sp>
          <p:nvSpPr>
            <p:cNvPr id="42" name="Elipse 41">
              <a:extLst>
                <a:ext uri="{FF2B5EF4-FFF2-40B4-BE49-F238E27FC236}">
                  <a16:creationId xmlns:a16="http://schemas.microsoft.com/office/drawing/2014/main" id="{22F57EAE-AF6A-4847-B0AF-A1E21103583C}"/>
                </a:ext>
              </a:extLst>
            </p:cNvPr>
            <p:cNvSpPr/>
            <p:nvPr/>
          </p:nvSpPr>
          <p:spPr>
            <a:xfrm>
              <a:off x="5184484" y="4566773"/>
              <a:ext cx="3485322" cy="1286986"/>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CaixaDeTexto 14">
              <a:extLst>
                <a:ext uri="{FF2B5EF4-FFF2-40B4-BE49-F238E27FC236}">
                  <a16:creationId xmlns:a16="http://schemas.microsoft.com/office/drawing/2014/main" id="{E001CB16-53FF-488B-AFA7-CB9FFF7ACABA}"/>
                </a:ext>
              </a:extLst>
            </p:cNvPr>
            <p:cNvSpPr txBox="1"/>
            <p:nvPr/>
          </p:nvSpPr>
          <p:spPr>
            <a:xfrm>
              <a:off x="5767580" y="4748601"/>
              <a:ext cx="2319131" cy="923330"/>
            </a:xfrm>
            <a:prstGeom prst="rect">
              <a:avLst/>
            </a:prstGeom>
            <a:noFill/>
          </p:spPr>
          <p:txBody>
            <a:bodyPr wrap="square" rtlCol="0">
              <a:spAutoFit/>
            </a:bodyPr>
            <a:lstStyle/>
            <a:p>
              <a:pPr algn="ctr"/>
              <a:r>
                <a:rPr lang="pt-BR" dirty="0"/>
                <a:t>Pessoal, estrutura, processos, serviços especializados etc.</a:t>
              </a:r>
            </a:p>
          </p:txBody>
        </p:sp>
      </p:grpSp>
    </p:spTree>
    <p:extLst>
      <p:ext uri="{BB962C8B-B14F-4D97-AF65-F5344CB8AC3E}">
        <p14:creationId xmlns:p14="http://schemas.microsoft.com/office/powerpoint/2010/main" val="2901384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9E7A3BC6-10CD-4F32-9EEA-3B2159273524}"/>
              </a:ext>
            </a:extLst>
          </p:cNvPr>
          <p:cNvSpPr txBox="1"/>
          <p:nvPr/>
        </p:nvSpPr>
        <p:spPr>
          <a:xfrm>
            <a:off x="4216433" y="2001078"/>
            <a:ext cx="6599582" cy="2554545"/>
          </a:xfrm>
          <a:prstGeom prst="rect">
            <a:avLst/>
          </a:prstGeom>
          <a:noFill/>
        </p:spPr>
        <p:txBody>
          <a:bodyPr wrap="square" rtlCol="0">
            <a:spAutoFit/>
          </a:bodyPr>
          <a:lstStyle/>
          <a:p>
            <a:r>
              <a:rPr lang="pt-BR" sz="3200"/>
              <a:t>O que é IPO?</a:t>
            </a:r>
          </a:p>
          <a:p>
            <a:endParaRPr lang="pt-BR" sz="3200"/>
          </a:p>
          <a:p>
            <a:r>
              <a:rPr lang="pt-BR" sz="3200"/>
              <a:t>O que é Lançamento Primário?</a:t>
            </a:r>
          </a:p>
          <a:p>
            <a:endParaRPr lang="pt-BR" sz="3200"/>
          </a:p>
          <a:p>
            <a:r>
              <a:rPr lang="pt-BR" sz="3200"/>
              <a:t>O que é Lançamento Secundário?</a:t>
            </a:r>
            <a:endParaRPr lang="pt-BR" sz="3200" dirty="0"/>
          </a:p>
        </p:txBody>
      </p:sp>
      <p:pic>
        <p:nvPicPr>
          <p:cNvPr id="3" name="Imagem 2">
            <a:extLst>
              <a:ext uri="{FF2B5EF4-FFF2-40B4-BE49-F238E27FC236}">
                <a16:creationId xmlns:a16="http://schemas.microsoft.com/office/drawing/2014/main" id="{0A006F4B-9087-4551-9997-7A19DDB67F3F}"/>
              </a:ext>
            </a:extLst>
          </p:cNvPr>
          <p:cNvPicPr>
            <a:picLocks noChangeAspect="1"/>
          </p:cNvPicPr>
          <p:nvPr/>
        </p:nvPicPr>
        <p:blipFill>
          <a:blip r:embed="rId2"/>
          <a:stretch>
            <a:fillRect/>
          </a:stretch>
        </p:blipFill>
        <p:spPr>
          <a:xfrm>
            <a:off x="1972846" y="2278225"/>
            <a:ext cx="2000250" cy="2000250"/>
          </a:xfrm>
          <a:prstGeom prst="rect">
            <a:avLst/>
          </a:prstGeom>
        </p:spPr>
      </p:pic>
    </p:spTree>
    <p:extLst>
      <p:ext uri="{BB962C8B-B14F-4D97-AF65-F5344CB8AC3E}">
        <p14:creationId xmlns:p14="http://schemas.microsoft.com/office/powerpoint/2010/main" val="2738601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6B4939FA-E7E2-4EDB-9B5F-47DEE6773488}"/>
              </a:ext>
            </a:extLst>
          </p:cNvPr>
          <p:cNvSpPr txBox="1"/>
          <p:nvPr/>
        </p:nvSpPr>
        <p:spPr>
          <a:xfrm>
            <a:off x="4187688" y="842939"/>
            <a:ext cx="3591337" cy="646331"/>
          </a:xfrm>
          <a:prstGeom prst="rect">
            <a:avLst/>
          </a:prstGeom>
          <a:noFill/>
        </p:spPr>
        <p:txBody>
          <a:bodyPr wrap="square" rtlCol="0">
            <a:spAutoFit/>
          </a:bodyPr>
          <a:lstStyle/>
          <a:p>
            <a:pPr algn="ctr"/>
            <a:r>
              <a:rPr lang="pt-BR" sz="3600" dirty="0"/>
              <a:t>Tipo de Oferta</a:t>
            </a:r>
          </a:p>
        </p:txBody>
      </p:sp>
      <p:sp>
        <p:nvSpPr>
          <p:cNvPr id="5" name="CaixaDeTexto 4">
            <a:extLst>
              <a:ext uri="{FF2B5EF4-FFF2-40B4-BE49-F238E27FC236}">
                <a16:creationId xmlns:a16="http://schemas.microsoft.com/office/drawing/2014/main" id="{F2FF3447-AD74-4345-AA94-A478F6607A40}"/>
              </a:ext>
            </a:extLst>
          </p:cNvPr>
          <p:cNvSpPr txBox="1"/>
          <p:nvPr/>
        </p:nvSpPr>
        <p:spPr>
          <a:xfrm>
            <a:off x="2408579" y="2239579"/>
            <a:ext cx="3167272" cy="954107"/>
          </a:xfrm>
          <a:prstGeom prst="rect">
            <a:avLst/>
          </a:prstGeom>
          <a:noFill/>
          <a:ln w="28575">
            <a:solidFill>
              <a:schemeClr val="bg2">
                <a:lumMod val="75000"/>
              </a:schemeClr>
            </a:solidFill>
          </a:ln>
        </p:spPr>
        <p:txBody>
          <a:bodyPr wrap="square" rtlCol="0">
            <a:spAutoFit/>
          </a:bodyPr>
          <a:lstStyle/>
          <a:p>
            <a:pPr algn="ctr"/>
            <a:r>
              <a:rPr lang="pt-BR" sz="2800" dirty="0"/>
              <a:t>IPO – </a:t>
            </a:r>
            <a:r>
              <a:rPr lang="pt-BR" sz="2800" dirty="0" err="1"/>
              <a:t>Initial</a:t>
            </a:r>
            <a:r>
              <a:rPr lang="pt-BR" sz="2800" dirty="0"/>
              <a:t> </a:t>
            </a:r>
            <a:r>
              <a:rPr lang="pt-BR" sz="2800" dirty="0" err="1"/>
              <a:t>Public</a:t>
            </a:r>
            <a:r>
              <a:rPr lang="pt-BR" sz="2800" dirty="0"/>
              <a:t> </a:t>
            </a:r>
            <a:r>
              <a:rPr lang="pt-BR" sz="2800" dirty="0" err="1"/>
              <a:t>Offering</a:t>
            </a:r>
            <a:endParaRPr lang="pt-BR" sz="2800" dirty="0"/>
          </a:p>
        </p:txBody>
      </p:sp>
      <p:sp>
        <p:nvSpPr>
          <p:cNvPr id="6" name="CaixaDeTexto 5">
            <a:extLst>
              <a:ext uri="{FF2B5EF4-FFF2-40B4-BE49-F238E27FC236}">
                <a16:creationId xmlns:a16="http://schemas.microsoft.com/office/drawing/2014/main" id="{EFB37F5D-2665-42FD-A8BF-1B5713333D54}"/>
              </a:ext>
            </a:extLst>
          </p:cNvPr>
          <p:cNvSpPr txBox="1"/>
          <p:nvPr/>
        </p:nvSpPr>
        <p:spPr>
          <a:xfrm>
            <a:off x="2408579" y="3722256"/>
            <a:ext cx="3167272" cy="954107"/>
          </a:xfrm>
          <a:prstGeom prst="rect">
            <a:avLst/>
          </a:prstGeom>
          <a:noFill/>
          <a:ln w="28575">
            <a:solidFill>
              <a:schemeClr val="bg2">
                <a:lumMod val="75000"/>
              </a:schemeClr>
            </a:solidFill>
          </a:ln>
        </p:spPr>
        <p:txBody>
          <a:bodyPr wrap="square" rtlCol="0">
            <a:spAutoFit/>
          </a:bodyPr>
          <a:lstStyle/>
          <a:p>
            <a:pPr algn="ctr"/>
            <a:r>
              <a:rPr lang="pt-BR" sz="2800" dirty="0"/>
              <a:t>Lançamento Primário</a:t>
            </a:r>
          </a:p>
        </p:txBody>
      </p:sp>
      <p:sp>
        <p:nvSpPr>
          <p:cNvPr id="7" name="CaixaDeTexto 6">
            <a:extLst>
              <a:ext uri="{FF2B5EF4-FFF2-40B4-BE49-F238E27FC236}">
                <a16:creationId xmlns:a16="http://schemas.microsoft.com/office/drawing/2014/main" id="{4C98028E-23D2-4C31-9672-AC30E717A037}"/>
              </a:ext>
            </a:extLst>
          </p:cNvPr>
          <p:cNvSpPr txBox="1"/>
          <p:nvPr/>
        </p:nvSpPr>
        <p:spPr>
          <a:xfrm>
            <a:off x="2408579" y="5204933"/>
            <a:ext cx="3167272" cy="954107"/>
          </a:xfrm>
          <a:prstGeom prst="rect">
            <a:avLst/>
          </a:prstGeom>
          <a:noFill/>
          <a:ln w="28575">
            <a:solidFill>
              <a:schemeClr val="bg2">
                <a:lumMod val="75000"/>
              </a:schemeClr>
            </a:solidFill>
          </a:ln>
        </p:spPr>
        <p:txBody>
          <a:bodyPr wrap="square" rtlCol="0">
            <a:spAutoFit/>
          </a:bodyPr>
          <a:lstStyle/>
          <a:p>
            <a:pPr algn="ctr"/>
            <a:r>
              <a:rPr lang="pt-BR" sz="2800" dirty="0"/>
              <a:t>Lançamento Secundário</a:t>
            </a:r>
          </a:p>
        </p:txBody>
      </p:sp>
      <p:grpSp>
        <p:nvGrpSpPr>
          <p:cNvPr id="13" name="Agrupar 12">
            <a:extLst>
              <a:ext uri="{FF2B5EF4-FFF2-40B4-BE49-F238E27FC236}">
                <a16:creationId xmlns:a16="http://schemas.microsoft.com/office/drawing/2014/main" id="{98948CFB-E607-418B-A424-8426B2CD1330}"/>
              </a:ext>
            </a:extLst>
          </p:cNvPr>
          <p:cNvGrpSpPr/>
          <p:nvPr/>
        </p:nvGrpSpPr>
        <p:grpSpPr>
          <a:xfrm>
            <a:off x="6155631" y="2160042"/>
            <a:ext cx="3935898" cy="1113182"/>
            <a:chOff x="4565371" y="1630402"/>
            <a:chExt cx="3935898" cy="1113182"/>
          </a:xfrm>
        </p:grpSpPr>
        <p:sp>
          <p:nvSpPr>
            <p:cNvPr id="12" name="Retângulo 11">
              <a:extLst>
                <a:ext uri="{FF2B5EF4-FFF2-40B4-BE49-F238E27FC236}">
                  <a16:creationId xmlns:a16="http://schemas.microsoft.com/office/drawing/2014/main" id="{491E2B22-738F-48B5-A3D4-75D0CCE99DD9}"/>
                </a:ext>
              </a:extLst>
            </p:cNvPr>
            <p:cNvSpPr/>
            <p:nvPr/>
          </p:nvSpPr>
          <p:spPr>
            <a:xfrm>
              <a:off x="4565371" y="1630402"/>
              <a:ext cx="3935898" cy="1113182"/>
            </a:xfrm>
            <a:prstGeom prst="rect">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CaixaDeTexto 7">
              <a:extLst>
                <a:ext uri="{FF2B5EF4-FFF2-40B4-BE49-F238E27FC236}">
                  <a16:creationId xmlns:a16="http://schemas.microsoft.com/office/drawing/2014/main" id="{FE15522B-5D9D-4BC6-96A2-0B5B5F36B545}"/>
                </a:ext>
              </a:extLst>
            </p:cNvPr>
            <p:cNvSpPr txBox="1"/>
            <p:nvPr/>
          </p:nvSpPr>
          <p:spPr>
            <a:xfrm>
              <a:off x="4651511" y="1833050"/>
              <a:ext cx="3763619" cy="707886"/>
            </a:xfrm>
            <a:prstGeom prst="rect">
              <a:avLst/>
            </a:prstGeom>
            <a:noFill/>
            <a:ln w="28575">
              <a:noFill/>
            </a:ln>
          </p:spPr>
          <p:txBody>
            <a:bodyPr wrap="square" rtlCol="0">
              <a:spAutoFit/>
            </a:bodyPr>
            <a:lstStyle/>
            <a:p>
              <a:pPr algn="ctr"/>
              <a:r>
                <a:rPr lang="pt-BR" sz="2000" dirty="0"/>
                <a:t>É a primeira vez que a empresa oferta ações ao público</a:t>
              </a:r>
            </a:p>
          </p:txBody>
        </p:sp>
      </p:grpSp>
      <p:grpSp>
        <p:nvGrpSpPr>
          <p:cNvPr id="14" name="Agrupar 13">
            <a:extLst>
              <a:ext uri="{FF2B5EF4-FFF2-40B4-BE49-F238E27FC236}">
                <a16:creationId xmlns:a16="http://schemas.microsoft.com/office/drawing/2014/main" id="{BCF632F6-CCE7-4D4F-A153-5F79AE3BC911}"/>
              </a:ext>
            </a:extLst>
          </p:cNvPr>
          <p:cNvGrpSpPr/>
          <p:nvPr/>
        </p:nvGrpSpPr>
        <p:grpSpPr>
          <a:xfrm>
            <a:off x="6155631" y="3631807"/>
            <a:ext cx="3935898" cy="1113182"/>
            <a:chOff x="4565371" y="3115634"/>
            <a:chExt cx="3935898" cy="1113182"/>
          </a:xfrm>
        </p:grpSpPr>
        <p:sp>
          <p:nvSpPr>
            <p:cNvPr id="11" name="Retângulo 10">
              <a:extLst>
                <a:ext uri="{FF2B5EF4-FFF2-40B4-BE49-F238E27FC236}">
                  <a16:creationId xmlns:a16="http://schemas.microsoft.com/office/drawing/2014/main" id="{56FAFE4B-2913-41BC-AADA-542BB92BF82F}"/>
                </a:ext>
              </a:extLst>
            </p:cNvPr>
            <p:cNvSpPr/>
            <p:nvPr/>
          </p:nvSpPr>
          <p:spPr>
            <a:xfrm>
              <a:off x="4565371" y="3115634"/>
              <a:ext cx="3935898" cy="1113182"/>
            </a:xfrm>
            <a:prstGeom prst="rect">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CaixaDeTexto 8">
              <a:extLst>
                <a:ext uri="{FF2B5EF4-FFF2-40B4-BE49-F238E27FC236}">
                  <a16:creationId xmlns:a16="http://schemas.microsoft.com/office/drawing/2014/main" id="{A5897F04-7796-4046-9FBE-D58F1546CCDE}"/>
                </a:ext>
              </a:extLst>
            </p:cNvPr>
            <p:cNvSpPr txBox="1"/>
            <p:nvPr/>
          </p:nvSpPr>
          <p:spPr>
            <a:xfrm>
              <a:off x="4651511" y="3164394"/>
              <a:ext cx="3763619" cy="1015663"/>
            </a:xfrm>
            <a:prstGeom prst="rect">
              <a:avLst/>
            </a:prstGeom>
            <a:noFill/>
            <a:ln w="28575">
              <a:noFill/>
            </a:ln>
          </p:spPr>
          <p:txBody>
            <a:bodyPr wrap="square" rtlCol="0">
              <a:spAutoFit/>
            </a:bodyPr>
            <a:lstStyle/>
            <a:p>
              <a:pPr algn="ctr"/>
              <a:r>
                <a:rPr lang="pt-BR" sz="2000" dirty="0"/>
                <a:t>É a oferta de ações novas pela empresa.</a:t>
              </a:r>
            </a:p>
            <a:p>
              <a:pPr algn="ctr"/>
              <a:r>
                <a:rPr lang="pt-BR" sz="2000" dirty="0"/>
                <a:t>A empresa capta dinheiro.</a:t>
              </a:r>
            </a:p>
          </p:txBody>
        </p:sp>
      </p:grpSp>
      <p:grpSp>
        <p:nvGrpSpPr>
          <p:cNvPr id="15" name="Agrupar 14">
            <a:extLst>
              <a:ext uri="{FF2B5EF4-FFF2-40B4-BE49-F238E27FC236}">
                <a16:creationId xmlns:a16="http://schemas.microsoft.com/office/drawing/2014/main" id="{1D04B072-5288-49D0-B757-4B254FC39BB1}"/>
              </a:ext>
            </a:extLst>
          </p:cNvPr>
          <p:cNvGrpSpPr/>
          <p:nvPr/>
        </p:nvGrpSpPr>
        <p:grpSpPr>
          <a:xfrm>
            <a:off x="6155631" y="5103572"/>
            <a:ext cx="3935898" cy="1113182"/>
            <a:chOff x="4608441" y="4576487"/>
            <a:chExt cx="3935898" cy="1113182"/>
          </a:xfrm>
        </p:grpSpPr>
        <p:sp>
          <p:nvSpPr>
            <p:cNvPr id="2" name="Retângulo 1">
              <a:extLst>
                <a:ext uri="{FF2B5EF4-FFF2-40B4-BE49-F238E27FC236}">
                  <a16:creationId xmlns:a16="http://schemas.microsoft.com/office/drawing/2014/main" id="{795EACF6-10ED-4521-B8B5-589E28282F6B}"/>
                </a:ext>
              </a:extLst>
            </p:cNvPr>
            <p:cNvSpPr/>
            <p:nvPr/>
          </p:nvSpPr>
          <p:spPr>
            <a:xfrm>
              <a:off x="4608441" y="4576487"/>
              <a:ext cx="3935898" cy="1113182"/>
            </a:xfrm>
            <a:prstGeom prst="rect">
              <a:avLst/>
            </a:prstGeom>
            <a:solidFill>
              <a:schemeClr val="bg1">
                <a:lumMod val="9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CaixaDeTexto 9">
              <a:extLst>
                <a:ext uri="{FF2B5EF4-FFF2-40B4-BE49-F238E27FC236}">
                  <a16:creationId xmlns:a16="http://schemas.microsoft.com/office/drawing/2014/main" id="{C5B82A99-7E5C-4A53-B94B-017F99B14B37}"/>
                </a:ext>
              </a:extLst>
            </p:cNvPr>
            <p:cNvSpPr txBox="1"/>
            <p:nvPr/>
          </p:nvSpPr>
          <p:spPr>
            <a:xfrm>
              <a:off x="4608441" y="4625247"/>
              <a:ext cx="3935898" cy="1015663"/>
            </a:xfrm>
            <a:prstGeom prst="rect">
              <a:avLst/>
            </a:prstGeom>
            <a:noFill/>
            <a:ln w="28575">
              <a:noFill/>
            </a:ln>
          </p:spPr>
          <p:txBody>
            <a:bodyPr wrap="square" rtlCol="0">
              <a:spAutoFit/>
            </a:bodyPr>
            <a:lstStyle/>
            <a:p>
              <a:pPr algn="ctr"/>
              <a:r>
                <a:rPr lang="pt-BR" sz="2000" dirty="0"/>
                <a:t>É a oferta de ações dos atuais acionistas da empresa.</a:t>
              </a:r>
            </a:p>
            <a:p>
              <a:pPr algn="ctr"/>
              <a:r>
                <a:rPr lang="pt-BR" sz="2000" dirty="0"/>
                <a:t>O dinheiro vai para os acionistas.</a:t>
              </a:r>
            </a:p>
          </p:txBody>
        </p:sp>
      </p:grpSp>
      <p:cxnSp>
        <p:nvCxnSpPr>
          <p:cNvPr id="17" name="Conector reto 16">
            <a:extLst>
              <a:ext uri="{FF2B5EF4-FFF2-40B4-BE49-F238E27FC236}">
                <a16:creationId xmlns:a16="http://schemas.microsoft.com/office/drawing/2014/main" id="{F997F434-FDCC-4A3D-932B-B8692ED574B4}"/>
              </a:ext>
            </a:extLst>
          </p:cNvPr>
          <p:cNvCxnSpPr>
            <a:stCxn id="5" idx="3"/>
            <a:endCxn id="12" idx="1"/>
          </p:cNvCxnSpPr>
          <p:nvPr/>
        </p:nvCxnSpPr>
        <p:spPr>
          <a:xfrm>
            <a:off x="5575851" y="2716633"/>
            <a:ext cx="579780" cy="0"/>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EBD19E43-E21A-481B-B6DF-52C2AB8C15DC}"/>
              </a:ext>
            </a:extLst>
          </p:cNvPr>
          <p:cNvCxnSpPr/>
          <p:nvPr/>
        </p:nvCxnSpPr>
        <p:spPr>
          <a:xfrm>
            <a:off x="5575851" y="4199310"/>
            <a:ext cx="579779" cy="2555"/>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E278F41F-B0ED-4A77-AD24-BF88C366AF46}"/>
              </a:ext>
            </a:extLst>
          </p:cNvPr>
          <p:cNvCxnSpPr/>
          <p:nvPr/>
        </p:nvCxnSpPr>
        <p:spPr>
          <a:xfrm>
            <a:off x="5575851" y="5684112"/>
            <a:ext cx="579779" cy="2555"/>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2180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aixaDeTexto 15">
            <a:extLst>
              <a:ext uri="{FF2B5EF4-FFF2-40B4-BE49-F238E27FC236}">
                <a16:creationId xmlns:a16="http://schemas.microsoft.com/office/drawing/2014/main" id="{B012B851-DF8C-4D36-A017-5C1AD874F017}"/>
              </a:ext>
            </a:extLst>
          </p:cNvPr>
          <p:cNvSpPr txBox="1"/>
          <p:nvPr/>
        </p:nvSpPr>
        <p:spPr>
          <a:xfrm>
            <a:off x="4202365" y="2644170"/>
            <a:ext cx="6599582" cy="1569660"/>
          </a:xfrm>
          <a:prstGeom prst="rect">
            <a:avLst/>
          </a:prstGeom>
          <a:noFill/>
        </p:spPr>
        <p:txBody>
          <a:bodyPr wrap="square" rtlCol="0">
            <a:spAutoFit/>
          </a:bodyPr>
          <a:lstStyle/>
          <a:p>
            <a:r>
              <a:rPr lang="pt-BR" sz="3200" dirty="0"/>
              <a:t>O que é Mercado Primário?</a:t>
            </a:r>
          </a:p>
          <a:p>
            <a:endParaRPr lang="pt-BR" sz="3200" dirty="0"/>
          </a:p>
          <a:p>
            <a:r>
              <a:rPr lang="pt-BR" sz="3200" dirty="0"/>
              <a:t>O que é Mercado Secundário?</a:t>
            </a:r>
          </a:p>
        </p:txBody>
      </p:sp>
      <p:pic>
        <p:nvPicPr>
          <p:cNvPr id="17" name="Imagem 16">
            <a:extLst>
              <a:ext uri="{FF2B5EF4-FFF2-40B4-BE49-F238E27FC236}">
                <a16:creationId xmlns:a16="http://schemas.microsoft.com/office/drawing/2014/main" id="{9A39B3E9-4AFF-4BF9-891E-AD44A012DF85}"/>
              </a:ext>
            </a:extLst>
          </p:cNvPr>
          <p:cNvPicPr>
            <a:picLocks noChangeAspect="1"/>
          </p:cNvPicPr>
          <p:nvPr/>
        </p:nvPicPr>
        <p:blipFill>
          <a:blip r:embed="rId2"/>
          <a:stretch>
            <a:fillRect/>
          </a:stretch>
        </p:blipFill>
        <p:spPr>
          <a:xfrm>
            <a:off x="1972846" y="2278225"/>
            <a:ext cx="2000250" cy="2000250"/>
          </a:xfrm>
          <a:prstGeom prst="rect">
            <a:avLst/>
          </a:prstGeom>
        </p:spPr>
      </p:pic>
    </p:spTree>
    <p:extLst>
      <p:ext uri="{BB962C8B-B14F-4D97-AF65-F5344CB8AC3E}">
        <p14:creationId xmlns:p14="http://schemas.microsoft.com/office/powerpoint/2010/main" val="391866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aixaDeTexto 16">
            <a:extLst>
              <a:ext uri="{FF2B5EF4-FFF2-40B4-BE49-F238E27FC236}">
                <a16:creationId xmlns:a16="http://schemas.microsoft.com/office/drawing/2014/main" id="{8AD3A2FE-0B13-445A-8185-E574151ADA9F}"/>
              </a:ext>
            </a:extLst>
          </p:cNvPr>
          <p:cNvSpPr txBox="1"/>
          <p:nvPr/>
        </p:nvSpPr>
        <p:spPr>
          <a:xfrm>
            <a:off x="3567939" y="809034"/>
            <a:ext cx="4660890" cy="646331"/>
          </a:xfrm>
          <a:prstGeom prst="rect">
            <a:avLst/>
          </a:prstGeom>
          <a:noFill/>
        </p:spPr>
        <p:txBody>
          <a:bodyPr wrap="square" rtlCol="0">
            <a:spAutoFit/>
          </a:bodyPr>
          <a:lstStyle/>
          <a:p>
            <a:pPr algn="ctr"/>
            <a:r>
              <a:rPr lang="pt-BR" sz="3600" dirty="0"/>
              <a:t>Abertura de Capital</a:t>
            </a:r>
          </a:p>
        </p:txBody>
      </p:sp>
      <p:grpSp>
        <p:nvGrpSpPr>
          <p:cNvPr id="74" name="Agrupar 73">
            <a:extLst>
              <a:ext uri="{FF2B5EF4-FFF2-40B4-BE49-F238E27FC236}">
                <a16:creationId xmlns:a16="http://schemas.microsoft.com/office/drawing/2014/main" id="{4C2ADA22-4431-4BFE-9FB1-602E03DDEFFB}"/>
              </a:ext>
            </a:extLst>
          </p:cNvPr>
          <p:cNvGrpSpPr/>
          <p:nvPr/>
        </p:nvGrpSpPr>
        <p:grpSpPr>
          <a:xfrm>
            <a:off x="4696874" y="2055046"/>
            <a:ext cx="6633019" cy="4238825"/>
            <a:chOff x="1828494" y="2041793"/>
            <a:chExt cx="6633019" cy="4238825"/>
          </a:xfrm>
        </p:grpSpPr>
        <p:pic>
          <p:nvPicPr>
            <p:cNvPr id="3" name="Gráfico 2" descr="Produção">
              <a:extLst>
                <a:ext uri="{FF2B5EF4-FFF2-40B4-BE49-F238E27FC236}">
                  <a16:creationId xmlns:a16="http://schemas.microsoft.com/office/drawing/2014/main" id="{4B4792B6-1A44-47B9-B8C0-DF40F00F28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28494" y="2649845"/>
              <a:ext cx="1164765" cy="1164765"/>
            </a:xfrm>
            <a:prstGeom prst="rect">
              <a:avLst/>
            </a:prstGeom>
          </p:spPr>
        </p:pic>
        <p:grpSp>
          <p:nvGrpSpPr>
            <p:cNvPr id="22" name="Agrupar 21">
              <a:extLst>
                <a:ext uri="{FF2B5EF4-FFF2-40B4-BE49-F238E27FC236}">
                  <a16:creationId xmlns:a16="http://schemas.microsoft.com/office/drawing/2014/main" id="{D6FCAB47-53E7-45AA-90CD-136124E12FDF}"/>
                </a:ext>
              </a:extLst>
            </p:cNvPr>
            <p:cNvGrpSpPr/>
            <p:nvPr/>
          </p:nvGrpSpPr>
          <p:grpSpPr>
            <a:xfrm>
              <a:off x="3287253" y="2041793"/>
              <a:ext cx="1378226" cy="622852"/>
              <a:chOff x="3287253" y="2041793"/>
              <a:chExt cx="1378226" cy="622852"/>
            </a:xfrm>
          </p:grpSpPr>
          <p:sp>
            <p:nvSpPr>
              <p:cNvPr id="5" name="Elipse 4">
                <a:extLst>
                  <a:ext uri="{FF2B5EF4-FFF2-40B4-BE49-F238E27FC236}">
                    <a16:creationId xmlns:a16="http://schemas.microsoft.com/office/drawing/2014/main" id="{D33B887C-8C67-4983-9EE8-D9184EABFD6C}"/>
                  </a:ext>
                </a:extLst>
              </p:cNvPr>
              <p:cNvSpPr/>
              <p:nvPr/>
            </p:nvSpPr>
            <p:spPr>
              <a:xfrm>
                <a:off x="3287253" y="2041793"/>
                <a:ext cx="1378226" cy="622852"/>
              </a:xfrm>
              <a:prstGeom prst="ellipse">
                <a:avLst/>
              </a:prstGeom>
              <a:solidFill>
                <a:schemeClr val="accent1">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a:extLst>
                  <a:ext uri="{FF2B5EF4-FFF2-40B4-BE49-F238E27FC236}">
                    <a16:creationId xmlns:a16="http://schemas.microsoft.com/office/drawing/2014/main" id="{42FC5370-38C3-4B43-A4F6-2232D9513FA9}"/>
                  </a:ext>
                </a:extLst>
              </p:cNvPr>
              <p:cNvSpPr txBox="1"/>
              <p:nvPr/>
            </p:nvSpPr>
            <p:spPr>
              <a:xfrm>
                <a:off x="3393984" y="2122387"/>
                <a:ext cx="1164765" cy="461665"/>
              </a:xfrm>
              <a:prstGeom prst="rect">
                <a:avLst/>
              </a:prstGeom>
              <a:noFill/>
            </p:spPr>
            <p:txBody>
              <a:bodyPr wrap="square" rtlCol="0">
                <a:spAutoFit/>
              </a:bodyPr>
              <a:lstStyle/>
              <a:p>
                <a:pPr algn="ctr"/>
                <a:r>
                  <a:rPr lang="pt-BR" sz="2400" dirty="0"/>
                  <a:t>CVM</a:t>
                </a:r>
              </a:p>
            </p:txBody>
          </p:sp>
        </p:grpSp>
        <p:grpSp>
          <p:nvGrpSpPr>
            <p:cNvPr id="20" name="Agrupar 19">
              <a:extLst>
                <a:ext uri="{FF2B5EF4-FFF2-40B4-BE49-F238E27FC236}">
                  <a16:creationId xmlns:a16="http://schemas.microsoft.com/office/drawing/2014/main" id="{5D1BB3C9-AC9D-4243-982D-33980068C150}"/>
                </a:ext>
              </a:extLst>
            </p:cNvPr>
            <p:cNvGrpSpPr/>
            <p:nvPr/>
          </p:nvGrpSpPr>
          <p:grpSpPr>
            <a:xfrm>
              <a:off x="4971299" y="3144295"/>
              <a:ext cx="940904" cy="901148"/>
              <a:chOff x="5199465" y="2847669"/>
              <a:chExt cx="940904" cy="901148"/>
            </a:xfrm>
          </p:grpSpPr>
          <p:sp>
            <p:nvSpPr>
              <p:cNvPr id="6" name="Elipse 5">
                <a:extLst>
                  <a:ext uri="{FF2B5EF4-FFF2-40B4-BE49-F238E27FC236}">
                    <a16:creationId xmlns:a16="http://schemas.microsoft.com/office/drawing/2014/main" id="{F723C314-8D10-419D-A274-52CA12AF4417}"/>
                  </a:ext>
                </a:extLst>
              </p:cNvPr>
              <p:cNvSpPr/>
              <p:nvPr/>
            </p:nvSpPr>
            <p:spPr>
              <a:xfrm>
                <a:off x="5199465" y="2847669"/>
                <a:ext cx="940904" cy="901148"/>
              </a:xfrm>
              <a:prstGeom prst="ellipse">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CaixaDeTexto 23">
                <a:extLst>
                  <a:ext uri="{FF2B5EF4-FFF2-40B4-BE49-F238E27FC236}">
                    <a16:creationId xmlns:a16="http://schemas.microsoft.com/office/drawing/2014/main" id="{35129212-697E-4070-8128-1B3C94A235F1}"/>
                  </a:ext>
                </a:extLst>
              </p:cNvPr>
              <p:cNvSpPr txBox="1"/>
              <p:nvPr/>
            </p:nvSpPr>
            <p:spPr>
              <a:xfrm>
                <a:off x="5375770" y="3067411"/>
                <a:ext cx="588294" cy="461665"/>
              </a:xfrm>
              <a:prstGeom prst="rect">
                <a:avLst/>
              </a:prstGeom>
              <a:noFill/>
            </p:spPr>
            <p:txBody>
              <a:bodyPr wrap="square" rtlCol="0">
                <a:spAutoFit/>
              </a:bodyPr>
              <a:lstStyle/>
              <a:p>
                <a:pPr algn="ctr"/>
                <a:r>
                  <a:rPr lang="pt-BR" sz="2400" dirty="0"/>
                  <a:t>IF</a:t>
                </a:r>
              </a:p>
            </p:txBody>
          </p:sp>
        </p:grpSp>
        <p:cxnSp>
          <p:nvCxnSpPr>
            <p:cNvPr id="29" name="Conector reto 28">
              <a:extLst>
                <a:ext uri="{FF2B5EF4-FFF2-40B4-BE49-F238E27FC236}">
                  <a16:creationId xmlns:a16="http://schemas.microsoft.com/office/drawing/2014/main" id="{146992D6-A671-42FA-9A58-3FEE3D1E3658}"/>
                </a:ext>
              </a:extLst>
            </p:cNvPr>
            <p:cNvCxnSpPr/>
            <p:nvPr/>
          </p:nvCxnSpPr>
          <p:spPr>
            <a:xfrm flipV="1">
              <a:off x="3101009" y="2796209"/>
              <a:ext cx="609600" cy="632791"/>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ector reto 29">
              <a:extLst>
                <a:ext uri="{FF2B5EF4-FFF2-40B4-BE49-F238E27FC236}">
                  <a16:creationId xmlns:a16="http://schemas.microsoft.com/office/drawing/2014/main" id="{550034B0-7688-42AA-B580-C2EA552EA8EE}"/>
                </a:ext>
              </a:extLst>
            </p:cNvPr>
            <p:cNvCxnSpPr>
              <a:cxnSpLocks/>
            </p:cNvCxnSpPr>
            <p:nvPr/>
          </p:nvCxnSpPr>
          <p:spPr>
            <a:xfrm flipH="1" flipV="1">
              <a:off x="4253949" y="2776848"/>
              <a:ext cx="609600" cy="632791"/>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Conector reto 30">
              <a:extLst>
                <a:ext uri="{FF2B5EF4-FFF2-40B4-BE49-F238E27FC236}">
                  <a16:creationId xmlns:a16="http://schemas.microsoft.com/office/drawing/2014/main" id="{21A8C911-C7F8-4112-90C5-B59BD318A893}"/>
                </a:ext>
              </a:extLst>
            </p:cNvPr>
            <p:cNvCxnSpPr>
              <a:cxnSpLocks/>
            </p:cNvCxnSpPr>
            <p:nvPr/>
          </p:nvCxnSpPr>
          <p:spPr>
            <a:xfrm flipH="1">
              <a:off x="3101009" y="3594869"/>
              <a:ext cx="1762540" cy="0"/>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6" name="CaixaDeTexto 35">
              <a:extLst>
                <a:ext uri="{FF2B5EF4-FFF2-40B4-BE49-F238E27FC236}">
                  <a16:creationId xmlns:a16="http://schemas.microsoft.com/office/drawing/2014/main" id="{93D31DC5-12B5-4948-BC2F-7CBC9232B057}"/>
                </a:ext>
              </a:extLst>
            </p:cNvPr>
            <p:cNvSpPr txBox="1"/>
            <p:nvPr/>
          </p:nvSpPr>
          <p:spPr>
            <a:xfrm>
              <a:off x="6447489" y="4156215"/>
              <a:ext cx="857923" cy="400110"/>
            </a:xfrm>
            <a:prstGeom prst="rect">
              <a:avLst/>
            </a:prstGeom>
            <a:noFill/>
            <a:ln w="28575">
              <a:solidFill>
                <a:schemeClr val="bg2">
                  <a:lumMod val="75000"/>
                </a:schemeClr>
              </a:solidFill>
            </a:ln>
          </p:spPr>
          <p:txBody>
            <a:bodyPr wrap="square" rtlCol="0">
              <a:spAutoFit/>
            </a:bodyPr>
            <a:lstStyle/>
            <a:p>
              <a:pPr algn="ctr"/>
              <a:r>
                <a:rPr lang="pt-BR" sz="2000" dirty="0"/>
                <a:t>DTVM</a:t>
              </a:r>
            </a:p>
          </p:txBody>
        </p:sp>
        <p:sp>
          <p:nvSpPr>
            <p:cNvPr id="37" name="CaixaDeTexto 36">
              <a:extLst>
                <a:ext uri="{FF2B5EF4-FFF2-40B4-BE49-F238E27FC236}">
                  <a16:creationId xmlns:a16="http://schemas.microsoft.com/office/drawing/2014/main" id="{C9EAACBE-11C4-4D2B-95AA-4EB80B8736E9}"/>
                </a:ext>
              </a:extLst>
            </p:cNvPr>
            <p:cNvSpPr txBox="1"/>
            <p:nvPr/>
          </p:nvSpPr>
          <p:spPr>
            <a:xfrm>
              <a:off x="6447490" y="3112604"/>
              <a:ext cx="857923" cy="400110"/>
            </a:xfrm>
            <a:prstGeom prst="rect">
              <a:avLst/>
            </a:prstGeom>
            <a:noFill/>
            <a:ln w="28575">
              <a:solidFill>
                <a:schemeClr val="bg2">
                  <a:lumMod val="75000"/>
                </a:schemeClr>
              </a:solidFill>
            </a:ln>
          </p:spPr>
          <p:txBody>
            <a:bodyPr wrap="square" rtlCol="0">
              <a:spAutoFit/>
            </a:bodyPr>
            <a:lstStyle/>
            <a:p>
              <a:pPr algn="ctr"/>
              <a:r>
                <a:rPr lang="pt-BR" sz="2000" dirty="0"/>
                <a:t>Banco</a:t>
              </a:r>
            </a:p>
          </p:txBody>
        </p:sp>
        <p:sp>
          <p:nvSpPr>
            <p:cNvPr id="38" name="CaixaDeTexto 37">
              <a:extLst>
                <a:ext uri="{FF2B5EF4-FFF2-40B4-BE49-F238E27FC236}">
                  <a16:creationId xmlns:a16="http://schemas.microsoft.com/office/drawing/2014/main" id="{E60EEEEC-3046-4D26-8963-08FEF6F39544}"/>
                </a:ext>
              </a:extLst>
            </p:cNvPr>
            <p:cNvSpPr txBox="1"/>
            <p:nvPr/>
          </p:nvSpPr>
          <p:spPr>
            <a:xfrm>
              <a:off x="4108175" y="4512197"/>
              <a:ext cx="1343054" cy="400110"/>
            </a:xfrm>
            <a:prstGeom prst="rect">
              <a:avLst/>
            </a:prstGeom>
            <a:noFill/>
            <a:ln w="28575">
              <a:solidFill>
                <a:schemeClr val="bg2">
                  <a:lumMod val="75000"/>
                </a:schemeClr>
              </a:solidFill>
            </a:ln>
          </p:spPr>
          <p:txBody>
            <a:bodyPr wrap="square" rtlCol="0">
              <a:spAutoFit/>
            </a:bodyPr>
            <a:lstStyle/>
            <a:p>
              <a:pPr algn="ctr"/>
              <a:r>
                <a:rPr lang="pt-BR" sz="2000" dirty="0"/>
                <a:t>Corretora</a:t>
              </a:r>
            </a:p>
          </p:txBody>
        </p:sp>
        <p:cxnSp>
          <p:nvCxnSpPr>
            <p:cNvPr id="39" name="Conector reto 38">
              <a:extLst>
                <a:ext uri="{FF2B5EF4-FFF2-40B4-BE49-F238E27FC236}">
                  <a16:creationId xmlns:a16="http://schemas.microsoft.com/office/drawing/2014/main" id="{3114C980-1A49-428F-8AC4-8BB7814E401F}"/>
                </a:ext>
              </a:extLst>
            </p:cNvPr>
            <p:cNvCxnSpPr>
              <a:cxnSpLocks/>
            </p:cNvCxnSpPr>
            <p:nvPr/>
          </p:nvCxnSpPr>
          <p:spPr>
            <a:xfrm flipH="1" flipV="1">
              <a:off x="5867249" y="4045444"/>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Conector reto 42">
              <a:extLst>
                <a:ext uri="{FF2B5EF4-FFF2-40B4-BE49-F238E27FC236}">
                  <a16:creationId xmlns:a16="http://schemas.microsoft.com/office/drawing/2014/main" id="{12003F1B-4A6D-4D8E-AD10-BB258764FBDB}"/>
                </a:ext>
              </a:extLst>
            </p:cNvPr>
            <p:cNvCxnSpPr>
              <a:cxnSpLocks/>
            </p:cNvCxnSpPr>
            <p:nvPr/>
          </p:nvCxnSpPr>
          <p:spPr>
            <a:xfrm flipH="1">
              <a:off x="5973571" y="3354217"/>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44" name="Conector reto 43">
              <a:extLst>
                <a:ext uri="{FF2B5EF4-FFF2-40B4-BE49-F238E27FC236}">
                  <a16:creationId xmlns:a16="http://schemas.microsoft.com/office/drawing/2014/main" id="{CC5119A2-A05B-4686-9021-9616A18F3E30}"/>
                </a:ext>
              </a:extLst>
            </p:cNvPr>
            <p:cNvCxnSpPr>
              <a:cxnSpLocks/>
            </p:cNvCxnSpPr>
            <p:nvPr/>
          </p:nvCxnSpPr>
          <p:spPr>
            <a:xfrm flipH="1">
              <a:off x="4779702" y="4030845"/>
              <a:ext cx="341093" cy="325425"/>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50" name="Gráfico 49" descr="Homem">
              <a:extLst>
                <a:ext uri="{FF2B5EF4-FFF2-40B4-BE49-F238E27FC236}">
                  <a16:creationId xmlns:a16="http://schemas.microsoft.com/office/drawing/2014/main" id="{4CF89E0D-08F6-4B7A-8E36-23CC6F9FB8D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329608" y="5093252"/>
              <a:ext cx="762001" cy="762001"/>
            </a:xfrm>
            <a:prstGeom prst="rect">
              <a:avLst/>
            </a:prstGeom>
          </p:spPr>
        </p:pic>
        <p:pic>
          <p:nvPicPr>
            <p:cNvPr id="52" name="Gráfico 51" descr="Edifício">
              <a:extLst>
                <a:ext uri="{FF2B5EF4-FFF2-40B4-BE49-F238E27FC236}">
                  <a16:creationId xmlns:a16="http://schemas.microsoft.com/office/drawing/2014/main" id="{D95B33CC-A411-4D7F-8B81-7BFAEE4124C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211570" y="5203878"/>
              <a:ext cx="762001" cy="762001"/>
            </a:xfrm>
            <a:prstGeom prst="rect">
              <a:avLst/>
            </a:prstGeom>
          </p:spPr>
        </p:pic>
        <p:pic>
          <p:nvPicPr>
            <p:cNvPr id="54" name="Gráfico 53" descr="Seguro">
              <a:extLst>
                <a:ext uri="{FF2B5EF4-FFF2-40B4-BE49-F238E27FC236}">
                  <a16:creationId xmlns:a16="http://schemas.microsoft.com/office/drawing/2014/main" id="{EDD46A2D-649C-4504-A719-4DE1AA93DA1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97031" y="5067584"/>
              <a:ext cx="681383" cy="681383"/>
            </a:xfrm>
            <a:prstGeom prst="rect">
              <a:avLst/>
            </a:prstGeom>
          </p:spPr>
        </p:pic>
        <p:pic>
          <p:nvPicPr>
            <p:cNvPr id="55" name="Gráfico 54" descr="Homem">
              <a:extLst>
                <a:ext uri="{FF2B5EF4-FFF2-40B4-BE49-F238E27FC236}">
                  <a16:creationId xmlns:a16="http://schemas.microsoft.com/office/drawing/2014/main" id="{9579FD1D-34E2-4466-8832-A906C4F95F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166077" y="5518617"/>
              <a:ext cx="762001" cy="762001"/>
            </a:xfrm>
            <a:prstGeom prst="rect">
              <a:avLst/>
            </a:prstGeom>
          </p:spPr>
        </p:pic>
        <p:pic>
          <p:nvPicPr>
            <p:cNvPr id="56" name="Gráfico 55" descr="Homem">
              <a:extLst>
                <a:ext uri="{FF2B5EF4-FFF2-40B4-BE49-F238E27FC236}">
                  <a16:creationId xmlns:a16="http://schemas.microsoft.com/office/drawing/2014/main" id="{D92BD2A4-3B25-43C9-816E-10A03807940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600037" y="2314547"/>
              <a:ext cx="762001" cy="762001"/>
            </a:xfrm>
            <a:prstGeom prst="rect">
              <a:avLst/>
            </a:prstGeom>
          </p:spPr>
        </p:pic>
        <p:pic>
          <p:nvPicPr>
            <p:cNvPr id="57" name="Gráfico 56" descr="Edifício">
              <a:extLst>
                <a:ext uri="{FF2B5EF4-FFF2-40B4-BE49-F238E27FC236}">
                  <a16:creationId xmlns:a16="http://schemas.microsoft.com/office/drawing/2014/main" id="{3E22C87A-8811-48D9-ABCD-7F0E1B717D9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382241" y="4712252"/>
              <a:ext cx="762001" cy="762001"/>
            </a:xfrm>
            <a:prstGeom prst="rect">
              <a:avLst/>
            </a:prstGeom>
          </p:spPr>
        </p:pic>
        <p:pic>
          <p:nvPicPr>
            <p:cNvPr id="58" name="Gráfico 57" descr="Edifício">
              <a:extLst>
                <a:ext uri="{FF2B5EF4-FFF2-40B4-BE49-F238E27FC236}">
                  <a16:creationId xmlns:a16="http://schemas.microsoft.com/office/drawing/2014/main" id="{B3C5FFEB-98E7-48C8-BB7C-6FD3D5BCE4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99512" y="3194032"/>
              <a:ext cx="762001" cy="762001"/>
            </a:xfrm>
            <a:prstGeom prst="rect">
              <a:avLst/>
            </a:prstGeom>
          </p:spPr>
        </p:pic>
        <p:cxnSp>
          <p:nvCxnSpPr>
            <p:cNvPr id="59" name="Conector reto 58">
              <a:extLst>
                <a:ext uri="{FF2B5EF4-FFF2-40B4-BE49-F238E27FC236}">
                  <a16:creationId xmlns:a16="http://schemas.microsoft.com/office/drawing/2014/main" id="{1FC65F62-C2D4-442E-BFB4-BD93A611DAA4}"/>
                </a:ext>
              </a:extLst>
            </p:cNvPr>
            <p:cNvCxnSpPr>
              <a:cxnSpLocks/>
            </p:cNvCxnSpPr>
            <p:nvPr/>
          </p:nvCxnSpPr>
          <p:spPr>
            <a:xfrm flipH="1">
              <a:off x="3922945" y="5007961"/>
              <a:ext cx="341093" cy="325425"/>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0" name="Conector reto 59">
              <a:extLst>
                <a:ext uri="{FF2B5EF4-FFF2-40B4-BE49-F238E27FC236}">
                  <a16:creationId xmlns:a16="http://schemas.microsoft.com/office/drawing/2014/main" id="{70AE4B76-87FF-4889-8F32-2424CCD82F97}"/>
                </a:ext>
              </a:extLst>
            </p:cNvPr>
            <p:cNvCxnSpPr>
              <a:cxnSpLocks/>
            </p:cNvCxnSpPr>
            <p:nvPr/>
          </p:nvCxnSpPr>
          <p:spPr>
            <a:xfrm flipH="1">
              <a:off x="4629827" y="5036568"/>
              <a:ext cx="46764" cy="371707"/>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4" name="Conector reto 63">
              <a:extLst>
                <a:ext uri="{FF2B5EF4-FFF2-40B4-BE49-F238E27FC236}">
                  <a16:creationId xmlns:a16="http://schemas.microsoft.com/office/drawing/2014/main" id="{EBE190A6-B92F-4C88-99D5-B1D2117D8242}"/>
                </a:ext>
              </a:extLst>
            </p:cNvPr>
            <p:cNvCxnSpPr>
              <a:cxnSpLocks/>
            </p:cNvCxnSpPr>
            <p:nvPr/>
          </p:nvCxnSpPr>
          <p:spPr>
            <a:xfrm flipH="1" flipV="1">
              <a:off x="7393762" y="3429000"/>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5" name="Conector reto 64">
              <a:extLst>
                <a:ext uri="{FF2B5EF4-FFF2-40B4-BE49-F238E27FC236}">
                  <a16:creationId xmlns:a16="http://schemas.microsoft.com/office/drawing/2014/main" id="{BE707A42-6572-4684-8C3E-1E6BF467ADFB}"/>
                </a:ext>
              </a:extLst>
            </p:cNvPr>
            <p:cNvCxnSpPr>
              <a:cxnSpLocks/>
            </p:cNvCxnSpPr>
            <p:nvPr/>
          </p:nvCxnSpPr>
          <p:spPr>
            <a:xfrm flipH="1" flipV="1">
              <a:off x="7099137" y="4639208"/>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6" name="Conector reto 65">
              <a:extLst>
                <a:ext uri="{FF2B5EF4-FFF2-40B4-BE49-F238E27FC236}">
                  <a16:creationId xmlns:a16="http://schemas.microsoft.com/office/drawing/2014/main" id="{3D5590E0-F278-4235-902A-56321EBEB457}"/>
                </a:ext>
              </a:extLst>
            </p:cNvPr>
            <p:cNvCxnSpPr>
              <a:cxnSpLocks/>
            </p:cNvCxnSpPr>
            <p:nvPr/>
          </p:nvCxnSpPr>
          <p:spPr>
            <a:xfrm flipH="1" flipV="1">
              <a:off x="5007743" y="5007961"/>
              <a:ext cx="271819" cy="325425"/>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69" name="Conector reto 68">
              <a:extLst>
                <a:ext uri="{FF2B5EF4-FFF2-40B4-BE49-F238E27FC236}">
                  <a16:creationId xmlns:a16="http://schemas.microsoft.com/office/drawing/2014/main" id="{6BF28894-22AD-4877-9B48-917A9BD25279}"/>
                </a:ext>
              </a:extLst>
            </p:cNvPr>
            <p:cNvCxnSpPr>
              <a:cxnSpLocks/>
            </p:cNvCxnSpPr>
            <p:nvPr/>
          </p:nvCxnSpPr>
          <p:spPr>
            <a:xfrm flipV="1">
              <a:off x="6837722" y="4652629"/>
              <a:ext cx="0" cy="35533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Conector reto 71">
              <a:extLst>
                <a:ext uri="{FF2B5EF4-FFF2-40B4-BE49-F238E27FC236}">
                  <a16:creationId xmlns:a16="http://schemas.microsoft.com/office/drawing/2014/main" id="{3CE708D0-AEAE-4C24-BDA9-5FE1E8464056}"/>
                </a:ext>
              </a:extLst>
            </p:cNvPr>
            <p:cNvCxnSpPr>
              <a:cxnSpLocks/>
            </p:cNvCxnSpPr>
            <p:nvPr/>
          </p:nvCxnSpPr>
          <p:spPr>
            <a:xfrm flipH="1">
              <a:off x="7286961" y="2801970"/>
              <a:ext cx="412550" cy="221542"/>
            </a:xfrm>
            <a:prstGeom prst="line">
              <a:avLst/>
            </a:prstGeom>
            <a:ln w="381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3" name="CaixaDeTexto 72">
            <a:extLst>
              <a:ext uri="{FF2B5EF4-FFF2-40B4-BE49-F238E27FC236}">
                <a16:creationId xmlns:a16="http://schemas.microsoft.com/office/drawing/2014/main" id="{43E78D27-F019-4EE8-9980-7B32CE8D7CD7}"/>
              </a:ext>
            </a:extLst>
          </p:cNvPr>
          <p:cNvSpPr txBox="1"/>
          <p:nvPr/>
        </p:nvSpPr>
        <p:spPr>
          <a:xfrm>
            <a:off x="695895" y="2466669"/>
            <a:ext cx="3591337" cy="3416320"/>
          </a:xfrm>
          <a:prstGeom prst="rect">
            <a:avLst/>
          </a:prstGeom>
          <a:noFill/>
        </p:spPr>
        <p:txBody>
          <a:bodyPr wrap="square" rtlCol="0">
            <a:spAutoFit/>
          </a:bodyPr>
          <a:lstStyle/>
          <a:p>
            <a:r>
              <a:rPr lang="pt-BR" sz="2400" dirty="0"/>
              <a:t>Registro de Cia Aberta</a:t>
            </a:r>
          </a:p>
          <a:p>
            <a:endParaRPr lang="pt-BR" sz="2400" dirty="0"/>
          </a:p>
          <a:p>
            <a:r>
              <a:rPr lang="pt-BR" sz="2400" dirty="0"/>
              <a:t>Autorização para oferta pública</a:t>
            </a:r>
          </a:p>
          <a:p>
            <a:endParaRPr lang="pt-BR" sz="2400" dirty="0"/>
          </a:p>
          <a:p>
            <a:r>
              <a:rPr lang="pt-BR" sz="2400" dirty="0"/>
              <a:t>Registro de emissor de valores mobiliários</a:t>
            </a:r>
          </a:p>
          <a:p>
            <a:endParaRPr lang="pt-BR" sz="2400" dirty="0"/>
          </a:p>
          <a:p>
            <a:r>
              <a:rPr lang="pt-BR" sz="2400" dirty="0"/>
              <a:t>Registro nos NDGC</a:t>
            </a:r>
          </a:p>
        </p:txBody>
      </p:sp>
    </p:spTree>
    <p:extLst>
      <p:ext uri="{BB962C8B-B14F-4D97-AF65-F5344CB8AC3E}">
        <p14:creationId xmlns:p14="http://schemas.microsoft.com/office/powerpoint/2010/main" val="1411995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Elipse 65">
            <a:extLst>
              <a:ext uri="{FF2B5EF4-FFF2-40B4-BE49-F238E27FC236}">
                <a16:creationId xmlns:a16="http://schemas.microsoft.com/office/drawing/2014/main" id="{E740B18C-E217-4A17-8841-3F356E0E332A}"/>
              </a:ext>
            </a:extLst>
          </p:cNvPr>
          <p:cNvSpPr/>
          <p:nvPr/>
        </p:nvSpPr>
        <p:spPr>
          <a:xfrm>
            <a:off x="2592354" y="1916832"/>
            <a:ext cx="3744416" cy="352839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7" name="Text Box 1036">
            <a:extLst>
              <a:ext uri="{FF2B5EF4-FFF2-40B4-BE49-F238E27FC236}">
                <a16:creationId xmlns:a16="http://schemas.microsoft.com/office/drawing/2014/main" id="{3C417824-34A7-4BD7-8CDD-AC3B26F27E80}"/>
              </a:ext>
            </a:extLst>
          </p:cNvPr>
          <p:cNvSpPr txBox="1">
            <a:spLocks noChangeArrowheads="1"/>
          </p:cNvSpPr>
          <p:nvPr/>
        </p:nvSpPr>
        <p:spPr bwMode="auto">
          <a:xfrm>
            <a:off x="5328658" y="3916363"/>
            <a:ext cx="1584176" cy="707886"/>
          </a:xfrm>
          <a:prstGeom prst="rect">
            <a:avLst/>
          </a:prstGeom>
          <a:solidFill>
            <a:schemeClr val="bg1"/>
          </a:solidFill>
          <a:ln w="9525">
            <a:noFill/>
            <a:miter lim="800000"/>
            <a:headEnd/>
            <a:tailEnd/>
          </a:ln>
        </p:spPr>
        <p:txBody>
          <a:bodyPr wrap="square">
            <a:spAutoFit/>
          </a:bodyPr>
          <a:lstStyle/>
          <a:p>
            <a:pPr algn="ctr" eaLnBrk="0" hangingPunct="0">
              <a:spcBef>
                <a:spcPct val="50000"/>
              </a:spcBef>
            </a:pPr>
            <a:r>
              <a:rPr lang="pt-BR" sz="2000" b="1" dirty="0"/>
              <a:t>Banco Coordenador</a:t>
            </a:r>
          </a:p>
        </p:txBody>
      </p:sp>
      <p:sp>
        <p:nvSpPr>
          <p:cNvPr id="68" name="Text Box 1039">
            <a:extLst>
              <a:ext uri="{FF2B5EF4-FFF2-40B4-BE49-F238E27FC236}">
                <a16:creationId xmlns:a16="http://schemas.microsoft.com/office/drawing/2014/main" id="{7CCF85B2-D3EA-4FF4-85AD-C41404942F10}"/>
              </a:ext>
            </a:extLst>
          </p:cNvPr>
          <p:cNvSpPr txBox="1">
            <a:spLocks noChangeArrowheads="1"/>
          </p:cNvSpPr>
          <p:nvPr/>
        </p:nvSpPr>
        <p:spPr bwMode="auto">
          <a:xfrm>
            <a:off x="2160306" y="4077072"/>
            <a:ext cx="1219200" cy="400110"/>
          </a:xfrm>
          <a:prstGeom prst="rect">
            <a:avLst/>
          </a:prstGeom>
          <a:solidFill>
            <a:schemeClr val="bg1"/>
          </a:solidFill>
          <a:ln w="9525">
            <a:noFill/>
            <a:miter lim="800000"/>
            <a:headEnd/>
            <a:tailEnd/>
          </a:ln>
        </p:spPr>
        <p:txBody>
          <a:bodyPr>
            <a:spAutoFit/>
          </a:bodyPr>
          <a:lstStyle/>
          <a:p>
            <a:pPr algn="ctr" eaLnBrk="0" hangingPunct="0">
              <a:spcBef>
                <a:spcPct val="50000"/>
              </a:spcBef>
            </a:pPr>
            <a:r>
              <a:rPr lang="pt-BR" sz="2000" b="1" dirty="0"/>
              <a:t>Empresa</a:t>
            </a:r>
          </a:p>
        </p:txBody>
      </p:sp>
      <p:sp>
        <p:nvSpPr>
          <p:cNvPr id="69" name="Text Box 1046">
            <a:extLst>
              <a:ext uri="{FF2B5EF4-FFF2-40B4-BE49-F238E27FC236}">
                <a16:creationId xmlns:a16="http://schemas.microsoft.com/office/drawing/2014/main" id="{8681071E-6829-4D1D-93C9-15AF89B888ED}"/>
              </a:ext>
            </a:extLst>
          </p:cNvPr>
          <p:cNvSpPr txBox="1">
            <a:spLocks noChangeArrowheads="1"/>
          </p:cNvSpPr>
          <p:nvPr/>
        </p:nvSpPr>
        <p:spPr bwMode="auto">
          <a:xfrm>
            <a:off x="8425002" y="6111038"/>
            <a:ext cx="1676400" cy="369332"/>
          </a:xfrm>
          <a:prstGeom prst="rect">
            <a:avLst/>
          </a:prstGeom>
          <a:noFill/>
          <a:ln w="9525">
            <a:noFill/>
            <a:miter lim="800000"/>
            <a:headEnd/>
            <a:tailEnd/>
          </a:ln>
        </p:spPr>
        <p:txBody>
          <a:bodyPr>
            <a:spAutoFit/>
          </a:bodyPr>
          <a:lstStyle/>
          <a:p>
            <a:pPr algn="ctr" eaLnBrk="0" hangingPunct="0">
              <a:spcBef>
                <a:spcPct val="50000"/>
              </a:spcBef>
            </a:pPr>
            <a:r>
              <a:rPr lang="pt-BR" b="1" dirty="0"/>
              <a:t>Investidores</a:t>
            </a:r>
          </a:p>
        </p:txBody>
      </p:sp>
      <p:sp>
        <p:nvSpPr>
          <p:cNvPr id="70" name="Text Box 1054">
            <a:extLst>
              <a:ext uri="{FF2B5EF4-FFF2-40B4-BE49-F238E27FC236}">
                <a16:creationId xmlns:a16="http://schemas.microsoft.com/office/drawing/2014/main" id="{1AE2476B-2AE7-4957-B89A-93302CE95D4B}"/>
              </a:ext>
            </a:extLst>
          </p:cNvPr>
          <p:cNvSpPr txBox="1">
            <a:spLocks noChangeArrowheads="1"/>
          </p:cNvSpPr>
          <p:nvPr/>
        </p:nvSpPr>
        <p:spPr bwMode="auto">
          <a:xfrm>
            <a:off x="8318985" y="1916113"/>
            <a:ext cx="1701483" cy="646331"/>
          </a:xfrm>
          <a:prstGeom prst="rect">
            <a:avLst/>
          </a:prstGeom>
          <a:noFill/>
          <a:ln w="9525">
            <a:noFill/>
            <a:miter lim="800000"/>
            <a:headEnd/>
            <a:tailEnd/>
          </a:ln>
        </p:spPr>
        <p:txBody>
          <a:bodyPr wrap="square">
            <a:spAutoFit/>
          </a:bodyPr>
          <a:lstStyle/>
          <a:p>
            <a:pPr algn="ctr" eaLnBrk="0" hangingPunct="0">
              <a:spcBef>
                <a:spcPct val="50000"/>
              </a:spcBef>
            </a:pPr>
            <a:r>
              <a:rPr lang="pt-BR" b="1" dirty="0"/>
              <a:t>Investidores Institucionais</a:t>
            </a:r>
          </a:p>
        </p:txBody>
      </p:sp>
      <p:sp>
        <p:nvSpPr>
          <p:cNvPr id="71" name="Text Box 1059">
            <a:extLst>
              <a:ext uri="{FF2B5EF4-FFF2-40B4-BE49-F238E27FC236}">
                <a16:creationId xmlns:a16="http://schemas.microsoft.com/office/drawing/2014/main" id="{8E284F78-09EE-4BAA-A9B8-E45C2BC79AB7}"/>
              </a:ext>
            </a:extLst>
          </p:cNvPr>
          <p:cNvSpPr txBox="1">
            <a:spLocks noChangeArrowheads="1"/>
          </p:cNvSpPr>
          <p:nvPr/>
        </p:nvSpPr>
        <p:spPr bwMode="auto">
          <a:xfrm>
            <a:off x="8532238" y="3996353"/>
            <a:ext cx="1600200" cy="646331"/>
          </a:xfrm>
          <a:prstGeom prst="rect">
            <a:avLst/>
          </a:prstGeom>
          <a:noFill/>
          <a:ln w="9525">
            <a:noFill/>
            <a:miter lim="800000"/>
            <a:headEnd/>
            <a:tailEnd/>
          </a:ln>
        </p:spPr>
        <p:txBody>
          <a:bodyPr>
            <a:spAutoFit/>
          </a:bodyPr>
          <a:lstStyle/>
          <a:p>
            <a:pPr algn="ctr" eaLnBrk="0" hangingPunct="0">
              <a:spcBef>
                <a:spcPct val="50000"/>
              </a:spcBef>
            </a:pPr>
            <a:r>
              <a:rPr lang="pt-BR" b="1" dirty="0"/>
              <a:t>Investidores Qualificados</a:t>
            </a:r>
          </a:p>
        </p:txBody>
      </p:sp>
      <p:sp>
        <p:nvSpPr>
          <p:cNvPr id="72" name="Text Box 1072">
            <a:extLst>
              <a:ext uri="{FF2B5EF4-FFF2-40B4-BE49-F238E27FC236}">
                <a16:creationId xmlns:a16="http://schemas.microsoft.com/office/drawing/2014/main" id="{64B1DFD3-4C98-4E81-905B-DD1BA46D4161}"/>
              </a:ext>
            </a:extLst>
          </p:cNvPr>
          <p:cNvSpPr txBox="1">
            <a:spLocks noChangeArrowheads="1"/>
          </p:cNvSpPr>
          <p:nvPr/>
        </p:nvSpPr>
        <p:spPr bwMode="auto">
          <a:xfrm>
            <a:off x="1961327" y="404664"/>
            <a:ext cx="4127843" cy="646331"/>
          </a:xfrm>
          <a:prstGeom prst="rect">
            <a:avLst/>
          </a:prstGeom>
          <a:noFill/>
          <a:ln w="9525">
            <a:solidFill>
              <a:schemeClr val="bg1"/>
            </a:solidFill>
            <a:miter lim="800000"/>
            <a:headEnd/>
            <a:tailEnd/>
          </a:ln>
        </p:spPr>
        <p:txBody>
          <a:bodyPr wrap="square">
            <a:spAutoFit/>
          </a:bodyPr>
          <a:lstStyle/>
          <a:p>
            <a:pPr algn="ctr" eaLnBrk="0" hangingPunct="0">
              <a:spcBef>
                <a:spcPct val="50000"/>
              </a:spcBef>
            </a:pPr>
            <a:r>
              <a:rPr lang="pt-BR" sz="3600" dirty="0">
                <a:cs typeface="Arial" charset="0"/>
              </a:rPr>
              <a:t>Mercado Primário </a:t>
            </a:r>
          </a:p>
        </p:txBody>
      </p:sp>
      <p:pic>
        <p:nvPicPr>
          <p:cNvPr id="73" name="Picture 1026" descr="http://t1.gstatic.com/images?q=tbn:ANd9GcRKLU-huFlREdoGJPS5hb86i4BZZtzmmqJjEA1wMUKbaYYYxRo&amp;t=1&amp;h=185&amp;w=200&amp;usg=__UwPuF8QRB0KEkpIvL04gQhfgsM8=">
            <a:extLst>
              <a:ext uri="{FF2B5EF4-FFF2-40B4-BE49-F238E27FC236}">
                <a16:creationId xmlns:a16="http://schemas.microsoft.com/office/drawing/2014/main" id="{F76F6145-22E0-4A80-99D6-977C9DFA1400}"/>
              </a:ext>
            </a:extLst>
          </p:cNvPr>
          <p:cNvPicPr>
            <a:picLocks noChangeAspect="1" noChangeArrowheads="1"/>
          </p:cNvPicPr>
          <p:nvPr/>
        </p:nvPicPr>
        <p:blipFill>
          <a:blip r:embed="rId2" cstate="print"/>
          <a:srcRect/>
          <a:stretch>
            <a:fillRect/>
          </a:stretch>
        </p:blipFill>
        <p:spPr bwMode="auto">
          <a:xfrm>
            <a:off x="7782893" y="836712"/>
            <a:ext cx="354077" cy="328042"/>
          </a:xfrm>
          <a:prstGeom prst="rect">
            <a:avLst/>
          </a:prstGeom>
          <a:noFill/>
          <a:ln w="9525">
            <a:noFill/>
            <a:miter lim="800000"/>
            <a:headEnd/>
            <a:tailEnd/>
          </a:ln>
        </p:spPr>
      </p:pic>
      <p:pic>
        <p:nvPicPr>
          <p:cNvPr id="74" name="Picture 1032" descr="http://trcs.wikispaces.com/file/view/money_clipart_banknote.gif/30214275/money_clipart_banknote.gif">
            <a:extLst>
              <a:ext uri="{FF2B5EF4-FFF2-40B4-BE49-F238E27FC236}">
                <a16:creationId xmlns:a16="http://schemas.microsoft.com/office/drawing/2014/main" id="{6E967F8E-F433-47F1-B66A-0BD9F97A5DB9}"/>
              </a:ext>
            </a:extLst>
          </p:cNvPr>
          <p:cNvPicPr>
            <a:picLocks noChangeAspect="1" noChangeArrowheads="1"/>
          </p:cNvPicPr>
          <p:nvPr/>
        </p:nvPicPr>
        <p:blipFill>
          <a:blip r:embed="rId3" cstate="print"/>
          <a:srcRect/>
          <a:stretch>
            <a:fillRect/>
          </a:stretch>
        </p:blipFill>
        <p:spPr bwMode="auto">
          <a:xfrm>
            <a:off x="7776930" y="1340768"/>
            <a:ext cx="411572" cy="288355"/>
          </a:xfrm>
          <a:prstGeom prst="rect">
            <a:avLst/>
          </a:prstGeom>
          <a:noFill/>
          <a:ln w="9525">
            <a:noFill/>
            <a:miter lim="800000"/>
            <a:headEnd/>
            <a:tailEnd/>
          </a:ln>
        </p:spPr>
      </p:pic>
      <p:pic>
        <p:nvPicPr>
          <p:cNvPr id="75" name="Picture 8" descr="http://www.iconshock.com/img_jpg/SUPERVISTA/accounting/jpg/256/company_icon.jpg">
            <a:extLst>
              <a:ext uri="{FF2B5EF4-FFF2-40B4-BE49-F238E27FC236}">
                <a16:creationId xmlns:a16="http://schemas.microsoft.com/office/drawing/2014/main" id="{BF92B12D-B4FF-449D-9898-C6DD3409AD41}"/>
              </a:ext>
            </a:extLst>
          </p:cNvPr>
          <p:cNvPicPr>
            <a:picLocks noChangeAspect="1" noChangeArrowheads="1"/>
          </p:cNvPicPr>
          <p:nvPr/>
        </p:nvPicPr>
        <p:blipFill>
          <a:blip r:embed="rId4" cstate="print"/>
          <a:srcRect l="20672" r="11407" b="5501"/>
          <a:stretch>
            <a:fillRect/>
          </a:stretch>
        </p:blipFill>
        <p:spPr bwMode="auto">
          <a:xfrm>
            <a:off x="5616690" y="2636912"/>
            <a:ext cx="936104" cy="1302406"/>
          </a:xfrm>
          <a:prstGeom prst="rect">
            <a:avLst/>
          </a:prstGeom>
          <a:noFill/>
        </p:spPr>
      </p:pic>
      <p:pic>
        <p:nvPicPr>
          <p:cNvPr id="76" name="Picture 10" descr="http://www.controlpanel.com.br/painel/admin/panel/eJornal/fotoJornal/125365/g/slides_152.gif">
            <a:extLst>
              <a:ext uri="{FF2B5EF4-FFF2-40B4-BE49-F238E27FC236}">
                <a16:creationId xmlns:a16="http://schemas.microsoft.com/office/drawing/2014/main" id="{04B3BBC6-8A21-4548-94CE-49AC6A9F37AC}"/>
              </a:ext>
            </a:extLst>
          </p:cNvPr>
          <p:cNvPicPr>
            <a:picLocks noChangeAspect="1" noChangeArrowheads="1"/>
          </p:cNvPicPr>
          <p:nvPr/>
        </p:nvPicPr>
        <p:blipFill>
          <a:blip r:embed="rId5" cstate="print"/>
          <a:srcRect/>
          <a:stretch>
            <a:fillRect/>
          </a:stretch>
        </p:blipFill>
        <p:spPr bwMode="auto">
          <a:xfrm>
            <a:off x="3848786" y="1556792"/>
            <a:ext cx="1191840" cy="760066"/>
          </a:xfrm>
          <a:prstGeom prst="rect">
            <a:avLst/>
          </a:prstGeom>
          <a:noFill/>
        </p:spPr>
      </p:pic>
      <p:grpSp>
        <p:nvGrpSpPr>
          <p:cNvPr id="77" name="Grupo 54">
            <a:extLst>
              <a:ext uri="{FF2B5EF4-FFF2-40B4-BE49-F238E27FC236}">
                <a16:creationId xmlns:a16="http://schemas.microsoft.com/office/drawing/2014/main" id="{1FFE7C37-BE9F-4841-80AA-6EC29A4A6DAB}"/>
              </a:ext>
            </a:extLst>
          </p:cNvPr>
          <p:cNvGrpSpPr/>
          <p:nvPr/>
        </p:nvGrpSpPr>
        <p:grpSpPr>
          <a:xfrm>
            <a:off x="3672474" y="2852936"/>
            <a:ext cx="1666478" cy="1296467"/>
            <a:chOff x="2771800" y="2852936"/>
            <a:chExt cx="1666478" cy="1296467"/>
          </a:xfrm>
        </p:grpSpPr>
        <p:pic>
          <p:nvPicPr>
            <p:cNvPr id="78" name="Picture 1026" descr="http://t1.gstatic.com/images?q=tbn:ANd9GcRKLU-huFlREdoGJPS5hb86i4BZZtzmmqJjEA1wMUKbaYYYxRo&amp;t=1&amp;h=185&amp;w=200&amp;usg=__UwPuF8QRB0KEkpIvL04gQhfgsM8=">
              <a:extLst>
                <a:ext uri="{FF2B5EF4-FFF2-40B4-BE49-F238E27FC236}">
                  <a16:creationId xmlns:a16="http://schemas.microsoft.com/office/drawing/2014/main" id="{5D6138C8-2ED5-4837-88E5-7F246B72666F}"/>
                </a:ext>
              </a:extLst>
            </p:cNvPr>
            <p:cNvPicPr>
              <a:picLocks noChangeAspect="1" noChangeArrowheads="1"/>
            </p:cNvPicPr>
            <p:nvPr/>
          </p:nvPicPr>
          <p:blipFill>
            <a:blip r:embed="rId2" cstate="print"/>
            <a:srcRect/>
            <a:stretch>
              <a:fillRect/>
            </a:stretch>
          </p:blipFill>
          <p:spPr bwMode="auto">
            <a:xfrm>
              <a:off x="2915816" y="2852936"/>
              <a:ext cx="465936" cy="431676"/>
            </a:xfrm>
            <a:prstGeom prst="rect">
              <a:avLst/>
            </a:prstGeom>
            <a:noFill/>
            <a:ln w="9525">
              <a:noFill/>
              <a:miter lim="800000"/>
              <a:headEnd/>
              <a:tailEnd/>
            </a:ln>
          </p:spPr>
        </p:pic>
        <p:pic>
          <p:nvPicPr>
            <p:cNvPr id="79" name="Picture 1032" descr="http://trcs.wikispaces.com/file/view/money_clipart_banknote.gif/30214275/money_clipart_banknote.gif">
              <a:extLst>
                <a:ext uri="{FF2B5EF4-FFF2-40B4-BE49-F238E27FC236}">
                  <a16:creationId xmlns:a16="http://schemas.microsoft.com/office/drawing/2014/main" id="{5A2503BF-68E3-469E-97A8-ADBF1D425C5E}"/>
                </a:ext>
              </a:extLst>
            </p:cNvPr>
            <p:cNvPicPr>
              <a:picLocks noChangeAspect="1" noChangeArrowheads="1"/>
            </p:cNvPicPr>
            <p:nvPr/>
          </p:nvPicPr>
          <p:blipFill>
            <a:blip r:embed="rId3" cstate="print"/>
            <a:srcRect/>
            <a:stretch>
              <a:fillRect/>
            </a:stretch>
          </p:blipFill>
          <p:spPr bwMode="auto">
            <a:xfrm>
              <a:off x="2843808" y="3788717"/>
              <a:ext cx="514350" cy="360363"/>
            </a:xfrm>
            <a:prstGeom prst="rect">
              <a:avLst/>
            </a:prstGeom>
            <a:noFill/>
            <a:ln w="9525">
              <a:noFill/>
              <a:miter lim="800000"/>
              <a:headEnd/>
              <a:tailEnd/>
            </a:ln>
          </p:spPr>
        </p:pic>
        <p:pic>
          <p:nvPicPr>
            <p:cNvPr id="80" name="Picture 1032" descr="http://trcs.wikispaces.com/file/view/money_clipart_banknote.gif/30214275/money_clipart_banknote.gif">
              <a:extLst>
                <a:ext uri="{FF2B5EF4-FFF2-40B4-BE49-F238E27FC236}">
                  <a16:creationId xmlns:a16="http://schemas.microsoft.com/office/drawing/2014/main" id="{60CC0FDF-45E6-4278-8E69-D30F84F8BD80}"/>
                </a:ext>
              </a:extLst>
            </p:cNvPr>
            <p:cNvPicPr>
              <a:picLocks noChangeAspect="1" noChangeArrowheads="1"/>
            </p:cNvPicPr>
            <p:nvPr/>
          </p:nvPicPr>
          <p:blipFill>
            <a:blip r:embed="rId3" cstate="print"/>
            <a:srcRect/>
            <a:stretch>
              <a:fillRect/>
            </a:stretch>
          </p:blipFill>
          <p:spPr bwMode="auto">
            <a:xfrm>
              <a:off x="3923928" y="3789040"/>
              <a:ext cx="514350" cy="360363"/>
            </a:xfrm>
            <a:prstGeom prst="rect">
              <a:avLst/>
            </a:prstGeom>
            <a:noFill/>
            <a:ln w="9525">
              <a:noFill/>
              <a:miter lim="800000"/>
              <a:headEnd/>
              <a:tailEnd/>
            </a:ln>
          </p:spPr>
        </p:pic>
        <p:pic>
          <p:nvPicPr>
            <p:cNvPr id="81" name="Picture 1032" descr="http://trcs.wikispaces.com/file/view/money_clipart_banknote.gif/30214275/money_clipart_banknote.gif">
              <a:extLst>
                <a:ext uri="{FF2B5EF4-FFF2-40B4-BE49-F238E27FC236}">
                  <a16:creationId xmlns:a16="http://schemas.microsoft.com/office/drawing/2014/main" id="{02949B28-DCE5-4141-9D0A-EC7A33F132EF}"/>
                </a:ext>
              </a:extLst>
            </p:cNvPr>
            <p:cNvPicPr>
              <a:picLocks noChangeAspect="1" noChangeArrowheads="1"/>
            </p:cNvPicPr>
            <p:nvPr/>
          </p:nvPicPr>
          <p:blipFill>
            <a:blip r:embed="rId3" cstate="print"/>
            <a:srcRect/>
            <a:stretch>
              <a:fillRect/>
            </a:stretch>
          </p:blipFill>
          <p:spPr bwMode="auto">
            <a:xfrm>
              <a:off x="3419872" y="3789040"/>
              <a:ext cx="514350" cy="360363"/>
            </a:xfrm>
            <a:prstGeom prst="rect">
              <a:avLst/>
            </a:prstGeom>
            <a:noFill/>
            <a:ln w="9525">
              <a:noFill/>
              <a:miter lim="800000"/>
              <a:headEnd/>
              <a:tailEnd/>
            </a:ln>
          </p:spPr>
        </p:pic>
        <p:cxnSp>
          <p:nvCxnSpPr>
            <p:cNvPr id="82" name="Conector de seta reta 48">
              <a:extLst>
                <a:ext uri="{FF2B5EF4-FFF2-40B4-BE49-F238E27FC236}">
                  <a16:creationId xmlns:a16="http://schemas.microsoft.com/office/drawing/2014/main" id="{391BD9A7-D38B-4706-B400-6933E6867AC0}"/>
                </a:ext>
              </a:extLst>
            </p:cNvPr>
            <p:cNvCxnSpPr/>
            <p:nvPr/>
          </p:nvCxnSpPr>
          <p:spPr>
            <a:xfrm flipH="1">
              <a:off x="2771800" y="3645024"/>
              <a:ext cx="165618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3" name="Conector de seta reta 49">
              <a:extLst>
                <a:ext uri="{FF2B5EF4-FFF2-40B4-BE49-F238E27FC236}">
                  <a16:creationId xmlns:a16="http://schemas.microsoft.com/office/drawing/2014/main" id="{1D239423-6898-47C0-9CE5-5400D8FE94D8}"/>
                </a:ext>
              </a:extLst>
            </p:cNvPr>
            <p:cNvCxnSpPr/>
            <p:nvPr/>
          </p:nvCxnSpPr>
          <p:spPr>
            <a:xfrm flipV="1">
              <a:off x="2771800" y="3356992"/>
              <a:ext cx="1647800" cy="838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84" name="Picture 1026" descr="http://t1.gstatic.com/images?q=tbn:ANd9GcRKLU-huFlREdoGJPS5hb86i4BZZtzmmqJjEA1wMUKbaYYYxRo&amp;t=1&amp;h=185&amp;w=200&amp;usg=__UwPuF8QRB0KEkpIvL04gQhfgsM8=">
              <a:extLst>
                <a:ext uri="{FF2B5EF4-FFF2-40B4-BE49-F238E27FC236}">
                  <a16:creationId xmlns:a16="http://schemas.microsoft.com/office/drawing/2014/main" id="{1966F587-740A-4AA5-97EE-B23417C7973A}"/>
                </a:ext>
              </a:extLst>
            </p:cNvPr>
            <p:cNvPicPr>
              <a:picLocks noChangeAspect="1" noChangeArrowheads="1"/>
            </p:cNvPicPr>
            <p:nvPr/>
          </p:nvPicPr>
          <p:blipFill>
            <a:blip r:embed="rId2" cstate="print"/>
            <a:srcRect/>
            <a:stretch>
              <a:fillRect/>
            </a:stretch>
          </p:blipFill>
          <p:spPr bwMode="auto">
            <a:xfrm>
              <a:off x="3385984" y="2852936"/>
              <a:ext cx="465936" cy="431676"/>
            </a:xfrm>
            <a:prstGeom prst="rect">
              <a:avLst/>
            </a:prstGeom>
            <a:noFill/>
            <a:ln w="9525">
              <a:noFill/>
              <a:miter lim="800000"/>
              <a:headEnd/>
              <a:tailEnd/>
            </a:ln>
          </p:spPr>
        </p:pic>
        <p:pic>
          <p:nvPicPr>
            <p:cNvPr id="85" name="Picture 1026" descr="http://t1.gstatic.com/images?q=tbn:ANd9GcRKLU-huFlREdoGJPS5hb86i4BZZtzmmqJjEA1wMUKbaYYYxRo&amp;t=1&amp;h=185&amp;w=200&amp;usg=__UwPuF8QRB0KEkpIvL04gQhfgsM8=">
              <a:extLst>
                <a:ext uri="{FF2B5EF4-FFF2-40B4-BE49-F238E27FC236}">
                  <a16:creationId xmlns:a16="http://schemas.microsoft.com/office/drawing/2014/main" id="{1FFE0F1B-B58A-42F1-ACB8-66C19DAD7233}"/>
                </a:ext>
              </a:extLst>
            </p:cNvPr>
            <p:cNvPicPr>
              <a:picLocks noChangeAspect="1" noChangeArrowheads="1"/>
            </p:cNvPicPr>
            <p:nvPr/>
          </p:nvPicPr>
          <p:blipFill>
            <a:blip r:embed="rId2" cstate="print"/>
            <a:srcRect/>
            <a:stretch>
              <a:fillRect/>
            </a:stretch>
          </p:blipFill>
          <p:spPr bwMode="auto">
            <a:xfrm>
              <a:off x="3890040" y="2852936"/>
              <a:ext cx="465936" cy="431676"/>
            </a:xfrm>
            <a:prstGeom prst="rect">
              <a:avLst/>
            </a:prstGeom>
            <a:noFill/>
            <a:ln w="9525">
              <a:noFill/>
              <a:miter lim="800000"/>
              <a:headEnd/>
              <a:tailEnd/>
            </a:ln>
          </p:spPr>
        </p:pic>
      </p:grpSp>
      <p:pic>
        <p:nvPicPr>
          <p:cNvPr id="86" name="Picture 12" descr="http://2.bp.blogspot.com/-9EQRAk3_ExI/TWGUlQKYdMI/AAAAAAAAAAQ/UK8DDkUC5zA/s1600/amigos+-+investidores.jpg">
            <a:extLst>
              <a:ext uri="{FF2B5EF4-FFF2-40B4-BE49-F238E27FC236}">
                <a16:creationId xmlns:a16="http://schemas.microsoft.com/office/drawing/2014/main" id="{508F6ADF-B6E0-4331-BCD5-C1190A0D2092}"/>
              </a:ext>
            </a:extLst>
          </p:cNvPr>
          <p:cNvPicPr>
            <a:picLocks noChangeAspect="1" noChangeArrowheads="1"/>
          </p:cNvPicPr>
          <p:nvPr/>
        </p:nvPicPr>
        <p:blipFill>
          <a:blip r:embed="rId6" cstate="print"/>
          <a:srcRect/>
          <a:stretch>
            <a:fillRect/>
          </a:stretch>
        </p:blipFill>
        <p:spPr bwMode="auto">
          <a:xfrm>
            <a:off x="8425002" y="4819972"/>
            <a:ext cx="1578523" cy="1345332"/>
          </a:xfrm>
          <a:prstGeom prst="rect">
            <a:avLst/>
          </a:prstGeom>
          <a:noFill/>
        </p:spPr>
      </p:pic>
      <p:pic>
        <p:nvPicPr>
          <p:cNvPr id="87" name="Picture 18" descr="http://t1.gstatic.com/images?q=tbn:ANd9GcTf1HTIp-1n9cDFyS8Lk26GmT-La0e5UaGahDQvGZYMyqAv3gh5">
            <a:extLst>
              <a:ext uri="{FF2B5EF4-FFF2-40B4-BE49-F238E27FC236}">
                <a16:creationId xmlns:a16="http://schemas.microsoft.com/office/drawing/2014/main" id="{00D16BE6-04FA-4313-A5B3-EA170AC7D52A}"/>
              </a:ext>
            </a:extLst>
          </p:cNvPr>
          <p:cNvPicPr>
            <a:picLocks noChangeAspect="1" noChangeArrowheads="1"/>
          </p:cNvPicPr>
          <p:nvPr/>
        </p:nvPicPr>
        <p:blipFill>
          <a:blip r:embed="rId7" cstate="print"/>
          <a:srcRect/>
          <a:stretch>
            <a:fillRect/>
          </a:stretch>
        </p:blipFill>
        <p:spPr bwMode="auto">
          <a:xfrm>
            <a:off x="8615044" y="2844225"/>
            <a:ext cx="1511445" cy="1127771"/>
          </a:xfrm>
          <a:prstGeom prst="rect">
            <a:avLst/>
          </a:prstGeom>
          <a:noFill/>
        </p:spPr>
      </p:pic>
      <p:pic>
        <p:nvPicPr>
          <p:cNvPr id="88" name="Picture 14" descr="http://i.telegraph.co.uk/multimedia/archive/01459/warren_buffett_1459450c.jpg">
            <a:extLst>
              <a:ext uri="{FF2B5EF4-FFF2-40B4-BE49-F238E27FC236}">
                <a16:creationId xmlns:a16="http://schemas.microsoft.com/office/drawing/2014/main" id="{244130B1-F3CB-4BF4-A684-8D171EE51422}"/>
              </a:ext>
            </a:extLst>
          </p:cNvPr>
          <p:cNvPicPr>
            <a:picLocks noChangeAspect="1" noChangeArrowheads="1"/>
          </p:cNvPicPr>
          <p:nvPr/>
        </p:nvPicPr>
        <p:blipFill>
          <a:blip r:embed="rId8" cstate="print"/>
          <a:srcRect l="46017"/>
          <a:stretch>
            <a:fillRect/>
          </a:stretch>
        </p:blipFill>
        <p:spPr bwMode="auto">
          <a:xfrm>
            <a:off x="8641026" y="2996952"/>
            <a:ext cx="717515" cy="832160"/>
          </a:xfrm>
          <a:prstGeom prst="rect">
            <a:avLst/>
          </a:prstGeom>
          <a:noFill/>
        </p:spPr>
      </p:pic>
      <p:pic>
        <p:nvPicPr>
          <p:cNvPr id="89" name="Picture 22" descr="http://www.boma.org/awards/360-program/case-studies/PublishingImages/DENVER-FINANCIAL-CENTER-BUILDING247x300.jpg">
            <a:extLst>
              <a:ext uri="{FF2B5EF4-FFF2-40B4-BE49-F238E27FC236}">
                <a16:creationId xmlns:a16="http://schemas.microsoft.com/office/drawing/2014/main" id="{CEBBEB41-225E-4512-B0C5-30B3CC40FF2A}"/>
              </a:ext>
            </a:extLst>
          </p:cNvPr>
          <p:cNvPicPr>
            <a:picLocks noChangeAspect="1" noChangeArrowheads="1"/>
          </p:cNvPicPr>
          <p:nvPr/>
        </p:nvPicPr>
        <p:blipFill>
          <a:blip r:embed="rId9" cstate="print"/>
          <a:srcRect/>
          <a:stretch>
            <a:fillRect/>
          </a:stretch>
        </p:blipFill>
        <p:spPr bwMode="auto">
          <a:xfrm>
            <a:off x="8569018" y="476672"/>
            <a:ext cx="1152128" cy="1399346"/>
          </a:xfrm>
          <a:prstGeom prst="rect">
            <a:avLst/>
          </a:prstGeom>
          <a:noFill/>
        </p:spPr>
      </p:pic>
      <p:cxnSp>
        <p:nvCxnSpPr>
          <p:cNvPr id="90" name="Conector reto 89">
            <a:extLst>
              <a:ext uri="{FF2B5EF4-FFF2-40B4-BE49-F238E27FC236}">
                <a16:creationId xmlns:a16="http://schemas.microsoft.com/office/drawing/2014/main" id="{A0090A38-116D-4D65-B66F-3B671C88D395}"/>
              </a:ext>
            </a:extLst>
          </p:cNvPr>
          <p:cNvCxnSpPr/>
          <p:nvPr/>
        </p:nvCxnSpPr>
        <p:spPr>
          <a:xfrm>
            <a:off x="7488898" y="1268760"/>
            <a:ext cx="0" cy="42484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ector reto 90">
            <a:extLst>
              <a:ext uri="{FF2B5EF4-FFF2-40B4-BE49-F238E27FC236}">
                <a16:creationId xmlns:a16="http://schemas.microsoft.com/office/drawing/2014/main" id="{A512324D-0851-4601-8F89-FFC9FB195656}"/>
              </a:ext>
            </a:extLst>
          </p:cNvPr>
          <p:cNvCxnSpPr/>
          <p:nvPr/>
        </p:nvCxnSpPr>
        <p:spPr>
          <a:xfrm>
            <a:off x="7488898" y="1268760"/>
            <a:ext cx="8640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Conector reto 91">
            <a:extLst>
              <a:ext uri="{FF2B5EF4-FFF2-40B4-BE49-F238E27FC236}">
                <a16:creationId xmlns:a16="http://schemas.microsoft.com/office/drawing/2014/main" id="{9DD75701-AAFE-4C4B-A1D6-B5EE01B854D4}"/>
              </a:ext>
            </a:extLst>
          </p:cNvPr>
          <p:cNvCxnSpPr/>
          <p:nvPr/>
        </p:nvCxnSpPr>
        <p:spPr>
          <a:xfrm>
            <a:off x="7488898" y="5517232"/>
            <a:ext cx="8640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Conector reto 92">
            <a:extLst>
              <a:ext uri="{FF2B5EF4-FFF2-40B4-BE49-F238E27FC236}">
                <a16:creationId xmlns:a16="http://schemas.microsoft.com/office/drawing/2014/main" id="{A84FF359-9A86-4B7B-8B8B-E634B65CA2B4}"/>
              </a:ext>
            </a:extLst>
          </p:cNvPr>
          <p:cNvCxnSpPr/>
          <p:nvPr/>
        </p:nvCxnSpPr>
        <p:spPr>
          <a:xfrm>
            <a:off x="7488898" y="3429000"/>
            <a:ext cx="8640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Conector reto 93">
            <a:extLst>
              <a:ext uri="{FF2B5EF4-FFF2-40B4-BE49-F238E27FC236}">
                <a16:creationId xmlns:a16="http://schemas.microsoft.com/office/drawing/2014/main" id="{07AAB56E-3C8F-4380-9135-C3E0EDD1CB72}"/>
              </a:ext>
            </a:extLst>
          </p:cNvPr>
          <p:cNvCxnSpPr/>
          <p:nvPr/>
        </p:nvCxnSpPr>
        <p:spPr>
          <a:xfrm>
            <a:off x="6624802" y="3429000"/>
            <a:ext cx="86409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95" name="Picture 1026" descr="http://t1.gstatic.com/images?q=tbn:ANd9GcRKLU-huFlREdoGJPS5hb86i4BZZtzmmqJjEA1wMUKbaYYYxRo&amp;t=1&amp;h=185&amp;w=200&amp;usg=__UwPuF8QRB0KEkpIvL04gQhfgsM8=">
            <a:extLst>
              <a:ext uri="{FF2B5EF4-FFF2-40B4-BE49-F238E27FC236}">
                <a16:creationId xmlns:a16="http://schemas.microsoft.com/office/drawing/2014/main" id="{EC2C500F-570E-4A0A-95DE-63E4184B818C}"/>
              </a:ext>
            </a:extLst>
          </p:cNvPr>
          <p:cNvPicPr>
            <a:picLocks noChangeAspect="1" noChangeArrowheads="1"/>
          </p:cNvPicPr>
          <p:nvPr/>
        </p:nvPicPr>
        <p:blipFill>
          <a:blip r:embed="rId2" cstate="print"/>
          <a:srcRect/>
          <a:stretch>
            <a:fillRect/>
          </a:stretch>
        </p:blipFill>
        <p:spPr bwMode="auto">
          <a:xfrm>
            <a:off x="7776930" y="5117182"/>
            <a:ext cx="354077" cy="328042"/>
          </a:xfrm>
          <a:prstGeom prst="rect">
            <a:avLst/>
          </a:prstGeom>
          <a:noFill/>
          <a:ln w="9525">
            <a:noFill/>
            <a:miter lim="800000"/>
            <a:headEnd/>
            <a:tailEnd/>
          </a:ln>
        </p:spPr>
      </p:pic>
      <p:pic>
        <p:nvPicPr>
          <p:cNvPr id="96" name="Picture 1026" descr="http://t1.gstatic.com/images?q=tbn:ANd9GcRKLU-huFlREdoGJPS5hb86i4BZZtzmmqJjEA1wMUKbaYYYxRo&amp;t=1&amp;h=185&amp;w=200&amp;usg=__UwPuF8QRB0KEkpIvL04gQhfgsM8=">
            <a:extLst>
              <a:ext uri="{FF2B5EF4-FFF2-40B4-BE49-F238E27FC236}">
                <a16:creationId xmlns:a16="http://schemas.microsoft.com/office/drawing/2014/main" id="{315200D0-1B75-4B68-9482-661DA412E206}"/>
              </a:ext>
            </a:extLst>
          </p:cNvPr>
          <p:cNvPicPr>
            <a:picLocks noChangeAspect="1" noChangeArrowheads="1"/>
          </p:cNvPicPr>
          <p:nvPr/>
        </p:nvPicPr>
        <p:blipFill>
          <a:blip r:embed="rId2" cstate="print"/>
          <a:srcRect/>
          <a:stretch>
            <a:fillRect/>
          </a:stretch>
        </p:blipFill>
        <p:spPr bwMode="auto">
          <a:xfrm>
            <a:off x="7776930" y="3028950"/>
            <a:ext cx="354077" cy="328042"/>
          </a:xfrm>
          <a:prstGeom prst="rect">
            <a:avLst/>
          </a:prstGeom>
          <a:noFill/>
          <a:ln w="9525">
            <a:noFill/>
            <a:miter lim="800000"/>
            <a:headEnd/>
            <a:tailEnd/>
          </a:ln>
        </p:spPr>
      </p:pic>
      <p:pic>
        <p:nvPicPr>
          <p:cNvPr id="97" name="Picture 1032" descr="http://trcs.wikispaces.com/file/view/money_clipart_banknote.gif/30214275/money_clipart_banknote.gif">
            <a:extLst>
              <a:ext uri="{FF2B5EF4-FFF2-40B4-BE49-F238E27FC236}">
                <a16:creationId xmlns:a16="http://schemas.microsoft.com/office/drawing/2014/main" id="{E41005EF-313A-4F90-9156-7D0BFCCF13CE}"/>
              </a:ext>
            </a:extLst>
          </p:cNvPr>
          <p:cNvPicPr>
            <a:picLocks noChangeAspect="1" noChangeArrowheads="1"/>
          </p:cNvPicPr>
          <p:nvPr/>
        </p:nvPicPr>
        <p:blipFill>
          <a:blip r:embed="rId3" cstate="print"/>
          <a:srcRect/>
          <a:stretch>
            <a:fillRect/>
          </a:stretch>
        </p:blipFill>
        <p:spPr bwMode="auto">
          <a:xfrm>
            <a:off x="7776930" y="3501008"/>
            <a:ext cx="411572" cy="288355"/>
          </a:xfrm>
          <a:prstGeom prst="rect">
            <a:avLst/>
          </a:prstGeom>
          <a:noFill/>
          <a:ln w="9525">
            <a:noFill/>
            <a:miter lim="800000"/>
            <a:headEnd/>
            <a:tailEnd/>
          </a:ln>
        </p:spPr>
      </p:pic>
      <p:pic>
        <p:nvPicPr>
          <p:cNvPr id="98" name="Picture 1032" descr="http://trcs.wikispaces.com/file/view/money_clipart_banknote.gif/30214275/money_clipart_banknote.gif">
            <a:extLst>
              <a:ext uri="{FF2B5EF4-FFF2-40B4-BE49-F238E27FC236}">
                <a16:creationId xmlns:a16="http://schemas.microsoft.com/office/drawing/2014/main" id="{AE0EEB37-3627-4664-A0AF-27CDA94AF72F}"/>
              </a:ext>
            </a:extLst>
          </p:cNvPr>
          <p:cNvPicPr>
            <a:picLocks noChangeAspect="1" noChangeArrowheads="1"/>
          </p:cNvPicPr>
          <p:nvPr/>
        </p:nvPicPr>
        <p:blipFill>
          <a:blip r:embed="rId3" cstate="print"/>
          <a:srcRect/>
          <a:stretch>
            <a:fillRect/>
          </a:stretch>
        </p:blipFill>
        <p:spPr bwMode="auto">
          <a:xfrm>
            <a:off x="7776930" y="5589240"/>
            <a:ext cx="411572" cy="288355"/>
          </a:xfrm>
          <a:prstGeom prst="rect">
            <a:avLst/>
          </a:prstGeom>
          <a:noFill/>
          <a:ln w="9525">
            <a:noFill/>
            <a:miter lim="800000"/>
            <a:headEnd/>
            <a:tailEnd/>
          </a:ln>
        </p:spPr>
      </p:pic>
      <p:sp>
        <p:nvSpPr>
          <p:cNvPr id="99" name="Text Box 1039">
            <a:extLst>
              <a:ext uri="{FF2B5EF4-FFF2-40B4-BE49-F238E27FC236}">
                <a16:creationId xmlns:a16="http://schemas.microsoft.com/office/drawing/2014/main" id="{35D35302-806F-4109-A6E2-F5FDDC9F383E}"/>
              </a:ext>
            </a:extLst>
          </p:cNvPr>
          <p:cNvSpPr txBox="1">
            <a:spLocks noChangeArrowheads="1"/>
          </p:cNvSpPr>
          <p:nvPr/>
        </p:nvSpPr>
        <p:spPr bwMode="auto">
          <a:xfrm>
            <a:off x="6867330" y="1818320"/>
            <a:ext cx="1219200" cy="923330"/>
          </a:xfrm>
          <a:prstGeom prst="rect">
            <a:avLst/>
          </a:prstGeom>
          <a:solidFill>
            <a:schemeClr val="bg1"/>
          </a:solidFill>
          <a:ln w="9525">
            <a:noFill/>
            <a:miter lim="800000"/>
            <a:headEnd/>
            <a:tailEnd/>
          </a:ln>
        </p:spPr>
        <p:txBody>
          <a:bodyPr>
            <a:spAutoFit/>
          </a:bodyPr>
          <a:lstStyle/>
          <a:p>
            <a:pPr algn="ctr" eaLnBrk="0" hangingPunct="0">
              <a:spcBef>
                <a:spcPts val="0"/>
              </a:spcBef>
            </a:pPr>
            <a:r>
              <a:rPr lang="pt-BR" b="1" dirty="0">
                <a:solidFill>
                  <a:srgbClr val="0033CC"/>
                </a:solidFill>
              </a:rPr>
              <a:t>Corretoras</a:t>
            </a:r>
          </a:p>
          <a:p>
            <a:pPr algn="ctr" eaLnBrk="0" hangingPunct="0">
              <a:spcBef>
                <a:spcPts val="0"/>
              </a:spcBef>
            </a:pPr>
            <a:r>
              <a:rPr lang="pt-BR" b="1" dirty="0" err="1">
                <a:solidFill>
                  <a:srgbClr val="0033CC"/>
                </a:solidFill>
              </a:rPr>
              <a:t>DTVMs</a:t>
            </a:r>
            <a:endParaRPr lang="pt-BR" b="1" dirty="0">
              <a:solidFill>
                <a:srgbClr val="0033CC"/>
              </a:solidFill>
            </a:endParaRPr>
          </a:p>
          <a:p>
            <a:pPr algn="ctr" eaLnBrk="0" hangingPunct="0">
              <a:spcBef>
                <a:spcPts val="0"/>
              </a:spcBef>
            </a:pPr>
            <a:r>
              <a:rPr lang="pt-BR" b="1" dirty="0">
                <a:solidFill>
                  <a:srgbClr val="0033CC"/>
                </a:solidFill>
              </a:rPr>
              <a:t>Bancos</a:t>
            </a:r>
          </a:p>
        </p:txBody>
      </p:sp>
      <p:sp>
        <p:nvSpPr>
          <p:cNvPr id="100" name="Text Box 1039">
            <a:extLst>
              <a:ext uri="{FF2B5EF4-FFF2-40B4-BE49-F238E27FC236}">
                <a16:creationId xmlns:a16="http://schemas.microsoft.com/office/drawing/2014/main" id="{91EEB09E-A719-4921-9889-FC7EC7E54E5D}"/>
              </a:ext>
            </a:extLst>
          </p:cNvPr>
          <p:cNvSpPr txBox="1">
            <a:spLocks noChangeArrowheads="1"/>
          </p:cNvSpPr>
          <p:nvPr/>
        </p:nvSpPr>
        <p:spPr bwMode="auto">
          <a:xfrm>
            <a:off x="6840826" y="4077072"/>
            <a:ext cx="1219200" cy="923330"/>
          </a:xfrm>
          <a:prstGeom prst="rect">
            <a:avLst/>
          </a:prstGeom>
          <a:solidFill>
            <a:schemeClr val="bg1"/>
          </a:solidFill>
          <a:ln w="9525">
            <a:noFill/>
            <a:miter lim="800000"/>
            <a:headEnd/>
            <a:tailEnd/>
          </a:ln>
        </p:spPr>
        <p:txBody>
          <a:bodyPr>
            <a:spAutoFit/>
          </a:bodyPr>
          <a:lstStyle/>
          <a:p>
            <a:pPr algn="ctr" eaLnBrk="0" hangingPunct="0">
              <a:spcBef>
                <a:spcPts val="0"/>
              </a:spcBef>
            </a:pPr>
            <a:r>
              <a:rPr lang="pt-BR" b="1" dirty="0">
                <a:solidFill>
                  <a:srgbClr val="0033CC"/>
                </a:solidFill>
              </a:rPr>
              <a:t>Corretoras</a:t>
            </a:r>
          </a:p>
          <a:p>
            <a:pPr algn="ctr" eaLnBrk="0" hangingPunct="0">
              <a:spcBef>
                <a:spcPts val="0"/>
              </a:spcBef>
            </a:pPr>
            <a:r>
              <a:rPr lang="pt-BR" b="1" dirty="0" err="1">
                <a:solidFill>
                  <a:srgbClr val="0033CC"/>
                </a:solidFill>
              </a:rPr>
              <a:t>DTVMs</a:t>
            </a:r>
            <a:endParaRPr lang="pt-BR" b="1" dirty="0">
              <a:solidFill>
                <a:srgbClr val="0033CC"/>
              </a:solidFill>
            </a:endParaRPr>
          </a:p>
          <a:p>
            <a:pPr algn="ctr" eaLnBrk="0" hangingPunct="0">
              <a:spcBef>
                <a:spcPts val="0"/>
              </a:spcBef>
            </a:pPr>
            <a:r>
              <a:rPr lang="pt-BR" b="1" dirty="0">
                <a:solidFill>
                  <a:srgbClr val="0033CC"/>
                </a:solidFill>
              </a:rPr>
              <a:t>Bancos</a:t>
            </a:r>
            <a:endParaRPr lang="pt-BR" sz="2000" b="1" dirty="0">
              <a:solidFill>
                <a:srgbClr val="0033CC"/>
              </a:solidFill>
            </a:endParaRPr>
          </a:p>
        </p:txBody>
      </p:sp>
      <p:pic>
        <p:nvPicPr>
          <p:cNvPr id="101" name="Picture 4" descr="http://www.firstpointit.com/wp-content/uploads/2014/03/business-icon1.png">
            <a:extLst>
              <a:ext uri="{FF2B5EF4-FFF2-40B4-BE49-F238E27FC236}">
                <a16:creationId xmlns:a16="http://schemas.microsoft.com/office/drawing/2014/main" id="{D536344D-D5EA-4D50-8F4F-0FF09775F935}"/>
              </a:ext>
            </a:extLst>
          </p:cNvPr>
          <p:cNvPicPr>
            <a:picLocks noChangeAspect="1" noChangeArrowheads="1"/>
          </p:cNvPicPr>
          <p:nvPr/>
        </p:nvPicPr>
        <p:blipFill>
          <a:blip r:embed="rId10" cstate="print"/>
          <a:srcRect/>
          <a:stretch>
            <a:fillRect/>
          </a:stretch>
        </p:blipFill>
        <p:spPr bwMode="auto">
          <a:xfrm>
            <a:off x="1565531" y="2780928"/>
            <a:ext cx="1962927" cy="1414661"/>
          </a:xfrm>
          <a:prstGeom prst="rect">
            <a:avLst/>
          </a:prstGeom>
          <a:noFill/>
        </p:spPr>
      </p:pic>
      <p:sp>
        <p:nvSpPr>
          <p:cNvPr id="102" name="Texto Explicativo 2 79">
            <a:extLst>
              <a:ext uri="{FF2B5EF4-FFF2-40B4-BE49-F238E27FC236}">
                <a16:creationId xmlns:a16="http://schemas.microsoft.com/office/drawing/2014/main" id="{D921B6AE-AEA5-452B-96B1-D3F5770F0247}"/>
              </a:ext>
            </a:extLst>
          </p:cNvPr>
          <p:cNvSpPr/>
          <p:nvPr/>
        </p:nvSpPr>
        <p:spPr>
          <a:xfrm>
            <a:off x="2880386" y="5877272"/>
            <a:ext cx="2304256" cy="720080"/>
          </a:xfrm>
          <a:prstGeom prst="borderCallout2">
            <a:avLst>
              <a:gd name="adj1" fmla="val 18750"/>
              <a:gd name="adj2" fmla="val -8333"/>
              <a:gd name="adj3" fmla="val 18750"/>
              <a:gd name="adj4" fmla="val -16667"/>
              <a:gd name="adj5" fmla="val -197028"/>
              <a:gd name="adj6" fmla="val -16491"/>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a:t>Empresa de Capital Aberto</a:t>
            </a:r>
          </a:p>
        </p:txBody>
      </p:sp>
    </p:spTree>
    <p:extLst>
      <p:ext uri="{BB962C8B-B14F-4D97-AF65-F5344CB8AC3E}">
        <p14:creationId xmlns:p14="http://schemas.microsoft.com/office/powerpoint/2010/main" val="675969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Agrupar 75">
            <a:extLst>
              <a:ext uri="{FF2B5EF4-FFF2-40B4-BE49-F238E27FC236}">
                <a16:creationId xmlns:a16="http://schemas.microsoft.com/office/drawing/2014/main" id="{0F845D49-79EF-4617-BFA6-0E9234FD112E}"/>
              </a:ext>
            </a:extLst>
          </p:cNvPr>
          <p:cNvGrpSpPr/>
          <p:nvPr/>
        </p:nvGrpSpPr>
        <p:grpSpPr>
          <a:xfrm>
            <a:off x="1599252" y="378160"/>
            <a:ext cx="9073008" cy="6264696"/>
            <a:chOff x="1599252" y="378160"/>
            <a:chExt cx="9073008" cy="6264696"/>
          </a:xfrm>
        </p:grpSpPr>
        <p:sp>
          <p:nvSpPr>
            <p:cNvPr id="15" name="Text Box 44">
              <a:extLst>
                <a:ext uri="{FF2B5EF4-FFF2-40B4-BE49-F238E27FC236}">
                  <a16:creationId xmlns:a16="http://schemas.microsoft.com/office/drawing/2014/main" id="{11FE295C-6EDB-4D98-85CE-AA7DABBF3FF1}"/>
                </a:ext>
              </a:extLst>
            </p:cNvPr>
            <p:cNvSpPr txBox="1">
              <a:spLocks noChangeArrowheads="1"/>
            </p:cNvSpPr>
            <p:nvPr/>
          </p:nvSpPr>
          <p:spPr bwMode="auto">
            <a:xfrm>
              <a:off x="4335556" y="497594"/>
              <a:ext cx="3733800" cy="584775"/>
            </a:xfrm>
            <a:prstGeom prst="rect">
              <a:avLst/>
            </a:prstGeom>
            <a:noFill/>
            <a:ln w="9525">
              <a:solidFill>
                <a:schemeClr val="bg1"/>
              </a:solidFill>
              <a:miter lim="800000"/>
              <a:headEnd/>
              <a:tailEnd/>
            </a:ln>
          </p:spPr>
          <p:txBody>
            <a:bodyPr>
              <a:spAutoFit/>
            </a:bodyPr>
            <a:lstStyle/>
            <a:p>
              <a:pPr eaLnBrk="0" hangingPunct="0">
                <a:spcBef>
                  <a:spcPct val="50000"/>
                </a:spcBef>
              </a:pPr>
              <a:r>
                <a:rPr lang="pt-BR" sz="3200" dirty="0">
                  <a:cs typeface="Arial" charset="0"/>
                </a:rPr>
                <a:t>Mercado Secundário </a:t>
              </a:r>
            </a:p>
          </p:txBody>
        </p:sp>
        <p:grpSp>
          <p:nvGrpSpPr>
            <p:cNvPr id="74" name="Agrupar 73">
              <a:extLst>
                <a:ext uri="{FF2B5EF4-FFF2-40B4-BE49-F238E27FC236}">
                  <a16:creationId xmlns:a16="http://schemas.microsoft.com/office/drawing/2014/main" id="{8E94EBBE-91FD-49F5-8058-2BF99E8D8E3C}"/>
                </a:ext>
              </a:extLst>
            </p:cNvPr>
            <p:cNvGrpSpPr/>
            <p:nvPr/>
          </p:nvGrpSpPr>
          <p:grpSpPr>
            <a:xfrm>
              <a:off x="1599252" y="410098"/>
              <a:ext cx="2736304" cy="6232758"/>
              <a:chOff x="1599252" y="410098"/>
              <a:chExt cx="2736304" cy="6232758"/>
            </a:xfrm>
          </p:grpSpPr>
          <p:sp>
            <p:nvSpPr>
              <p:cNvPr id="5" name="Retângulo de cantos arredondados 120">
                <a:extLst>
                  <a:ext uri="{FF2B5EF4-FFF2-40B4-BE49-F238E27FC236}">
                    <a16:creationId xmlns:a16="http://schemas.microsoft.com/office/drawing/2014/main" id="{353D172E-9FCA-4868-BD0C-F9A696987633}"/>
                  </a:ext>
                </a:extLst>
              </p:cNvPr>
              <p:cNvSpPr/>
              <p:nvPr/>
            </p:nvSpPr>
            <p:spPr>
              <a:xfrm>
                <a:off x="1815276" y="882216"/>
                <a:ext cx="1512168" cy="5760640"/>
              </a:xfrm>
              <a:prstGeom prst="roundRect">
                <a:avLst/>
              </a:prstGeom>
              <a:solidFill>
                <a:srgbClr val="CFFDEB"/>
              </a:solidFill>
              <a:ln>
                <a:noFill/>
              </a:ln>
              <a:effectLst>
                <a:glow rad="101600">
                  <a:srgbClr val="B6FCE1">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Text Box 42">
                <a:extLst>
                  <a:ext uri="{FF2B5EF4-FFF2-40B4-BE49-F238E27FC236}">
                    <a16:creationId xmlns:a16="http://schemas.microsoft.com/office/drawing/2014/main" id="{E8C2AF69-115F-4FEA-9AA8-A09B3DB66C3C}"/>
                  </a:ext>
                </a:extLst>
              </p:cNvPr>
              <p:cNvSpPr txBox="1">
                <a:spLocks noChangeArrowheads="1"/>
              </p:cNvSpPr>
              <p:nvPr/>
            </p:nvSpPr>
            <p:spPr bwMode="auto">
              <a:xfrm>
                <a:off x="1599252" y="410098"/>
                <a:ext cx="1981200"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latin typeface="Calibri" pitchFamily="34" charset="0"/>
                  </a:rPr>
                  <a:t>Compradores</a:t>
                </a:r>
              </a:p>
            </p:txBody>
          </p:sp>
          <p:grpSp>
            <p:nvGrpSpPr>
              <p:cNvPr id="17" name="Grupo 68">
                <a:extLst>
                  <a:ext uri="{FF2B5EF4-FFF2-40B4-BE49-F238E27FC236}">
                    <a16:creationId xmlns:a16="http://schemas.microsoft.com/office/drawing/2014/main" id="{6C8AA496-A670-4EC7-85EE-9D723BC30D46}"/>
                  </a:ext>
                </a:extLst>
              </p:cNvPr>
              <p:cNvGrpSpPr/>
              <p:nvPr/>
            </p:nvGrpSpPr>
            <p:grpSpPr>
              <a:xfrm>
                <a:off x="1743268" y="977714"/>
                <a:ext cx="1676400" cy="5625916"/>
                <a:chOff x="7360096" y="764704"/>
                <a:chExt cx="1676400" cy="5625916"/>
              </a:xfrm>
            </p:grpSpPr>
            <p:sp>
              <p:nvSpPr>
                <p:cNvPr id="18" name="Text Box 1046">
                  <a:extLst>
                    <a:ext uri="{FF2B5EF4-FFF2-40B4-BE49-F238E27FC236}">
                      <a16:creationId xmlns:a16="http://schemas.microsoft.com/office/drawing/2014/main" id="{DEBDCF66-9924-42AA-AB5C-48B735239390}"/>
                    </a:ext>
                  </a:extLst>
                </p:cNvPr>
                <p:cNvSpPr txBox="1">
                  <a:spLocks noChangeArrowheads="1"/>
                </p:cNvSpPr>
                <p:nvPr/>
              </p:nvSpPr>
              <p:spPr bwMode="auto">
                <a:xfrm>
                  <a:off x="7360096" y="6021288"/>
                  <a:ext cx="1676400" cy="369332"/>
                </a:xfrm>
                <a:prstGeom prst="rect">
                  <a:avLst/>
                </a:prstGeom>
                <a:noFill/>
                <a:ln w="9525">
                  <a:noFill/>
                  <a:miter lim="800000"/>
                  <a:headEnd/>
                  <a:tailEnd/>
                </a:ln>
              </p:spPr>
              <p:txBody>
                <a:bodyPr>
                  <a:spAutoFit/>
                </a:bodyPr>
                <a:lstStyle/>
                <a:p>
                  <a:pPr algn="ctr" eaLnBrk="0" hangingPunct="0">
                    <a:spcBef>
                      <a:spcPct val="50000"/>
                    </a:spcBef>
                  </a:pPr>
                  <a:r>
                    <a:rPr lang="pt-BR" b="1" dirty="0"/>
                    <a:t>Investidores</a:t>
                  </a:r>
                </a:p>
              </p:txBody>
            </p:sp>
            <p:sp>
              <p:nvSpPr>
                <p:cNvPr id="19" name="Text Box 1054">
                  <a:extLst>
                    <a:ext uri="{FF2B5EF4-FFF2-40B4-BE49-F238E27FC236}">
                      <a16:creationId xmlns:a16="http://schemas.microsoft.com/office/drawing/2014/main" id="{C02240B8-7E7A-4C36-A546-B085D3BAB5BF}"/>
                    </a:ext>
                  </a:extLst>
                </p:cNvPr>
                <p:cNvSpPr txBox="1">
                  <a:spLocks noChangeArrowheads="1"/>
                </p:cNvSpPr>
                <p:nvPr/>
              </p:nvSpPr>
              <p:spPr bwMode="auto">
                <a:xfrm>
                  <a:off x="7504112" y="1844824"/>
                  <a:ext cx="1474068" cy="646331"/>
                </a:xfrm>
                <a:prstGeom prst="rect">
                  <a:avLst/>
                </a:prstGeom>
                <a:noFill/>
                <a:ln w="9525">
                  <a:noFill/>
                  <a:miter lim="800000"/>
                  <a:headEnd/>
                  <a:tailEnd/>
                </a:ln>
              </p:spPr>
              <p:txBody>
                <a:bodyPr wrap="square">
                  <a:spAutoFit/>
                </a:bodyPr>
                <a:lstStyle/>
                <a:p>
                  <a:pPr algn="ctr" eaLnBrk="0" hangingPunct="0">
                    <a:spcBef>
                      <a:spcPct val="50000"/>
                    </a:spcBef>
                  </a:pPr>
                  <a:r>
                    <a:rPr lang="pt-BR" b="1" dirty="0"/>
                    <a:t>Investidores Institucionais</a:t>
                  </a:r>
                </a:p>
              </p:txBody>
            </p:sp>
            <p:sp>
              <p:nvSpPr>
                <p:cNvPr id="20" name="Text Box 1059">
                  <a:extLst>
                    <a:ext uri="{FF2B5EF4-FFF2-40B4-BE49-F238E27FC236}">
                      <a16:creationId xmlns:a16="http://schemas.microsoft.com/office/drawing/2014/main" id="{A21A298F-733A-49FE-BD10-A87F019F78E7}"/>
                    </a:ext>
                  </a:extLst>
                </p:cNvPr>
                <p:cNvSpPr txBox="1">
                  <a:spLocks noChangeArrowheads="1"/>
                </p:cNvSpPr>
                <p:nvPr/>
              </p:nvSpPr>
              <p:spPr bwMode="auto">
                <a:xfrm>
                  <a:off x="7398196" y="3933056"/>
                  <a:ext cx="1600200" cy="646331"/>
                </a:xfrm>
                <a:prstGeom prst="rect">
                  <a:avLst/>
                </a:prstGeom>
                <a:noFill/>
                <a:ln w="9525">
                  <a:noFill/>
                  <a:miter lim="800000"/>
                  <a:headEnd/>
                  <a:tailEnd/>
                </a:ln>
              </p:spPr>
              <p:txBody>
                <a:bodyPr>
                  <a:spAutoFit/>
                </a:bodyPr>
                <a:lstStyle/>
                <a:p>
                  <a:pPr algn="ctr" eaLnBrk="0" hangingPunct="0">
                    <a:spcBef>
                      <a:spcPct val="50000"/>
                    </a:spcBef>
                  </a:pPr>
                  <a:r>
                    <a:rPr lang="pt-BR" b="1" dirty="0"/>
                    <a:t>Investidores Qualificados</a:t>
                  </a:r>
                </a:p>
              </p:txBody>
            </p:sp>
            <p:pic>
              <p:nvPicPr>
                <p:cNvPr id="21" name="Picture 12" descr="http://2.bp.blogspot.com/-9EQRAk3_ExI/TWGUlQKYdMI/AAAAAAAAAAQ/UK8DDkUC5zA/s1600/amigos+-+investidores.jpg">
                  <a:extLst>
                    <a:ext uri="{FF2B5EF4-FFF2-40B4-BE49-F238E27FC236}">
                      <a16:creationId xmlns:a16="http://schemas.microsoft.com/office/drawing/2014/main" id="{07EB8955-5EF9-4501-A260-B1D869D1D3CD}"/>
                    </a:ext>
                  </a:extLst>
                </p:cNvPr>
                <p:cNvPicPr>
                  <a:picLocks noChangeAspect="1" noChangeArrowheads="1"/>
                </p:cNvPicPr>
                <p:nvPr/>
              </p:nvPicPr>
              <p:blipFill>
                <a:blip r:embed="rId2" cstate="print"/>
                <a:srcRect/>
                <a:stretch>
                  <a:fillRect/>
                </a:stretch>
              </p:blipFill>
              <p:spPr bwMode="auto">
                <a:xfrm>
                  <a:off x="7586228" y="5013176"/>
                  <a:ext cx="1224136" cy="1043298"/>
                </a:xfrm>
                <a:prstGeom prst="rect">
                  <a:avLst/>
                </a:prstGeom>
                <a:noFill/>
              </p:spPr>
            </p:pic>
            <p:pic>
              <p:nvPicPr>
                <p:cNvPr id="22" name="Picture 18" descr="http://t1.gstatic.com/images?q=tbn:ANd9GcTf1HTIp-1n9cDFyS8Lk26GmT-La0e5UaGahDQvGZYMyqAv3gh5">
                  <a:extLst>
                    <a:ext uri="{FF2B5EF4-FFF2-40B4-BE49-F238E27FC236}">
                      <a16:creationId xmlns:a16="http://schemas.microsoft.com/office/drawing/2014/main" id="{EB1C0CFA-7361-4648-9FF2-4B8726B9DED0}"/>
                    </a:ext>
                  </a:extLst>
                </p:cNvPr>
                <p:cNvPicPr>
                  <a:picLocks noChangeAspect="1" noChangeArrowheads="1"/>
                </p:cNvPicPr>
                <p:nvPr/>
              </p:nvPicPr>
              <p:blipFill>
                <a:blip r:embed="rId3" cstate="print"/>
                <a:srcRect/>
                <a:stretch>
                  <a:fillRect/>
                </a:stretch>
              </p:blipFill>
              <p:spPr bwMode="auto">
                <a:xfrm>
                  <a:off x="7609241" y="2996952"/>
                  <a:ext cx="1178110" cy="879052"/>
                </a:xfrm>
                <a:prstGeom prst="rect">
                  <a:avLst/>
                </a:prstGeom>
                <a:noFill/>
              </p:spPr>
            </p:pic>
            <p:pic>
              <p:nvPicPr>
                <p:cNvPr id="23" name="Picture 22" descr="http://www.boma.org/awards/360-program/case-studies/PublishingImages/DENVER-FINANCIAL-CENTER-BUILDING247x300.jpg">
                  <a:extLst>
                    <a:ext uri="{FF2B5EF4-FFF2-40B4-BE49-F238E27FC236}">
                      <a16:creationId xmlns:a16="http://schemas.microsoft.com/office/drawing/2014/main" id="{D578E0A7-B957-42C9-B17A-DB4797118A9F}"/>
                    </a:ext>
                  </a:extLst>
                </p:cNvPr>
                <p:cNvPicPr>
                  <a:picLocks noChangeAspect="1" noChangeArrowheads="1"/>
                </p:cNvPicPr>
                <p:nvPr/>
              </p:nvPicPr>
              <p:blipFill>
                <a:blip r:embed="rId4" cstate="print"/>
                <a:srcRect/>
                <a:stretch>
                  <a:fillRect/>
                </a:stretch>
              </p:blipFill>
              <p:spPr bwMode="auto">
                <a:xfrm>
                  <a:off x="7766248" y="764704"/>
                  <a:ext cx="864096" cy="1049510"/>
                </a:xfrm>
                <a:prstGeom prst="rect">
                  <a:avLst/>
                </a:prstGeom>
                <a:noFill/>
              </p:spPr>
            </p:pic>
          </p:grpSp>
          <p:pic>
            <p:nvPicPr>
              <p:cNvPr id="24" name="Picture 14" descr="http://i.telegraph.co.uk/multimedia/archive/01459/warren_buffett_1459450c.jpg">
                <a:extLst>
                  <a:ext uri="{FF2B5EF4-FFF2-40B4-BE49-F238E27FC236}">
                    <a16:creationId xmlns:a16="http://schemas.microsoft.com/office/drawing/2014/main" id="{A31FC2AC-7169-4B74-8BE0-A8ABBF0AB99E}"/>
                  </a:ext>
                </a:extLst>
              </p:cNvPr>
              <p:cNvPicPr>
                <a:picLocks noChangeAspect="1" noChangeArrowheads="1"/>
              </p:cNvPicPr>
              <p:nvPr/>
            </p:nvPicPr>
            <p:blipFill>
              <a:blip r:embed="rId5" cstate="print"/>
              <a:srcRect l="46017"/>
              <a:stretch>
                <a:fillRect/>
              </a:stretch>
            </p:blipFill>
            <p:spPr bwMode="auto">
              <a:xfrm>
                <a:off x="2031300" y="3474504"/>
                <a:ext cx="504056" cy="584594"/>
              </a:xfrm>
              <a:prstGeom prst="rect">
                <a:avLst/>
              </a:prstGeom>
              <a:noFill/>
            </p:spPr>
          </p:pic>
          <p:grpSp>
            <p:nvGrpSpPr>
              <p:cNvPr id="25" name="Grupo 80">
                <a:extLst>
                  <a:ext uri="{FF2B5EF4-FFF2-40B4-BE49-F238E27FC236}">
                    <a16:creationId xmlns:a16="http://schemas.microsoft.com/office/drawing/2014/main" id="{65908F07-D285-47C7-8EC7-5B5E9B55E711}"/>
                  </a:ext>
                </a:extLst>
              </p:cNvPr>
              <p:cNvGrpSpPr/>
              <p:nvPr/>
            </p:nvGrpSpPr>
            <p:grpSpPr>
              <a:xfrm>
                <a:off x="3327444" y="1098079"/>
                <a:ext cx="1008112" cy="5040883"/>
                <a:chOff x="1835696" y="908720"/>
                <a:chExt cx="1008112" cy="5040883"/>
              </a:xfrm>
            </p:grpSpPr>
            <p:pic>
              <p:nvPicPr>
                <p:cNvPr id="26" name="Picture 1026" descr="http://t1.gstatic.com/images?q=tbn:ANd9GcRKLU-huFlREdoGJPS5hb86i4BZZtzmmqJjEA1wMUKbaYYYxRo&amp;t=1&amp;h=185&amp;w=200&amp;usg=__UwPuF8QRB0KEkpIvL04gQhfgsM8=">
                  <a:extLst>
                    <a:ext uri="{FF2B5EF4-FFF2-40B4-BE49-F238E27FC236}">
                      <a16:creationId xmlns:a16="http://schemas.microsoft.com/office/drawing/2014/main" id="{2F793F0B-676E-4D26-A7A8-4D944B22BA48}"/>
                    </a:ext>
                  </a:extLst>
                </p:cNvPr>
                <p:cNvPicPr>
                  <a:picLocks noChangeAspect="1" noChangeArrowheads="1"/>
                </p:cNvPicPr>
                <p:nvPr/>
              </p:nvPicPr>
              <p:blipFill>
                <a:blip r:embed="rId6" cstate="print"/>
                <a:srcRect/>
                <a:stretch>
                  <a:fillRect/>
                </a:stretch>
              </p:blipFill>
              <p:spPr bwMode="auto">
                <a:xfrm flipH="1">
                  <a:off x="1907704" y="908720"/>
                  <a:ext cx="354077" cy="328042"/>
                </a:xfrm>
                <a:prstGeom prst="rect">
                  <a:avLst/>
                </a:prstGeom>
                <a:noFill/>
                <a:ln w="9525">
                  <a:noFill/>
                  <a:miter lim="800000"/>
                  <a:headEnd/>
                  <a:tailEnd/>
                </a:ln>
              </p:spPr>
            </p:pic>
            <p:pic>
              <p:nvPicPr>
                <p:cNvPr id="27" name="Picture 1032" descr="http://trcs.wikispaces.com/file/view/money_clipart_banknote.gif/30214275/money_clipart_banknote.gif">
                  <a:extLst>
                    <a:ext uri="{FF2B5EF4-FFF2-40B4-BE49-F238E27FC236}">
                      <a16:creationId xmlns:a16="http://schemas.microsoft.com/office/drawing/2014/main" id="{D7086F9D-107B-4265-958B-E3C41BB71D76}"/>
                    </a:ext>
                  </a:extLst>
                </p:cNvPr>
                <p:cNvPicPr>
                  <a:picLocks noChangeAspect="1" noChangeArrowheads="1"/>
                </p:cNvPicPr>
                <p:nvPr/>
              </p:nvPicPr>
              <p:blipFill>
                <a:blip r:embed="rId7" cstate="print"/>
                <a:srcRect/>
                <a:stretch>
                  <a:fillRect/>
                </a:stretch>
              </p:blipFill>
              <p:spPr bwMode="auto">
                <a:xfrm flipH="1">
                  <a:off x="1856172" y="1412776"/>
                  <a:ext cx="411572" cy="288355"/>
                </a:xfrm>
                <a:prstGeom prst="rect">
                  <a:avLst/>
                </a:prstGeom>
                <a:noFill/>
                <a:ln w="9525">
                  <a:noFill/>
                  <a:miter lim="800000"/>
                  <a:headEnd/>
                  <a:tailEnd/>
                </a:ln>
              </p:spPr>
            </p:pic>
            <p:cxnSp>
              <p:nvCxnSpPr>
                <p:cNvPr id="28" name="Conector reto 27">
                  <a:extLst>
                    <a:ext uri="{FF2B5EF4-FFF2-40B4-BE49-F238E27FC236}">
                      <a16:creationId xmlns:a16="http://schemas.microsoft.com/office/drawing/2014/main" id="{FD6F8652-A661-427D-B81C-65BF3ACC09B2}"/>
                    </a:ext>
                  </a:extLst>
                </p:cNvPr>
                <p:cNvCxnSpPr/>
                <p:nvPr/>
              </p:nvCxnSpPr>
              <p:spPr>
                <a:xfrm flipH="1">
                  <a:off x="2339752" y="1340768"/>
                  <a:ext cx="0" cy="42484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Conector reto 28">
                  <a:extLst>
                    <a:ext uri="{FF2B5EF4-FFF2-40B4-BE49-F238E27FC236}">
                      <a16:creationId xmlns:a16="http://schemas.microsoft.com/office/drawing/2014/main" id="{64931A33-7EF1-4A29-92C6-C6C62494F338}"/>
                    </a:ext>
                  </a:extLst>
                </p:cNvPr>
                <p:cNvCxnSpPr/>
                <p:nvPr/>
              </p:nvCxnSpPr>
              <p:spPr>
                <a:xfrm flipH="1">
                  <a:off x="1835696" y="3501008"/>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1026" descr="http://t1.gstatic.com/images?q=tbn:ANd9GcRKLU-huFlREdoGJPS5hb86i4BZZtzmmqJjEA1wMUKbaYYYxRo&amp;t=1&amp;h=185&amp;w=200&amp;usg=__UwPuF8QRB0KEkpIvL04gQhfgsM8=">
                  <a:extLst>
                    <a:ext uri="{FF2B5EF4-FFF2-40B4-BE49-F238E27FC236}">
                      <a16:creationId xmlns:a16="http://schemas.microsoft.com/office/drawing/2014/main" id="{AC6A4D0E-2B19-46F0-B5FA-BE1EB0DFDF49}"/>
                    </a:ext>
                  </a:extLst>
                </p:cNvPr>
                <p:cNvPicPr>
                  <a:picLocks noChangeAspect="1" noChangeArrowheads="1"/>
                </p:cNvPicPr>
                <p:nvPr/>
              </p:nvPicPr>
              <p:blipFill>
                <a:blip r:embed="rId6" cstate="print"/>
                <a:srcRect/>
                <a:stretch>
                  <a:fillRect/>
                </a:stretch>
              </p:blipFill>
              <p:spPr bwMode="auto">
                <a:xfrm flipH="1">
                  <a:off x="1913667" y="5189190"/>
                  <a:ext cx="354077" cy="328042"/>
                </a:xfrm>
                <a:prstGeom prst="rect">
                  <a:avLst/>
                </a:prstGeom>
                <a:noFill/>
                <a:ln w="9525">
                  <a:noFill/>
                  <a:miter lim="800000"/>
                  <a:headEnd/>
                  <a:tailEnd/>
                </a:ln>
              </p:spPr>
            </p:pic>
            <p:pic>
              <p:nvPicPr>
                <p:cNvPr id="31" name="Picture 1026" descr="http://t1.gstatic.com/images?q=tbn:ANd9GcRKLU-huFlREdoGJPS5hb86i4BZZtzmmqJjEA1wMUKbaYYYxRo&amp;t=1&amp;h=185&amp;w=200&amp;usg=__UwPuF8QRB0KEkpIvL04gQhfgsM8=">
                  <a:extLst>
                    <a:ext uri="{FF2B5EF4-FFF2-40B4-BE49-F238E27FC236}">
                      <a16:creationId xmlns:a16="http://schemas.microsoft.com/office/drawing/2014/main" id="{B05AC52D-A85E-4649-A6FC-CA84D9FA268D}"/>
                    </a:ext>
                  </a:extLst>
                </p:cNvPr>
                <p:cNvPicPr>
                  <a:picLocks noChangeAspect="1" noChangeArrowheads="1"/>
                </p:cNvPicPr>
                <p:nvPr/>
              </p:nvPicPr>
              <p:blipFill>
                <a:blip r:embed="rId6" cstate="print"/>
                <a:srcRect/>
                <a:stretch>
                  <a:fillRect/>
                </a:stretch>
              </p:blipFill>
              <p:spPr bwMode="auto">
                <a:xfrm flipH="1">
                  <a:off x="1913667" y="3100958"/>
                  <a:ext cx="354077" cy="328042"/>
                </a:xfrm>
                <a:prstGeom prst="rect">
                  <a:avLst/>
                </a:prstGeom>
                <a:noFill/>
                <a:ln w="9525">
                  <a:noFill/>
                  <a:miter lim="800000"/>
                  <a:headEnd/>
                  <a:tailEnd/>
                </a:ln>
              </p:spPr>
            </p:pic>
            <p:pic>
              <p:nvPicPr>
                <p:cNvPr id="32" name="Picture 1032" descr="http://trcs.wikispaces.com/file/view/money_clipart_banknote.gif/30214275/money_clipart_banknote.gif">
                  <a:extLst>
                    <a:ext uri="{FF2B5EF4-FFF2-40B4-BE49-F238E27FC236}">
                      <a16:creationId xmlns:a16="http://schemas.microsoft.com/office/drawing/2014/main" id="{42CAAF50-1A46-4533-86D4-5B4FBF9D2FBF}"/>
                    </a:ext>
                  </a:extLst>
                </p:cNvPr>
                <p:cNvPicPr>
                  <a:picLocks noChangeAspect="1" noChangeArrowheads="1"/>
                </p:cNvPicPr>
                <p:nvPr/>
              </p:nvPicPr>
              <p:blipFill>
                <a:blip r:embed="rId7" cstate="print"/>
                <a:srcRect/>
                <a:stretch>
                  <a:fillRect/>
                </a:stretch>
              </p:blipFill>
              <p:spPr bwMode="auto">
                <a:xfrm flipH="1">
                  <a:off x="1856172" y="3573016"/>
                  <a:ext cx="411572" cy="288355"/>
                </a:xfrm>
                <a:prstGeom prst="rect">
                  <a:avLst/>
                </a:prstGeom>
                <a:noFill/>
                <a:ln w="9525">
                  <a:noFill/>
                  <a:miter lim="800000"/>
                  <a:headEnd/>
                  <a:tailEnd/>
                </a:ln>
              </p:spPr>
            </p:pic>
            <p:pic>
              <p:nvPicPr>
                <p:cNvPr id="33" name="Picture 1032" descr="http://trcs.wikispaces.com/file/view/money_clipart_banknote.gif/30214275/money_clipart_banknote.gif">
                  <a:extLst>
                    <a:ext uri="{FF2B5EF4-FFF2-40B4-BE49-F238E27FC236}">
                      <a16:creationId xmlns:a16="http://schemas.microsoft.com/office/drawing/2014/main" id="{815A89A8-34E5-4D28-8F24-C8EF073B9877}"/>
                    </a:ext>
                  </a:extLst>
                </p:cNvPr>
                <p:cNvPicPr>
                  <a:picLocks noChangeAspect="1" noChangeArrowheads="1"/>
                </p:cNvPicPr>
                <p:nvPr/>
              </p:nvPicPr>
              <p:blipFill>
                <a:blip r:embed="rId7" cstate="print"/>
                <a:srcRect/>
                <a:stretch>
                  <a:fillRect/>
                </a:stretch>
              </p:blipFill>
              <p:spPr bwMode="auto">
                <a:xfrm flipH="1">
                  <a:off x="1856172" y="5661248"/>
                  <a:ext cx="411572" cy="288355"/>
                </a:xfrm>
                <a:prstGeom prst="rect">
                  <a:avLst/>
                </a:prstGeom>
                <a:noFill/>
                <a:ln w="9525">
                  <a:noFill/>
                  <a:miter lim="800000"/>
                  <a:headEnd/>
                  <a:tailEnd/>
                </a:ln>
              </p:spPr>
            </p:pic>
            <p:cxnSp>
              <p:nvCxnSpPr>
                <p:cNvPr id="34" name="Conector reto 33">
                  <a:extLst>
                    <a:ext uri="{FF2B5EF4-FFF2-40B4-BE49-F238E27FC236}">
                      <a16:creationId xmlns:a16="http://schemas.microsoft.com/office/drawing/2014/main" id="{FEB64A41-5CEC-410C-A63A-B80A8C297951}"/>
                    </a:ext>
                  </a:extLst>
                </p:cNvPr>
                <p:cNvCxnSpPr/>
                <p:nvPr/>
              </p:nvCxnSpPr>
              <p:spPr>
                <a:xfrm flipH="1">
                  <a:off x="2339752" y="3501008"/>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to 34">
                  <a:extLst>
                    <a:ext uri="{FF2B5EF4-FFF2-40B4-BE49-F238E27FC236}">
                      <a16:creationId xmlns:a16="http://schemas.microsoft.com/office/drawing/2014/main" id="{1E72E246-BFF5-4D95-B2D4-3FECFF5D066C}"/>
                    </a:ext>
                  </a:extLst>
                </p:cNvPr>
                <p:cNvCxnSpPr/>
                <p:nvPr/>
              </p:nvCxnSpPr>
              <p:spPr>
                <a:xfrm flipH="1">
                  <a:off x="1835696" y="1340768"/>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to 35">
                  <a:extLst>
                    <a:ext uri="{FF2B5EF4-FFF2-40B4-BE49-F238E27FC236}">
                      <a16:creationId xmlns:a16="http://schemas.microsoft.com/office/drawing/2014/main" id="{F4D1D236-3707-4C60-B258-6DEFE54C8813}"/>
                    </a:ext>
                  </a:extLst>
                </p:cNvPr>
                <p:cNvCxnSpPr/>
                <p:nvPr/>
              </p:nvCxnSpPr>
              <p:spPr>
                <a:xfrm flipH="1">
                  <a:off x="1835696" y="5589240"/>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5" name="Agrupar 74">
              <a:extLst>
                <a:ext uri="{FF2B5EF4-FFF2-40B4-BE49-F238E27FC236}">
                  <a16:creationId xmlns:a16="http://schemas.microsoft.com/office/drawing/2014/main" id="{895A9619-51DD-417E-A541-24F4CD7DA70C}"/>
                </a:ext>
              </a:extLst>
            </p:cNvPr>
            <p:cNvGrpSpPr/>
            <p:nvPr/>
          </p:nvGrpSpPr>
          <p:grpSpPr>
            <a:xfrm>
              <a:off x="8007964" y="378160"/>
              <a:ext cx="2664296" cy="6264696"/>
              <a:chOff x="8007964" y="378160"/>
              <a:chExt cx="2664296" cy="6264696"/>
            </a:xfrm>
          </p:grpSpPr>
          <p:sp>
            <p:nvSpPr>
              <p:cNvPr id="4" name="Retângulo de cantos arredondados 121">
                <a:extLst>
                  <a:ext uri="{FF2B5EF4-FFF2-40B4-BE49-F238E27FC236}">
                    <a16:creationId xmlns:a16="http://schemas.microsoft.com/office/drawing/2014/main" id="{4BE8C92E-9A62-4E94-A4EB-90A42419C2E5}"/>
                  </a:ext>
                </a:extLst>
              </p:cNvPr>
              <p:cNvSpPr/>
              <p:nvPr/>
            </p:nvSpPr>
            <p:spPr>
              <a:xfrm>
                <a:off x="9016076" y="882216"/>
                <a:ext cx="1512168" cy="5760640"/>
              </a:xfrm>
              <a:prstGeom prst="roundRect">
                <a:avLst/>
              </a:prstGeom>
              <a:solidFill>
                <a:srgbClr val="DAEDF6"/>
              </a:solidFill>
              <a:ln>
                <a:noFill/>
              </a:ln>
              <a:effectLst>
                <a:glow rad="101600">
                  <a:srgbClr val="DAEDF6">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6" name="Grupo 67">
                <a:extLst>
                  <a:ext uri="{FF2B5EF4-FFF2-40B4-BE49-F238E27FC236}">
                    <a16:creationId xmlns:a16="http://schemas.microsoft.com/office/drawing/2014/main" id="{54834691-8488-4A5A-83CE-E0EDAB807027}"/>
                  </a:ext>
                </a:extLst>
              </p:cNvPr>
              <p:cNvGrpSpPr/>
              <p:nvPr/>
            </p:nvGrpSpPr>
            <p:grpSpPr>
              <a:xfrm>
                <a:off x="8923852" y="977714"/>
                <a:ext cx="1676400" cy="5625916"/>
                <a:chOff x="7360096" y="764704"/>
                <a:chExt cx="1676400" cy="5625916"/>
              </a:xfrm>
            </p:grpSpPr>
            <p:sp>
              <p:nvSpPr>
                <p:cNvPr id="7" name="Text Box 1046">
                  <a:extLst>
                    <a:ext uri="{FF2B5EF4-FFF2-40B4-BE49-F238E27FC236}">
                      <a16:creationId xmlns:a16="http://schemas.microsoft.com/office/drawing/2014/main" id="{D30612D9-9227-4455-8BBC-388C8442E6F2}"/>
                    </a:ext>
                  </a:extLst>
                </p:cNvPr>
                <p:cNvSpPr txBox="1">
                  <a:spLocks noChangeArrowheads="1"/>
                </p:cNvSpPr>
                <p:nvPr/>
              </p:nvSpPr>
              <p:spPr bwMode="auto">
                <a:xfrm>
                  <a:off x="7360096" y="6021288"/>
                  <a:ext cx="1676400" cy="369332"/>
                </a:xfrm>
                <a:prstGeom prst="rect">
                  <a:avLst/>
                </a:prstGeom>
                <a:noFill/>
                <a:ln w="9525">
                  <a:noFill/>
                  <a:miter lim="800000"/>
                  <a:headEnd/>
                  <a:tailEnd/>
                </a:ln>
              </p:spPr>
              <p:txBody>
                <a:bodyPr>
                  <a:spAutoFit/>
                </a:bodyPr>
                <a:lstStyle/>
                <a:p>
                  <a:pPr algn="ctr" eaLnBrk="0" hangingPunct="0">
                    <a:spcBef>
                      <a:spcPct val="50000"/>
                    </a:spcBef>
                  </a:pPr>
                  <a:r>
                    <a:rPr lang="pt-BR" b="1" dirty="0"/>
                    <a:t>Investidores</a:t>
                  </a:r>
                </a:p>
              </p:txBody>
            </p:sp>
            <p:sp>
              <p:nvSpPr>
                <p:cNvPr id="8" name="Text Box 1054">
                  <a:extLst>
                    <a:ext uri="{FF2B5EF4-FFF2-40B4-BE49-F238E27FC236}">
                      <a16:creationId xmlns:a16="http://schemas.microsoft.com/office/drawing/2014/main" id="{7CA6E4AA-FBAC-40C3-B84B-360F5636F24E}"/>
                    </a:ext>
                  </a:extLst>
                </p:cNvPr>
                <p:cNvSpPr txBox="1">
                  <a:spLocks noChangeArrowheads="1"/>
                </p:cNvSpPr>
                <p:nvPr/>
              </p:nvSpPr>
              <p:spPr bwMode="auto">
                <a:xfrm>
                  <a:off x="7512496" y="1844824"/>
                  <a:ext cx="1451992" cy="646331"/>
                </a:xfrm>
                <a:prstGeom prst="rect">
                  <a:avLst/>
                </a:prstGeom>
                <a:noFill/>
                <a:ln w="9525">
                  <a:noFill/>
                  <a:miter lim="800000"/>
                  <a:headEnd/>
                  <a:tailEnd/>
                </a:ln>
              </p:spPr>
              <p:txBody>
                <a:bodyPr wrap="square">
                  <a:spAutoFit/>
                </a:bodyPr>
                <a:lstStyle/>
                <a:p>
                  <a:pPr algn="ctr" eaLnBrk="0" hangingPunct="0">
                    <a:spcBef>
                      <a:spcPct val="50000"/>
                    </a:spcBef>
                  </a:pPr>
                  <a:r>
                    <a:rPr lang="pt-BR" b="1" dirty="0"/>
                    <a:t>Investidores Institucionais</a:t>
                  </a:r>
                </a:p>
              </p:txBody>
            </p:sp>
            <p:sp>
              <p:nvSpPr>
                <p:cNvPr id="9" name="Text Box 1059">
                  <a:extLst>
                    <a:ext uri="{FF2B5EF4-FFF2-40B4-BE49-F238E27FC236}">
                      <a16:creationId xmlns:a16="http://schemas.microsoft.com/office/drawing/2014/main" id="{0770F137-FCD3-469A-9E8F-4FC2ADA6632A}"/>
                    </a:ext>
                  </a:extLst>
                </p:cNvPr>
                <p:cNvSpPr txBox="1">
                  <a:spLocks noChangeArrowheads="1"/>
                </p:cNvSpPr>
                <p:nvPr/>
              </p:nvSpPr>
              <p:spPr bwMode="auto">
                <a:xfrm>
                  <a:off x="7398196" y="3933056"/>
                  <a:ext cx="1600200" cy="646331"/>
                </a:xfrm>
                <a:prstGeom prst="rect">
                  <a:avLst/>
                </a:prstGeom>
                <a:noFill/>
                <a:ln w="9525">
                  <a:noFill/>
                  <a:miter lim="800000"/>
                  <a:headEnd/>
                  <a:tailEnd/>
                </a:ln>
              </p:spPr>
              <p:txBody>
                <a:bodyPr>
                  <a:spAutoFit/>
                </a:bodyPr>
                <a:lstStyle/>
                <a:p>
                  <a:pPr algn="ctr" eaLnBrk="0" hangingPunct="0">
                    <a:spcBef>
                      <a:spcPct val="50000"/>
                    </a:spcBef>
                  </a:pPr>
                  <a:r>
                    <a:rPr lang="pt-BR" b="1" dirty="0"/>
                    <a:t>Investidores Qualificados</a:t>
                  </a:r>
                </a:p>
              </p:txBody>
            </p:sp>
            <p:pic>
              <p:nvPicPr>
                <p:cNvPr id="10" name="Picture 12" descr="http://2.bp.blogspot.com/-9EQRAk3_ExI/TWGUlQKYdMI/AAAAAAAAAAQ/UK8DDkUC5zA/s1600/amigos+-+investidores.jpg">
                  <a:extLst>
                    <a:ext uri="{FF2B5EF4-FFF2-40B4-BE49-F238E27FC236}">
                      <a16:creationId xmlns:a16="http://schemas.microsoft.com/office/drawing/2014/main" id="{6B348F4F-FDD9-433C-BA41-4290AD0EFFB4}"/>
                    </a:ext>
                  </a:extLst>
                </p:cNvPr>
                <p:cNvPicPr>
                  <a:picLocks noChangeAspect="1" noChangeArrowheads="1"/>
                </p:cNvPicPr>
                <p:nvPr/>
              </p:nvPicPr>
              <p:blipFill>
                <a:blip r:embed="rId2" cstate="print"/>
                <a:srcRect/>
                <a:stretch>
                  <a:fillRect/>
                </a:stretch>
              </p:blipFill>
              <p:spPr bwMode="auto">
                <a:xfrm>
                  <a:off x="7586228" y="5013176"/>
                  <a:ext cx="1224136" cy="1043298"/>
                </a:xfrm>
                <a:prstGeom prst="rect">
                  <a:avLst/>
                </a:prstGeom>
                <a:noFill/>
              </p:spPr>
            </p:pic>
            <p:pic>
              <p:nvPicPr>
                <p:cNvPr id="11" name="Picture 18" descr="http://t1.gstatic.com/images?q=tbn:ANd9GcTf1HTIp-1n9cDFyS8Lk26GmT-La0e5UaGahDQvGZYMyqAv3gh5">
                  <a:extLst>
                    <a:ext uri="{FF2B5EF4-FFF2-40B4-BE49-F238E27FC236}">
                      <a16:creationId xmlns:a16="http://schemas.microsoft.com/office/drawing/2014/main" id="{94A54AFA-ADF4-44F1-9F67-2539EB923CE6}"/>
                    </a:ext>
                  </a:extLst>
                </p:cNvPr>
                <p:cNvPicPr>
                  <a:picLocks noChangeAspect="1" noChangeArrowheads="1"/>
                </p:cNvPicPr>
                <p:nvPr/>
              </p:nvPicPr>
              <p:blipFill>
                <a:blip r:embed="rId3" cstate="print"/>
                <a:srcRect/>
                <a:stretch>
                  <a:fillRect/>
                </a:stretch>
              </p:blipFill>
              <p:spPr bwMode="auto">
                <a:xfrm>
                  <a:off x="7609241" y="2996952"/>
                  <a:ext cx="1178110" cy="879052"/>
                </a:xfrm>
                <a:prstGeom prst="rect">
                  <a:avLst/>
                </a:prstGeom>
                <a:noFill/>
              </p:spPr>
            </p:pic>
            <p:pic>
              <p:nvPicPr>
                <p:cNvPr id="12" name="Picture 22" descr="http://www.boma.org/awards/360-program/case-studies/PublishingImages/DENVER-FINANCIAL-CENTER-BUILDING247x300.jpg">
                  <a:extLst>
                    <a:ext uri="{FF2B5EF4-FFF2-40B4-BE49-F238E27FC236}">
                      <a16:creationId xmlns:a16="http://schemas.microsoft.com/office/drawing/2014/main" id="{4A6B10B0-F525-48ED-BB4E-19DAF1CDDDCE}"/>
                    </a:ext>
                  </a:extLst>
                </p:cNvPr>
                <p:cNvPicPr>
                  <a:picLocks noChangeAspect="1" noChangeArrowheads="1"/>
                </p:cNvPicPr>
                <p:nvPr/>
              </p:nvPicPr>
              <p:blipFill>
                <a:blip r:embed="rId4" cstate="print"/>
                <a:srcRect/>
                <a:stretch>
                  <a:fillRect/>
                </a:stretch>
              </p:blipFill>
              <p:spPr bwMode="auto">
                <a:xfrm>
                  <a:off x="7766248" y="764704"/>
                  <a:ext cx="864096" cy="1049510"/>
                </a:xfrm>
                <a:prstGeom prst="rect">
                  <a:avLst/>
                </a:prstGeom>
                <a:noFill/>
              </p:spPr>
            </p:pic>
          </p:grpSp>
          <p:sp>
            <p:nvSpPr>
              <p:cNvPr id="14" name="Text Box 43">
                <a:extLst>
                  <a:ext uri="{FF2B5EF4-FFF2-40B4-BE49-F238E27FC236}">
                    <a16:creationId xmlns:a16="http://schemas.microsoft.com/office/drawing/2014/main" id="{06BC735A-197C-4AB8-94F3-83821CEF065E}"/>
                  </a:ext>
                </a:extLst>
              </p:cNvPr>
              <p:cNvSpPr txBox="1">
                <a:spLocks noChangeArrowheads="1"/>
              </p:cNvSpPr>
              <p:nvPr/>
            </p:nvSpPr>
            <p:spPr bwMode="auto">
              <a:xfrm>
                <a:off x="8813298" y="378160"/>
                <a:ext cx="1858962" cy="400110"/>
              </a:xfrm>
              <a:prstGeom prst="rect">
                <a:avLst/>
              </a:prstGeom>
              <a:noFill/>
              <a:ln w="9525">
                <a:noFill/>
                <a:miter lim="800000"/>
                <a:headEnd/>
                <a:tailEnd/>
              </a:ln>
            </p:spPr>
            <p:txBody>
              <a:bodyPr>
                <a:spAutoFit/>
              </a:bodyPr>
              <a:lstStyle/>
              <a:p>
                <a:pPr algn="ctr" eaLnBrk="0" hangingPunct="0">
                  <a:spcBef>
                    <a:spcPct val="50000"/>
                  </a:spcBef>
                </a:pPr>
                <a:r>
                  <a:rPr lang="pt-BR" sz="2000" b="1" dirty="0">
                    <a:latin typeface="Calibri" pitchFamily="34" charset="0"/>
                  </a:rPr>
                  <a:t>Vendedores</a:t>
                </a:r>
              </a:p>
            </p:txBody>
          </p:sp>
          <p:pic>
            <p:nvPicPr>
              <p:cNvPr id="16" name="Picture 14" descr="http://i.telegraph.co.uk/multimedia/archive/01459/warren_buffett_1459450c.jpg">
                <a:extLst>
                  <a:ext uri="{FF2B5EF4-FFF2-40B4-BE49-F238E27FC236}">
                    <a16:creationId xmlns:a16="http://schemas.microsoft.com/office/drawing/2014/main" id="{370539F8-8569-438B-BBB9-4BCCBB3378E2}"/>
                  </a:ext>
                </a:extLst>
              </p:cNvPr>
              <p:cNvPicPr>
                <a:picLocks noChangeAspect="1" noChangeArrowheads="1"/>
              </p:cNvPicPr>
              <p:nvPr/>
            </p:nvPicPr>
            <p:blipFill>
              <a:blip r:embed="rId5" cstate="print"/>
              <a:srcRect l="46017"/>
              <a:stretch>
                <a:fillRect/>
              </a:stretch>
            </p:blipFill>
            <p:spPr bwMode="auto">
              <a:xfrm>
                <a:off x="9232100" y="3474504"/>
                <a:ext cx="504056" cy="584594"/>
              </a:xfrm>
              <a:prstGeom prst="rect">
                <a:avLst/>
              </a:prstGeom>
              <a:noFill/>
            </p:spPr>
          </p:pic>
          <p:grpSp>
            <p:nvGrpSpPr>
              <p:cNvPr id="37" name="Grupo 81">
                <a:extLst>
                  <a:ext uri="{FF2B5EF4-FFF2-40B4-BE49-F238E27FC236}">
                    <a16:creationId xmlns:a16="http://schemas.microsoft.com/office/drawing/2014/main" id="{4F52BC2F-E1AE-4908-89B1-CE8B12454262}"/>
                  </a:ext>
                </a:extLst>
              </p:cNvPr>
              <p:cNvGrpSpPr/>
              <p:nvPr/>
            </p:nvGrpSpPr>
            <p:grpSpPr>
              <a:xfrm flipH="1">
                <a:off x="8007964" y="1098079"/>
                <a:ext cx="1008112" cy="5040883"/>
                <a:chOff x="1835696" y="908720"/>
                <a:chExt cx="1008112" cy="5040883"/>
              </a:xfrm>
            </p:grpSpPr>
            <p:pic>
              <p:nvPicPr>
                <p:cNvPr id="38" name="Picture 1026" descr="http://t1.gstatic.com/images?q=tbn:ANd9GcRKLU-huFlREdoGJPS5hb86i4BZZtzmmqJjEA1wMUKbaYYYxRo&amp;t=1&amp;h=185&amp;w=200&amp;usg=__UwPuF8QRB0KEkpIvL04gQhfgsM8=">
                  <a:extLst>
                    <a:ext uri="{FF2B5EF4-FFF2-40B4-BE49-F238E27FC236}">
                      <a16:creationId xmlns:a16="http://schemas.microsoft.com/office/drawing/2014/main" id="{8E86C441-26C0-402D-A374-0EA860AE03F4}"/>
                    </a:ext>
                  </a:extLst>
                </p:cNvPr>
                <p:cNvPicPr>
                  <a:picLocks noChangeAspect="1" noChangeArrowheads="1"/>
                </p:cNvPicPr>
                <p:nvPr/>
              </p:nvPicPr>
              <p:blipFill>
                <a:blip r:embed="rId6" cstate="print"/>
                <a:srcRect/>
                <a:stretch>
                  <a:fillRect/>
                </a:stretch>
              </p:blipFill>
              <p:spPr bwMode="auto">
                <a:xfrm flipH="1">
                  <a:off x="1907704" y="908720"/>
                  <a:ext cx="354077" cy="328042"/>
                </a:xfrm>
                <a:prstGeom prst="rect">
                  <a:avLst/>
                </a:prstGeom>
                <a:noFill/>
                <a:ln w="9525">
                  <a:noFill/>
                  <a:miter lim="800000"/>
                  <a:headEnd/>
                  <a:tailEnd/>
                </a:ln>
              </p:spPr>
            </p:pic>
            <p:pic>
              <p:nvPicPr>
                <p:cNvPr id="39" name="Picture 1032" descr="http://trcs.wikispaces.com/file/view/money_clipart_banknote.gif/30214275/money_clipart_banknote.gif">
                  <a:extLst>
                    <a:ext uri="{FF2B5EF4-FFF2-40B4-BE49-F238E27FC236}">
                      <a16:creationId xmlns:a16="http://schemas.microsoft.com/office/drawing/2014/main" id="{A667216D-1B5B-42ED-8061-ED0E55CE7900}"/>
                    </a:ext>
                  </a:extLst>
                </p:cNvPr>
                <p:cNvPicPr>
                  <a:picLocks noChangeAspect="1" noChangeArrowheads="1"/>
                </p:cNvPicPr>
                <p:nvPr/>
              </p:nvPicPr>
              <p:blipFill>
                <a:blip r:embed="rId7" cstate="print"/>
                <a:srcRect/>
                <a:stretch>
                  <a:fillRect/>
                </a:stretch>
              </p:blipFill>
              <p:spPr bwMode="auto">
                <a:xfrm flipH="1">
                  <a:off x="1856172" y="1412776"/>
                  <a:ext cx="411572" cy="288355"/>
                </a:xfrm>
                <a:prstGeom prst="rect">
                  <a:avLst/>
                </a:prstGeom>
                <a:noFill/>
                <a:ln w="9525">
                  <a:noFill/>
                  <a:miter lim="800000"/>
                  <a:headEnd/>
                  <a:tailEnd/>
                </a:ln>
              </p:spPr>
            </p:pic>
            <p:cxnSp>
              <p:nvCxnSpPr>
                <p:cNvPr id="40" name="Conector reto 39">
                  <a:extLst>
                    <a:ext uri="{FF2B5EF4-FFF2-40B4-BE49-F238E27FC236}">
                      <a16:creationId xmlns:a16="http://schemas.microsoft.com/office/drawing/2014/main" id="{3ECC62C7-0981-4A8A-9F0B-14CAAF778140}"/>
                    </a:ext>
                  </a:extLst>
                </p:cNvPr>
                <p:cNvCxnSpPr/>
                <p:nvPr/>
              </p:nvCxnSpPr>
              <p:spPr>
                <a:xfrm flipH="1">
                  <a:off x="2339752" y="1340768"/>
                  <a:ext cx="0" cy="42484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to 40">
                  <a:extLst>
                    <a:ext uri="{FF2B5EF4-FFF2-40B4-BE49-F238E27FC236}">
                      <a16:creationId xmlns:a16="http://schemas.microsoft.com/office/drawing/2014/main" id="{73199B8D-B07A-4EED-AE50-1B70D22D515D}"/>
                    </a:ext>
                  </a:extLst>
                </p:cNvPr>
                <p:cNvCxnSpPr/>
                <p:nvPr/>
              </p:nvCxnSpPr>
              <p:spPr>
                <a:xfrm flipH="1">
                  <a:off x="1835696" y="3501008"/>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42" name="Picture 1026" descr="http://t1.gstatic.com/images?q=tbn:ANd9GcRKLU-huFlREdoGJPS5hb86i4BZZtzmmqJjEA1wMUKbaYYYxRo&amp;t=1&amp;h=185&amp;w=200&amp;usg=__UwPuF8QRB0KEkpIvL04gQhfgsM8=">
                  <a:extLst>
                    <a:ext uri="{FF2B5EF4-FFF2-40B4-BE49-F238E27FC236}">
                      <a16:creationId xmlns:a16="http://schemas.microsoft.com/office/drawing/2014/main" id="{BF32126A-3F9D-46FC-8C49-F8455A78CF09}"/>
                    </a:ext>
                  </a:extLst>
                </p:cNvPr>
                <p:cNvPicPr>
                  <a:picLocks noChangeAspect="1" noChangeArrowheads="1"/>
                </p:cNvPicPr>
                <p:nvPr/>
              </p:nvPicPr>
              <p:blipFill>
                <a:blip r:embed="rId6" cstate="print"/>
                <a:srcRect/>
                <a:stretch>
                  <a:fillRect/>
                </a:stretch>
              </p:blipFill>
              <p:spPr bwMode="auto">
                <a:xfrm flipH="1">
                  <a:off x="1913667" y="5189190"/>
                  <a:ext cx="354077" cy="328042"/>
                </a:xfrm>
                <a:prstGeom prst="rect">
                  <a:avLst/>
                </a:prstGeom>
                <a:noFill/>
                <a:ln w="9525">
                  <a:noFill/>
                  <a:miter lim="800000"/>
                  <a:headEnd/>
                  <a:tailEnd/>
                </a:ln>
              </p:spPr>
            </p:pic>
            <p:pic>
              <p:nvPicPr>
                <p:cNvPr id="43" name="Picture 1026" descr="http://t1.gstatic.com/images?q=tbn:ANd9GcRKLU-huFlREdoGJPS5hb86i4BZZtzmmqJjEA1wMUKbaYYYxRo&amp;t=1&amp;h=185&amp;w=200&amp;usg=__UwPuF8QRB0KEkpIvL04gQhfgsM8=">
                  <a:extLst>
                    <a:ext uri="{FF2B5EF4-FFF2-40B4-BE49-F238E27FC236}">
                      <a16:creationId xmlns:a16="http://schemas.microsoft.com/office/drawing/2014/main" id="{D980FB2A-7537-4049-8F24-2DD5D8A1266E}"/>
                    </a:ext>
                  </a:extLst>
                </p:cNvPr>
                <p:cNvPicPr>
                  <a:picLocks noChangeAspect="1" noChangeArrowheads="1"/>
                </p:cNvPicPr>
                <p:nvPr/>
              </p:nvPicPr>
              <p:blipFill>
                <a:blip r:embed="rId6" cstate="print"/>
                <a:srcRect/>
                <a:stretch>
                  <a:fillRect/>
                </a:stretch>
              </p:blipFill>
              <p:spPr bwMode="auto">
                <a:xfrm flipH="1">
                  <a:off x="1913667" y="3100958"/>
                  <a:ext cx="354077" cy="328042"/>
                </a:xfrm>
                <a:prstGeom prst="rect">
                  <a:avLst/>
                </a:prstGeom>
                <a:noFill/>
                <a:ln w="9525">
                  <a:noFill/>
                  <a:miter lim="800000"/>
                  <a:headEnd/>
                  <a:tailEnd/>
                </a:ln>
              </p:spPr>
            </p:pic>
            <p:pic>
              <p:nvPicPr>
                <p:cNvPr id="44" name="Picture 1032" descr="http://trcs.wikispaces.com/file/view/money_clipart_banknote.gif/30214275/money_clipart_banknote.gif">
                  <a:extLst>
                    <a:ext uri="{FF2B5EF4-FFF2-40B4-BE49-F238E27FC236}">
                      <a16:creationId xmlns:a16="http://schemas.microsoft.com/office/drawing/2014/main" id="{9CAE84E1-122C-4E2E-B1D1-525C2C7484BD}"/>
                    </a:ext>
                  </a:extLst>
                </p:cNvPr>
                <p:cNvPicPr>
                  <a:picLocks noChangeAspect="1" noChangeArrowheads="1"/>
                </p:cNvPicPr>
                <p:nvPr/>
              </p:nvPicPr>
              <p:blipFill>
                <a:blip r:embed="rId7" cstate="print"/>
                <a:srcRect/>
                <a:stretch>
                  <a:fillRect/>
                </a:stretch>
              </p:blipFill>
              <p:spPr bwMode="auto">
                <a:xfrm flipH="1">
                  <a:off x="1856172" y="3573016"/>
                  <a:ext cx="411572" cy="288355"/>
                </a:xfrm>
                <a:prstGeom prst="rect">
                  <a:avLst/>
                </a:prstGeom>
                <a:noFill/>
                <a:ln w="9525">
                  <a:noFill/>
                  <a:miter lim="800000"/>
                  <a:headEnd/>
                  <a:tailEnd/>
                </a:ln>
              </p:spPr>
            </p:pic>
            <p:pic>
              <p:nvPicPr>
                <p:cNvPr id="45" name="Picture 1032" descr="http://trcs.wikispaces.com/file/view/money_clipart_banknote.gif/30214275/money_clipart_banknote.gif">
                  <a:extLst>
                    <a:ext uri="{FF2B5EF4-FFF2-40B4-BE49-F238E27FC236}">
                      <a16:creationId xmlns:a16="http://schemas.microsoft.com/office/drawing/2014/main" id="{99E30975-224B-4F7E-81FF-6345CEE63EF9}"/>
                    </a:ext>
                  </a:extLst>
                </p:cNvPr>
                <p:cNvPicPr>
                  <a:picLocks noChangeAspect="1" noChangeArrowheads="1"/>
                </p:cNvPicPr>
                <p:nvPr/>
              </p:nvPicPr>
              <p:blipFill>
                <a:blip r:embed="rId7" cstate="print"/>
                <a:srcRect/>
                <a:stretch>
                  <a:fillRect/>
                </a:stretch>
              </p:blipFill>
              <p:spPr bwMode="auto">
                <a:xfrm flipH="1">
                  <a:off x="1856172" y="5661248"/>
                  <a:ext cx="411572" cy="288355"/>
                </a:xfrm>
                <a:prstGeom prst="rect">
                  <a:avLst/>
                </a:prstGeom>
                <a:noFill/>
                <a:ln w="9525">
                  <a:noFill/>
                  <a:miter lim="800000"/>
                  <a:headEnd/>
                  <a:tailEnd/>
                </a:ln>
              </p:spPr>
            </p:pic>
            <p:cxnSp>
              <p:nvCxnSpPr>
                <p:cNvPr id="46" name="Conector reto 45">
                  <a:extLst>
                    <a:ext uri="{FF2B5EF4-FFF2-40B4-BE49-F238E27FC236}">
                      <a16:creationId xmlns:a16="http://schemas.microsoft.com/office/drawing/2014/main" id="{33D1A847-5D07-4CD9-9E1F-0964D0133296}"/>
                    </a:ext>
                  </a:extLst>
                </p:cNvPr>
                <p:cNvCxnSpPr/>
                <p:nvPr/>
              </p:nvCxnSpPr>
              <p:spPr>
                <a:xfrm flipH="1">
                  <a:off x="2339752" y="3501008"/>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to 46">
                  <a:extLst>
                    <a:ext uri="{FF2B5EF4-FFF2-40B4-BE49-F238E27FC236}">
                      <a16:creationId xmlns:a16="http://schemas.microsoft.com/office/drawing/2014/main" id="{F954101B-789B-4174-ABE1-E9F1714E56E8}"/>
                    </a:ext>
                  </a:extLst>
                </p:cNvPr>
                <p:cNvCxnSpPr/>
                <p:nvPr/>
              </p:nvCxnSpPr>
              <p:spPr>
                <a:xfrm flipH="1">
                  <a:off x="1835696" y="1340768"/>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to 47">
                  <a:extLst>
                    <a:ext uri="{FF2B5EF4-FFF2-40B4-BE49-F238E27FC236}">
                      <a16:creationId xmlns:a16="http://schemas.microsoft.com/office/drawing/2014/main" id="{48317750-DF8D-47D5-9964-430F87079B85}"/>
                    </a:ext>
                  </a:extLst>
                </p:cNvPr>
                <p:cNvCxnSpPr/>
                <p:nvPr/>
              </p:nvCxnSpPr>
              <p:spPr>
                <a:xfrm flipH="1">
                  <a:off x="1835696" y="5589240"/>
                  <a:ext cx="50405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3" name="Agrupar 72">
              <a:extLst>
                <a:ext uri="{FF2B5EF4-FFF2-40B4-BE49-F238E27FC236}">
                  <a16:creationId xmlns:a16="http://schemas.microsoft.com/office/drawing/2014/main" id="{A265C951-FF2D-4EA5-81BD-12A0FE7B0315}"/>
                </a:ext>
              </a:extLst>
            </p:cNvPr>
            <p:cNvGrpSpPr/>
            <p:nvPr/>
          </p:nvGrpSpPr>
          <p:grpSpPr>
            <a:xfrm>
              <a:off x="4340492" y="1871541"/>
              <a:ext cx="3739480" cy="3268439"/>
              <a:chOff x="4340492" y="1871541"/>
              <a:chExt cx="3739480" cy="3268439"/>
            </a:xfrm>
          </p:grpSpPr>
          <p:sp>
            <p:nvSpPr>
              <p:cNvPr id="50" name="Text Box 1039">
                <a:extLst>
                  <a:ext uri="{FF2B5EF4-FFF2-40B4-BE49-F238E27FC236}">
                    <a16:creationId xmlns:a16="http://schemas.microsoft.com/office/drawing/2014/main" id="{C6889839-B22A-48C0-9B59-C111C0F74ABB}"/>
                  </a:ext>
                </a:extLst>
              </p:cNvPr>
              <p:cNvSpPr txBox="1">
                <a:spLocks noChangeArrowheads="1"/>
              </p:cNvSpPr>
              <p:nvPr/>
            </p:nvSpPr>
            <p:spPr bwMode="auto">
              <a:xfrm>
                <a:off x="6860772" y="4770648"/>
                <a:ext cx="1219200" cy="369332"/>
              </a:xfrm>
              <a:prstGeom prst="rect">
                <a:avLst/>
              </a:prstGeom>
              <a:solidFill>
                <a:schemeClr val="bg1"/>
              </a:solidFill>
              <a:ln w="9525">
                <a:noFill/>
                <a:miter lim="800000"/>
                <a:headEnd/>
                <a:tailEnd/>
              </a:ln>
            </p:spPr>
            <p:txBody>
              <a:bodyPr>
                <a:spAutoFit/>
              </a:bodyPr>
              <a:lstStyle/>
              <a:p>
                <a:pPr algn="ctr" eaLnBrk="0" hangingPunct="0">
                  <a:spcBef>
                    <a:spcPts val="0"/>
                  </a:spcBef>
                </a:pPr>
                <a:r>
                  <a:rPr lang="pt-BR" b="1" dirty="0">
                    <a:solidFill>
                      <a:srgbClr val="0033CC"/>
                    </a:solidFill>
                  </a:rPr>
                  <a:t>Corretoras</a:t>
                </a:r>
              </a:p>
            </p:txBody>
          </p:sp>
          <p:pic>
            <p:nvPicPr>
              <p:cNvPr id="51" name="Picture 2" descr="http://2.bp.blogspot.com/-qXJbDvoUNGY/TuLYF0R10NI/AAAAAAAACUQ/QoeAm2u7r2Y/s1600/size_590_bovespa-germano-luders.jpg">
                <a:extLst>
                  <a:ext uri="{FF2B5EF4-FFF2-40B4-BE49-F238E27FC236}">
                    <a16:creationId xmlns:a16="http://schemas.microsoft.com/office/drawing/2014/main" id="{AC4DCE9A-71EC-43D3-B3A5-BB8EB1770AC5}"/>
                  </a:ext>
                </a:extLst>
              </p:cNvPr>
              <p:cNvPicPr>
                <a:picLocks noChangeAspect="1" noChangeArrowheads="1"/>
              </p:cNvPicPr>
              <p:nvPr/>
            </p:nvPicPr>
            <p:blipFill>
              <a:blip r:embed="rId8" cstate="print"/>
              <a:srcRect/>
              <a:stretch>
                <a:fillRect/>
              </a:stretch>
            </p:blipFill>
            <p:spPr bwMode="auto">
              <a:xfrm>
                <a:off x="5271660" y="2898440"/>
                <a:ext cx="1800200" cy="1656184"/>
              </a:xfrm>
              <a:prstGeom prst="rect">
                <a:avLst/>
              </a:prstGeom>
              <a:noFill/>
            </p:spPr>
          </p:pic>
          <p:sp>
            <p:nvSpPr>
              <p:cNvPr id="53" name="Text Box 1039">
                <a:extLst>
                  <a:ext uri="{FF2B5EF4-FFF2-40B4-BE49-F238E27FC236}">
                    <a16:creationId xmlns:a16="http://schemas.microsoft.com/office/drawing/2014/main" id="{D3C7777E-88F2-4735-9F22-63A38C3E4A0D}"/>
                  </a:ext>
                </a:extLst>
              </p:cNvPr>
              <p:cNvSpPr txBox="1">
                <a:spLocks noChangeArrowheads="1"/>
              </p:cNvSpPr>
              <p:nvPr/>
            </p:nvSpPr>
            <p:spPr bwMode="auto">
              <a:xfrm>
                <a:off x="4340492" y="4770648"/>
                <a:ext cx="1219200" cy="369332"/>
              </a:xfrm>
              <a:prstGeom prst="rect">
                <a:avLst/>
              </a:prstGeom>
              <a:solidFill>
                <a:schemeClr val="bg1"/>
              </a:solidFill>
              <a:ln w="9525">
                <a:noFill/>
                <a:miter lim="800000"/>
                <a:headEnd/>
                <a:tailEnd/>
              </a:ln>
            </p:spPr>
            <p:txBody>
              <a:bodyPr>
                <a:spAutoFit/>
              </a:bodyPr>
              <a:lstStyle/>
              <a:p>
                <a:pPr algn="ctr" eaLnBrk="0" hangingPunct="0">
                  <a:spcBef>
                    <a:spcPts val="0"/>
                  </a:spcBef>
                </a:pPr>
                <a:r>
                  <a:rPr lang="pt-BR" b="1" dirty="0">
                    <a:solidFill>
                      <a:srgbClr val="0033CC"/>
                    </a:solidFill>
                  </a:rPr>
                  <a:t>Corretoras</a:t>
                </a:r>
              </a:p>
            </p:txBody>
          </p:sp>
          <p:grpSp>
            <p:nvGrpSpPr>
              <p:cNvPr id="54" name="Grupo 110">
                <a:extLst>
                  <a:ext uri="{FF2B5EF4-FFF2-40B4-BE49-F238E27FC236}">
                    <a16:creationId xmlns:a16="http://schemas.microsoft.com/office/drawing/2014/main" id="{78D4532E-4AAF-462D-A205-80E8B1E40B54}"/>
                  </a:ext>
                </a:extLst>
              </p:cNvPr>
              <p:cNvGrpSpPr/>
              <p:nvPr/>
            </p:nvGrpSpPr>
            <p:grpSpPr>
              <a:xfrm>
                <a:off x="4623588" y="2754424"/>
                <a:ext cx="576064" cy="1948862"/>
                <a:chOff x="2987824" y="2564904"/>
                <a:chExt cx="576064" cy="1948862"/>
              </a:xfrm>
            </p:grpSpPr>
            <p:sp>
              <p:nvSpPr>
                <p:cNvPr id="64" name="Retângulo de cantos arredondados 97">
                  <a:extLst>
                    <a:ext uri="{FF2B5EF4-FFF2-40B4-BE49-F238E27FC236}">
                      <a16:creationId xmlns:a16="http://schemas.microsoft.com/office/drawing/2014/main" id="{8275A48D-2FD3-473B-85EB-BC8698B85BF9}"/>
                    </a:ext>
                  </a:extLst>
                </p:cNvPr>
                <p:cNvSpPr/>
                <p:nvPr/>
              </p:nvSpPr>
              <p:spPr>
                <a:xfrm>
                  <a:off x="2987824" y="2564904"/>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5" name="Retângulo de cantos arredondados 98">
                  <a:extLst>
                    <a:ext uri="{FF2B5EF4-FFF2-40B4-BE49-F238E27FC236}">
                      <a16:creationId xmlns:a16="http://schemas.microsoft.com/office/drawing/2014/main" id="{2593CF60-10A9-4D3E-9C92-1D14E0866B7B}"/>
                    </a:ext>
                  </a:extLst>
                </p:cNvPr>
                <p:cNvSpPr/>
                <p:nvPr/>
              </p:nvSpPr>
              <p:spPr>
                <a:xfrm>
                  <a:off x="2987824" y="3073606"/>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6" name="Retângulo de cantos arredondados 99">
                  <a:extLst>
                    <a:ext uri="{FF2B5EF4-FFF2-40B4-BE49-F238E27FC236}">
                      <a16:creationId xmlns:a16="http://schemas.microsoft.com/office/drawing/2014/main" id="{2F817610-53DF-49CB-A574-EDE424CAD5CB}"/>
                    </a:ext>
                  </a:extLst>
                </p:cNvPr>
                <p:cNvSpPr/>
                <p:nvPr/>
              </p:nvSpPr>
              <p:spPr>
                <a:xfrm>
                  <a:off x="2987824" y="3573016"/>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7" name="Retângulo de cantos arredondados 100">
                  <a:extLst>
                    <a:ext uri="{FF2B5EF4-FFF2-40B4-BE49-F238E27FC236}">
                      <a16:creationId xmlns:a16="http://schemas.microsoft.com/office/drawing/2014/main" id="{98A98EA7-AF14-49A3-AA2D-DF2352D863E4}"/>
                    </a:ext>
                  </a:extLst>
                </p:cNvPr>
                <p:cNvSpPr/>
                <p:nvPr/>
              </p:nvSpPr>
              <p:spPr>
                <a:xfrm>
                  <a:off x="2987824" y="4081718"/>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8" name="Retângulo 67">
                  <a:extLst>
                    <a:ext uri="{FF2B5EF4-FFF2-40B4-BE49-F238E27FC236}">
                      <a16:creationId xmlns:a16="http://schemas.microsoft.com/office/drawing/2014/main" id="{1F00B6F2-4F19-46D3-84B8-7EFD2B23C110}"/>
                    </a:ext>
                  </a:extLst>
                </p:cNvPr>
                <p:cNvSpPr/>
                <p:nvPr/>
              </p:nvSpPr>
              <p:spPr>
                <a:xfrm>
                  <a:off x="3044863" y="2596262"/>
                  <a:ext cx="461986" cy="369332"/>
                </a:xfrm>
                <a:prstGeom prst="rect">
                  <a:avLst/>
                </a:prstGeom>
              </p:spPr>
              <p:txBody>
                <a:bodyPr wrap="none">
                  <a:spAutoFit/>
                </a:bodyPr>
                <a:lstStyle/>
                <a:p>
                  <a:r>
                    <a:rPr lang="pt-BR" b="1" dirty="0">
                      <a:solidFill>
                        <a:srgbClr val="0033CC"/>
                      </a:solidFill>
                      <a:latin typeface="Eras Medium ITC" pitchFamily="34" charset="0"/>
                    </a:rPr>
                    <a:t>C1</a:t>
                  </a:r>
                  <a:endParaRPr lang="pt-BR" dirty="0"/>
                </a:p>
              </p:txBody>
            </p:sp>
            <p:sp>
              <p:nvSpPr>
                <p:cNvPr id="69" name="Retângulo 68">
                  <a:extLst>
                    <a:ext uri="{FF2B5EF4-FFF2-40B4-BE49-F238E27FC236}">
                      <a16:creationId xmlns:a16="http://schemas.microsoft.com/office/drawing/2014/main" id="{17F5FACB-26B4-4B37-BC34-C780DD6B48F6}"/>
                    </a:ext>
                  </a:extLst>
                </p:cNvPr>
                <p:cNvSpPr/>
                <p:nvPr/>
              </p:nvSpPr>
              <p:spPr>
                <a:xfrm>
                  <a:off x="3044863" y="3104964"/>
                  <a:ext cx="461986" cy="369332"/>
                </a:xfrm>
                <a:prstGeom prst="rect">
                  <a:avLst/>
                </a:prstGeom>
              </p:spPr>
              <p:txBody>
                <a:bodyPr wrap="none">
                  <a:spAutoFit/>
                </a:bodyPr>
                <a:lstStyle/>
                <a:p>
                  <a:r>
                    <a:rPr lang="pt-BR" b="1" dirty="0">
                      <a:solidFill>
                        <a:srgbClr val="0033CC"/>
                      </a:solidFill>
                      <a:latin typeface="Eras Medium ITC" pitchFamily="34" charset="0"/>
                    </a:rPr>
                    <a:t>C2</a:t>
                  </a:r>
                  <a:endParaRPr lang="pt-BR" dirty="0"/>
                </a:p>
              </p:txBody>
            </p:sp>
            <p:sp>
              <p:nvSpPr>
                <p:cNvPr id="70" name="Retângulo 69">
                  <a:extLst>
                    <a:ext uri="{FF2B5EF4-FFF2-40B4-BE49-F238E27FC236}">
                      <a16:creationId xmlns:a16="http://schemas.microsoft.com/office/drawing/2014/main" id="{BDC57541-7F56-4D6C-AF3A-EBB1A9668005}"/>
                    </a:ext>
                  </a:extLst>
                </p:cNvPr>
                <p:cNvSpPr/>
                <p:nvPr/>
              </p:nvSpPr>
              <p:spPr>
                <a:xfrm>
                  <a:off x="3040856" y="4113076"/>
                  <a:ext cx="470000" cy="369332"/>
                </a:xfrm>
                <a:prstGeom prst="rect">
                  <a:avLst/>
                </a:prstGeom>
              </p:spPr>
              <p:txBody>
                <a:bodyPr wrap="none">
                  <a:spAutoFit/>
                </a:bodyPr>
                <a:lstStyle/>
                <a:p>
                  <a:r>
                    <a:rPr lang="pt-BR" b="1" dirty="0" err="1">
                      <a:solidFill>
                        <a:srgbClr val="0033CC"/>
                      </a:solidFill>
                      <a:latin typeface="Eras Medium ITC" pitchFamily="34" charset="0"/>
                    </a:rPr>
                    <a:t>Cn</a:t>
                  </a:r>
                  <a:endParaRPr lang="pt-BR" dirty="0"/>
                </a:p>
              </p:txBody>
            </p:sp>
            <p:sp>
              <p:nvSpPr>
                <p:cNvPr id="71" name="Retângulo 70">
                  <a:extLst>
                    <a:ext uri="{FF2B5EF4-FFF2-40B4-BE49-F238E27FC236}">
                      <a16:creationId xmlns:a16="http://schemas.microsoft.com/office/drawing/2014/main" id="{A8019AAF-377B-4319-A4CC-E194378D2168}"/>
                    </a:ext>
                  </a:extLst>
                </p:cNvPr>
                <p:cNvSpPr/>
                <p:nvPr/>
              </p:nvSpPr>
              <p:spPr>
                <a:xfrm>
                  <a:off x="3106579" y="3604374"/>
                  <a:ext cx="338554" cy="369332"/>
                </a:xfrm>
                <a:prstGeom prst="rect">
                  <a:avLst/>
                </a:prstGeom>
              </p:spPr>
              <p:txBody>
                <a:bodyPr wrap="none">
                  <a:spAutoFit/>
                </a:bodyPr>
                <a:lstStyle/>
                <a:p>
                  <a:r>
                    <a:rPr lang="pt-BR" b="1" dirty="0">
                      <a:solidFill>
                        <a:srgbClr val="0033CC"/>
                      </a:solidFill>
                      <a:latin typeface="Eras Medium ITC" pitchFamily="34" charset="0"/>
                    </a:rPr>
                    <a:t>...</a:t>
                  </a:r>
                  <a:endParaRPr lang="pt-BR" dirty="0"/>
                </a:p>
              </p:txBody>
            </p:sp>
          </p:grpSp>
          <p:grpSp>
            <p:nvGrpSpPr>
              <p:cNvPr id="55" name="Grupo 111">
                <a:extLst>
                  <a:ext uri="{FF2B5EF4-FFF2-40B4-BE49-F238E27FC236}">
                    <a16:creationId xmlns:a16="http://schemas.microsoft.com/office/drawing/2014/main" id="{D780C6B1-F0B2-4AA9-821F-543FC67EA386}"/>
                  </a:ext>
                </a:extLst>
              </p:cNvPr>
              <p:cNvGrpSpPr/>
              <p:nvPr/>
            </p:nvGrpSpPr>
            <p:grpSpPr>
              <a:xfrm>
                <a:off x="7143868" y="2754424"/>
                <a:ext cx="576064" cy="1948862"/>
                <a:chOff x="2987824" y="2564904"/>
                <a:chExt cx="576064" cy="1948862"/>
              </a:xfrm>
            </p:grpSpPr>
            <p:sp>
              <p:nvSpPr>
                <p:cNvPr id="56" name="Retângulo de cantos arredondados 112">
                  <a:extLst>
                    <a:ext uri="{FF2B5EF4-FFF2-40B4-BE49-F238E27FC236}">
                      <a16:creationId xmlns:a16="http://schemas.microsoft.com/office/drawing/2014/main" id="{04FCFA5F-2FCF-43F1-AE79-C806559E6F6D}"/>
                    </a:ext>
                  </a:extLst>
                </p:cNvPr>
                <p:cNvSpPr/>
                <p:nvPr/>
              </p:nvSpPr>
              <p:spPr>
                <a:xfrm>
                  <a:off x="2987824" y="2564904"/>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7" name="Retângulo de cantos arredondados 113">
                  <a:extLst>
                    <a:ext uri="{FF2B5EF4-FFF2-40B4-BE49-F238E27FC236}">
                      <a16:creationId xmlns:a16="http://schemas.microsoft.com/office/drawing/2014/main" id="{CBF84862-EC0B-42F2-9CDE-781BC2A4D163}"/>
                    </a:ext>
                  </a:extLst>
                </p:cNvPr>
                <p:cNvSpPr/>
                <p:nvPr/>
              </p:nvSpPr>
              <p:spPr>
                <a:xfrm>
                  <a:off x="2987824" y="3073606"/>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8" name="Retângulo de cantos arredondados 114">
                  <a:extLst>
                    <a:ext uri="{FF2B5EF4-FFF2-40B4-BE49-F238E27FC236}">
                      <a16:creationId xmlns:a16="http://schemas.microsoft.com/office/drawing/2014/main" id="{08F4DA48-85EE-425E-A960-BEBD54FA32C1}"/>
                    </a:ext>
                  </a:extLst>
                </p:cNvPr>
                <p:cNvSpPr/>
                <p:nvPr/>
              </p:nvSpPr>
              <p:spPr>
                <a:xfrm>
                  <a:off x="2987824" y="3573016"/>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9" name="Retângulo de cantos arredondados 115">
                  <a:extLst>
                    <a:ext uri="{FF2B5EF4-FFF2-40B4-BE49-F238E27FC236}">
                      <a16:creationId xmlns:a16="http://schemas.microsoft.com/office/drawing/2014/main" id="{99550133-A20F-4B71-BB85-EA45ABFC1BE1}"/>
                    </a:ext>
                  </a:extLst>
                </p:cNvPr>
                <p:cNvSpPr/>
                <p:nvPr/>
              </p:nvSpPr>
              <p:spPr>
                <a:xfrm>
                  <a:off x="2987824" y="4081718"/>
                  <a:ext cx="576064" cy="43204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0" name="Retângulo 59">
                  <a:extLst>
                    <a:ext uri="{FF2B5EF4-FFF2-40B4-BE49-F238E27FC236}">
                      <a16:creationId xmlns:a16="http://schemas.microsoft.com/office/drawing/2014/main" id="{099BFAC0-D0DB-4264-ADC6-0537F1AD546B}"/>
                    </a:ext>
                  </a:extLst>
                </p:cNvPr>
                <p:cNvSpPr/>
                <p:nvPr/>
              </p:nvSpPr>
              <p:spPr>
                <a:xfrm>
                  <a:off x="3044863" y="2596262"/>
                  <a:ext cx="461986" cy="369332"/>
                </a:xfrm>
                <a:prstGeom prst="rect">
                  <a:avLst/>
                </a:prstGeom>
              </p:spPr>
              <p:txBody>
                <a:bodyPr wrap="none">
                  <a:spAutoFit/>
                </a:bodyPr>
                <a:lstStyle/>
                <a:p>
                  <a:r>
                    <a:rPr lang="pt-BR" b="1" dirty="0">
                      <a:solidFill>
                        <a:srgbClr val="0033CC"/>
                      </a:solidFill>
                      <a:latin typeface="Eras Medium ITC" pitchFamily="34" charset="0"/>
                    </a:rPr>
                    <a:t>C1</a:t>
                  </a:r>
                  <a:endParaRPr lang="pt-BR" dirty="0"/>
                </a:p>
              </p:txBody>
            </p:sp>
            <p:sp>
              <p:nvSpPr>
                <p:cNvPr id="61" name="Retângulo 60">
                  <a:extLst>
                    <a:ext uri="{FF2B5EF4-FFF2-40B4-BE49-F238E27FC236}">
                      <a16:creationId xmlns:a16="http://schemas.microsoft.com/office/drawing/2014/main" id="{FE0DEFA0-23D2-4946-9534-589262318525}"/>
                    </a:ext>
                  </a:extLst>
                </p:cNvPr>
                <p:cNvSpPr/>
                <p:nvPr/>
              </p:nvSpPr>
              <p:spPr>
                <a:xfrm>
                  <a:off x="3044863" y="3104964"/>
                  <a:ext cx="461986" cy="369332"/>
                </a:xfrm>
                <a:prstGeom prst="rect">
                  <a:avLst/>
                </a:prstGeom>
              </p:spPr>
              <p:txBody>
                <a:bodyPr wrap="none">
                  <a:spAutoFit/>
                </a:bodyPr>
                <a:lstStyle/>
                <a:p>
                  <a:r>
                    <a:rPr lang="pt-BR" b="1" dirty="0">
                      <a:solidFill>
                        <a:srgbClr val="0033CC"/>
                      </a:solidFill>
                      <a:latin typeface="Eras Medium ITC" pitchFamily="34" charset="0"/>
                    </a:rPr>
                    <a:t>C2</a:t>
                  </a:r>
                  <a:endParaRPr lang="pt-BR" dirty="0"/>
                </a:p>
              </p:txBody>
            </p:sp>
            <p:sp>
              <p:nvSpPr>
                <p:cNvPr id="62" name="Retângulo 61">
                  <a:extLst>
                    <a:ext uri="{FF2B5EF4-FFF2-40B4-BE49-F238E27FC236}">
                      <a16:creationId xmlns:a16="http://schemas.microsoft.com/office/drawing/2014/main" id="{2A62723C-06C8-47EE-B6C5-08FF60E039B6}"/>
                    </a:ext>
                  </a:extLst>
                </p:cNvPr>
                <p:cNvSpPr/>
                <p:nvPr/>
              </p:nvSpPr>
              <p:spPr>
                <a:xfrm>
                  <a:off x="3040856" y="4113076"/>
                  <a:ext cx="470000" cy="369332"/>
                </a:xfrm>
                <a:prstGeom prst="rect">
                  <a:avLst/>
                </a:prstGeom>
              </p:spPr>
              <p:txBody>
                <a:bodyPr wrap="none">
                  <a:spAutoFit/>
                </a:bodyPr>
                <a:lstStyle/>
                <a:p>
                  <a:r>
                    <a:rPr lang="pt-BR" b="1" dirty="0" err="1">
                      <a:solidFill>
                        <a:srgbClr val="0033CC"/>
                      </a:solidFill>
                      <a:latin typeface="Eras Medium ITC" pitchFamily="34" charset="0"/>
                    </a:rPr>
                    <a:t>Cn</a:t>
                  </a:r>
                  <a:endParaRPr lang="pt-BR" dirty="0"/>
                </a:p>
              </p:txBody>
            </p:sp>
            <p:sp>
              <p:nvSpPr>
                <p:cNvPr id="63" name="Retângulo 62">
                  <a:extLst>
                    <a:ext uri="{FF2B5EF4-FFF2-40B4-BE49-F238E27FC236}">
                      <a16:creationId xmlns:a16="http://schemas.microsoft.com/office/drawing/2014/main" id="{70891CCF-B0DA-46C7-9270-497AAA4FC741}"/>
                    </a:ext>
                  </a:extLst>
                </p:cNvPr>
                <p:cNvSpPr/>
                <p:nvPr/>
              </p:nvSpPr>
              <p:spPr>
                <a:xfrm>
                  <a:off x="3106579" y="3604374"/>
                  <a:ext cx="338554" cy="369332"/>
                </a:xfrm>
                <a:prstGeom prst="rect">
                  <a:avLst/>
                </a:prstGeom>
              </p:spPr>
              <p:txBody>
                <a:bodyPr wrap="none">
                  <a:spAutoFit/>
                </a:bodyPr>
                <a:lstStyle/>
                <a:p>
                  <a:r>
                    <a:rPr lang="pt-BR" b="1" dirty="0">
                      <a:solidFill>
                        <a:srgbClr val="0033CC"/>
                      </a:solidFill>
                      <a:latin typeface="Eras Medium ITC" pitchFamily="34" charset="0"/>
                    </a:rPr>
                    <a:t>...</a:t>
                  </a:r>
                  <a:endParaRPr lang="pt-BR" dirty="0"/>
                </a:p>
              </p:txBody>
            </p:sp>
          </p:grpSp>
          <p:pic>
            <p:nvPicPr>
              <p:cNvPr id="1026" name="Picture 2" descr="BM&amp;FBOVESPA EntryPoint: Messaging Guidelines">
                <a:extLst>
                  <a:ext uri="{FF2B5EF4-FFF2-40B4-BE49-F238E27FC236}">
                    <a16:creationId xmlns:a16="http://schemas.microsoft.com/office/drawing/2014/main" id="{57135617-33E6-4FE2-A814-AE0DC7D5E98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09219" y="1871541"/>
                <a:ext cx="2135086" cy="832624"/>
              </a:xfrm>
              <a:prstGeom prst="rect">
                <a:avLst/>
              </a:prstGeom>
              <a:noFill/>
              <a:extLst>
                <a:ext uri="{909E8E84-426E-40DD-AFC4-6F175D3DCCD1}">
                  <a14:hiddenFill xmlns:a14="http://schemas.microsoft.com/office/drawing/2010/main">
                    <a:solidFill>
                      <a:srgbClr val="FFFFFF"/>
                    </a:solidFill>
                  </a14:hiddenFill>
                </a:ext>
              </a:extLst>
            </p:spPr>
          </p:pic>
        </p:grpSp>
      </p:grpSp>
    </p:spTree>
    <p:extLst>
      <p:ext uri="{BB962C8B-B14F-4D97-AF65-F5344CB8AC3E}">
        <p14:creationId xmlns:p14="http://schemas.microsoft.com/office/powerpoint/2010/main" val="293624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38B620B-B10C-41C9-8954-82C3D4D1D4F1}"/>
              </a:ext>
            </a:extLst>
          </p:cNvPr>
          <p:cNvSpPr txBox="1"/>
          <p:nvPr/>
        </p:nvSpPr>
        <p:spPr>
          <a:xfrm>
            <a:off x="3973096" y="2228671"/>
            <a:ext cx="6138769" cy="1200329"/>
          </a:xfrm>
          <a:prstGeom prst="rect">
            <a:avLst/>
          </a:prstGeom>
          <a:noFill/>
        </p:spPr>
        <p:txBody>
          <a:bodyPr wrap="square" rtlCol="0">
            <a:spAutoFit/>
          </a:bodyPr>
          <a:lstStyle/>
          <a:p>
            <a:pPr algn="ctr"/>
            <a:r>
              <a:rPr lang="pt-BR" sz="3600" dirty="0"/>
              <a:t>O que é uma empresa de capital aberto no Brasil?</a:t>
            </a:r>
          </a:p>
        </p:txBody>
      </p:sp>
      <p:pic>
        <p:nvPicPr>
          <p:cNvPr id="3" name="Imagem 2">
            <a:extLst>
              <a:ext uri="{FF2B5EF4-FFF2-40B4-BE49-F238E27FC236}">
                <a16:creationId xmlns:a16="http://schemas.microsoft.com/office/drawing/2014/main" id="{EB85EA3C-6935-4A6A-86A4-A56581ECF013}"/>
              </a:ext>
            </a:extLst>
          </p:cNvPr>
          <p:cNvPicPr>
            <a:picLocks noChangeAspect="1"/>
          </p:cNvPicPr>
          <p:nvPr/>
        </p:nvPicPr>
        <p:blipFill>
          <a:blip r:embed="rId2"/>
          <a:stretch>
            <a:fillRect/>
          </a:stretch>
        </p:blipFill>
        <p:spPr>
          <a:xfrm>
            <a:off x="1972846" y="2278225"/>
            <a:ext cx="2000250" cy="2000250"/>
          </a:xfrm>
          <a:prstGeom prst="rect">
            <a:avLst/>
          </a:prstGeom>
        </p:spPr>
      </p:pic>
      <p:cxnSp>
        <p:nvCxnSpPr>
          <p:cNvPr id="5" name="Conector reto 4">
            <a:extLst>
              <a:ext uri="{FF2B5EF4-FFF2-40B4-BE49-F238E27FC236}">
                <a16:creationId xmlns:a16="http://schemas.microsoft.com/office/drawing/2014/main" id="{9BBD46BA-EF26-4EF6-9495-98A569C32CD0}"/>
              </a:ext>
            </a:extLst>
          </p:cNvPr>
          <p:cNvCxnSpPr/>
          <p:nvPr/>
        </p:nvCxnSpPr>
        <p:spPr>
          <a:xfrm>
            <a:off x="4547127" y="3770142"/>
            <a:ext cx="5106573"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531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F7FB4669-D996-48A0-AD92-81B1CF13B328}"/>
              </a:ext>
            </a:extLst>
          </p:cNvPr>
          <p:cNvSpPr txBox="1"/>
          <p:nvPr/>
        </p:nvSpPr>
        <p:spPr>
          <a:xfrm>
            <a:off x="1063889" y="1245133"/>
            <a:ext cx="6138769" cy="646331"/>
          </a:xfrm>
          <a:prstGeom prst="rect">
            <a:avLst/>
          </a:prstGeom>
          <a:noFill/>
        </p:spPr>
        <p:txBody>
          <a:bodyPr wrap="square" rtlCol="0">
            <a:spAutoFit/>
          </a:bodyPr>
          <a:lstStyle/>
          <a:p>
            <a:pPr algn="ctr"/>
            <a:r>
              <a:rPr lang="pt-BR" sz="3600" dirty="0"/>
              <a:t>Empresa de capital aberto é...</a:t>
            </a:r>
          </a:p>
        </p:txBody>
      </p:sp>
      <p:sp>
        <p:nvSpPr>
          <p:cNvPr id="3" name="CaixaDeTexto 2">
            <a:extLst>
              <a:ext uri="{FF2B5EF4-FFF2-40B4-BE49-F238E27FC236}">
                <a16:creationId xmlns:a16="http://schemas.microsoft.com/office/drawing/2014/main" id="{28735EE2-3B68-4327-A70D-7F6A8C970880}"/>
              </a:ext>
            </a:extLst>
          </p:cNvPr>
          <p:cNvSpPr txBox="1"/>
          <p:nvPr/>
        </p:nvSpPr>
        <p:spPr>
          <a:xfrm>
            <a:off x="3129495" y="2658213"/>
            <a:ext cx="7139920" cy="2308324"/>
          </a:xfrm>
          <a:prstGeom prst="rect">
            <a:avLst/>
          </a:prstGeom>
          <a:noFill/>
        </p:spPr>
        <p:txBody>
          <a:bodyPr wrap="square" rtlCol="0">
            <a:spAutoFit/>
          </a:bodyPr>
          <a:lstStyle/>
          <a:p>
            <a:pPr algn="ctr"/>
            <a:r>
              <a:rPr lang="pt-BR" sz="3600" dirty="0"/>
              <a:t>... a Sociedade Anônima que, com autorização da CVM, vendeu seus valores mobiliários, debêntures e/ou ações, no mercado de capitais.</a:t>
            </a:r>
          </a:p>
        </p:txBody>
      </p:sp>
      <p:pic>
        <p:nvPicPr>
          <p:cNvPr id="5" name="Gráfico 4" descr="Marketing">
            <a:extLst>
              <a:ext uri="{FF2B5EF4-FFF2-40B4-BE49-F238E27FC236}">
                <a16:creationId xmlns:a16="http://schemas.microsoft.com/office/drawing/2014/main" id="{16DA39BA-1D1D-41F6-97AD-376826300F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82737" y="2940147"/>
            <a:ext cx="1417320" cy="1417320"/>
          </a:xfrm>
          <a:prstGeom prst="rect">
            <a:avLst/>
          </a:prstGeom>
        </p:spPr>
      </p:pic>
    </p:spTree>
    <p:extLst>
      <p:ext uri="{BB962C8B-B14F-4D97-AF65-F5344CB8AC3E}">
        <p14:creationId xmlns:p14="http://schemas.microsoft.com/office/powerpoint/2010/main" val="249499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1879CFE-6BD1-4AC0-BA06-CC2BBD5E9FD8}"/>
              </a:ext>
            </a:extLst>
          </p:cNvPr>
          <p:cNvSpPr/>
          <p:nvPr/>
        </p:nvSpPr>
        <p:spPr>
          <a:xfrm>
            <a:off x="4916556" y="638486"/>
            <a:ext cx="6096000" cy="5632311"/>
          </a:xfrm>
          <a:prstGeom prst="rect">
            <a:avLst/>
          </a:prstGeom>
        </p:spPr>
        <p:txBody>
          <a:bodyPr>
            <a:spAutoFit/>
          </a:bodyPr>
          <a:lstStyle/>
          <a:p>
            <a:r>
              <a:rPr lang="pt-BR" sz="2400" dirty="0"/>
              <a:t>Art. 4º Para os efeitos desta Lei, </a:t>
            </a:r>
            <a:r>
              <a:rPr lang="pt-BR" sz="2400" dirty="0">
                <a:highlight>
                  <a:srgbClr val="FFFF99"/>
                </a:highlight>
              </a:rPr>
              <a:t>a companhia é aberta ou fechada conforme os valores mobiliários de sua emissão estejam ou não admitidos à negociação no mercado de valores mobiliários. </a:t>
            </a:r>
          </a:p>
          <a:p>
            <a:endParaRPr lang="pt-BR" sz="2400" dirty="0"/>
          </a:p>
          <a:p>
            <a:r>
              <a:rPr lang="pt-BR" sz="2400" dirty="0"/>
              <a:t>§1º Somente os valores mobiliários de emissão de companhia registrada na Comissão de Valores Mobiliários podem ser negociados no mercado de valores mobiliários. </a:t>
            </a:r>
          </a:p>
          <a:p>
            <a:endParaRPr lang="pt-BR" sz="2400" dirty="0"/>
          </a:p>
          <a:p>
            <a:r>
              <a:rPr lang="pt-BR" sz="2400" dirty="0"/>
              <a:t>§2º Nenhuma distribuição pública de valores mobiliários será efetivada no mercado sem prévio registro na Comissão de Valores Mobiliários</a:t>
            </a:r>
          </a:p>
        </p:txBody>
      </p:sp>
      <p:sp>
        <p:nvSpPr>
          <p:cNvPr id="4" name="Retângulo 3">
            <a:extLst>
              <a:ext uri="{FF2B5EF4-FFF2-40B4-BE49-F238E27FC236}">
                <a16:creationId xmlns:a16="http://schemas.microsoft.com/office/drawing/2014/main" id="{19E17615-B3E5-425F-80B1-8706DC0E3325}"/>
              </a:ext>
            </a:extLst>
          </p:cNvPr>
          <p:cNvSpPr/>
          <p:nvPr/>
        </p:nvSpPr>
        <p:spPr>
          <a:xfrm>
            <a:off x="530087" y="622852"/>
            <a:ext cx="3670852" cy="5632311"/>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76FC6349-9EF6-4CFC-A227-0DA0696808C0}"/>
              </a:ext>
            </a:extLst>
          </p:cNvPr>
          <p:cNvSpPr/>
          <p:nvPr/>
        </p:nvSpPr>
        <p:spPr>
          <a:xfrm>
            <a:off x="1169480" y="2356438"/>
            <a:ext cx="2392066" cy="1569660"/>
          </a:xfrm>
          <a:prstGeom prst="rect">
            <a:avLst/>
          </a:prstGeom>
        </p:spPr>
        <p:txBody>
          <a:bodyPr wrap="none">
            <a:spAutoFit/>
          </a:bodyPr>
          <a:lstStyle/>
          <a:p>
            <a:pPr algn="ctr"/>
            <a:r>
              <a:rPr lang="pt-BR" sz="3200" dirty="0">
                <a:solidFill>
                  <a:schemeClr val="bg1">
                    <a:lumMod val="95000"/>
                  </a:schemeClr>
                </a:solidFill>
              </a:rPr>
              <a:t> Lei 6.404/76</a:t>
            </a:r>
          </a:p>
          <a:p>
            <a:pPr algn="ctr"/>
            <a:endParaRPr lang="pt-BR" sz="3200" dirty="0">
              <a:solidFill>
                <a:schemeClr val="bg1">
                  <a:lumMod val="95000"/>
                </a:schemeClr>
              </a:solidFill>
            </a:endParaRPr>
          </a:p>
          <a:p>
            <a:pPr algn="ctr"/>
            <a:r>
              <a:rPr lang="pt-BR" sz="3200" dirty="0">
                <a:solidFill>
                  <a:schemeClr val="bg1">
                    <a:lumMod val="95000"/>
                  </a:schemeClr>
                </a:solidFill>
              </a:rPr>
              <a:t>“Lei das S.A.”</a:t>
            </a:r>
          </a:p>
        </p:txBody>
      </p:sp>
    </p:spTree>
    <p:extLst>
      <p:ext uri="{BB962C8B-B14F-4D97-AF65-F5344CB8AC3E}">
        <p14:creationId xmlns:p14="http://schemas.microsoft.com/office/powerpoint/2010/main" val="270452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2E9E90C-17A6-4399-90D0-55FF609E0940}"/>
              </a:ext>
            </a:extLst>
          </p:cNvPr>
          <p:cNvSpPr txBox="1"/>
          <p:nvPr/>
        </p:nvSpPr>
        <p:spPr>
          <a:xfrm>
            <a:off x="4375813" y="2278225"/>
            <a:ext cx="5449200" cy="1200329"/>
          </a:xfrm>
          <a:prstGeom prst="rect">
            <a:avLst/>
          </a:prstGeom>
          <a:noFill/>
        </p:spPr>
        <p:txBody>
          <a:bodyPr wrap="square" rtlCol="0">
            <a:spAutoFit/>
          </a:bodyPr>
          <a:lstStyle/>
          <a:p>
            <a:pPr algn="ctr"/>
            <a:r>
              <a:rPr lang="pt-BR" sz="3600" dirty="0"/>
              <a:t>O que são valores mobiliários?</a:t>
            </a:r>
          </a:p>
        </p:txBody>
      </p:sp>
      <p:pic>
        <p:nvPicPr>
          <p:cNvPr id="3" name="Imagem 2">
            <a:extLst>
              <a:ext uri="{FF2B5EF4-FFF2-40B4-BE49-F238E27FC236}">
                <a16:creationId xmlns:a16="http://schemas.microsoft.com/office/drawing/2014/main" id="{33DFB4D2-2AF0-444B-BA5F-C403E845D258}"/>
              </a:ext>
            </a:extLst>
          </p:cNvPr>
          <p:cNvPicPr>
            <a:picLocks noChangeAspect="1"/>
          </p:cNvPicPr>
          <p:nvPr/>
        </p:nvPicPr>
        <p:blipFill>
          <a:blip r:embed="rId2"/>
          <a:stretch>
            <a:fillRect/>
          </a:stretch>
        </p:blipFill>
        <p:spPr>
          <a:xfrm>
            <a:off x="1972846" y="2278225"/>
            <a:ext cx="2000250" cy="2000250"/>
          </a:xfrm>
          <a:prstGeom prst="rect">
            <a:avLst/>
          </a:prstGeom>
        </p:spPr>
      </p:pic>
      <p:cxnSp>
        <p:nvCxnSpPr>
          <p:cNvPr id="4" name="Conector reto 3">
            <a:extLst>
              <a:ext uri="{FF2B5EF4-FFF2-40B4-BE49-F238E27FC236}">
                <a16:creationId xmlns:a16="http://schemas.microsoft.com/office/drawing/2014/main" id="{7A021A18-2CA0-4245-8A85-399BA89ACA7F}"/>
              </a:ext>
            </a:extLst>
          </p:cNvPr>
          <p:cNvCxnSpPr/>
          <p:nvPr/>
        </p:nvCxnSpPr>
        <p:spPr>
          <a:xfrm>
            <a:off x="4547127" y="3770142"/>
            <a:ext cx="5106573"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87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63431B81-E9EA-4241-BFA1-5FA36EA35778}"/>
              </a:ext>
            </a:extLst>
          </p:cNvPr>
          <p:cNvSpPr txBox="1"/>
          <p:nvPr/>
        </p:nvSpPr>
        <p:spPr>
          <a:xfrm>
            <a:off x="4402317" y="1908744"/>
            <a:ext cx="5449200" cy="2739211"/>
          </a:xfrm>
          <a:prstGeom prst="rect">
            <a:avLst/>
          </a:prstGeom>
          <a:noFill/>
        </p:spPr>
        <p:txBody>
          <a:bodyPr wrap="square" rtlCol="0">
            <a:spAutoFit/>
          </a:bodyPr>
          <a:lstStyle/>
          <a:p>
            <a:pPr algn="ctr"/>
            <a:r>
              <a:rPr lang="pt-BR" sz="3600" dirty="0"/>
              <a:t>Lei 10.198/01</a:t>
            </a:r>
          </a:p>
          <a:p>
            <a:pPr algn="ctr"/>
            <a:endParaRPr lang="pt-BR" sz="3600" dirty="0"/>
          </a:p>
          <a:p>
            <a:pPr algn="ctr"/>
            <a:r>
              <a:rPr lang="pt-BR" sz="2800" dirty="0">
                <a:solidFill>
                  <a:schemeClr val="bg1">
                    <a:lumMod val="50000"/>
                  </a:schemeClr>
                </a:solidFill>
              </a:rPr>
              <a:t>que deu nova redação à </a:t>
            </a:r>
          </a:p>
          <a:p>
            <a:pPr algn="ctr"/>
            <a:endParaRPr lang="pt-BR" sz="3600" dirty="0"/>
          </a:p>
          <a:p>
            <a:pPr algn="ctr"/>
            <a:r>
              <a:rPr lang="pt-BR" sz="3600" dirty="0"/>
              <a:t>Lei 6.385/76</a:t>
            </a:r>
          </a:p>
        </p:txBody>
      </p:sp>
      <p:pic>
        <p:nvPicPr>
          <p:cNvPr id="8" name="Gráfico 7" descr="Rolagem">
            <a:extLst>
              <a:ext uri="{FF2B5EF4-FFF2-40B4-BE49-F238E27FC236}">
                <a16:creationId xmlns:a16="http://schemas.microsoft.com/office/drawing/2014/main" id="{5F563DFD-F11E-4180-A90A-BAAACE5DAFD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50343" y="2323504"/>
            <a:ext cx="1909689" cy="1909689"/>
          </a:xfrm>
          <a:prstGeom prst="rect">
            <a:avLst/>
          </a:prstGeom>
        </p:spPr>
      </p:pic>
    </p:spTree>
    <p:extLst>
      <p:ext uri="{BB962C8B-B14F-4D97-AF65-F5344CB8AC3E}">
        <p14:creationId xmlns:p14="http://schemas.microsoft.com/office/powerpoint/2010/main" val="320606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A477C3EF-92C2-4C26-B932-8685AC749BA9}"/>
              </a:ext>
            </a:extLst>
          </p:cNvPr>
          <p:cNvSpPr/>
          <p:nvPr/>
        </p:nvSpPr>
        <p:spPr>
          <a:xfrm>
            <a:off x="702366" y="804352"/>
            <a:ext cx="5393634" cy="4093428"/>
          </a:xfrm>
          <a:prstGeom prst="rect">
            <a:avLst/>
          </a:prstGeom>
        </p:spPr>
        <p:txBody>
          <a:bodyPr wrap="square">
            <a:spAutoFit/>
          </a:bodyPr>
          <a:lstStyle/>
          <a:p>
            <a:r>
              <a:rPr lang="pt-BR" sz="2000" b="1" dirty="0"/>
              <a:t>Art. 2º São valores mobiliários sujeitos ao regime desta Lei:</a:t>
            </a:r>
          </a:p>
          <a:p>
            <a:r>
              <a:rPr lang="pt-BR" sz="2000" dirty="0"/>
              <a:t> </a:t>
            </a:r>
          </a:p>
          <a:p>
            <a:r>
              <a:rPr lang="pt-BR" sz="2000" dirty="0"/>
              <a:t>I - as ações, debêntures e bônus de subscrição; </a:t>
            </a:r>
          </a:p>
          <a:p>
            <a:r>
              <a:rPr lang="pt-BR" sz="2000" dirty="0"/>
              <a:t>II - os cupons, direitos, recibos de subscrição e certificados de desdobramento relativos aos valores mobiliários referidos no inciso II; </a:t>
            </a:r>
          </a:p>
          <a:p>
            <a:r>
              <a:rPr lang="pt-BR" sz="2000" dirty="0"/>
              <a:t>III - os certificados de depósito de valores mobiliários; </a:t>
            </a:r>
          </a:p>
          <a:p>
            <a:r>
              <a:rPr lang="pt-BR" sz="2000" dirty="0"/>
              <a:t>IV - as cédulas de debêntures; </a:t>
            </a:r>
          </a:p>
          <a:p>
            <a:r>
              <a:rPr lang="pt-BR" sz="2000" dirty="0"/>
              <a:t>V - as cotas de fundos de investimento em valores mobiliários ou de clubes de investimento em quaisquer ativos; </a:t>
            </a:r>
          </a:p>
        </p:txBody>
      </p:sp>
      <p:sp>
        <p:nvSpPr>
          <p:cNvPr id="4" name="Retângulo 3">
            <a:extLst>
              <a:ext uri="{FF2B5EF4-FFF2-40B4-BE49-F238E27FC236}">
                <a16:creationId xmlns:a16="http://schemas.microsoft.com/office/drawing/2014/main" id="{217B4CF9-F714-4B52-866A-0E3E5A0343BD}"/>
              </a:ext>
            </a:extLst>
          </p:cNvPr>
          <p:cNvSpPr/>
          <p:nvPr/>
        </p:nvSpPr>
        <p:spPr>
          <a:xfrm>
            <a:off x="6506817" y="804352"/>
            <a:ext cx="4982817" cy="4401205"/>
          </a:xfrm>
          <a:prstGeom prst="rect">
            <a:avLst/>
          </a:prstGeom>
        </p:spPr>
        <p:txBody>
          <a:bodyPr wrap="square">
            <a:spAutoFit/>
          </a:bodyPr>
          <a:lstStyle/>
          <a:p>
            <a:r>
              <a:rPr lang="pt-BR" sz="2000" dirty="0"/>
              <a:t>VI - as notas comerciais; </a:t>
            </a:r>
          </a:p>
          <a:p>
            <a:r>
              <a:rPr lang="pt-BR" sz="2000" dirty="0"/>
              <a:t>VII - os contratos futuros, de opções e outros derivativos, cujos ativos subjacentes sejam valores mobiliários; </a:t>
            </a:r>
          </a:p>
          <a:p>
            <a:r>
              <a:rPr lang="pt-BR" sz="2000" dirty="0"/>
              <a:t>VIII - outros contratos derivativos, independentemente dos ativos subjacentes; e </a:t>
            </a:r>
          </a:p>
          <a:p>
            <a:endParaRPr lang="pt-BR" sz="2000" dirty="0"/>
          </a:p>
          <a:p>
            <a:r>
              <a:rPr lang="pt-BR" sz="2000" b="1" dirty="0"/>
              <a:t>IX - </a:t>
            </a:r>
            <a:r>
              <a:rPr lang="pt-BR" sz="2000" b="1" dirty="0">
                <a:solidFill>
                  <a:srgbClr val="0070C0"/>
                </a:solidFill>
              </a:rPr>
              <a:t>quando ofertados publicamente, quaisquer outros títulos ou contratos de investimento coletivo, que gerem direito de participação, de parceria ou de remuneração, inclusive resultante de prestação de serviços, cujos rendimentos advêm do esforço do empreendedor ou de terceiros</a:t>
            </a:r>
            <a:r>
              <a:rPr lang="pt-BR" sz="2000" b="1" dirty="0"/>
              <a:t>. </a:t>
            </a:r>
          </a:p>
        </p:txBody>
      </p:sp>
      <p:sp>
        <p:nvSpPr>
          <p:cNvPr id="5" name="Retângulo 4">
            <a:extLst>
              <a:ext uri="{FF2B5EF4-FFF2-40B4-BE49-F238E27FC236}">
                <a16:creationId xmlns:a16="http://schemas.microsoft.com/office/drawing/2014/main" id="{5AE37B95-037D-4AD0-A793-D076B050352F}"/>
              </a:ext>
            </a:extLst>
          </p:cNvPr>
          <p:cNvSpPr/>
          <p:nvPr/>
        </p:nvSpPr>
        <p:spPr>
          <a:xfrm>
            <a:off x="702366" y="5407317"/>
            <a:ext cx="10787268" cy="1015663"/>
          </a:xfrm>
          <a:prstGeom prst="rect">
            <a:avLst/>
          </a:prstGeom>
          <a:solidFill>
            <a:srgbClr val="FFFF99"/>
          </a:solidFill>
        </p:spPr>
        <p:txBody>
          <a:bodyPr wrap="square">
            <a:spAutoFit/>
          </a:bodyPr>
          <a:lstStyle/>
          <a:p>
            <a:r>
              <a:rPr lang="pt-BR" sz="2000" b="1" dirty="0"/>
              <a:t>§ 1o Excluem-se do regime desta Lei: </a:t>
            </a:r>
          </a:p>
          <a:p>
            <a:r>
              <a:rPr lang="pt-BR" sz="2000" dirty="0"/>
              <a:t>I - os títulos da dívida pública federal, estadual ou municipal; </a:t>
            </a:r>
          </a:p>
          <a:p>
            <a:r>
              <a:rPr lang="pt-BR" sz="2000" dirty="0"/>
              <a:t>II - os títulos cambiais de responsabilidade de instituição financeira, exceto as debêntures.</a:t>
            </a:r>
          </a:p>
        </p:txBody>
      </p:sp>
    </p:spTree>
    <p:extLst>
      <p:ext uri="{BB962C8B-B14F-4D97-AF65-F5344CB8AC3E}">
        <p14:creationId xmlns:p14="http://schemas.microsoft.com/office/powerpoint/2010/main" val="156560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Agrupar 11">
            <a:extLst>
              <a:ext uri="{FF2B5EF4-FFF2-40B4-BE49-F238E27FC236}">
                <a16:creationId xmlns:a16="http://schemas.microsoft.com/office/drawing/2014/main" id="{70CA2E38-4D96-4B79-9906-DC851B6F5BF3}"/>
              </a:ext>
            </a:extLst>
          </p:cNvPr>
          <p:cNvGrpSpPr/>
          <p:nvPr/>
        </p:nvGrpSpPr>
        <p:grpSpPr>
          <a:xfrm>
            <a:off x="1762539" y="2955235"/>
            <a:ext cx="1789043" cy="914400"/>
            <a:chOff x="2584174" y="2955235"/>
            <a:chExt cx="1789043" cy="914400"/>
          </a:xfrm>
        </p:grpSpPr>
        <p:sp>
          <p:nvSpPr>
            <p:cNvPr id="2" name="Retângulo: Cantos Arredondados 1">
              <a:extLst>
                <a:ext uri="{FF2B5EF4-FFF2-40B4-BE49-F238E27FC236}">
                  <a16:creationId xmlns:a16="http://schemas.microsoft.com/office/drawing/2014/main" id="{525F47ED-FEEB-455D-97E4-9045399B970C}"/>
                </a:ext>
              </a:extLst>
            </p:cNvPr>
            <p:cNvSpPr/>
            <p:nvPr/>
          </p:nvSpPr>
          <p:spPr>
            <a:xfrm>
              <a:off x="2584174" y="2955235"/>
              <a:ext cx="1789043" cy="9144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92E4E88F-D84A-4B4B-BB9F-DFB652823018}"/>
                </a:ext>
              </a:extLst>
            </p:cNvPr>
            <p:cNvSpPr txBox="1"/>
            <p:nvPr/>
          </p:nvSpPr>
          <p:spPr>
            <a:xfrm>
              <a:off x="2643808" y="3181603"/>
              <a:ext cx="1669774" cy="461665"/>
            </a:xfrm>
            <a:prstGeom prst="rect">
              <a:avLst/>
            </a:prstGeom>
            <a:noFill/>
          </p:spPr>
          <p:txBody>
            <a:bodyPr wrap="square" rtlCol="0">
              <a:spAutoFit/>
            </a:bodyPr>
            <a:lstStyle/>
            <a:p>
              <a:pPr algn="ctr"/>
              <a:r>
                <a:rPr lang="pt-BR" sz="2400" dirty="0">
                  <a:solidFill>
                    <a:schemeClr val="bg1"/>
                  </a:solidFill>
                </a:rPr>
                <a:t>Companhia</a:t>
              </a:r>
            </a:p>
          </p:txBody>
        </p:sp>
      </p:grpSp>
      <p:sp>
        <p:nvSpPr>
          <p:cNvPr id="5" name="Retângulo: Cantos Arredondados 4">
            <a:extLst>
              <a:ext uri="{FF2B5EF4-FFF2-40B4-BE49-F238E27FC236}">
                <a16:creationId xmlns:a16="http://schemas.microsoft.com/office/drawing/2014/main" id="{BBBC0612-6EA9-40AC-A56A-B41B1FC1F4C8}"/>
              </a:ext>
            </a:extLst>
          </p:cNvPr>
          <p:cNvSpPr/>
          <p:nvPr/>
        </p:nvSpPr>
        <p:spPr>
          <a:xfrm>
            <a:off x="4658139" y="3909897"/>
            <a:ext cx="1789043" cy="9144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a:extLst>
              <a:ext uri="{FF2B5EF4-FFF2-40B4-BE49-F238E27FC236}">
                <a16:creationId xmlns:a16="http://schemas.microsoft.com/office/drawing/2014/main" id="{F66A3E7F-9776-4CE1-9962-3143F365F546}"/>
              </a:ext>
            </a:extLst>
          </p:cNvPr>
          <p:cNvSpPr txBox="1"/>
          <p:nvPr/>
        </p:nvSpPr>
        <p:spPr>
          <a:xfrm>
            <a:off x="4717773" y="3951599"/>
            <a:ext cx="1669774" cy="830997"/>
          </a:xfrm>
          <a:prstGeom prst="rect">
            <a:avLst/>
          </a:prstGeom>
          <a:noFill/>
        </p:spPr>
        <p:txBody>
          <a:bodyPr wrap="square" rtlCol="0">
            <a:spAutoFit/>
          </a:bodyPr>
          <a:lstStyle/>
          <a:p>
            <a:pPr algn="ctr"/>
            <a:r>
              <a:rPr lang="pt-BR" sz="2400" b="1" dirty="0">
                <a:solidFill>
                  <a:srgbClr val="006600"/>
                </a:solidFill>
              </a:rPr>
              <a:t>Capital aberto</a:t>
            </a:r>
          </a:p>
        </p:txBody>
      </p:sp>
      <p:sp>
        <p:nvSpPr>
          <p:cNvPr id="4" name="Retângulo: Cantos Arredondados 3">
            <a:extLst>
              <a:ext uri="{FF2B5EF4-FFF2-40B4-BE49-F238E27FC236}">
                <a16:creationId xmlns:a16="http://schemas.microsoft.com/office/drawing/2014/main" id="{5816A44F-BA3C-4B9F-B4C8-C4B4E61D97EC}"/>
              </a:ext>
            </a:extLst>
          </p:cNvPr>
          <p:cNvSpPr/>
          <p:nvPr/>
        </p:nvSpPr>
        <p:spPr>
          <a:xfrm>
            <a:off x="4658139" y="1968454"/>
            <a:ext cx="1789043" cy="914400"/>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CaixaDeTexto 6">
            <a:extLst>
              <a:ext uri="{FF2B5EF4-FFF2-40B4-BE49-F238E27FC236}">
                <a16:creationId xmlns:a16="http://schemas.microsoft.com/office/drawing/2014/main" id="{5F94B72D-0E6F-48AE-B292-D405B7F8AEA4}"/>
              </a:ext>
            </a:extLst>
          </p:cNvPr>
          <p:cNvSpPr txBox="1"/>
          <p:nvPr/>
        </p:nvSpPr>
        <p:spPr>
          <a:xfrm>
            <a:off x="4717773" y="2010156"/>
            <a:ext cx="1669774" cy="830997"/>
          </a:xfrm>
          <a:prstGeom prst="rect">
            <a:avLst/>
          </a:prstGeom>
          <a:noFill/>
        </p:spPr>
        <p:txBody>
          <a:bodyPr wrap="square" rtlCol="0">
            <a:spAutoFit/>
          </a:bodyPr>
          <a:lstStyle/>
          <a:p>
            <a:pPr algn="ctr"/>
            <a:r>
              <a:rPr lang="pt-BR" sz="2400" b="1" dirty="0">
                <a:solidFill>
                  <a:srgbClr val="CC0000"/>
                </a:solidFill>
              </a:rPr>
              <a:t>Capital fechado</a:t>
            </a:r>
          </a:p>
        </p:txBody>
      </p:sp>
      <p:sp>
        <p:nvSpPr>
          <p:cNvPr id="10" name="Retângulo: Cantos Arredondados 9">
            <a:extLst>
              <a:ext uri="{FF2B5EF4-FFF2-40B4-BE49-F238E27FC236}">
                <a16:creationId xmlns:a16="http://schemas.microsoft.com/office/drawing/2014/main" id="{38A55E74-C792-45D2-AF32-6F622CE536B9}"/>
              </a:ext>
            </a:extLst>
          </p:cNvPr>
          <p:cNvSpPr/>
          <p:nvPr/>
        </p:nvSpPr>
        <p:spPr>
          <a:xfrm>
            <a:off x="7779027" y="4135184"/>
            <a:ext cx="3631095" cy="1378226"/>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CaixaDeTexto 10">
            <a:extLst>
              <a:ext uri="{FF2B5EF4-FFF2-40B4-BE49-F238E27FC236}">
                <a16:creationId xmlns:a16="http://schemas.microsoft.com/office/drawing/2014/main" id="{5C5C6C67-79C1-49EF-ABC6-CE8D7C97C0AE}"/>
              </a:ext>
            </a:extLst>
          </p:cNvPr>
          <p:cNvSpPr txBox="1"/>
          <p:nvPr/>
        </p:nvSpPr>
        <p:spPr>
          <a:xfrm>
            <a:off x="7845287" y="4224133"/>
            <a:ext cx="3498574" cy="1200329"/>
          </a:xfrm>
          <a:prstGeom prst="rect">
            <a:avLst/>
          </a:prstGeom>
          <a:solidFill>
            <a:schemeClr val="bg1"/>
          </a:solidFill>
        </p:spPr>
        <p:txBody>
          <a:bodyPr wrap="square" rtlCol="0">
            <a:spAutoFit/>
          </a:bodyPr>
          <a:lstStyle/>
          <a:p>
            <a:pPr algn="ctr"/>
            <a:r>
              <a:rPr lang="pt-BR" sz="2400" dirty="0">
                <a:solidFill>
                  <a:schemeClr val="accent6">
                    <a:lumMod val="50000"/>
                  </a:schemeClr>
                </a:solidFill>
              </a:rPr>
              <a:t>Valores mobiliários </a:t>
            </a:r>
            <a:r>
              <a:rPr lang="pt-BR" sz="2400" b="1" dirty="0">
                <a:solidFill>
                  <a:schemeClr val="accent6">
                    <a:lumMod val="50000"/>
                  </a:schemeClr>
                </a:solidFill>
              </a:rPr>
              <a:t>admitidos</a:t>
            </a:r>
            <a:r>
              <a:rPr lang="pt-BR" sz="2400" dirty="0">
                <a:solidFill>
                  <a:schemeClr val="accent6">
                    <a:lumMod val="50000"/>
                  </a:schemeClr>
                </a:solidFill>
              </a:rPr>
              <a:t> a negociação em bolsa ou balcão</a:t>
            </a:r>
          </a:p>
        </p:txBody>
      </p:sp>
      <p:sp>
        <p:nvSpPr>
          <p:cNvPr id="15" name="Retângulo: Cantos Arredondados 14">
            <a:extLst>
              <a:ext uri="{FF2B5EF4-FFF2-40B4-BE49-F238E27FC236}">
                <a16:creationId xmlns:a16="http://schemas.microsoft.com/office/drawing/2014/main" id="{FC66D463-40E7-45A8-BBBF-E58718C673F1}"/>
              </a:ext>
            </a:extLst>
          </p:cNvPr>
          <p:cNvSpPr/>
          <p:nvPr/>
        </p:nvSpPr>
        <p:spPr>
          <a:xfrm>
            <a:off x="7779027" y="1279341"/>
            <a:ext cx="3631095" cy="1378226"/>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CaixaDeTexto 15">
            <a:extLst>
              <a:ext uri="{FF2B5EF4-FFF2-40B4-BE49-F238E27FC236}">
                <a16:creationId xmlns:a16="http://schemas.microsoft.com/office/drawing/2014/main" id="{AE35B8CB-7CA4-4A1A-8DD8-99A4E585BE71}"/>
              </a:ext>
            </a:extLst>
          </p:cNvPr>
          <p:cNvSpPr txBox="1"/>
          <p:nvPr/>
        </p:nvSpPr>
        <p:spPr>
          <a:xfrm>
            <a:off x="7845287" y="1368290"/>
            <a:ext cx="3498574" cy="1200329"/>
          </a:xfrm>
          <a:prstGeom prst="rect">
            <a:avLst/>
          </a:prstGeom>
          <a:noFill/>
        </p:spPr>
        <p:txBody>
          <a:bodyPr wrap="square" rtlCol="0">
            <a:spAutoFit/>
          </a:bodyPr>
          <a:lstStyle/>
          <a:p>
            <a:pPr algn="ctr"/>
            <a:r>
              <a:rPr lang="pt-BR" sz="2400" dirty="0">
                <a:solidFill>
                  <a:srgbClr val="CC0000"/>
                </a:solidFill>
              </a:rPr>
              <a:t>Valores mobiliários </a:t>
            </a:r>
            <a:r>
              <a:rPr lang="pt-BR" sz="2400" b="1" dirty="0">
                <a:solidFill>
                  <a:srgbClr val="CC0000"/>
                </a:solidFill>
              </a:rPr>
              <a:t>não</a:t>
            </a:r>
            <a:r>
              <a:rPr lang="pt-BR" sz="2400" dirty="0">
                <a:solidFill>
                  <a:srgbClr val="CC0000"/>
                </a:solidFill>
              </a:rPr>
              <a:t> </a:t>
            </a:r>
            <a:r>
              <a:rPr lang="pt-BR" sz="2400" b="1" dirty="0">
                <a:solidFill>
                  <a:srgbClr val="CC0000"/>
                </a:solidFill>
              </a:rPr>
              <a:t>admitidos</a:t>
            </a:r>
            <a:r>
              <a:rPr lang="pt-BR" sz="2400" dirty="0">
                <a:solidFill>
                  <a:srgbClr val="CC0000"/>
                </a:solidFill>
              </a:rPr>
              <a:t> a negociação em bolsa ou balcão</a:t>
            </a:r>
          </a:p>
        </p:txBody>
      </p:sp>
      <p:cxnSp>
        <p:nvCxnSpPr>
          <p:cNvPr id="23" name="Conector reto 22">
            <a:extLst>
              <a:ext uri="{FF2B5EF4-FFF2-40B4-BE49-F238E27FC236}">
                <a16:creationId xmlns:a16="http://schemas.microsoft.com/office/drawing/2014/main" id="{12EB4A5F-6529-42C0-AD78-1736D80234E3}"/>
              </a:ext>
            </a:extLst>
          </p:cNvPr>
          <p:cNvCxnSpPr>
            <a:cxnSpLocks/>
          </p:cNvCxnSpPr>
          <p:nvPr/>
        </p:nvCxnSpPr>
        <p:spPr>
          <a:xfrm flipV="1">
            <a:off x="3551582" y="2422090"/>
            <a:ext cx="1106557" cy="986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Conector reto 23">
            <a:extLst>
              <a:ext uri="{FF2B5EF4-FFF2-40B4-BE49-F238E27FC236}">
                <a16:creationId xmlns:a16="http://schemas.microsoft.com/office/drawing/2014/main" id="{0D430482-1B34-46E7-8C8E-E5C48592EF59}"/>
              </a:ext>
            </a:extLst>
          </p:cNvPr>
          <p:cNvCxnSpPr>
            <a:cxnSpLocks/>
            <a:endCxn id="15" idx="1"/>
          </p:cNvCxnSpPr>
          <p:nvPr/>
        </p:nvCxnSpPr>
        <p:spPr>
          <a:xfrm flipV="1">
            <a:off x="6453807" y="1968454"/>
            <a:ext cx="1325220" cy="4933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ector reto 26">
            <a:extLst>
              <a:ext uri="{FF2B5EF4-FFF2-40B4-BE49-F238E27FC236}">
                <a16:creationId xmlns:a16="http://schemas.microsoft.com/office/drawing/2014/main" id="{9330F7C9-5E4A-4C96-A706-A12609CC713E}"/>
              </a:ext>
            </a:extLst>
          </p:cNvPr>
          <p:cNvCxnSpPr>
            <a:cxnSpLocks/>
          </p:cNvCxnSpPr>
          <p:nvPr/>
        </p:nvCxnSpPr>
        <p:spPr>
          <a:xfrm>
            <a:off x="3544955" y="3416506"/>
            <a:ext cx="1106557" cy="9867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reto 27">
            <a:extLst>
              <a:ext uri="{FF2B5EF4-FFF2-40B4-BE49-F238E27FC236}">
                <a16:creationId xmlns:a16="http://schemas.microsoft.com/office/drawing/2014/main" id="{2D68AAEE-EC60-421C-A79B-A1B2CB28BF11}"/>
              </a:ext>
            </a:extLst>
          </p:cNvPr>
          <p:cNvCxnSpPr>
            <a:cxnSpLocks/>
          </p:cNvCxnSpPr>
          <p:nvPr/>
        </p:nvCxnSpPr>
        <p:spPr>
          <a:xfrm flipH="1" flipV="1">
            <a:off x="6447181" y="4379844"/>
            <a:ext cx="1325220" cy="49339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573842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1225</Words>
  <Application>Microsoft Office PowerPoint</Application>
  <PresentationFormat>Widescreen</PresentationFormat>
  <Paragraphs>174</Paragraphs>
  <Slides>21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Calibri</vt:lpstr>
      <vt:lpstr>Calibri Light</vt:lpstr>
      <vt:lpstr>Eras Medium ITC</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Tabajara Pimenta Junior</dc:creator>
  <cp:lastModifiedBy>Tabajara Pimenta Junior</cp:lastModifiedBy>
  <cp:revision>26</cp:revision>
  <dcterms:created xsi:type="dcterms:W3CDTF">2020-06-06T13:24:47Z</dcterms:created>
  <dcterms:modified xsi:type="dcterms:W3CDTF">2020-06-06T20:05:11Z</dcterms:modified>
</cp:coreProperties>
</file>