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6"/>
  </p:notesMasterIdLst>
  <p:sldIdLst>
    <p:sldId id="256" r:id="rId2"/>
    <p:sldId id="493" r:id="rId3"/>
    <p:sldId id="494" r:id="rId4"/>
    <p:sldId id="500" r:id="rId5"/>
    <p:sldId id="495" r:id="rId6"/>
    <p:sldId id="514" r:id="rId7"/>
    <p:sldId id="515" r:id="rId8"/>
    <p:sldId id="496" r:id="rId9"/>
    <p:sldId id="562" r:id="rId10"/>
    <p:sldId id="501" r:id="rId11"/>
    <p:sldId id="497" r:id="rId12"/>
    <p:sldId id="502" r:id="rId13"/>
    <p:sldId id="51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3" r:id="rId22"/>
    <p:sldId id="516" r:id="rId23"/>
    <p:sldId id="517" r:id="rId24"/>
    <p:sldId id="519" r:id="rId25"/>
    <p:sldId id="520" r:id="rId26"/>
    <p:sldId id="521" r:id="rId27"/>
    <p:sldId id="522" r:id="rId28"/>
    <p:sldId id="523" r:id="rId29"/>
    <p:sldId id="524" r:id="rId30"/>
    <p:sldId id="525" r:id="rId31"/>
    <p:sldId id="526" r:id="rId32"/>
    <p:sldId id="527" r:id="rId33"/>
    <p:sldId id="499" r:id="rId34"/>
    <p:sldId id="461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5D9FFF"/>
    <a:srgbClr val="69A6FF"/>
    <a:srgbClr val="3F8DFF"/>
    <a:srgbClr val="217BFF"/>
    <a:srgbClr val="056AFF"/>
    <a:srgbClr val="0066FF"/>
    <a:srgbClr val="3399FF"/>
    <a:srgbClr val="3399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4333" autoAdjust="0"/>
  </p:normalViewPr>
  <p:slideViewPr>
    <p:cSldViewPr>
      <p:cViewPr varScale="1">
        <p:scale>
          <a:sx n="59" d="100"/>
          <a:sy n="59" d="100"/>
        </p:scale>
        <p:origin x="150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lanilha%20em%20Silagem%20de%20cana_Maringa_SilageSchool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Maity\Meus%20documentos\SBZ\2009\Palestra%20Nussio\tabela_trabalhos%20J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ity\Meus%20documentos\SBZ\2009\Palestra%20Nussio\tabela_trabalhos%20J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ity\Meus%20documentos\SBZ\2009\Palestra%20Nussio\tabela_trabalhos%20J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ity\Meus%20documentos\SBZ\2009\Palestra%20Nussio\tabela_trabalhos%20J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ity\Meus%20documentos\SBZ\2009\Palestra%20Nussio\tabela_trabalhos%20J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ity\Meus%20documentos\SBZ\2009\Palestra%20Nussio\tabela_trabalhos%20J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lanilha%20em%20Silagem%20de%20cana_Maringa_SilageSchoo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lanilha%20em%20Silagem%20de%20cana_Maringa_SilageSchoo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lanilha%20em%20Silagem%20de%20cana_Maringa_SilageSchoo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lanilha%20em%20Silagem%20de%20cana_Maringa_SilageSchoo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Planilha%20em%20Silagem%20de%20cana_Maringa_SilageSchoo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ity\Meus%20documentos\SBZ\2009\Palestra%20Nussio\tabela_trabalhos%20J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ity\Meus%20documentos\SBZ\2009\Palestra%20Nussio\tabela_trabalhos%20J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ity\Meus%20documentos\SBZ\2009\Palestra%20Nussio\tabela_trabalhos%20J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64779488965713E-2"/>
          <c:y val="1.9632352076399261E-2"/>
          <c:w val="0.90867782507006523"/>
          <c:h val="0.66666881532595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em Silagem de cana_Maringa_SilageSchool]nr. trabalhos'!$B$2</c:f>
              <c:strCache>
                <c:ptCount val="1"/>
                <c:pt idx="0">
                  <c:v>Resumos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1209950200339893E-3"/>
                  <c:y val="1.0605178874669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300151799009791E-3"/>
                  <c:y val="6.97473832503959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6806526382279404E-4"/>
                  <c:y val="8.29479135249578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99834822870836E-3"/>
                  <c:y val="9.2847445002524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8166985973983621E-3"/>
                  <c:y val="1.03387539761671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369995005499775E-2"/>
                  <c:y val="-6.88685896970040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9.4861417342613878E-3"/>
                  <c:y val="4.99441582694628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1508745251811253E-5"/>
                  <c:y val="1.25850503145639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'[Planilha em Silagem de cana_Maringa_SilageSchool]nr. trabalhos'!$A$3:$A$15</c:f>
              <c:numCache>
                <c:formatCode>General</c:formatCode>
                <c:ptCount val="1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</c:numCache>
            </c:numRef>
          </c:cat>
          <c:val>
            <c:numRef>
              <c:f>'[Planilha em Silagem de cana_Maringa_SilageSchool]nr. trabalhos'!$B$3:$B$15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8</c:v>
                </c:pt>
                <c:pt idx="6">
                  <c:v>13</c:v>
                </c:pt>
                <c:pt idx="7">
                  <c:v>12</c:v>
                </c:pt>
                <c:pt idx="8">
                  <c:v>9</c:v>
                </c:pt>
                <c:pt idx="9">
                  <c:v>15</c:v>
                </c:pt>
                <c:pt idx="10">
                  <c:v>18</c:v>
                </c:pt>
                <c:pt idx="11">
                  <c:v>22</c:v>
                </c:pt>
                <c:pt idx="12">
                  <c:v>16</c:v>
                </c:pt>
              </c:numCache>
            </c:numRef>
          </c:val>
        </c:ser>
        <c:ser>
          <c:idx val="1"/>
          <c:order val="1"/>
          <c:tx>
            <c:strRef>
              <c:f>'[Planilha em Silagem de cana_Maringa_SilageSchool]nr. trabalhos'!$C$2</c:f>
              <c:strCache>
                <c:ptCount val="1"/>
                <c:pt idx="0">
                  <c:v>Instituições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741738681952708E-3"/>
                  <c:y val="3.67439765510913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085338774369783E-3"/>
                  <c:y val="1.0605178874669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243590892827328E-2"/>
                  <c:y val="6.97470346942062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6394491784417417E-2"/>
                  <c:y val="1.10451045104510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8.3001200655255705E-3"/>
                  <c:y val="1.42352380773386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21765601217656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9.1324200913243357E-3"/>
                  <c:y val="1.3201320132013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'[Planilha em Silagem de cana_Maringa_SilageSchool]nr. trabalhos'!$A$3:$A$15</c:f>
              <c:numCache>
                <c:formatCode>General</c:formatCode>
                <c:ptCount val="1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</c:numCache>
            </c:numRef>
          </c:cat>
          <c:val>
            <c:numRef>
              <c:f>'[Planilha em Silagem de cana_Maringa_SilageSchool]nr. trabalhos'!$C$3:$C$15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11</c:v>
                </c:pt>
                <c:pt idx="7">
                  <c:v>10</c:v>
                </c:pt>
                <c:pt idx="8">
                  <c:v>9</c:v>
                </c:pt>
                <c:pt idx="9">
                  <c:v>15</c:v>
                </c:pt>
                <c:pt idx="10">
                  <c:v>13</c:v>
                </c:pt>
                <c:pt idx="11">
                  <c:v>14</c:v>
                </c:pt>
                <c:pt idx="12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021104"/>
        <c:axId val="205021664"/>
      </c:barChart>
      <c:catAx>
        <c:axId val="20502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205021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5021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502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148081644582032"/>
          <c:y val="0.89988074376374561"/>
          <c:w val="0.54794640395978034"/>
          <c:h val="7.920826728342142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aseline="0">
          <a:latin typeface="Georgia" pitchFamily="18" charset="0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909768829231926E-2"/>
          <c:y val="3.896103896103896E-2"/>
          <c:w val="0.90790454884414618"/>
          <c:h val="0.82041386388796456"/>
        </c:manualLayout>
      </c:layout>
      <c:barChart>
        <c:barDir val="col"/>
        <c:grouping val="clustered"/>
        <c:varyColors val="0"/>
        <c:ser>
          <c:idx val="0"/>
          <c:order val="0"/>
          <c:tx>
            <c:v>Média das heterofermentativas</c:v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581473456757599E-2"/>
                  <c:y val="-1.4210553226301261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110.7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941053509250856E-3"/>
                  <c:y val="-2.528939564372655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75.9
(2)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671692884027082E-3"/>
                  <c:y val="-1.0591403347308861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65.1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25581449969791E-3"/>
                  <c:y val="-1.9121075774619224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17.0
(3)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754566752981381E-2"/>
                  <c:y val="-1.3455363534103692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9.9
(2)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554657177919874E-2"/>
                  <c:y val="-1.2252445717012709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9.8
(4)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612793367272061E-2"/>
                  <c:y val="-8.4284350819784047E-3"/>
                </c:manualLayout>
              </c:layout>
              <c:tx>
                <c:rich>
                  <a:bodyPr/>
                  <a:lstStyle/>
                  <a:p>
                    <a:r>
                      <a:rPr lang="pt-BR" dirty="0"/>
                      <a:t>-0.6
(6)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615834933385005E-2"/>
                  <c:y val="4.2148140573337357E-4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-5.7
(3)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15925358323503E-2"/>
                  <c:y val="6.3358557453045946E-3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-7.1
(3)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317550071341642E-2"/>
                  <c:y val="5.3476838122507413E-3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-13.3
(3)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'Cana (2)'!$Q$14:$Q$23</c:f>
              <c:strCache>
                <c:ptCount val="10"/>
                <c:pt idx="0">
                  <c:v>RCNF</c:v>
                </c:pt>
                <c:pt idx="1">
                  <c:v>Estab</c:v>
                </c:pt>
                <c:pt idx="2">
                  <c:v>RMSD</c:v>
                </c:pt>
                <c:pt idx="3">
                  <c:v>PEflu </c:v>
                </c:pt>
                <c:pt idx="4">
                  <c:v>RMS</c:v>
                </c:pt>
                <c:pt idx="5">
                  <c:v>Acet</c:v>
                </c:pt>
                <c:pt idx="6">
                  <c:v>pH </c:v>
                </c:pt>
                <c:pt idx="7">
                  <c:v>PGases</c:v>
                </c:pt>
                <c:pt idx="8">
                  <c:v>Lev</c:v>
                </c:pt>
                <c:pt idx="9">
                  <c:v>PMS</c:v>
                </c:pt>
              </c:strCache>
            </c:strRef>
          </c:cat>
          <c:val>
            <c:numRef>
              <c:f>'Cana (2)'!$R$14:$R$23</c:f>
              <c:numCache>
                <c:formatCode>0.0</c:formatCode>
                <c:ptCount val="10"/>
                <c:pt idx="0">
                  <c:v>110.7</c:v>
                </c:pt>
                <c:pt idx="1">
                  <c:v>75.89</c:v>
                </c:pt>
                <c:pt idx="2">
                  <c:v>65.099999999999994</c:v>
                </c:pt>
                <c:pt idx="3">
                  <c:v>16.996666666666666</c:v>
                </c:pt>
                <c:pt idx="4">
                  <c:v>9.8500000000000068</c:v>
                </c:pt>
                <c:pt idx="5">
                  <c:v>9.75</c:v>
                </c:pt>
                <c:pt idx="6">
                  <c:v>-0.59499999999999997</c:v>
                </c:pt>
                <c:pt idx="7">
                  <c:v>-5.6599999999999975</c:v>
                </c:pt>
                <c:pt idx="8">
                  <c:v>-7.0666666666666664</c:v>
                </c:pt>
                <c:pt idx="9">
                  <c:v>-13.266666666666676</c:v>
                </c:pt>
              </c:numCache>
            </c:numRef>
          </c:val>
        </c:ser>
        <c:ser>
          <c:idx val="1"/>
          <c:order val="1"/>
          <c:tx>
            <c:v>Média das heterofermentativas com respostas favoráveis</c:v>
          </c:tx>
          <c:invertIfNegative val="0"/>
          <c:dLbls>
            <c:dLbl>
              <c:idx val="0"/>
              <c:layout>
                <c:manualLayout>
                  <c:x val="1.8846318706805965E-2"/>
                  <c:y val="-1.47516787674268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110.7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785140951340815E-2"/>
                  <c:y val="-2.5830521184851893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75.9
(2)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20770138632133E-2"/>
                  <c:y val="-1.0591403347308861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65.1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776679760667816E-3"/>
                  <c:y val="-1.5871766029246358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19.7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425249696136867E-3"/>
                  <c:y val="-9.3993932576610685E-3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39.0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290763151250424E-3"/>
                  <c:y val="-3.9301905443637451E-3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-8.1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892558732172319E-3"/>
                  <c:y val="-6.8480076354096326E-4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-17.0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0619939286108533E-4"/>
                  <c:y val="8.2472645464775436E-4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-21.2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295307885172098E-3"/>
                  <c:y val="5.9772642056107649E-3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-39.8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'Cana (2)'!$Q$14:$Q$23</c:f>
              <c:strCache>
                <c:ptCount val="10"/>
                <c:pt idx="0">
                  <c:v>RCNF</c:v>
                </c:pt>
                <c:pt idx="1">
                  <c:v>Estab</c:v>
                </c:pt>
                <c:pt idx="2">
                  <c:v>RMSD</c:v>
                </c:pt>
                <c:pt idx="3">
                  <c:v>PEflu </c:v>
                </c:pt>
                <c:pt idx="4">
                  <c:v>RMS</c:v>
                </c:pt>
                <c:pt idx="5">
                  <c:v>Acet</c:v>
                </c:pt>
                <c:pt idx="6">
                  <c:v>pH </c:v>
                </c:pt>
                <c:pt idx="7">
                  <c:v>PGases</c:v>
                </c:pt>
                <c:pt idx="8">
                  <c:v>Lev</c:v>
                </c:pt>
                <c:pt idx="9">
                  <c:v>PMS</c:v>
                </c:pt>
              </c:strCache>
            </c:strRef>
          </c:cat>
          <c:val>
            <c:numRef>
              <c:f>'Cana (2)'!$S$14:$S$23</c:f>
              <c:numCache>
                <c:formatCode>0.0</c:formatCode>
                <c:ptCount val="10"/>
                <c:pt idx="0">
                  <c:v>110.7</c:v>
                </c:pt>
                <c:pt idx="1">
                  <c:v>75.89</c:v>
                </c:pt>
                <c:pt idx="2">
                  <c:v>65.099999999999994</c:v>
                </c:pt>
                <c:pt idx="4">
                  <c:v>19.7</c:v>
                </c:pt>
                <c:pt idx="5">
                  <c:v>39</c:v>
                </c:pt>
                <c:pt idx="6">
                  <c:v>-8.1</c:v>
                </c:pt>
                <c:pt idx="7">
                  <c:v>-16.979999999999986</c:v>
                </c:pt>
                <c:pt idx="8">
                  <c:v>-21.2</c:v>
                </c:pt>
                <c:pt idx="9">
                  <c:v>-39.800000000000004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674288"/>
        <c:axId val="206674848"/>
      </c:barChart>
      <c:catAx>
        <c:axId val="20667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pt-BR"/>
          </a:p>
        </c:txPr>
        <c:crossAx val="206674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674848"/>
        <c:scaling>
          <c:orientation val="minMax"/>
          <c:max val="140"/>
          <c:min val="-6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Δ </a:t>
                </a:r>
                <a:r>
                  <a:rPr lang="pt-BR"/>
                  <a:t>Tratado vs Controle (%)</a:t>
                </a:r>
              </a:p>
            </c:rich>
          </c:tx>
          <c:layout>
            <c:manualLayout>
              <c:xMode val="edge"/>
              <c:yMode val="edge"/>
              <c:x val="6.0391897948166582E-3"/>
              <c:y val="0.2898852876487433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06674288"/>
        <c:crosses val="autoZero"/>
        <c:crossBetween val="between"/>
        <c:majorUnit val="20"/>
        <c:minorUnit val="5"/>
      </c:valAx>
    </c:plotArea>
    <c:legend>
      <c:legendPos val="b"/>
      <c:layout>
        <c:manualLayout>
          <c:xMode val="edge"/>
          <c:yMode val="edge"/>
          <c:x val="6.9650551357942833E-2"/>
          <c:y val="0.93567365130414915"/>
          <c:w val="0.88851603281133162"/>
          <c:h val="3.40909090909090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Georgia" pitchFamily="18" charset="0"/>
        </a:defRPr>
      </a:pPr>
      <a:endParaRPr lang="pt-B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2975391498881E-2"/>
          <c:y val="4.7138047138047139E-2"/>
          <c:w val="0.88926174496644017"/>
          <c:h val="0.850168350168350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3213429957920043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n = 1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769808157237824E-3"/>
                  <c:y val="-2.3213429957920043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n = 5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46188489434262E-3"/>
                  <c:y val="-2.1103118143563856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n = 3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307923262895092E-3"/>
                  <c:y val="-1.8992806329207322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n = 5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451819361505805E-4"/>
                  <c:y val="-1.9528619528619447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n = 5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735278056686064E-3"/>
                  <c:y val="-1.6161616161616103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n = 7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9998355910210006E-3"/>
                  <c:y val="-1.6161616161616103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n = 4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pt-BR"/>
                      <a:t>n = 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t>n = 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5190156599552678"/>
                  <c:y val="0.77777777777778012"/>
                </c:manualLayout>
              </c:layout>
              <c:tx>
                <c:rich>
                  <a:bodyPr/>
                  <a:lstStyle/>
                  <a:p>
                    <a:r>
                      <a:t>n = 3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'%+'!$G$4:$G$11</c:f>
              <c:strCache>
                <c:ptCount val="8"/>
                <c:pt idx="0">
                  <c:v>PEflu </c:v>
                </c:pt>
                <c:pt idx="1">
                  <c:v>Etanol</c:v>
                </c:pt>
                <c:pt idx="2">
                  <c:v>LIG</c:v>
                </c:pt>
                <c:pt idx="3">
                  <c:v>FDA</c:v>
                </c:pt>
                <c:pt idx="4">
                  <c:v>FDN</c:v>
                </c:pt>
                <c:pt idx="5">
                  <c:v>MS</c:v>
                </c:pt>
                <c:pt idx="6">
                  <c:v>DIVMS</c:v>
                </c:pt>
                <c:pt idx="7">
                  <c:v>PMS</c:v>
                </c:pt>
              </c:strCache>
            </c:strRef>
          </c:cat>
          <c:val>
            <c:numRef>
              <c:f>'%+'!$J$4:$J$11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677088"/>
        <c:axId val="206677648"/>
      </c:barChart>
      <c:catAx>
        <c:axId val="20667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677648"/>
        <c:crosses val="autoZero"/>
        <c:auto val="1"/>
        <c:lblAlgn val="ctr"/>
        <c:lblOffset val="100"/>
        <c:noMultiLvlLbl val="0"/>
      </c:catAx>
      <c:valAx>
        <c:axId val="206677648"/>
        <c:scaling>
          <c:orientation val="minMax"/>
          <c:max val="7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Frequencia de respostas favoráveis (%)</a:t>
                </a:r>
              </a:p>
            </c:rich>
          </c:tx>
          <c:layout>
            <c:manualLayout>
              <c:xMode val="edge"/>
              <c:yMode val="edge"/>
              <c:x val="4.5562548589587965E-3"/>
              <c:y val="0.111346044469354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0667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Georgia" pitchFamily="18" charset="0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20442323677891E-2"/>
          <c:y val="3.896103896103896E-2"/>
          <c:w val="0.90089382069718882"/>
          <c:h val="0.8257575757575758"/>
        </c:manualLayout>
      </c:layout>
      <c:barChart>
        <c:barDir val="col"/>
        <c:grouping val="clustered"/>
        <c:varyColors val="0"/>
        <c:ser>
          <c:idx val="0"/>
          <c:order val="0"/>
          <c:tx>
            <c:v>Média das homofermentativas</c:v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9955198553207609E-5"/>
                  <c:y val="-1.7197907079796838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98.0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952256806825824E-4"/>
                  <c:y val="-1.5894774516821801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45.4
(5)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956789797251715E-4"/>
                  <c:y val="-1.7336980604697141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5.6
(3)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909868648973822E-5"/>
                  <c:y val="-1.5948460987831103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4.1
(5)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863170627162343E-3"/>
                  <c:y val="-1.65695197191261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2.8
(5)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903427340038987E-3"/>
                  <c:y val="-4.9613116542245462E-4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-1.0
(7)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6708649673825243E-3"/>
                  <c:y val="3.824521934758261E-4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-2.3
(4)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4848538228023624E-2"/>
                  <c:y val="1.5909943075297407E-3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-27.9
(2)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'Cana (2)'!$AG$3:$AG$10</c:f>
              <c:strCache>
                <c:ptCount val="8"/>
                <c:pt idx="0">
                  <c:v>PEflu </c:v>
                </c:pt>
                <c:pt idx="1">
                  <c:v>Etanol</c:v>
                </c:pt>
                <c:pt idx="2">
                  <c:v>LIG</c:v>
                </c:pt>
                <c:pt idx="3">
                  <c:v>FDA</c:v>
                </c:pt>
                <c:pt idx="4">
                  <c:v>FDN</c:v>
                </c:pt>
                <c:pt idx="5">
                  <c:v>MS</c:v>
                </c:pt>
                <c:pt idx="6">
                  <c:v>DIVMS</c:v>
                </c:pt>
                <c:pt idx="7">
                  <c:v>PMS</c:v>
                </c:pt>
              </c:strCache>
            </c:strRef>
          </c:cat>
          <c:val>
            <c:numRef>
              <c:f>'Cana (2)'!$AH$3:$AH$10</c:f>
              <c:numCache>
                <c:formatCode>0.0</c:formatCode>
                <c:ptCount val="8"/>
                <c:pt idx="0">
                  <c:v>98.01</c:v>
                </c:pt>
                <c:pt idx="1">
                  <c:v>45.443999999999996</c:v>
                </c:pt>
                <c:pt idx="2">
                  <c:v>5.64</c:v>
                </c:pt>
                <c:pt idx="3">
                  <c:v>4.0519999999999996</c:v>
                </c:pt>
                <c:pt idx="4">
                  <c:v>2.7559999999999998</c:v>
                </c:pt>
                <c:pt idx="5">
                  <c:v>-0.95571428571428552</c:v>
                </c:pt>
                <c:pt idx="6">
                  <c:v>-2.3124999999999902</c:v>
                </c:pt>
                <c:pt idx="7">
                  <c:v>-27.885000000000002</c:v>
                </c:pt>
              </c:numCache>
            </c:numRef>
          </c:val>
        </c:ser>
        <c:ser>
          <c:idx val="1"/>
          <c:order val="1"/>
          <c:tx>
            <c:v>Média das homofermentativas com respostas favoráveis</c:v>
          </c:tx>
          <c:invertIfNegative val="0"/>
          <c:dLbls>
            <c:dLbl>
              <c:idx val="7"/>
              <c:layout>
                <c:manualLayout>
                  <c:x val="1.7705672696953223E-3"/>
                  <c:y val="-2.5542829873538534E-3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-55.8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'Cana (2)'!$AG$3:$AG$10</c:f>
              <c:strCache>
                <c:ptCount val="8"/>
                <c:pt idx="0">
                  <c:v>PEflu </c:v>
                </c:pt>
                <c:pt idx="1">
                  <c:v>Etanol</c:v>
                </c:pt>
                <c:pt idx="2">
                  <c:v>LIG</c:v>
                </c:pt>
                <c:pt idx="3">
                  <c:v>FDA</c:v>
                </c:pt>
                <c:pt idx="4">
                  <c:v>FDN</c:v>
                </c:pt>
                <c:pt idx="5">
                  <c:v>MS</c:v>
                </c:pt>
                <c:pt idx="6">
                  <c:v>DIVMS</c:v>
                </c:pt>
                <c:pt idx="7">
                  <c:v>PMS</c:v>
                </c:pt>
              </c:strCache>
            </c:strRef>
          </c:cat>
          <c:val>
            <c:numRef>
              <c:f>'Cana (2)'!$AI$3:$AI$10</c:f>
              <c:numCache>
                <c:formatCode>General</c:formatCode>
                <c:ptCount val="8"/>
                <c:pt idx="7" formatCode="0.0">
                  <c:v>-55.77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680448"/>
        <c:axId val="206681008"/>
      </c:barChart>
      <c:catAx>
        <c:axId val="20668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pt-BR"/>
          </a:p>
        </c:txPr>
        <c:crossAx val="206681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681008"/>
        <c:scaling>
          <c:orientation val="minMax"/>
          <c:max val="120"/>
          <c:min val="-8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Δ </a:t>
                </a:r>
                <a:r>
                  <a:rPr lang="pt-BR"/>
                  <a:t>Tratado vs Controle (%)</a:t>
                </a:r>
              </a:p>
            </c:rich>
          </c:tx>
          <c:layout>
            <c:manualLayout>
              <c:xMode val="edge"/>
              <c:yMode val="edge"/>
              <c:x val="4.6538528954965779E-3"/>
              <c:y val="0.195309181332793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06680448"/>
        <c:crosses val="autoZero"/>
        <c:crossBetween val="between"/>
        <c:majorUnit val="20"/>
        <c:minorUnit val="5"/>
      </c:valAx>
    </c:plotArea>
    <c:legend>
      <c:legendPos val="b"/>
      <c:layout>
        <c:manualLayout>
          <c:xMode val="edge"/>
          <c:yMode val="edge"/>
          <c:x val="4.5488441461595815E-2"/>
          <c:y val="0.95292207792207795"/>
          <c:w val="0.93997017151379803"/>
          <c:h val="3.40909090909090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Georgia" pitchFamily="18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9436495595265"/>
          <c:y val="4.7138047138047139E-2"/>
          <c:w val="0.86979714735474356"/>
          <c:h val="0.850168350168350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3213429957920043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n = 1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769808157237824E-3"/>
                  <c:y val="-2.3213429957920043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n = 1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46188489434262E-3"/>
                  <c:y val="-2.1103118143563856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n = 1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307923262895092E-3"/>
                  <c:y val="-1.8992806329207322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n = 2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5911618430244509E-4"/>
                  <c:y val="-2.6936026936026946E-3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n = 1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3149430146735861E-4"/>
                  <c:y val="-2.6936026936026946E-3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n = 1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pt-BR"/>
                      <a:t>n = 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pt-BR"/>
                      <a:t>n = 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pt-BR"/>
                      <a:t>n = 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8543747467809021E-3"/>
                  <c:y val="-1.0269271896568559E-2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n = 2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pt-BR"/>
                      <a:t>n = 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pt-BR"/>
                      <a:t>n = 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pt-BR"/>
                      <a:t>n = 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'%+'!$Q$4:$Q$16</c:f>
              <c:strCache>
                <c:ptCount val="13"/>
                <c:pt idx="0">
                  <c:v>Lact</c:v>
                </c:pt>
                <c:pt idx="1">
                  <c:v>Estab</c:v>
                </c:pt>
                <c:pt idx="2">
                  <c:v>Acet</c:v>
                </c:pt>
                <c:pt idx="3">
                  <c:v>pH </c:v>
                </c:pt>
                <c:pt idx="4">
                  <c:v>Etanol</c:v>
                </c:pt>
                <c:pt idx="5">
                  <c:v>NIDN</c:v>
                </c:pt>
                <c:pt idx="6">
                  <c:v>RMS</c:v>
                </c:pt>
                <c:pt idx="7">
                  <c:v>MS</c:v>
                </c:pt>
                <c:pt idx="8">
                  <c:v>DIVMS</c:v>
                </c:pt>
                <c:pt idx="9">
                  <c:v>FDN</c:v>
                </c:pt>
                <c:pt idx="10">
                  <c:v>PGases </c:v>
                </c:pt>
                <c:pt idx="11">
                  <c:v>Lev</c:v>
                </c:pt>
                <c:pt idx="12">
                  <c:v>LIG</c:v>
                </c:pt>
              </c:strCache>
            </c:strRef>
          </c:cat>
          <c:val>
            <c:numRef>
              <c:f>'%+'!$T$4:$T$16</c:f>
              <c:numCache>
                <c:formatCode>0.0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683248"/>
        <c:axId val="206683808"/>
      </c:barChart>
      <c:catAx>
        <c:axId val="20668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pt-BR"/>
          </a:p>
        </c:txPr>
        <c:crossAx val="206683808"/>
        <c:crosses val="autoZero"/>
        <c:auto val="1"/>
        <c:lblAlgn val="ctr"/>
        <c:lblOffset val="100"/>
        <c:noMultiLvlLbl val="0"/>
      </c:catAx>
      <c:valAx>
        <c:axId val="20668380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Frequencia de respostas favoráveis (%)</a:t>
                </a:r>
              </a:p>
            </c:rich>
          </c:tx>
          <c:layout>
            <c:manualLayout>
              <c:xMode val="edge"/>
              <c:yMode val="edge"/>
              <c:x val="2.3068048296798788E-2"/>
              <c:y val="9.669022465517300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0668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Georgia" pitchFamily="18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413066164801788E-2"/>
          <c:y val="3.896103896103896E-2"/>
          <c:w val="0.90940130939886954"/>
          <c:h val="0.8474025974025976"/>
        </c:manualLayout>
      </c:layout>
      <c:barChart>
        <c:barDir val="col"/>
        <c:grouping val="clustered"/>
        <c:varyColors val="0"/>
        <c:ser>
          <c:idx val="0"/>
          <c:order val="0"/>
          <c:tx>
            <c:v>Média das hetero+homofermentativas</c:v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067272887270890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pt-BR" sz="1200"/>
                      <a:t>141.9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pt-BR" sz="1200"/>
                      <a:t>87.5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pt-BR" sz="1200"/>
                      <a:t>66.9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pt-BR" sz="1200"/>
                      <a:t>31.5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pt-BR" sz="1200"/>
                      <a:t>-6.3
(2)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948545861297539E-3"/>
                  <c:y val="-6.4933360602652014E-3"/>
                </c:manualLayout>
              </c:layout>
              <c:tx>
                <c:rich>
                  <a:bodyPr/>
                  <a:lstStyle/>
                  <a:p>
                    <a:r>
                      <a:rPr lang="pt-BR" sz="1200"/>
                      <a:t>-84.3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'Cana (2)'!$AR$3:$AR$8</c:f>
              <c:strCache>
                <c:ptCount val="6"/>
                <c:pt idx="0">
                  <c:v>Lact</c:v>
                </c:pt>
                <c:pt idx="1">
                  <c:v>Estab</c:v>
                </c:pt>
                <c:pt idx="2">
                  <c:v>Acet</c:v>
                </c:pt>
                <c:pt idx="3">
                  <c:v>Lev</c:v>
                </c:pt>
                <c:pt idx="4">
                  <c:v>pH </c:v>
                </c:pt>
                <c:pt idx="5">
                  <c:v>Etanol</c:v>
                </c:pt>
              </c:strCache>
            </c:strRef>
          </c:cat>
          <c:val>
            <c:numRef>
              <c:f>'Cana (2)'!$AS$3:$AS$8</c:f>
              <c:numCache>
                <c:formatCode>0.0</c:formatCode>
                <c:ptCount val="6"/>
                <c:pt idx="0">
                  <c:v>141.9</c:v>
                </c:pt>
                <c:pt idx="1">
                  <c:v>87.5</c:v>
                </c:pt>
                <c:pt idx="2">
                  <c:v>66.849999999999994</c:v>
                </c:pt>
                <c:pt idx="3">
                  <c:v>31.45</c:v>
                </c:pt>
                <c:pt idx="4">
                  <c:v>-6.2700000000000014</c:v>
                </c:pt>
                <c:pt idx="5">
                  <c:v>-84.3</c:v>
                </c:pt>
              </c:numCache>
            </c:numRef>
          </c:val>
        </c:ser>
        <c:ser>
          <c:idx val="1"/>
          <c:order val="1"/>
          <c:tx>
            <c:v>Média das hetero+homofermentativas com respostas favoráveis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pt-BR" sz="1200"/>
                      <a:t>141.9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pt-BR" sz="1200"/>
                      <a:t>87.5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pt-BR" sz="1200"/>
                      <a:t>66.9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pt-BR" sz="1200"/>
                      <a:t>-6.3
(2)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4742729306486888E-3"/>
                  <c:y val="-6.4935064935065165E-3"/>
                </c:manualLayout>
              </c:layout>
              <c:tx>
                <c:rich>
                  <a:bodyPr/>
                  <a:lstStyle/>
                  <a:p>
                    <a:r>
                      <a:rPr lang="pt-BR" sz="1200" dirty="0"/>
                      <a:t>-84.3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'Cana (2)'!$AR$3:$AR$8</c:f>
              <c:strCache>
                <c:ptCount val="6"/>
                <c:pt idx="0">
                  <c:v>Lact</c:v>
                </c:pt>
                <c:pt idx="1">
                  <c:v>Estab</c:v>
                </c:pt>
                <c:pt idx="2">
                  <c:v>Acet</c:v>
                </c:pt>
                <c:pt idx="3">
                  <c:v>Lev</c:v>
                </c:pt>
                <c:pt idx="4">
                  <c:v>pH </c:v>
                </c:pt>
                <c:pt idx="5">
                  <c:v>Etanol</c:v>
                </c:pt>
              </c:strCache>
            </c:strRef>
          </c:cat>
          <c:val>
            <c:numRef>
              <c:f>'Cana (2)'!$AT$3:$AT$8</c:f>
              <c:numCache>
                <c:formatCode>0.0</c:formatCode>
                <c:ptCount val="6"/>
                <c:pt idx="0">
                  <c:v>141.9</c:v>
                </c:pt>
                <c:pt idx="1">
                  <c:v>87.5</c:v>
                </c:pt>
                <c:pt idx="2">
                  <c:v>66.849999999999994</c:v>
                </c:pt>
                <c:pt idx="4">
                  <c:v>-6.2700000000000014</c:v>
                </c:pt>
                <c:pt idx="5">
                  <c:v>-84.3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686608"/>
        <c:axId val="206687168"/>
      </c:barChart>
      <c:catAx>
        <c:axId val="20668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pt-BR"/>
          </a:p>
        </c:txPr>
        <c:crossAx val="206687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6687168"/>
        <c:scaling>
          <c:orientation val="minMax"/>
          <c:max val="160"/>
          <c:min val="-1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Δ </a:t>
                </a:r>
                <a:r>
                  <a:rPr lang="pt-BR"/>
                  <a:t>Tratado vs Controle (%)</a:t>
                </a:r>
              </a:p>
            </c:rich>
          </c:tx>
          <c:layout>
            <c:manualLayout>
              <c:xMode val="edge"/>
              <c:yMode val="edge"/>
              <c:x val="0"/>
              <c:y val="0.232723581129701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06686608"/>
        <c:crosses val="autoZero"/>
        <c:crossBetween val="between"/>
        <c:majorUnit val="20"/>
        <c:minorUnit val="5"/>
      </c:valAx>
    </c:plotArea>
    <c:legend>
      <c:legendPos val="b"/>
      <c:layout>
        <c:manualLayout>
          <c:xMode val="edge"/>
          <c:yMode val="edge"/>
          <c:x val="4.0700673654482912E-2"/>
          <c:y val="0.95778831645246665"/>
          <c:w val="0.9560029828486204"/>
          <c:h val="3.40909090909090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Georgia" pitchFamily="18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54792529474532E-2"/>
          <c:y val="3.896103896103896E-2"/>
          <c:w val="0.90685961135660065"/>
          <c:h val="0.82089666012716567"/>
        </c:manualLayout>
      </c:layout>
      <c:barChart>
        <c:barDir val="col"/>
        <c:grouping val="clustered"/>
        <c:varyColors val="0"/>
        <c:ser>
          <c:idx val="0"/>
          <c:order val="0"/>
          <c:tx>
            <c:v>Média das hetero+homofermentativas</c:v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pt-BR"/>
                      <a:t>21.0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29610663892957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10.4
(2)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296106638929575E-2"/>
                  <c:y val="-2.5015560860692874E-3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9.8
(2)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19740442595305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7.3
(2)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197404425953051E-2"/>
                  <c:y val="4.5861331783919397E-17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-5.7
(2)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021064773379791E-2"/>
                  <c:y val="3.8088653571906952E-3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-11.0
(2)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853076501136123E-2"/>
                  <c:y val="1.2988394355544E-3"/>
                </c:manualLayout>
              </c:layout>
              <c:tx>
                <c:rich>
                  <a:bodyPr/>
                  <a:lstStyle/>
                  <a:p>
                    <a:r>
                      <a:rPr lang="pt-BR"/>
                      <a:t>-24.0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'Cana (2)'!$AR$10:$AR$16</c:f>
              <c:strCache>
                <c:ptCount val="7"/>
                <c:pt idx="0">
                  <c:v>LIG</c:v>
                </c:pt>
                <c:pt idx="1">
                  <c:v>RMS</c:v>
                </c:pt>
                <c:pt idx="2">
                  <c:v>MS</c:v>
                </c:pt>
                <c:pt idx="3">
                  <c:v>DIVMS</c:v>
                </c:pt>
                <c:pt idx="4">
                  <c:v>FDN</c:v>
                </c:pt>
                <c:pt idx="5">
                  <c:v>PGases </c:v>
                </c:pt>
                <c:pt idx="6">
                  <c:v>NIDN</c:v>
                </c:pt>
              </c:strCache>
            </c:strRef>
          </c:cat>
          <c:val>
            <c:numRef>
              <c:f>'Cana (2)'!$AS$10:$AS$16</c:f>
              <c:numCache>
                <c:formatCode>0.0</c:formatCode>
                <c:ptCount val="7"/>
                <c:pt idx="0">
                  <c:v>20.979999999999986</c:v>
                </c:pt>
                <c:pt idx="1">
                  <c:v>10.38</c:v>
                </c:pt>
                <c:pt idx="2">
                  <c:v>9.7750000000000004</c:v>
                </c:pt>
                <c:pt idx="3">
                  <c:v>7.34</c:v>
                </c:pt>
                <c:pt idx="4">
                  <c:v>-5.7249999999999845</c:v>
                </c:pt>
                <c:pt idx="5">
                  <c:v>-10.97</c:v>
                </c:pt>
                <c:pt idx="6">
                  <c:v>-24</c:v>
                </c:pt>
              </c:numCache>
            </c:numRef>
          </c:val>
        </c:ser>
        <c:ser>
          <c:idx val="1"/>
          <c:order val="1"/>
          <c:tx>
            <c:v>Média das hetero+homofermentativas com respostas favoráveis</c:v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pt-BR"/>
                      <a:t>20.8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pt-BR"/>
                      <a:t>19.6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pt-BR"/>
                      <a:t>14.7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pt-BR"/>
                      <a:t>-11.5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pt-BR"/>
                      <a:t>-47.1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pt-BR"/>
                      <a:t>-24.0
(1)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'Cana (2)'!$AR$10:$AR$16</c:f>
              <c:strCache>
                <c:ptCount val="7"/>
                <c:pt idx="0">
                  <c:v>LIG</c:v>
                </c:pt>
                <c:pt idx="1">
                  <c:v>RMS</c:v>
                </c:pt>
                <c:pt idx="2">
                  <c:v>MS</c:v>
                </c:pt>
                <c:pt idx="3">
                  <c:v>DIVMS</c:v>
                </c:pt>
                <c:pt idx="4">
                  <c:v>FDN</c:v>
                </c:pt>
                <c:pt idx="5">
                  <c:v>PGases </c:v>
                </c:pt>
                <c:pt idx="6">
                  <c:v>NIDN</c:v>
                </c:pt>
              </c:strCache>
            </c:strRef>
          </c:cat>
          <c:val>
            <c:numRef>
              <c:f>'Cana (2)'!$AT$10:$AT$16</c:f>
              <c:numCache>
                <c:formatCode>0.0</c:formatCode>
                <c:ptCount val="7"/>
                <c:pt idx="1">
                  <c:v>20.759999999999987</c:v>
                </c:pt>
                <c:pt idx="2">
                  <c:v>19.55</c:v>
                </c:pt>
                <c:pt idx="3">
                  <c:v>14.68</c:v>
                </c:pt>
                <c:pt idx="4">
                  <c:v>-11.450000000000006</c:v>
                </c:pt>
                <c:pt idx="5">
                  <c:v>-47.1</c:v>
                </c:pt>
                <c:pt idx="6">
                  <c:v>-24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51136"/>
        <c:axId val="207551696"/>
      </c:barChart>
      <c:catAx>
        <c:axId val="2075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pt-BR"/>
          </a:p>
        </c:txPr>
        <c:crossAx val="20755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551696"/>
        <c:scaling>
          <c:orientation val="minMax"/>
          <c:max val="30"/>
          <c:min val="-6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l-GR" sz="1600"/>
                  <a:t>Δ </a:t>
                </a:r>
                <a:r>
                  <a:rPr lang="pt-BR" sz="1600"/>
                  <a:t>Tratado vs Controle (%)</a:t>
                </a:r>
              </a:p>
            </c:rich>
          </c:tx>
          <c:layout>
            <c:manualLayout>
              <c:xMode val="edge"/>
              <c:yMode val="edge"/>
              <c:x val="6.0730477141562591E-3"/>
              <c:y val="0.206486324508024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pt-BR"/>
          </a:p>
        </c:txPr>
        <c:crossAx val="207551136"/>
        <c:crosses val="autoZero"/>
        <c:crossBetween val="between"/>
        <c:majorUnit val="10"/>
        <c:minorUnit val="5"/>
      </c:valAx>
    </c:plotArea>
    <c:legend>
      <c:legendPos val="b"/>
      <c:layout>
        <c:manualLayout>
          <c:xMode val="edge"/>
          <c:yMode val="edge"/>
          <c:x val="1.2232820117937904E-2"/>
          <c:y val="0.95292207792207795"/>
          <c:w val="0.96913624488738459"/>
          <c:h val="3.4090909090909075E-2"/>
        </c:manualLayout>
      </c:layout>
      <c:overlay val="0"/>
      <c:txPr>
        <a:bodyPr/>
        <a:lstStyle/>
        <a:p>
          <a:pPr>
            <a:defRPr sz="13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81626184933986"/>
          <c:y val="3.0917401114218038E-2"/>
          <c:w val="0.86469637391980414"/>
          <c:h val="0.52757917317514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em Silagem de cana_Maringa_SilageSchool]dados esalq'!$C$9</c:f>
              <c:strCache>
                <c:ptCount val="1"/>
                <c:pt idx="0">
                  <c:v>Controle (%)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2762147568230266E-3"/>
                  <c:y val="-1.68667365206031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347050816355989E-3"/>
                  <c:y val="-6.19518966203001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347050816355851E-3"/>
                  <c:y val="-7.87399508401144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6344937541833495E-3"/>
                  <c:y val="-1.1471026152755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 em Silagem de cana_Maringa_SilageSchool]dados esalq'!$A$11:$A$19</c:f>
              <c:strCache>
                <c:ptCount val="9"/>
                <c:pt idx="0">
                  <c:v>Pedroso (2003)</c:v>
                </c:pt>
                <c:pt idx="1">
                  <c:v>Pedroso (2003)</c:v>
                </c:pt>
                <c:pt idx="2">
                  <c:v>Junqueira (2006)</c:v>
                </c:pt>
                <c:pt idx="3">
                  <c:v>Sousa (2006)</c:v>
                </c:pt>
                <c:pt idx="4">
                  <c:v>Queiroz (2006)</c:v>
                </c:pt>
                <c:pt idx="5">
                  <c:v>Santos (2007)</c:v>
                </c:pt>
                <c:pt idx="6">
                  <c:v>Muñoz-Maldonado (2007)</c:v>
                </c:pt>
                <c:pt idx="7">
                  <c:v>Mari (2008)</c:v>
                </c:pt>
                <c:pt idx="8">
                  <c:v>Amaral (2009)</c:v>
                </c:pt>
              </c:strCache>
            </c:strRef>
          </c:cat>
          <c:val>
            <c:numRef>
              <c:f>'[Planilha em Silagem de cana_Maringa_SilageSchool]dados esalq'!$C$11:$C$19</c:f>
              <c:numCache>
                <c:formatCode>General</c:formatCode>
                <c:ptCount val="9"/>
                <c:pt idx="0">
                  <c:v>18.2</c:v>
                </c:pt>
                <c:pt idx="1">
                  <c:v>6.1</c:v>
                </c:pt>
                <c:pt idx="2">
                  <c:v>22.7</c:v>
                </c:pt>
                <c:pt idx="3">
                  <c:v>32.5</c:v>
                </c:pt>
                <c:pt idx="4">
                  <c:v>31.4</c:v>
                </c:pt>
                <c:pt idx="5">
                  <c:v>34.300000000000004</c:v>
                </c:pt>
                <c:pt idx="6">
                  <c:v>15.7</c:v>
                </c:pt>
                <c:pt idx="7">
                  <c:v>6.7</c:v>
                </c:pt>
                <c:pt idx="8">
                  <c:v>21.4</c:v>
                </c:pt>
              </c:numCache>
            </c:numRef>
          </c:val>
        </c:ser>
        <c:ser>
          <c:idx val="1"/>
          <c:order val="1"/>
          <c:tx>
            <c:strRef>
              <c:f>'[Planilha em Silagem de cana_Maringa_SilageSchool]dados esalq'!$D$9</c:f>
              <c:strCache>
                <c:ptCount val="1"/>
                <c:pt idx="0">
                  <c:v>Aditivadas (%)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9946453684693504E-3"/>
                  <c:y val="-5.83563913099927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8056464288669023E-3"/>
                  <c:y val="-7.03459237302073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783881957449136E-3"/>
                  <c:y val="-1.44685875935437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501846295001081E-2"/>
                  <c:y val="-1.12312166222466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455963420045231E-2"/>
                  <c:y val="1.11895499155473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441711977979879E-2"/>
                  <c:y val="-1.63899623362577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'[Planilha em Silagem de cana_Maringa_SilageSchool]dados esalq'!$D$11:$D$19</c:f>
              <c:numCache>
                <c:formatCode>General</c:formatCode>
                <c:ptCount val="9"/>
                <c:pt idx="0">
                  <c:v>13.4</c:v>
                </c:pt>
                <c:pt idx="1">
                  <c:v>6.4</c:v>
                </c:pt>
                <c:pt idx="2">
                  <c:v>16.2</c:v>
                </c:pt>
                <c:pt idx="3">
                  <c:v>27.9</c:v>
                </c:pt>
                <c:pt idx="4">
                  <c:v>29.2</c:v>
                </c:pt>
                <c:pt idx="5">
                  <c:v>23.9</c:v>
                </c:pt>
                <c:pt idx="6">
                  <c:v>20.7</c:v>
                </c:pt>
                <c:pt idx="7">
                  <c:v>10.7</c:v>
                </c:pt>
                <c:pt idx="8">
                  <c:v>10.6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024464"/>
        <c:axId val="205025024"/>
      </c:barChart>
      <c:catAx>
        <c:axId val="20502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205025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5025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Perdas</a:t>
                </a:r>
                <a:r>
                  <a:rPr lang="en-US" dirty="0" smtClean="0"/>
                  <a:t> MS</a:t>
                </a:r>
                <a:r>
                  <a:rPr lang="en-US" baseline="0" dirty="0" smtClean="0"/>
                  <a:t>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05024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843738028280955"/>
          <c:y val="0.9385376769403404"/>
          <c:w val="0.36312523943438235"/>
          <c:h val="5.62867372353040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Georgia" pitchFamily="18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68318698716039"/>
          <c:y val="6.8181818181818177E-2"/>
          <c:w val="0.8663168130128398"/>
          <c:h val="0.53541153366572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em Silagem de cana_Maringa_SilageSchool]uréia'!$A$3</c:f>
              <c:strCache>
                <c:ptCount val="1"/>
                <c:pt idx="0">
                  <c:v>Positivo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 em Silagem de cana_Maringa_SilageSchool]uréia'!$B$2:$G$2</c:f>
              <c:strCache>
                <c:ptCount val="6"/>
                <c:pt idx="0">
                  <c:v>PMS</c:v>
                </c:pt>
                <c:pt idx="1">
                  <c:v>Efluente</c:v>
                </c:pt>
                <c:pt idx="2">
                  <c:v>Etanol</c:v>
                </c:pt>
                <c:pt idx="3">
                  <c:v>Consumo</c:v>
                </c:pt>
                <c:pt idx="4">
                  <c:v>Desempenho</c:v>
                </c:pt>
                <c:pt idx="5">
                  <c:v>Estabilidade</c:v>
                </c:pt>
              </c:strCache>
            </c:strRef>
          </c:cat>
          <c:val>
            <c:numRef>
              <c:f>'[Planilha em Silagem de cana_Maringa_SilageSchool]uréia'!$B$6:$G$6</c:f>
              <c:numCache>
                <c:formatCode>0</c:formatCode>
                <c:ptCount val="6"/>
                <c:pt idx="0">
                  <c:v>61.53846153846154</c:v>
                </c:pt>
                <c:pt idx="1">
                  <c:v>22.222222222222175</c:v>
                </c:pt>
                <c:pt idx="2">
                  <c:v>36.363636363636267</c:v>
                </c:pt>
                <c:pt idx="3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'[Planilha em Silagem de cana_Maringa_SilageSchool]uréia'!$A$4</c:f>
              <c:strCache>
                <c:ptCount val="1"/>
                <c:pt idx="0">
                  <c:v>Sem efeito/negativo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'[Planilha em Silagem de cana_Maringa_SilageSchool]uréia'!$B$7:$G$7</c:f>
              <c:numCache>
                <c:formatCode>0</c:formatCode>
                <c:ptCount val="6"/>
                <c:pt idx="0">
                  <c:v>38.461538461538446</c:v>
                </c:pt>
                <c:pt idx="1">
                  <c:v>77.777777777777672</c:v>
                </c:pt>
                <c:pt idx="2">
                  <c:v>63.636363636363626</c:v>
                </c:pt>
                <c:pt idx="3">
                  <c:v>100</c:v>
                </c:pt>
                <c:pt idx="4" formatCode="General">
                  <c:v>100</c:v>
                </c:pt>
                <c:pt idx="5" formatCode="General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027824"/>
        <c:axId val="205028384"/>
      </c:barChart>
      <c:catAx>
        <c:axId val="20502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205028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5028384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Resultados</a:t>
                </a:r>
              </a:p>
            </c:rich>
          </c:tx>
          <c:layout>
            <c:manualLayout>
              <c:xMode val="edge"/>
              <c:yMode val="edge"/>
              <c:x val="3.7603336732426641E-2"/>
              <c:y val="0.184127320763102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05027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370955310521052"/>
          <c:y val="0.85688252754404315"/>
          <c:w val="0.60955050552661949"/>
          <c:h val="8.333336641930279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Georgia" pitchFamily="18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56165884102567"/>
          <c:y val="4.9618320610687022E-2"/>
          <c:w val="0.83343834115897442"/>
          <c:h val="0.51732837985803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em Silagem de cana_Maringa_SilageSchool]uréia'!$A$3</c:f>
              <c:strCache>
                <c:ptCount val="1"/>
                <c:pt idx="0">
                  <c:v>Positivo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 em Silagem de cana_Maringa_SilageSchool]benz.'!$B$2:$G$2</c:f>
              <c:strCache>
                <c:ptCount val="6"/>
                <c:pt idx="0">
                  <c:v>CHO</c:v>
                </c:pt>
                <c:pt idx="1">
                  <c:v>PMS</c:v>
                </c:pt>
                <c:pt idx="2">
                  <c:v>Efluente</c:v>
                </c:pt>
                <c:pt idx="3">
                  <c:v>Etanol</c:v>
                </c:pt>
                <c:pt idx="4">
                  <c:v>Consumo</c:v>
                </c:pt>
                <c:pt idx="5">
                  <c:v>Estabilidade</c:v>
                </c:pt>
              </c:strCache>
            </c:strRef>
          </c:cat>
          <c:val>
            <c:numRef>
              <c:f>'[Planilha em Silagem de cana_Maringa_SilageSchool]benz.'!$B$6:$G$6</c:f>
              <c:numCache>
                <c:formatCode>0</c:formatCode>
                <c:ptCount val="6"/>
                <c:pt idx="0">
                  <c:v>80</c:v>
                </c:pt>
                <c:pt idx="1">
                  <c:v>33.333333333333329</c:v>
                </c:pt>
                <c:pt idx="2">
                  <c:v>0</c:v>
                </c:pt>
                <c:pt idx="3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'[Planilha em Silagem de cana_Maringa_SilageSchool]uréia'!$A$4</c:f>
              <c:strCache>
                <c:ptCount val="1"/>
                <c:pt idx="0">
                  <c:v>Sem efeito/negativo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 em Silagem de cana_Maringa_SilageSchool]benz.'!$B$2:$G$2</c:f>
              <c:strCache>
                <c:ptCount val="6"/>
                <c:pt idx="0">
                  <c:v>CHO</c:v>
                </c:pt>
                <c:pt idx="1">
                  <c:v>PMS</c:v>
                </c:pt>
                <c:pt idx="2">
                  <c:v>Efluente</c:v>
                </c:pt>
                <c:pt idx="3">
                  <c:v>Etanol</c:v>
                </c:pt>
                <c:pt idx="4">
                  <c:v>Consumo</c:v>
                </c:pt>
                <c:pt idx="5">
                  <c:v>Estabilidade</c:v>
                </c:pt>
              </c:strCache>
            </c:strRef>
          </c:cat>
          <c:val>
            <c:numRef>
              <c:f>'[Planilha em Silagem de cana_Maringa_SilageSchool]benz.'!$B$7:$G$7</c:f>
              <c:numCache>
                <c:formatCode>0</c:formatCode>
                <c:ptCount val="6"/>
                <c:pt idx="0">
                  <c:v>20</c:v>
                </c:pt>
                <c:pt idx="1">
                  <c:v>66.666666666666657</c:v>
                </c:pt>
                <c:pt idx="2">
                  <c:v>100</c:v>
                </c:pt>
                <c:pt idx="3">
                  <c:v>100</c:v>
                </c:pt>
                <c:pt idx="4" formatCode="General">
                  <c:v>100</c:v>
                </c:pt>
                <c:pt idx="5" formatCode="General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031184"/>
        <c:axId val="205031744"/>
      </c:barChart>
      <c:catAx>
        <c:axId val="20503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20503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5031744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Resultados</a:t>
                </a:r>
              </a:p>
            </c:rich>
          </c:tx>
          <c:layout>
            <c:manualLayout>
              <c:xMode val="edge"/>
              <c:yMode val="edge"/>
              <c:x val="7.1805252632748409E-2"/>
              <c:y val="0.2618713816007660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05031184"/>
        <c:crosses val="autoZero"/>
        <c:crossBetween val="between"/>
        <c:majorUnit val="20"/>
        <c:minorUnit val="4"/>
      </c:valAx>
    </c:plotArea>
    <c:legend>
      <c:legendPos val="r"/>
      <c:layout>
        <c:manualLayout>
          <c:xMode val="edge"/>
          <c:yMode val="edge"/>
          <c:x val="0.20108791518291341"/>
          <c:y val="0.76475403839861233"/>
          <c:w val="0.71875000000000111"/>
          <c:h val="0.106870229007633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Georgia" pitchFamily="18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51685583504291"/>
          <c:y val="5.6680161943319839E-2"/>
          <c:w val="0.8654831441649562"/>
          <c:h val="0.57260828517208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em Silagem de cana_Maringa_SilageSchool]uréia'!$A$3</c:f>
              <c:strCache>
                <c:ptCount val="1"/>
                <c:pt idx="0">
                  <c:v>Positivo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 em Silagem de cana_Maringa_SilageSchool]NaOH'!$B$2:$G$2</c:f>
              <c:strCache>
                <c:ptCount val="6"/>
                <c:pt idx="0">
                  <c:v>PMS</c:v>
                </c:pt>
                <c:pt idx="1">
                  <c:v>Efluente</c:v>
                </c:pt>
                <c:pt idx="2">
                  <c:v>Etanol</c:v>
                </c:pt>
                <c:pt idx="3">
                  <c:v>Estabilidade</c:v>
                </c:pt>
                <c:pt idx="4">
                  <c:v>FDN</c:v>
                </c:pt>
                <c:pt idx="5">
                  <c:v>DIVMS</c:v>
                </c:pt>
              </c:strCache>
            </c:strRef>
          </c:cat>
          <c:val>
            <c:numRef>
              <c:f>'[Planilha em Silagem de cana_Maringa_SilageSchool]NaOH'!$B$6:$G$6</c:f>
              <c:numCache>
                <c:formatCode>0</c:formatCode>
                <c:ptCount val="6"/>
                <c:pt idx="0">
                  <c:v>60</c:v>
                </c:pt>
                <c:pt idx="1">
                  <c:v>100</c:v>
                </c:pt>
                <c:pt idx="2">
                  <c:v>33.333333333333329</c:v>
                </c:pt>
                <c:pt idx="3">
                  <c:v>50</c:v>
                </c:pt>
                <c:pt idx="4" formatCode="General">
                  <c:v>75</c:v>
                </c:pt>
                <c:pt idx="5" formatCode="General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'[Planilha em Silagem de cana_Maringa_SilageSchool]uréia'!$A$4</c:f>
              <c:strCache>
                <c:ptCount val="1"/>
                <c:pt idx="0">
                  <c:v>Sem efeito/negativo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 em Silagem de cana_Maringa_SilageSchool]NaOH'!$B$2:$G$2</c:f>
              <c:strCache>
                <c:ptCount val="6"/>
                <c:pt idx="0">
                  <c:v>PMS</c:v>
                </c:pt>
                <c:pt idx="1">
                  <c:v>Efluente</c:v>
                </c:pt>
                <c:pt idx="2">
                  <c:v>Etanol</c:v>
                </c:pt>
                <c:pt idx="3">
                  <c:v>Estabilidade</c:v>
                </c:pt>
                <c:pt idx="4">
                  <c:v>FDN</c:v>
                </c:pt>
                <c:pt idx="5">
                  <c:v>DIVMS</c:v>
                </c:pt>
              </c:strCache>
            </c:strRef>
          </c:cat>
          <c:val>
            <c:numRef>
              <c:f>'[Planilha em Silagem de cana_Maringa_SilageSchool]NaOH'!$B$7:$G$7</c:f>
              <c:numCache>
                <c:formatCode>0</c:formatCode>
                <c:ptCount val="6"/>
                <c:pt idx="0">
                  <c:v>40</c:v>
                </c:pt>
                <c:pt idx="1">
                  <c:v>0</c:v>
                </c:pt>
                <c:pt idx="2">
                  <c:v>66.666666666666657</c:v>
                </c:pt>
                <c:pt idx="3">
                  <c:v>50</c:v>
                </c:pt>
                <c:pt idx="4" formatCode="General">
                  <c:v>25</c:v>
                </c:pt>
                <c:pt idx="5" formatCode="General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194944"/>
        <c:axId val="205195504"/>
      </c:barChart>
      <c:catAx>
        <c:axId val="20519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205195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5195504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Resultados</a:t>
                </a:r>
              </a:p>
            </c:rich>
          </c:tx>
          <c:layout>
            <c:manualLayout>
              <c:xMode val="edge"/>
              <c:yMode val="edge"/>
              <c:x val="4.0003973917958728E-2"/>
              <c:y val="0.1514423422463174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05194944"/>
        <c:crosses val="autoZero"/>
        <c:crossBetween val="between"/>
        <c:majorUnit val="20"/>
        <c:minorUnit val="4"/>
      </c:valAx>
    </c:plotArea>
    <c:legend>
      <c:legendPos val="r"/>
      <c:layout>
        <c:manualLayout>
          <c:xMode val="edge"/>
          <c:yMode val="edge"/>
          <c:x val="0.18120358170721196"/>
          <c:y val="0.88379924238417817"/>
          <c:w val="0.71232876712328763"/>
          <c:h val="0.105263157894736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Georgia" pitchFamily="18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8659530492419"/>
          <c:y val="5.4687500000000014E-2"/>
          <c:w val="0.8301340469507581"/>
          <c:h val="0.55848169854463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em Silagem de cana_Maringa_SilageSchool]uréia'!$A$3</c:f>
              <c:strCache>
                <c:ptCount val="1"/>
                <c:pt idx="0">
                  <c:v>Positivo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 em Silagem de cana_Maringa_SilageSchool]cal ens'!$B$2:$H$2</c:f>
              <c:strCache>
                <c:ptCount val="7"/>
                <c:pt idx="0">
                  <c:v>PMS</c:v>
                </c:pt>
                <c:pt idx="1">
                  <c:v>Efluente</c:v>
                </c:pt>
                <c:pt idx="2">
                  <c:v>Etanol</c:v>
                </c:pt>
                <c:pt idx="3">
                  <c:v>FDN</c:v>
                </c:pt>
                <c:pt idx="4">
                  <c:v>DIVMS</c:v>
                </c:pt>
                <c:pt idx="5">
                  <c:v>Estabilidade</c:v>
                </c:pt>
                <c:pt idx="6">
                  <c:v>Desempenho</c:v>
                </c:pt>
              </c:strCache>
            </c:strRef>
          </c:cat>
          <c:val>
            <c:numRef>
              <c:f>'[Planilha em Silagem de cana_Maringa_SilageSchool]cal ens'!$B$6:$H$6</c:f>
              <c:numCache>
                <c:formatCode>0</c:formatCode>
                <c:ptCount val="7"/>
                <c:pt idx="0">
                  <c:v>69.230769230769212</c:v>
                </c:pt>
                <c:pt idx="1">
                  <c:v>50</c:v>
                </c:pt>
                <c:pt idx="2">
                  <c:v>75</c:v>
                </c:pt>
                <c:pt idx="3">
                  <c:v>63.636363636363626</c:v>
                </c:pt>
                <c:pt idx="4">
                  <c:v>71.428571428571388</c:v>
                </c:pt>
                <c:pt idx="5">
                  <c:v>88.888888888888687</c:v>
                </c:pt>
                <c:pt idx="6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'[Planilha em Silagem de cana_Maringa_SilageSchool]uréia'!$A$4</c:f>
              <c:strCache>
                <c:ptCount val="1"/>
                <c:pt idx="0">
                  <c:v>Sem efeito/negativo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 em Silagem de cana_Maringa_SilageSchool]cal ens'!$B$2:$H$2</c:f>
              <c:strCache>
                <c:ptCount val="7"/>
                <c:pt idx="0">
                  <c:v>PMS</c:v>
                </c:pt>
                <c:pt idx="1">
                  <c:v>Efluente</c:v>
                </c:pt>
                <c:pt idx="2">
                  <c:v>Etanol</c:v>
                </c:pt>
                <c:pt idx="3">
                  <c:v>FDN</c:v>
                </c:pt>
                <c:pt idx="4">
                  <c:v>DIVMS</c:v>
                </c:pt>
                <c:pt idx="5">
                  <c:v>Estabilidade</c:v>
                </c:pt>
                <c:pt idx="6">
                  <c:v>Desempenho</c:v>
                </c:pt>
              </c:strCache>
            </c:strRef>
          </c:cat>
          <c:val>
            <c:numRef>
              <c:f>'[Planilha em Silagem de cana_Maringa_SilageSchool]cal ens'!$B$7:$H$7</c:f>
              <c:numCache>
                <c:formatCode>0</c:formatCode>
                <c:ptCount val="7"/>
                <c:pt idx="0">
                  <c:v>30.76923076923077</c:v>
                </c:pt>
                <c:pt idx="1">
                  <c:v>50</c:v>
                </c:pt>
                <c:pt idx="2">
                  <c:v>25</c:v>
                </c:pt>
                <c:pt idx="3">
                  <c:v>36.363636363636274</c:v>
                </c:pt>
                <c:pt idx="4">
                  <c:v>28.571428571428569</c:v>
                </c:pt>
                <c:pt idx="5">
                  <c:v>11.111111111111093</c:v>
                </c:pt>
                <c:pt idx="6" formatCode="General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198304"/>
        <c:axId val="205198864"/>
      </c:barChart>
      <c:catAx>
        <c:axId val="20519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pt-BR"/>
          </a:p>
        </c:txPr>
        <c:crossAx val="205198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5198864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Resultados</a:t>
                </a:r>
              </a:p>
            </c:rich>
          </c:tx>
          <c:layout>
            <c:manualLayout>
              <c:xMode val="edge"/>
              <c:yMode val="edge"/>
              <c:x val="7.8345854653466176E-2"/>
              <c:y val="0.25490497520377298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05198304"/>
        <c:crosses val="autoZero"/>
        <c:crossBetween val="between"/>
        <c:majorUnit val="20"/>
        <c:minorUnit val="4"/>
      </c:valAx>
    </c:plotArea>
    <c:legend>
      <c:legendPos val="r"/>
      <c:layout>
        <c:manualLayout>
          <c:xMode val="edge"/>
          <c:yMode val="edge"/>
          <c:x val="0.23360480910926043"/>
          <c:y val="0.89062494289741267"/>
          <c:w val="0.6788511749347268"/>
          <c:h val="0.109375000000000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Georgia" pitchFamily="18" charset="0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2975391498881E-2"/>
          <c:y val="4.7138047138047139E-2"/>
          <c:w val="0.88926174496644017"/>
          <c:h val="0.850168350168350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3213429957920043E-2"/>
                </c:manualLayout>
              </c:layout>
              <c:tx>
                <c:rich>
                  <a:bodyPr/>
                  <a:lstStyle/>
                  <a:p>
                    <a:r>
                      <a:rPr lang="pt-BR" sz="1600"/>
                      <a:t>n = 1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769808157237824E-3"/>
                  <c:y val="-2.3213429957920043E-2"/>
                </c:manualLayout>
              </c:layout>
              <c:tx>
                <c:rich>
                  <a:bodyPr/>
                  <a:lstStyle/>
                  <a:p>
                    <a:r>
                      <a:rPr lang="pt-BR" sz="1600"/>
                      <a:t>n = 1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46188489434262E-3"/>
                  <c:y val="-2.1103118143563856E-2"/>
                </c:manualLayout>
              </c:layout>
              <c:tx>
                <c:rich>
                  <a:bodyPr/>
                  <a:lstStyle/>
                  <a:p>
                    <a:r>
                      <a:rPr lang="pt-BR" sz="1600"/>
                      <a:t>n = 8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307923262895092E-3"/>
                  <c:y val="-1.8992806329207322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n = 3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832666889793557E-3"/>
                  <c:y val="-1.069027987663152E-2"/>
                </c:manualLayout>
              </c:layout>
              <c:tx>
                <c:rich>
                  <a:bodyPr/>
                  <a:lstStyle/>
                  <a:p>
                    <a:r>
                      <a:rPr lang="pt-BR" sz="1600"/>
                      <a:t>n = 8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452694252149594E-4"/>
                  <c:y val="-2.083795081170425E-2"/>
                </c:manualLayout>
              </c:layout>
              <c:tx>
                <c:rich>
                  <a:bodyPr/>
                  <a:lstStyle/>
                  <a:p>
                    <a:r>
                      <a:rPr lang="pt-BR" sz="1600"/>
                      <a:t>n = 9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pt-BR" sz="1600"/>
                      <a:t>n = 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pt-BR" sz="1600"/>
                      <a:t>n = 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pt-BR" sz="1600"/>
                      <a:t>n = 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6502316405080709E-3"/>
                  <c:y val="-1.0830615869985885E-2"/>
                </c:manualLayout>
              </c:layout>
              <c:tx>
                <c:rich>
                  <a:bodyPr/>
                  <a:lstStyle/>
                  <a:p>
                    <a:r>
                      <a:rPr lang="pt-BR" sz="1600"/>
                      <a:t>n = 6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'%+'!$B$4:$B$13</c:f>
              <c:strCache>
                <c:ptCount val="10"/>
                <c:pt idx="0">
                  <c:v>CNF</c:v>
                </c:pt>
                <c:pt idx="1">
                  <c:v>NIDN</c:v>
                </c:pt>
                <c:pt idx="2">
                  <c:v>MS</c:v>
                </c:pt>
                <c:pt idx="3">
                  <c:v>LIG</c:v>
                </c:pt>
                <c:pt idx="4">
                  <c:v>FDA</c:v>
                </c:pt>
                <c:pt idx="5">
                  <c:v>FDN</c:v>
                </c:pt>
                <c:pt idx="6">
                  <c:v>CHO</c:v>
                </c:pt>
                <c:pt idx="7">
                  <c:v>GP</c:v>
                </c:pt>
                <c:pt idx="8">
                  <c:v>CA</c:v>
                </c:pt>
                <c:pt idx="9">
                  <c:v>DIVMS</c:v>
                </c:pt>
              </c:strCache>
            </c:strRef>
          </c:cat>
          <c:val>
            <c:numRef>
              <c:f>'%+'!$E$4:$E$13</c:f>
              <c:numCache>
                <c:formatCode>0.0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37.5</c:v>
                </c:pt>
                <c:pt idx="3">
                  <c:v>33.333333333333329</c:v>
                </c:pt>
                <c:pt idx="4">
                  <c:v>25</c:v>
                </c:pt>
                <c:pt idx="5">
                  <c:v>22.222222222222118</c:v>
                </c:pt>
                <c:pt idx="6">
                  <c:v>20</c:v>
                </c:pt>
                <c:pt idx="7">
                  <c:v>50</c:v>
                </c:pt>
                <c:pt idx="8">
                  <c:v>50</c:v>
                </c:pt>
                <c:pt idx="9">
                  <c:v>16.666666666666664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201104"/>
        <c:axId val="205201664"/>
      </c:barChart>
      <c:catAx>
        <c:axId val="20520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201664"/>
        <c:crosses val="autoZero"/>
        <c:auto val="1"/>
        <c:lblAlgn val="ctr"/>
        <c:lblOffset val="100"/>
        <c:noMultiLvlLbl val="0"/>
      </c:catAx>
      <c:valAx>
        <c:axId val="20520166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Frequencia de respostas favoráveis (%)</a:t>
                </a:r>
              </a:p>
            </c:rich>
          </c:tx>
          <c:layout>
            <c:manualLayout>
              <c:xMode val="edge"/>
              <c:yMode val="edge"/>
              <c:x val="8.948545861297539E-3"/>
              <c:y val="9.681284573908667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0520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Georgia" pitchFamily="18" charset="0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2975391498881E-2"/>
          <c:y val="4.5454545454545463E-2"/>
          <c:w val="0.88926174496644017"/>
          <c:h val="0.855519480519483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3213429957920043E-2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n = 1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769808157237824E-3"/>
                  <c:y val="-2.3213429957920043E-2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n = 2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10953748231153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n = 1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307923262895092E-3"/>
                  <c:y val="-1.8992806329207322E-2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n = 2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832666889793557E-3"/>
                  <c:y val="-1.1255411255411261E-2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n = 3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452694252149594E-4"/>
                  <c:y val="-2.0995670995670991E-2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n = 3 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pt-BR" sz="1400"/>
                      <a:t>n = 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pt-BR" sz="1400"/>
                      <a:t>n = 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pt-BR" sz="1400"/>
                      <a:t>n = 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6502316405080709E-3"/>
                  <c:y val="-1.0714285714285761E-2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n = 3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'%+'!$B$15:$B$24</c:f>
              <c:strCache>
                <c:ptCount val="10"/>
                <c:pt idx="0">
                  <c:v>RCNF</c:v>
                </c:pt>
                <c:pt idx="1">
                  <c:v>Estab</c:v>
                </c:pt>
                <c:pt idx="2">
                  <c:v>RMSD</c:v>
                </c:pt>
                <c:pt idx="3">
                  <c:v>RMS</c:v>
                </c:pt>
                <c:pt idx="4">
                  <c:v>PGases</c:v>
                </c:pt>
                <c:pt idx="5">
                  <c:v>Lev</c:v>
                </c:pt>
                <c:pt idx="6">
                  <c:v>PMS</c:v>
                </c:pt>
                <c:pt idx="7">
                  <c:v>Acet</c:v>
                </c:pt>
                <c:pt idx="8">
                  <c:v>pH </c:v>
                </c:pt>
                <c:pt idx="9">
                  <c:v>PEflu </c:v>
                </c:pt>
              </c:strCache>
            </c:strRef>
          </c:cat>
          <c:val>
            <c:numRef>
              <c:f>'%+'!$E$15:$E$24</c:f>
              <c:numCache>
                <c:formatCode>0.0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  <c:pt idx="4">
                  <c:v>33.333333333333329</c:v>
                </c:pt>
                <c:pt idx="5">
                  <c:v>33.333333333333329</c:v>
                </c:pt>
                <c:pt idx="6">
                  <c:v>33.333333333333329</c:v>
                </c:pt>
                <c:pt idx="7">
                  <c:v>25</c:v>
                </c:pt>
                <c:pt idx="8">
                  <c:v>16.666666666666664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203904"/>
        <c:axId val="205204464"/>
      </c:barChart>
      <c:catAx>
        <c:axId val="20520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204464"/>
        <c:crosses val="autoZero"/>
        <c:auto val="1"/>
        <c:lblAlgn val="ctr"/>
        <c:lblOffset val="100"/>
        <c:noMultiLvlLbl val="0"/>
      </c:catAx>
      <c:valAx>
        <c:axId val="20520446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Frequencia de respostas favoráveis (%)</a:t>
                </a:r>
              </a:p>
            </c:rich>
          </c:tx>
          <c:layout>
            <c:manualLayout>
              <c:xMode val="edge"/>
              <c:yMode val="edge"/>
              <c:x val="0"/>
              <c:y val="0.1259522159229405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0520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>
          <a:latin typeface="Georgia" pitchFamily="18" charset="0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472033806870571E-2"/>
          <c:y val="3.896103896103896E-2"/>
          <c:w val="0.90534236080173502"/>
          <c:h val="0.79680139188514709"/>
        </c:manualLayout>
      </c:layout>
      <c:barChart>
        <c:barDir val="col"/>
        <c:grouping val="clustered"/>
        <c:varyColors val="0"/>
        <c:ser>
          <c:idx val="0"/>
          <c:order val="0"/>
          <c:tx>
            <c:v>Média das heterofermentativas</c:v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6765781794054247E-3"/>
                  <c:y val="-9.6265807683130564E-3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67.1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049310950225347E-3"/>
                  <c:y val="-1.3032007362716065E-2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6.0
(8)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923408902746221E-2"/>
                  <c:y val="-2.3376623376623381E-2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4.0
(5)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245527195006724E-2"/>
                  <c:y val="-2.5851314040290416E-3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-1.1
(9)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089732072081576E-2"/>
                  <c:y val="1.2378566315574191E-3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-1.6
(8)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798099901941716E-2"/>
                  <c:y val="1.8810716842212983E-3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-3.8
(3)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7370748119572302E-2"/>
                  <c:y val="3.6854484098578586E-3"/>
                </c:manualLayout>
              </c:layout>
              <c:tx>
                <c:rich>
                  <a:bodyPr/>
                  <a:lstStyle/>
                  <a:p>
                    <a:r>
                      <a:rPr lang="pt-BR" sz="1400" dirty="0"/>
                      <a:t>-37.1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312611930220131E-2"/>
                  <c:y val="-1.2205065275931421E-2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16.0
(2)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795054730367312E-2"/>
                  <c:y val="-7.852342924404402E-3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6.3
(6)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3104041525011284E-3"/>
                  <c:y val="-5.8847189555850535E-3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-8.8
(2)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'Cana (2)'!$Q$3:$Q$12</c:f>
              <c:strCache>
                <c:ptCount val="10"/>
                <c:pt idx="0">
                  <c:v>CNF</c:v>
                </c:pt>
                <c:pt idx="1">
                  <c:v>MS</c:v>
                </c:pt>
                <c:pt idx="2">
                  <c:v>CHO</c:v>
                </c:pt>
                <c:pt idx="3">
                  <c:v>FDN</c:v>
                </c:pt>
                <c:pt idx="4">
                  <c:v>FDA</c:v>
                </c:pt>
                <c:pt idx="5">
                  <c:v>LIG</c:v>
                </c:pt>
                <c:pt idx="6">
                  <c:v>NIDN</c:v>
                </c:pt>
                <c:pt idx="7">
                  <c:v>GP</c:v>
                </c:pt>
                <c:pt idx="8">
                  <c:v>DIVMS</c:v>
                </c:pt>
                <c:pt idx="9">
                  <c:v>CA</c:v>
                </c:pt>
              </c:strCache>
            </c:strRef>
          </c:cat>
          <c:val>
            <c:numRef>
              <c:f>'Cana (2)'!$R$3:$R$12</c:f>
              <c:numCache>
                <c:formatCode>0.0</c:formatCode>
                <c:ptCount val="10"/>
                <c:pt idx="0">
                  <c:v>67.099999999999994</c:v>
                </c:pt>
                <c:pt idx="1">
                  <c:v>5.9924999999999997</c:v>
                </c:pt>
                <c:pt idx="2">
                  <c:v>4</c:v>
                </c:pt>
                <c:pt idx="3">
                  <c:v>-1.101111111111112</c:v>
                </c:pt>
                <c:pt idx="4">
                  <c:v>-1.6475</c:v>
                </c:pt>
                <c:pt idx="5">
                  <c:v>-3.8266666666666667</c:v>
                </c:pt>
                <c:pt idx="6">
                  <c:v>-37.1</c:v>
                </c:pt>
                <c:pt idx="7">
                  <c:v>15.950000000000006</c:v>
                </c:pt>
                <c:pt idx="8">
                  <c:v>6.31499999999998</c:v>
                </c:pt>
                <c:pt idx="9">
                  <c:v>-8.75</c:v>
                </c:pt>
              </c:numCache>
            </c:numRef>
          </c:val>
        </c:ser>
        <c:ser>
          <c:idx val="1"/>
          <c:order val="1"/>
          <c:tx>
            <c:v>Média das heterofermentativas com respostas favoráveis</c:v>
          </c:tx>
          <c:invertIfNegative val="0"/>
          <c:dLbls>
            <c:dLbl>
              <c:idx val="0"/>
              <c:layout>
                <c:manualLayout>
                  <c:x val="1.4645316986383418E-2"/>
                  <c:y val="-9.6265807683130564E-3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67.1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425737051325178E-3"/>
                  <c:y val="-1.3107168422129067E-2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16.0
(3)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99254875019924E-3"/>
                  <c:y val="-1.6558441558441595E-2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20.0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779973811997525E-4"/>
                  <c:y val="2.9544602379248247E-3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-8.6
(2)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639768183336883E-4"/>
                  <c:y val="3.8328731635818587E-3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-12.5
(2)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637807019089109E-3"/>
                  <c:y val="7.7274431605147624E-4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-11.5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995754725290418E-3"/>
                  <c:y val="3.6851075433753512E-3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-37.1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1265538116460602E-3"/>
                  <c:y val="-1.6509697651429942E-2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31.9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8936391340343961E-3"/>
                  <c:y val="-1.299843201418004E-2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37.9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6557863153011796E-3"/>
                  <c:y val="-4.0580154753376102E-4"/>
                </c:manualLayout>
              </c:layout>
              <c:tx>
                <c:rich>
                  <a:bodyPr/>
                  <a:lstStyle/>
                  <a:p>
                    <a:r>
                      <a:rPr lang="pt-BR" sz="1400"/>
                      <a:t>-17.5
(1)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'Cana (2)'!$Q$3:$Q$12</c:f>
              <c:strCache>
                <c:ptCount val="10"/>
                <c:pt idx="0">
                  <c:v>CNF</c:v>
                </c:pt>
                <c:pt idx="1">
                  <c:v>MS</c:v>
                </c:pt>
                <c:pt idx="2">
                  <c:v>CHO</c:v>
                </c:pt>
                <c:pt idx="3">
                  <c:v>FDN</c:v>
                </c:pt>
                <c:pt idx="4">
                  <c:v>FDA</c:v>
                </c:pt>
                <c:pt idx="5">
                  <c:v>LIG</c:v>
                </c:pt>
                <c:pt idx="6">
                  <c:v>NIDN</c:v>
                </c:pt>
                <c:pt idx="7">
                  <c:v>GP</c:v>
                </c:pt>
                <c:pt idx="8">
                  <c:v>DIVMS</c:v>
                </c:pt>
                <c:pt idx="9">
                  <c:v>CA</c:v>
                </c:pt>
              </c:strCache>
            </c:strRef>
          </c:cat>
          <c:val>
            <c:numRef>
              <c:f>'Cana (2)'!$S$3:$S$12</c:f>
              <c:numCache>
                <c:formatCode>0.0</c:formatCode>
                <c:ptCount val="10"/>
                <c:pt idx="0">
                  <c:v>67.099999999999994</c:v>
                </c:pt>
                <c:pt idx="1">
                  <c:v>15.98</c:v>
                </c:pt>
                <c:pt idx="2">
                  <c:v>20</c:v>
                </c:pt>
                <c:pt idx="3">
                  <c:v>-8.6</c:v>
                </c:pt>
                <c:pt idx="4">
                  <c:v>-12.53</c:v>
                </c:pt>
                <c:pt idx="5">
                  <c:v>-11.48</c:v>
                </c:pt>
                <c:pt idx="6">
                  <c:v>-37.1</c:v>
                </c:pt>
                <c:pt idx="7">
                  <c:v>31.9</c:v>
                </c:pt>
                <c:pt idx="8">
                  <c:v>37.89</c:v>
                </c:pt>
                <c:pt idx="9">
                  <c:v>-17.5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207264"/>
        <c:axId val="205207824"/>
      </c:barChart>
      <c:catAx>
        <c:axId val="20520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pt-BR"/>
          </a:p>
        </c:txPr>
        <c:crossAx val="205207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5207824"/>
        <c:scaling>
          <c:orientation val="minMax"/>
          <c:max val="80"/>
          <c:min val="-6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Δ </a:t>
                </a:r>
                <a:r>
                  <a:rPr lang="pt-BR"/>
                  <a:t>Tratado vs Controle (%)</a:t>
                </a:r>
              </a:p>
            </c:rich>
          </c:tx>
          <c:layout>
            <c:manualLayout>
              <c:xMode val="edge"/>
              <c:yMode val="edge"/>
              <c:x val="1.1184888304649669E-3"/>
              <c:y val="0.2020309898201103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05207264"/>
        <c:crosses val="autoZero"/>
        <c:crossBetween val="between"/>
        <c:majorUnit val="20"/>
        <c:minorUnit val="5"/>
      </c:valAx>
    </c:plotArea>
    <c:legend>
      <c:legendPos val="b"/>
      <c:layout>
        <c:manualLayout>
          <c:xMode val="edge"/>
          <c:yMode val="edge"/>
          <c:x val="1.7221023313474366E-2"/>
          <c:y val="0.96212121212121526"/>
          <c:w val="0.97494905760137052"/>
          <c:h val="3.40909090909090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latin typeface="Georgia" pitchFamily="18" charset="0"/>
        </a:defRPr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0.91478</cdr:y>
    </cdr:from>
    <cdr:to>
      <cdr:x>1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14271" y="5862658"/>
          <a:ext cx="8715404" cy="500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07AB5-F846-4919-AA29-456C61792986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AD3A7-3DDB-46CF-8DBD-3DA2B66B8D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71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F50-0BDB-4E1D-A8E2-2F5428695FA6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C3FFCF-3C80-4563-AA45-0F3DBD5009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F50-0BDB-4E1D-A8E2-2F5428695FA6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FFCF-3C80-4563-AA45-0F3DBD5009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C3FFCF-3C80-4563-AA45-0F3DBD5009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F50-0BDB-4E1D-A8E2-2F5428695FA6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F50-0BDB-4E1D-A8E2-2F5428695FA6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C3FFCF-3C80-4563-AA45-0F3DBD5009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F50-0BDB-4E1D-A8E2-2F5428695FA6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C3FFCF-3C80-4563-AA45-0F3DBD5009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8B2F50-0BDB-4E1D-A8E2-2F5428695FA6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FFCF-3C80-4563-AA45-0F3DBD5009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F50-0BDB-4E1D-A8E2-2F5428695FA6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C3FFCF-3C80-4563-AA45-0F3DBD5009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F50-0BDB-4E1D-A8E2-2F5428695FA6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C3FFCF-3C80-4563-AA45-0F3DBD5009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F50-0BDB-4E1D-A8E2-2F5428695FA6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C3FFCF-3C80-4563-AA45-0F3DBD5009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C3FFCF-3C80-4563-AA45-0F3DBD5009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F50-0BDB-4E1D-A8E2-2F5428695FA6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C3FFCF-3C80-4563-AA45-0F3DBD5009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8B2F50-0BDB-4E1D-A8E2-2F5428695FA6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8B2F50-0BDB-4E1D-A8E2-2F5428695FA6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C3FFCF-3C80-4563-AA45-0F3DBD50098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do grupo maior.jpg"/>
          <p:cNvPicPr>
            <a:picLocks noChangeAspect="1"/>
          </p:cNvPicPr>
          <p:nvPr/>
        </p:nvPicPr>
        <p:blipFill>
          <a:blip r:embed="rId2" cstate="print"/>
          <a:srcRect l="11807" r="9799"/>
          <a:stretch>
            <a:fillRect/>
          </a:stretch>
        </p:blipFill>
        <p:spPr>
          <a:xfrm>
            <a:off x="7812360" y="5347965"/>
            <a:ext cx="1080120" cy="10333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3861048"/>
            <a:ext cx="6400800" cy="936104"/>
          </a:xfrm>
        </p:spPr>
        <p:txBody>
          <a:bodyPr/>
          <a:lstStyle/>
          <a:p>
            <a:pPr algn="r"/>
            <a:r>
              <a:rPr lang="pt-BR" dirty="0" smtClean="0"/>
              <a:t> RAFAEL CAMARGO DO AMARAL</a:t>
            </a:r>
          </a:p>
          <a:p>
            <a:pPr algn="r"/>
            <a:r>
              <a:rPr lang="pt-BR" dirty="0" smtClean="0"/>
              <a:t>Luiz Gustavo Nussio</a:t>
            </a:r>
          </a:p>
          <a:p>
            <a:pPr algn="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24936" cy="1752600"/>
          </a:xfrm>
        </p:spPr>
        <p:txBody>
          <a:bodyPr>
            <a:normAutofit/>
          </a:bodyPr>
          <a:lstStyle/>
          <a:p>
            <a:r>
              <a:rPr lang="pt-BR" sz="4400" b="1" dirty="0" smtClean="0"/>
              <a:t>Silagem de cana-de-açúcar na nutrição de ruminantes</a:t>
            </a:r>
            <a:endParaRPr lang="pt-BR" sz="4400" b="1" dirty="0"/>
          </a:p>
        </p:txBody>
      </p:sp>
      <p:pic>
        <p:nvPicPr>
          <p:cNvPr id="4" name="Picture 3" descr="Image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589240"/>
            <a:ext cx="574989" cy="72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63720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Novembro  2010</a:t>
            </a:r>
          </a:p>
        </p:txBody>
      </p:sp>
      <p:pic>
        <p:nvPicPr>
          <p:cNvPr id="188418" name="Picture 2" descr="http://174.122.114.226/~mindtest/test1/wp-content/uploads/2010/11/silage-scho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589240"/>
            <a:ext cx="1132340" cy="720080"/>
          </a:xfrm>
          <a:prstGeom prst="rect">
            <a:avLst/>
          </a:prstGeom>
          <a:noFill/>
        </p:spPr>
      </p:pic>
      <p:pic>
        <p:nvPicPr>
          <p:cNvPr id="10" name="Picture 6" descr="DSCF00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636912"/>
            <a:ext cx="3744416" cy="283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Perdas de MS em silagem de cana</a:t>
            </a:r>
            <a:endParaRPr lang="pt-BR" b="1" dirty="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395536" y="1268760"/>
          <a:ext cx="8334747" cy="490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6948264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Schmidt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 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Aditivos</a:t>
            </a:r>
            <a:endParaRPr lang="pt-BR" b="1" dirty="0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143000" y="1785938"/>
            <a:ext cx="3132138" cy="21097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400" u="sng" dirty="0"/>
              <a:t>QUÍMICOS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400" dirty="0"/>
              <a:t>Uréia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400" dirty="0" err="1"/>
              <a:t>NaOH</a:t>
            </a:r>
            <a:endParaRPr lang="pt-BR" sz="2400" dirty="0"/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400" dirty="0" err="1"/>
              <a:t>Benzoato</a:t>
            </a:r>
            <a:r>
              <a:rPr lang="pt-BR" sz="2400" dirty="0"/>
              <a:t> de sódio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400" dirty="0"/>
              <a:t>Óxido de cálcio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000625" y="1857375"/>
            <a:ext cx="3132138" cy="12334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400" u="sng" dirty="0"/>
              <a:t>MICROBIANOS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400" i="1" dirty="0"/>
              <a:t>L. plantarum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400" i="1" dirty="0"/>
              <a:t>L. buchneri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232620" y="5861050"/>
            <a:ext cx="5219700" cy="425450"/>
          </a:xfrm>
          <a:prstGeom prst="rect">
            <a:avLst/>
          </a:prstGeom>
          <a:solidFill>
            <a:srgbClr val="FFFFFF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2400" dirty="0"/>
              <a:t>Experiência em outras culturas</a:t>
            </a:r>
          </a:p>
        </p:txBody>
      </p:sp>
      <p:sp>
        <p:nvSpPr>
          <p:cNvPr id="13" name="Seta para a direita listrada 12"/>
          <p:cNvSpPr/>
          <p:nvPr/>
        </p:nvSpPr>
        <p:spPr>
          <a:xfrm rot="5400000">
            <a:off x="3750469" y="4321969"/>
            <a:ext cx="1500188" cy="1143000"/>
          </a:xfrm>
          <a:prstGeom prst="stripedRightArrow">
            <a:avLst>
              <a:gd name="adj1" fmla="val 43684"/>
              <a:gd name="adj2" fmla="val 5105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000625" y="3552825"/>
            <a:ext cx="3132138" cy="12747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2400" u="sng" dirty="0"/>
              <a:t>Outros</a:t>
            </a:r>
          </a:p>
          <a:p>
            <a:pPr>
              <a:spcBef>
                <a:spcPct val="50000"/>
              </a:spcBef>
              <a:spcAft>
                <a:spcPts val="600"/>
              </a:spcAft>
              <a:defRPr/>
            </a:pPr>
            <a:r>
              <a:rPr lang="pt-BR" sz="2400" dirty="0"/>
              <a:t>Resíduos, extratos vegetais, etc.</a:t>
            </a:r>
            <a:endParaRPr lang="pt-B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Aditivos químicos</a:t>
            </a:r>
            <a:endParaRPr lang="pt-BR" b="1" dirty="0"/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904355" y="1761880"/>
            <a:ext cx="2303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latin typeface="+mj-lt"/>
              </a:rPr>
              <a:t>Uréia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99592" y="2960442"/>
            <a:ext cx="4387850" cy="255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400" dirty="0">
                <a:latin typeface="+mj-lt"/>
              </a:rPr>
              <a:t>-17 trabalhos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400" dirty="0">
                <a:latin typeface="+mj-lt"/>
              </a:rPr>
              <a:t>-0,5 a 1,0% da MV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400" dirty="0">
                <a:latin typeface="+mj-lt"/>
              </a:rPr>
              <a:t>-30 a 40 L por tonelada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6948264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Schmidt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 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Aditivos químicos</a:t>
            </a:r>
            <a:endParaRPr lang="pt-BR" b="1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467544" y="1916832"/>
          <a:ext cx="8064896" cy="453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683568" y="1412776"/>
            <a:ext cx="2303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latin typeface="+mj-lt"/>
              </a:rPr>
              <a:t>Uréia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6948264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Schmidt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 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Aditivos químicos</a:t>
            </a:r>
            <a:endParaRPr lang="pt-BR" b="1" dirty="0"/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472306" y="1556792"/>
            <a:ext cx="6669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 err="1">
                <a:latin typeface="+mj-lt"/>
              </a:rPr>
              <a:t>Benzoato</a:t>
            </a:r>
            <a:r>
              <a:rPr lang="pt-BR" sz="2400" b="1" dirty="0">
                <a:latin typeface="+mj-lt"/>
              </a:rPr>
              <a:t> de sódio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67544" y="2755354"/>
            <a:ext cx="4387850" cy="255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400" dirty="0">
                <a:latin typeface="+mj-lt"/>
              </a:rPr>
              <a:t>-8 trabalhos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400" dirty="0">
                <a:latin typeface="+mj-lt"/>
              </a:rPr>
              <a:t>-0,05 a 0,2% da MV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400" dirty="0">
                <a:latin typeface="+mj-lt"/>
              </a:rPr>
              <a:t>-4,5 a 15 L por tonelada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6948264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Schmidt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 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Aditivos químicos</a:t>
            </a:r>
            <a:endParaRPr lang="pt-BR" b="1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323528" y="1988840"/>
          <a:ext cx="8208912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72306" y="1556792"/>
            <a:ext cx="6669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 err="1">
                <a:latin typeface="+mj-lt"/>
              </a:rPr>
              <a:t>Benzoato</a:t>
            </a:r>
            <a:r>
              <a:rPr lang="pt-BR" sz="2400" b="1" dirty="0">
                <a:latin typeface="+mj-lt"/>
              </a:rPr>
              <a:t> de sódio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6948264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Schmidt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 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Aditivos químicos</a:t>
            </a:r>
            <a:endParaRPr lang="pt-BR" b="1" dirty="0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544315" y="1556792"/>
            <a:ext cx="7812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latin typeface="+mj-lt"/>
              </a:rPr>
              <a:t>Hidróxido de sódio (</a:t>
            </a:r>
            <a:r>
              <a:rPr lang="pt-BR" sz="2400" b="1" dirty="0" err="1">
                <a:latin typeface="+mj-lt"/>
              </a:rPr>
              <a:t>NaOH</a:t>
            </a:r>
            <a:r>
              <a:rPr lang="pt-BR" sz="2400" b="1" dirty="0">
                <a:latin typeface="+mj-lt"/>
              </a:rPr>
              <a:t>)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39552" y="2755354"/>
            <a:ext cx="5959475" cy="255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400" dirty="0">
                <a:latin typeface="+mj-lt"/>
              </a:rPr>
              <a:t>-6 trabalhos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400" dirty="0">
                <a:latin typeface="+mj-lt"/>
              </a:rPr>
              <a:t>-0,25 a 4% da MV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400" dirty="0">
                <a:latin typeface="+mj-lt"/>
              </a:rPr>
              <a:t>-Solução aquosa (33 a 50%)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6948264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Schmidt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 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Aditivos químicos</a:t>
            </a:r>
            <a:endParaRPr lang="pt-BR" b="1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755576" y="2276872"/>
          <a:ext cx="7488831" cy="368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44315" y="1556792"/>
            <a:ext cx="7812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latin typeface="+mj-lt"/>
              </a:rPr>
              <a:t>Hidróxido de sódio (</a:t>
            </a:r>
            <a:r>
              <a:rPr lang="pt-BR" sz="2400" b="1" dirty="0" err="1">
                <a:latin typeface="+mj-lt"/>
              </a:rPr>
              <a:t>NaOH</a:t>
            </a:r>
            <a:r>
              <a:rPr lang="pt-BR" sz="2400" b="1" dirty="0">
                <a:latin typeface="+mj-lt"/>
              </a:rPr>
              <a:t>)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6948264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Schmidt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 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Aditivos químicos</a:t>
            </a:r>
            <a:endParaRPr lang="pt-BR" b="1" dirty="0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58001" y="1682434"/>
            <a:ext cx="7526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latin typeface="+mj-lt"/>
              </a:rPr>
              <a:t>Óxido de cálcio (</a:t>
            </a:r>
            <a:r>
              <a:rPr lang="pt-BR" sz="2400" b="1" dirty="0" err="1">
                <a:latin typeface="+mj-lt"/>
              </a:rPr>
              <a:t>CaO</a:t>
            </a:r>
            <a:r>
              <a:rPr lang="pt-BR" sz="2400" b="1" dirty="0">
                <a:latin typeface="+mj-lt"/>
              </a:rPr>
              <a:t>)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53238" y="2880996"/>
            <a:ext cx="4387850" cy="256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400" dirty="0">
                <a:latin typeface="+mj-lt"/>
              </a:rPr>
              <a:t>-</a:t>
            </a:r>
            <a:r>
              <a:rPr lang="pt-BR" sz="2400" dirty="0" smtClean="0">
                <a:latin typeface="+mj-lt"/>
              </a:rPr>
              <a:t>21 </a:t>
            </a:r>
            <a:r>
              <a:rPr lang="pt-BR" sz="2400" dirty="0">
                <a:latin typeface="+mj-lt"/>
              </a:rPr>
              <a:t>trabalhos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400" dirty="0">
                <a:latin typeface="+mj-lt"/>
              </a:rPr>
              <a:t>-0,5 a 2,0% da MV</a:t>
            </a:r>
          </a:p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pt-BR" sz="2400" dirty="0">
                <a:latin typeface="+mj-lt"/>
              </a:rPr>
              <a:t>-20 a 40 L por tonelada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6948264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Schmidt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 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Aditivos químicos</a:t>
            </a:r>
            <a:endParaRPr lang="pt-BR" b="1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611560" y="2132856"/>
          <a:ext cx="7632848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58001" y="1682434"/>
            <a:ext cx="7526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latin typeface="+mj-lt"/>
              </a:rPr>
              <a:t>Óxido de cálcio (</a:t>
            </a:r>
            <a:r>
              <a:rPr lang="pt-BR" sz="2400" b="1" dirty="0" err="1">
                <a:latin typeface="+mj-lt"/>
              </a:rPr>
              <a:t>CaO</a:t>
            </a:r>
            <a:r>
              <a:rPr lang="pt-BR" sz="2400" b="1" dirty="0">
                <a:latin typeface="+mj-lt"/>
              </a:rPr>
              <a:t>)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6948264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Schmidt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 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Silagem de cana-de-açúcar</a:t>
            </a:r>
            <a:endParaRPr lang="pt-BR" b="1" dirty="0"/>
          </a:p>
        </p:txBody>
      </p:sp>
      <p:pic>
        <p:nvPicPr>
          <p:cNvPr id="4" name="Picture 4" descr="DSC00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068" y="4149080"/>
            <a:ext cx="2592388" cy="194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9" descr="DSC00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2581275" cy="193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SC003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48608"/>
            <a:ext cx="2592387" cy="194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827584" y="1844824"/>
            <a:ext cx="7850187" cy="2012859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Maior longevidade do talhão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Agilidade </a:t>
            </a:r>
            <a:r>
              <a:rPr lang="pt-B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operacional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Otimização </a:t>
            </a:r>
            <a:r>
              <a:rPr lang="pt-B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 implementos e mão-de-obra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Facilidade </a:t>
            </a:r>
            <a:r>
              <a:rPr lang="pt-BR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 manejo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Aditivos microbianos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Bactérias</a:t>
            </a:r>
            <a:r>
              <a:rPr lang="en-US" sz="2400" dirty="0" smtClean="0"/>
              <a:t> </a:t>
            </a:r>
            <a:r>
              <a:rPr lang="en-US" sz="2400" dirty="0" err="1" smtClean="0"/>
              <a:t>heterofermentativas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Dose: </a:t>
            </a:r>
            <a:r>
              <a:rPr lang="pt-BR" sz="2400" dirty="0"/>
              <a:t>2,5x10</a:t>
            </a:r>
            <a:r>
              <a:rPr lang="pt-BR" sz="2400" baseline="30000" dirty="0"/>
              <a:t>4</a:t>
            </a:r>
            <a:r>
              <a:rPr lang="pt-BR" sz="2400" dirty="0"/>
              <a:t> a 3,64x10</a:t>
            </a:r>
            <a:r>
              <a:rPr lang="pt-BR" sz="2400" baseline="30000" dirty="0"/>
              <a:t>5</a:t>
            </a:r>
            <a:r>
              <a:rPr lang="pt-BR" sz="2400" dirty="0"/>
              <a:t> </a:t>
            </a:r>
            <a:r>
              <a:rPr lang="pt-BR" sz="2400" dirty="0" err="1"/>
              <a:t>ufc</a:t>
            </a:r>
            <a:r>
              <a:rPr lang="pt-BR" sz="2400" dirty="0"/>
              <a:t>/g de forragem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Bactérias</a:t>
            </a:r>
            <a:r>
              <a:rPr lang="en-US" sz="2400" dirty="0" smtClean="0"/>
              <a:t> </a:t>
            </a:r>
            <a:r>
              <a:rPr lang="en-US" sz="2400" dirty="0" err="1" smtClean="0"/>
              <a:t>homofermentativas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Dose: </a:t>
            </a:r>
            <a:r>
              <a:rPr lang="pt-BR" sz="2400" dirty="0"/>
              <a:t>1,5x10</a:t>
            </a:r>
            <a:r>
              <a:rPr lang="pt-BR" sz="2400" baseline="30000" dirty="0"/>
              <a:t>5</a:t>
            </a:r>
            <a:r>
              <a:rPr lang="pt-BR" sz="2400" dirty="0"/>
              <a:t> e 1x10</a:t>
            </a:r>
            <a:r>
              <a:rPr lang="pt-BR" sz="2400" baseline="30000" dirty="0"/>
              <a:t>6</a:t>
            </a:r>
            <a:r>
              <a:rPr lang="pt-BR" sz="2400" dirty="0"/>
              <a:t> </a:t>
            </a:r>
            <a:r>
              <a:rPr lang="pt-BR" sz="2400" dirty="0" err="1"/>
              <a:t>ufc</a:t>
            </a:r>
            <a:r>
              <a:rPr lang="pt-BR" sz="2400" dirty="0"/>
              <a:t>/g de forragem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Combinações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Dose: </a:t>
            </a:r>
            <a:r>
              <a:rPr lang="pt-BR" sz="2400" dirty="0"/>
              <a:t>1,5x10</a:t>
            </a:r>
            <a:r>
              <a:rPr lang="pt-BR" sz="2400" baseline="30000" dirty="0"/>
              <a:t>5</a:t>
            </a:r>
            <a:r>
              <a:rPr lang="pt-BR" sz="2400" dirty="0"/>
              <a:t> </a:t>
            </a:r>
            <a:r>
              <a:rPr lang="pt-BR" sz="2400" dirty="0" err="1"/>
              <a:t>ufc</a:t>
            </a:r>
            <a:r>
              <a:rPr lang="pt-BR" sz="2400" dirty="0"/>
              <a:t>/g de forragem</a:t>
            </a:r>
          </a:p>
        </p:txBody>
      </p:sp>
      <p:pic>
        <p:nvPicPr>
          <p:cNvPr id="4" name="Imagem 3" descr="Churrasco - 5 anos 003.jpg"/>
          <p:cNvPicPr>
            <a:picLocks noChangeAspect="1"/>
          </p:cNvPicPr>
          <p:nvPr/>
        </p:nvPicPr>
        <p:blipFill>
          <a:blip r:embed="rId2" cstate="print"/>
          <a:srcRect l="11328"/>
          <a:stretch>
            <a:fillRect/>
          </a:stretch>
        </p:blipFill>
        <p:spPr>
          <a:xfrm>
            <a:off x="6012160" y="3933056"/>
            <a:ext cx="2687219" cy="227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6804248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err="1" smtClean="0">
                <a:solidFill>
                  <a:schemeClr val="bg1"/>
                </a:solidFill>
              </a:rPr>
              <a:t>Zopollatto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Bactérias </a:t>
            </a:r>
            <a:r>
              <a:rPr lang="pt-BR" b="1" dirty="0" err="1" smtClean="0"/>
              <a:t>heterofermentativas</a:t>
            </a:r>
            <a:endParaRPr lang="pt-BR" b="1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285720" y="1484784"/>
          <a:ext cx="8515350" cy="474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6804248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err="1" smtClean="0">
                <a:solidFill>
                  <a:schemeClr val="bg1"/>
                </a:solidFill>
              </a:rPr>
              <a:t>Zopollatto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Bactérias </a:t>
            </a:r>
            <a:r>
              <a:rPr lang="pt-BR" b="1" dirty="0" err="1" smtClean="0"/>
              <a:t>heterofermentativas</a:t>
            </a:r>
            <a:endParaRPr lang="pt-BR" b="1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467544" y="1484784"/>
          <a:ext cx="811532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6804248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err="1" smtClean="0">
                <a:solidFill>
                  <a:schemeClr val="bg1"/>
                </a:solidFill>
              </a:rPr>
              <a:t>Zopollatto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Bactérias </a:t>
            </a:r>
            <a:r>
              <a:rPr lang="pt-BR" b="1" dirty="0" err="1" smtClean="0"/>
              <a:t>heterofermentativas</a:t>
            </a:r>
            <a:endParaRPr lang="pt-BR" b="1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467544" y="1340768"/>
          <a:ext cx="804388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6804248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err="1" smtClean="0">
                <a:solidFill>
                  <a:schemeClr val="bg1"/>
                </a:solidFill>
              </a:rPr>
              <a:t>Zopollatto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Bactérias </a:t>
            </a:r>
            <a:r>
              <a:rPr lang="pt-BR" b="1" dirty="0" err="1" smtClean="0"/>
              <a:t>heterofermentativas</a:t>
            </a:r>
            <a:endParaRPr lang="pt-BR" b="1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539552" y="1484784"/>
          <a:ext cx="8115327" cy="485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6804248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err="1" smtClean="0">
                <a:solidFill>
                  <a:schemeClr val="bg1"/>
                </a:solidFill>
              </a:rPr>
              <a:t>Zopollatto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Bactérias </a:t>
            </a:r>
            <a:r>
              <a:rPr lang="pt-BR" b="1" dirty="0" err="1" smtClean="0"/>
              <a:t>heterofermentativas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1556792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i="1" dirty="0" smtClean="0"/>
              <a:t>Lactobacillus </a:t>
            </a:r>
            <a:r>
              <a:rPr lang="en-US" i="1" dirty="0" err="1" smtClean="0"/>
              <a:t>buchneri</a:t>
            </a:r>
            <a:r>
              <a:rPr lang="en-US" i="1" dirty="0" smtClean="0"/>
              <a:t> </a:t>
            </a:r>
            <a:r>
              <a:rPr lang="en-US" dirty="0" smtClean="0"/>
              <a:t>(LB) – 3,64 x 10</a:t>
            </a:r>
            <a:r>
              <a:rPr lang="en-US" baseline="30000" dirty="0" smtClean="0"/>
              <a:t>5</a:t>
            </a:r>
          </a:p>
          <a:p>
            <a:pPr>
              <a:buFont typeface="Wingdings" pitchFamily="2" charset="2"/>
              <a:buChar char="ü"/>
            </a:pPr>
            <a:r>
              <a:rPr lang="en-US" baseline="30000" dirty="0" smtClean="0"/>
              <a:t> </a:t>
            </a:r>
            <a:r>
              <a:rPr lang="en-US" dirty="0" err="1" smtClean="0"/>
              <a:t>Novilhas</a:t>
            </a:r>
            <a:r>
              <a:rPr lang="en-US" dirty="0" smtClean="0"/>
              <a:t> </a:t>
            </a:r>
            <a:r>
              <a:rPr lang="en-US" dirty="0" err="1" smtClean="0"/>
              <a:t>Holandesas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4" y="2492896"/>
          <a:ext cx="8229600" cy="3749039"/>
        </p:xfrm>
        <a:graphic>
          <a:graphicData uri="http://schemas.openxmlformats.org/drawingml/2006/table">
            <a:tbl>
              <a:tblPr/>
              <a:tblGrid>
                <a:gridCol w="4677318"/>
                <a:gridCol w="1993176"/>
                <a:gridCol w="1559106"/>
              </a:tblGrid>
              <a:tr h="51256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Variável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Controle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03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Peso inicial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387,3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391,4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578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Peso final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443,5</a:t>
                      </a:r>
                      <a:r>
                        <a:rPr lang="pt-BR" sz="24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465,8</a:t>
                      </a:r>
                      <a:r>
                        <a:rPr lang="pt-BR" sz="24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78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Ganho de peso (kg/dia)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0,94</a:t>
                      </a:r>
                      <a:r>
                        <a:rPr lang="pt-BR" sz="24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1,24</a:t>
                      </a:r>
                      <a:r>
                        <a:rPr lang="pt-BR" sz="24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303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CMS, kg/dia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303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CMS, % PV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5787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CA, kg MS/kg GP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9,37</a:t>
                      </a:r>
                      <a:r>
                        <a:rPr lang="pt-BR" sz="24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7,73</a:t>
                      </a:r>
                      <a:r>
                        <a:rPr lang="pt-BR" sz="2400" b="0" i="0" u="none" strike="noStrike" baseline="30000" dirty="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6948264" y="6381328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Pedroso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(2006)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Bactérias </a:t>
            </a:r>
            <a:r>
              <a:rPr lang="pt-BR" b="1" dirty="0" err="1" smtClean="0"/>
              <a:t>homofermentativas</a:t>
            </a:r>
            <a:endParaRPr lang="pt-BR" b="1" dirty="0"/>
          </a:p>
        </p:txBody>
      </p:sp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467544" y="1484784"/>
          <a:ext cx="836213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6804248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err="1" smtClean="0">
                <a:solidFill>
                  <a:schemeClr val="bg1"/>
                </a:solidFill>
              </a:rPr>
              <a:t>Zopollatto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Bactérias </a:t>
            </a:r>
            <a:r>
              <a:rPr lang="pt-BR" b="1" dirty="0" err="1" smtClean="0"/>
              <a:t>homofermentativas</a:t>
            </a:r>
            <a:endParaRPr lang="pt-BR" b="1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500034" y="1484784"/>
          <a:ext cx="818676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6804248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err="1" smtClean="0">
                <a:solidFill>
                  <a:schemeClr val="bg1"/>
                </a:solidFill>
              </a:rPr>
              <a:t>Zopollatto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Comparações </a:t>
            </a:r>
            <a:r>
              <a:rPr lang="pt-BR" b="1" dirty="0" err="1" smtClean="0"/>
              <a:t>hetero</a:t>
            </a:r>
            <a:r>
              <a:rPr lang="pt-BR" b="1" dirty="0" smtClean="0"/>
              <a:t> e </a:t>
            </a:r>
            <a:r>
              <a:rPr lang="pt-BR" b="1" dirty="0" err="1" smtClean="0"/>
              <a:t>homofermentativas</a:t>
            </a: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67544" y="2196354"/>
          <a:ext cx="8291938" cy="4112966"/>
        </p:xfrm>
        <a:graphic>
          <a:graphicData uri="http://schemas.openxmlformats.org/drawingml/2006/table">
            <a:tbl>
              <a:tblPr/>
              <a:tblGrid>
                <a:gridCol w="3927382"/>
                <a:gridCol w="1612522"/>
                <a:gridCol w="1376017"/>
                <a:gridCol w="1376017"/>
              </a:tblGrid>
              <a:tr h="36758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Variável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Controle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LP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58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MS, % 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758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FDN, % 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8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DIVMS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8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CHO, % 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707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3,31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3,35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ab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3,46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8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Etanol, % 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8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Ácido lático, % 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8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Ácido acético, % 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8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Ácido propiônico, % 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8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Consumo MS, kg/dia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3528" y="1496978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i="1" dirty="0" smtClean="0"/>
              <a:t>Lactobacillus </a:t>
            </a:r>
            <a:r>
              <a:rPr lang="en-US" sz="2000" i="1" dirty="0" err="1" smtClean="0"/>
              <a:t>plantarum</a:t>
            </a:r>
            <a:r>
              <a:rPr lang="en-US" sz="2000" i="1" dirty="0" smtClean="0"/>
              <a:t> </a:t>
            </a:r>
            <a:r>
              <a:rPr lang="en-US" sz="2000" dirty="0" smtClean="0"/>
              <a:t>(LP) – 1 x 10</a:t>
            </a:r>
            <a:r>
              <a:rPr lang="en-US" sz="2000" baseline="30000" dirty="0" smtClean="0"/>
              <a:t>6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</a:t>
            </a:r>
            <a:r>
              <a:rPr lang="en-US" sz="2000" i="1" dirty="0" smtClean="0"/>
              <a:t>Lactobacillus </a:t>
            </a:r>
            <a:r>
              <a:rPr lang="en-US" sz="2000" i="1" dirty="0" err="1" smtClean="0"/>
              <a:t>buchneri</a:t>
            </a:r>
            <a:r>
              <a:rPr lang="en-US" sz="2000" i="1" dirty="0" smtClean="0"/>
              <a:t> </a:t>
            </a:r>
            <a:r>
              <a:rPr lang="en-US" sz="2000" dirty="0" smtClean="0"/>
              <a:t>(LB) – 3,6 x 10</a:t>
            </a:r>
            <a:r>
              <a:rPr lang="en-US" sz="2000" baseline="30000" dirty="0" smtClean="0"/>
              <a:t>5</a:t>
            </a:r>
            <a:endParaRPr lang="pt-BR" sz="2000" dirty="0"/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6948264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Schmidt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(2006)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Comparações </a:t>
            </a:r>
            <a:r>
              <a:rPr lang="pt-BR" b="1" dirty="0" err="1" smtClean="0"/>
              <a:t>hetero</a:t>
            </a:r>
            <a:r>
              <a:rPr lang="pt-BR" b="1" dirty="0" smtClean="0"/>
              <a:t> e </a:t>
            </a:r>
            <a:r>
              <a:rPr lang="pt-BR" b="1" dirty="0" err="1" smtClean="0"/>
              <a:t>homofermentativas</a:t>
            </a:r>
            <a:endParaRPr lang="pt-BR" b="1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65126" y="1519072"/>
            <a:ext cx="9015386" cy="6857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Lactobacillus </a:t>
            </a:r>
            <a:r>
              <a:rPr lang="en-US" sz="2000" i="1" dirty="0" err="1" smtClean="0">
                <a:latin typeface="+mj-lt"/>
              </a:rPr>
              <a:t>plantarum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+ </a:t>
            </a:r>
            <a:r>
              <a:rPr lang="en-US" sz="2000" i="1" dirty="0" err="1" smtClean="0">
                <a:latin typeface="+mj-lt"/>
              </a:rPr>
              <a:t>Pediococcus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acidipropionici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(LPPA) – 1,5 x 10</a:t>
            </a:r>
            <a:r>
              <a:rPr lang="en-US" sz="2000" baseline="30000" dirty="0" smtClean="0">
                <a:latin typeface="+mj-lt"/>
              </a:rPr>
              <a:t>5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latin typeface="+mj-lt"/>
              </a:rPr>
              <a:t>Lactobacillus </a:t>
            </a:r>
            <a:r>
              <a:rPr lang="en-US" sz="2000" i="1" dirty="0" err="1" smtClean="0">
                <a:latin typeface="+mj-lt"/>
              </a:rPr>
              <a:t>buchneri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(LB) – 5 x 10</a:t>
            </a:r>
            <a:r>
              <a:rPr lang="en-US" sz="2000" baseline="30000" dirty="0" smtClean="0">
                <a:latin typeface="+mj-lt"/>
              </a:rPr>
              <a:t>4</a:t>
            </a:r>
            <a:endParaRPr lang="pt-BR" sz="2000" baseline="30000" dirty="0">
              <a:latin typeface="+mj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39552" y="2492896"/>
          <a:ext cx="8280920" cy="3714773"/>
        </p:xfrm>
        <a:graphic>
          <a:graphicData uri="http://schemas.openxmlformats.org/drawingml/2006/table">
            <a:tbl>
              <a:tblPr/>
              <a:tblGrid>
                <a:gridCol w="4831957"/>
                <a:gridCol w="1445097"/>
                <a:gridCol w="1001933"/>
                <a:gridCol w="1001933"/>
              </a:tblGrid>
              <a:tr h="46712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Variável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Controle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LPPA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8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27,4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28,0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31,9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835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N-NH</a:t>
                      </a:r>
                      <a:r>
                        <a:rPr lang="pt-BR" sz="2000" b="0" i="0" u="none" strike="noStrike" baseline="-25000" dirty="0">
                          <a:solidFill>
                            <a:srgbClr val="000000"/>
                          </a:solidFill>
                          <a:latin typeface="+mj-lt"/>
                        </a:rPr>
                        <a:t>3,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% N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8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6,1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3,9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3,7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8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Perda de gases, % 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15,9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19,9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13,2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c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8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Perda de efluente, kg/t forragem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76,2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ab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84,9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66,5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85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RMS, 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67,5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66,4</a:t>
                      </a:r>
                      <a:r>
                        <a:rPr lang="pt-BR" sz="2000" b="0" i="0" u="none" strike="noStrike" baseline="3000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80,8</a:t>
                      </a:r>
                      <a:r>
                        <a:rPr lang="pt-BR" sz="2000" b="0" i="0" u="none" strike="noStrike" baseline="30000" dirty="0">
                          <a:solidFill>
                            <a:srgbClr val="000000"/>
                          </a:solidFill>
                          <a:latin typeface="+mj-lt"/>
                        </a:rPr>
                        <a:t>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6948264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Siqueira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(2007)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Silagem de cana-de-açúcar</a:t>
            </a:r>
            <a:endParaRPr lang="pt-BR" b="1" dirty="0"/>
          </a:p>
        </p:txBody>
      </p:sp>
      <p:pic>
        <p:nvPicPr>
          <p:cNvPr id="4" name="Picture 4" descr="DSC005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068" y="4149080"/>
            <a:ext cx="2592388" cy="194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9" descr="DSC00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2581275" cy="193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SC003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48608"/>
            <a:ext cx="2592387" cy="194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899592" y="1844824"/>
            <a:ext cx="7850187" cy="1531937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 Utilização </a:t>
            </a:r>
            <a:r>
              <a:rPr lang="pt-BR" sz="2400" dirty="0"/>
              <a:t>obrigatória de aditivos (etanol)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 Elevação </a:t>
            </a:r>
            <a:r>
              <a:rPr lang="pt-BR" sz="2400" dirty="0"/>
              <a:t>nas perdas de MS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 Elevação </a:t>
            </a:r>
            <a:r>
              <a:rPr lang="pt-BR" sz="2400" dirty="0"/>
              <a:t>de custos (70 – 110%)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Associações entre aditivos </a:t>
            </a:r>
            <a:r>
              <a:rPr lang="pt-BR" b="1" dirty="0" err="1" smtClean="0"/>
              <a:t>hetero</a:t>
            </a:r>
            <a:r>
              <a:rPr lang="pt-BR" b="1" dirty="0" smtClean="0"/>
              <a:t> e </a:t>
            </a:r>
            <a:r>
              <a:rPr lang="pt-BR" b="1" dirty="0" err="1" smtClean="0"/>
              <a:t>homofermentativos</a:t>
            </a:r>
            <a:endParaRPr lang="pt-BR" b="1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314325" y="1484784"/>
          <a:ext cx="846391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6804248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err="1" smtClean="0">
                <a:solidFill>
                  <a:schemeClr val="bg1"/>
                </a:solidFill>
              </a:rPr>
              <a:t>Zopollatto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Associações entre aditivos </a:t>
            </a:r>
            <a:r>
              <a:rPr lang="pt-BR" b="1" dirty="0" err="1" smtClean="0"/>
              <a:t>hetero</a:t>
            </a:r>
            <a:r>
              <a:rPr lang="pt-BR" b="1" dirty="0" smtClean="0"/>
              <a:t> e </a:t>
            </a:r>
            <a:r>
              <a:rPr lang="pt-BR" b="1" dirty="0" err="1" smtClean="0"/>
              <a:t>homofermentativos</a:t>
            </a:r>
            <a:endParaRPr lang="pt-BR" b="1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395536" y="1556792"/>
          <a:ext cx="8329641" cy="4787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6804248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err="1" smtClean="0">
                <a:solidFill>
                  <a:schemeClr val="bg1"/>
                </a:solidFill>
              </a:rPr>
              <a:t>Zopollatto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Associações entre aditivos </a:t>
            </a:r>
            <a:r>
              <a:rPr lang="pt-BR" b="1" dirty="0" err="1" smtClean="0"/>
              <a:t>hetero</a:t>
            </a:r>
            <a:r>
              <a:rPr lang="pt-BR" b="1" dirty="0" smtClean="0"/>
              <a:t> e </a:t>
            </a:r>
            <a:r>
              <a:rPr lang="pt-BR" b="1" dirty="0" err="1" smtClean="0"/>
              <a:t>homofermentativos</a:t>
            </a:r>
            <a:endParaRPr lang="pt-BR" b="1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/>
        </p:nvGraphicFramePr>
        <p:xfrm>
          <a:off x="323528" y="1484784"/>
          <a:ext cx="8472517" cy="493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6804248" y="638132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600" dirty="0" err="1" smtClean="0">
                <a:solidFill>
                  <a:schemeClr val="bg1"/>
                </a:solidFill>
              </a:rPr>
              <a:t>Zopollatto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et</a:t>
            </a:r>
            <a:r>
              <a:rPr lang="pt-BR" sz="1600" dirty="0" smtClean="0">
                <a:solidFill>
                  <a:schemeClr val="bg1"/>
                </a:solidFill>
              </a:rPr>
              <a:t> al. (2009)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AM_0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8136904" cy="6102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SP - ESAL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332656"/>
            <a:ext cx="7848873" cy="5886655"/>
          </a:xfrm>
          <a:prstGeom prst="rect">
            <a:avLst/>
          </a:prstGeom>
        </p:spPr>
      </p:pic>
      <p:pic>
        <p:nvPicPr>
          <p:cNvPr id="5" name="Picture 4" descr="logo do grupo maior.jpg"/>
          <p:cNvPicPr>
            <a:picLocks noChangeAspect="1"/>
          </p:cNvPicPr>
          <p:nvPr/>
        </p:nvPicPr>
        <p:blipFill>
          <a:blip r:embed="rId3" cstate="print"/>
          <a:srcRect l="11807" r="9799"/>
          <a:stretch>
            <a:fillRect/>
          </a:stretch>
        </p:blipFill>
        <p:spPr>
          <a:xfrm>
            <a:off x="7774306" y="188640"/>
            <a:ext cx="1190182" cy="1138661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23206" y="4759984"/>
            <a:ext cx="55451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Departamento de Zootecnia</a:t>
            </a:r>
          </a:p>
          <a:p>
            <a:pPr algn="ctr">
              <a:defRPr/>
            </a:pPr>
            <a:r>
              <a:rPr lang="pt-BR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USP/ESALQ</a:t>
            </a:r>
          </a:p>
          <a:p>
            <a:pPr algn="ctr">
              <a:defRPr/>
            </a:pPr>
            <a:r>
              <a:rPr lang="pt-B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(19) </a:t>
            </a:r>
            <a:r>
              <a:rPr lang="pt-B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3429-4134</a:t>
            </a:r>
            <a:endParaRPr lang="pt-BR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pt-B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nussio@usp.br</a:t>
            </a:r>
            <a:endParaRPr lang="pt-BR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1560" y="476672"/>
            <a:ext cx="25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i="1" dirty="0" smtClean="0"/>
              <a:t>OBRIGADO</a:t>
            </a:r>
            <a:endParaRPr lang="pt-B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Silagem de cana-de-açúcar</a:t>
            </a:r>
            <a:endParaRPr lang="pt-BR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7504" y="1772816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pt-BR" sz="2400" baseline="0" dirty="0"/>
              <a:t>- Decisão involuntária:</a:t>
            </a:r>
          </a:p>
          <a:p>
            <a:pPr marL="819150" lvl="1" indent="-285750" algn="l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pt-BR" sz="2400" baseline="0" dirty="0"/>
              <a:t>    - Fogo acidental ou geada;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pt-BR" sz="2400" baseline="0" dirty="0"/>
              <a:t>- Decisão voluntária: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t-BR" sz="2400" baseline="0" dirty="0"/>
              <a:t>- Liberação de glebas;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t-BR" sz="2400" baseline="0" dirty="0"/>
              <a:t>- Evitar sobras e acamamento;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t-BR" sz="2400" baseline="0" dirty="0"/>
              <a:t>- Agilização da logística operacional;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t-BR" sz="2400" baseline="0" dirty="0"/>
              <a:t>- Atendimento a rebanhos de grande porte; 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t-BR" sz="2400" baseline="0" dirty="0"/>
              <a:t>- Melhor manejo agronômico de talhões;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t-BR" sz="2400" baseline="0" dirty="0"/>
              <a:t>- Elevação custos </a:t>
            </a:r>
            <a:r>
              <a:rPr lang="pt-BR" sz="2400" baseline="0" dirty="0" err="1"/>
              <a:t>vs</a:t>
            </a:r>
            <a:r>
              <a:rPr lang="pt-BR" sz="2400" baseline="0" dirty="0"/>
              <a:t> Controle de perdas;</a:t>
            </a:r>
            <a:endParaRPr lang="pt-BR" sz="2400" baseline="0" dirty="0">
              <a:solidFill>
                <a:srgbClr val="FFFF00"/>
              </a:solidFill>
            </a:endParaRPr>
          </a:p>
        </p:txBody>
      </p:sp>
      <p:pic>
        <p:nvPicPr>
          <p:cNvPr id="9" name="Imagem 8" descr="DEFESA 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340768"/>
            <a:ext cx="2951928" cy="2213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1" descr="DSCF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48880"/>
            <a:ext cx="3072341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Silagem de cana-de-açúcar</a:t>
            </a:r>
            <a:endParaRPr lang="pt-BR" b="1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11560" y="1598886"/>
            <a:ext cx="795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dirty="0" smtClean="0"/>
              <a:t>Trabalhos </a:t>
            </a:r>
            <a:r>
              <a:rPr lang="pt-BR" sz="2400" dirty="0"/>
              <a:t>publicados nas Reuniões da SBZ</a:t>
            </a:r>
          </a:p>
        </p:txBody>
      </p:sp>
      <p:graphicFrame>
        <p:nvGraphicFramePr>
          <p:cNvPr id="10" name="Chart 1"/>
          <p:cNvGraphicFramePr>
            <a:graphicFrameLocks/>
          </p:cNvGraphicFramePr>
          <p:nvPr/>
        </p:nvGraphicFramePr>
        <p:xfrm>
          <a:off x="755576" y="1985962"/>
          <a:ext cx="7992888" cy="42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Composição química de silagens de        cana-de-açúcar</a:t>
            </a:r>
            <a:endParaRPr lang="pt-BR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67542" y="2729736"/>
          <a:ext cx="8280921" cy="3363560"/>
        </p:xfrm>
        <a:graphic>
          <a:graphicData uri="http://schemas.openxmlformats.org/drawingml/2006/table">
            <a:tbl>
              <a:tblPr/>
              <a:tblGrid>
                <a:gridCol w="2304539"/>
                <a:gridCol w="1837951"/>
                <a:gridCol w="1379477"/>
                <a:gridCol w="1379477"/>
                <a:gridCol w="1379477"/>
              </a:tblGrid>
              <a:tr h="697682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latin typeface="+mj-lt"/>
                        </a:rPr>
                        <a:t>Nutriente</a:t>
                      </a:r>
                      <a:endParaRPr lang="pt-BR" sz="24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latin typeface="+mj-lt"/>
                        </a:rPr>
                        <a:t>Número Amostras</a:t>
                      </a: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latin typeface="+mj-lt"/>
                        </a:rPr>
                        <a:t>Média</a:t>
                      </a: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latin typeface="+mj-lt"/>
                        </a:rPr>
                        <a:t>Mínimo</a:t>
                      </a: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latin typeface="+mj-lt"/>
                        </a:rPr>
                        <a:t>Máximo</a:t>
                      </a: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latin typeface="+mj-lt"/>
                        </a:rPr>
                        <a:t>MS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latin typeface="+mj-lt"/>
                        </a:rPr>
                        <a:t>25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27,78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20,10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57,29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38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latin typeface="+mj-lt"/>
                        </a:rPr>
                        <a:t>PB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latin typeface="+mj-lt"/>
                        </a:rPr>
                        <a:t>25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4,35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1,88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9,77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latin typeface="+mj-lt"/>
                        </a:rPr>
                        <a:t>FB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latin typeface="+mj-lt"/>
                        </a:rPr>
                        <a:t>22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32,73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10,63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36,40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latin typeface="+mj-lt"/>
                        </a:rPr>
                        <a:t>EE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latin typeface="+mj-lt"/>
                        </a:rPr>
                        <a:t>25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1,23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0,67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2,93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latin typeface="+mj-lt"/>
                        </a:rPr>
                        <a:t>MM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latin typeface="+mj-lt"/>
                        </a:rPr>
                        <a:t>24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3,90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2,07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6,46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>
                          <a:latin typeface="+mj-lt"/>
                        </a:rPr>
                        <a:t>ENN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latin typeface="+mj-lt"/>
                        </a:rPr>
                        <a:t>22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57,73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46,22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83,61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38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latin typeface="+mj-lt"/>
                        </a:rPr>
                        <a:t>NDT (</a:t>
                      </a:r>
                      <a:r>
                        <a:rPr lang="pt-BR" sz="2400" b="0" i="0" u="none" strike="noStrike" dirty="0" smtClean="0">
                          <a:latin typeface="+mj-lt"/>
                        </a:rPr>
                        <a:t>est.)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latin typeface="+mj-lt"/>
                        </a:rPr>
                        <a:t>22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57,99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53,87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69,54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67544" y="14847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aseline="0" dirty="0" smtClean="0">
                <a:ea typeface="Times New Roman" pitchFamily="18" charset="0"/>
                <a:cs typeface="Arial" charset="0"/>
              </a:rPr>
              <a:t>Amostras de silagem de cana-de-açúcar analisadas no Laboratório de </a:t>
            </a:r>
            <a:r>
              <a:rPr lang="pt-BR" sz="2400" baseline="0" dirty="0" err="1" smtClean="0">
                <a:ea typeface="Times New Roman" pitchFamily="18" charset="0"/>
                <a:cs typeface="Arial" charset="0"/>
              </a:rPr>
              <a:t>Bromatologia</a:t>
            </a:r>
            <a:r>
              <a:rPr lang="pt-BR" sz="2400" baseline="0" dirty="0" smtClean="0">
                <a:ea typeface="Times New Roman" pitchFamily="18" charset="0"/>
                <a:cs typeface="Arial" charset="0"/>
              </a:rPr>
              <a:t> da USP/ESALQ entre 2000 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Composição química de silagens de        cana-de-açúcar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467544" y="14847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aseline="0" dirty="0" smtClean="0">
                <a:ea typeface="Times New Roman" pitchFamily="18" charset="0"/>
                <a:cs typeface="Arial" charset="0"/>
              </a:rPr>
              <a:t>Amostras de silagem de cana-de-açúcar analisadas no Laboratório de </a:t>
            </a:r>
            <a:r>
              <a:rPr lang="pt-BR" sz="2400" baseline="0" dirty="0" err="1" smtClean="0">
                <a:ea typeface="Times New Roman" pitchFamily="18" charset="0"/>
                <a:cs typeface="Arial" charset="0"/>
              </a:rPr>
              <a:t>Bromatologia</a:t>
            </a:r>
            <a:r>
              <a:rPr lang="pt-BR" sz="2400" baseline="0" dirty="0" smtClean="0">
                <a:ea typeface="Times New Roman" pitchFamily="18" charset="0"/>
                <a:cs typeface="Arial" charset="0"/>
              </a:rPr>
              <a:t> da USP/ESALQ entre 2000 e 2010 (cont.)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1560" y="2780928"/>
          <a:ext cx="8280920" cy="2614110"/>
        </p:xfrm>
        <a:graphic>
          <a:graphicData uri="http://schemas.openxmlformats.org/drawingml/2006/table">
            <a:tbl>
              <a:tblPr/>
              <a:tblGrid>
                <a:gridCol w="2304539"/>
                <a:gridCol w="1837950"/>
                <a:gridCol w="1379477"/>
                <a:gridCol w="1379477"/>
                <a:gridCol w="1379477"/>
              </a:tblGrid>
              <a:tr h="67197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latin typeface="+mj-lt"/>
                        </a:rPr>
                        <a:t>Nutriente</a:t>
                      </a:r>
                      <a:endParaRPr lang="pt-BR" sz="2400" b="1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latin typeface="+mj-lt"/>
                        </a:rPr>
                        <a:t>Número Amostras</a:t>
                      </a: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latin typeface="+mj-lt"/>
                        </a:rPr>
                        <a:t>Média</a:t>
                      </a: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latin typeface="+mj-lt"/>
                        </a:rPr>
                        <a:t>Mínimo</a:t>
                      </a: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latin typeface="+mj-lt"/>
                        </a:rPr>
                        <a:t>Máximo</a:t>
                      </a: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latin typeface="+mj-lt"/>
                        </a:rPr>
                        <a:t>FDN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latin typeface="+mj-lt"/>
                        </a:rPr>
                        <a:t>16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62,63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50,07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74,60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08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latin typeface="+mj-lt"/>
                        </a:rPr>
                        <a:t>FDA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latin typeface="+mj-lt"/>
                        </a:rPr>
                        <a:t>13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39,49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35,86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46,59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8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latin typeface="+mj-lt"/>
                        </a:rPr>
                        <a:t>Lignina 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latin typeface="+mj-lt"/>
                        </a:rPr>
                        <a:t>10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6,57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5,59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7,73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8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latin typeface="+mj-lt"/>
                        </a:rPr>
                        <a:t>Celulose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latin typeface="+mj-lt"/>
                        </a:rPr>
                        <a:t>10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32,77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30,17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38,86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8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latin typeface="+mj-lt"/>
                        </a:rPr>
                        <a:t>pH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latin typeface="+mj-lt"/>
                        </a:rPr>
                        <a:t>2</a:t>
                      </a:r>
                    </a:p>
                  </a:txBody>
                  <a:tcPr marL="8965" marR="8965" marT="8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3,72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3,69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latin typeface="+mj-lt"/>
                        </a:rPr>
                        <a:t>3,75</a:t>
                      </a:r>
                      <a:endParaRPr lang="pt-BR" sz="2400" b="0" i="0" u="none" strike="noStrike" dirty="0">
                        <a:latin typeface="+mj-lt"/>
                      </a:endParaRPr>
                    </a:p>
                  </a:txBody>
                  <a:tcPr marL="8965" marR="8965" marT="8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56612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aseline="0" dirty="0" smtClean="0"/>
              <a:t>Carboidratos não fibrosos = 27,89%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Silagem de cana-de-açúcar</a:t>
            </a:r>
            <a:endParaRPr lang="pt-BR" b="1" dirty="0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0" y="2924944"/>
            <a:ext cx="9001125" cy="2123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400" dirty="0"/>
              <a:t>Glicose + 2 ADP + 2 </a:t>
            </a:r>
            <a:r>
              <a:rPr lang="pt-BR" sz="2400" dirty="0" err="1"/>
              <a:t>Pi</a:t>
            </a:r>
            <a:r>
              <a:rPr lang="pt-BR" sz="2400" dirty="0"/>
              <a:t>   =  2 Etanol + 2 CO</a:t>
            </a:r>
            <a:r>
              <a:rPr lang="pt-BR" sz="2400" baseline="-25000" dirty="0"/>
              <a:t>2</a:t>
            </a:r>
            <a:r>
              <a:rPr lang="pt-BR" sz="2400" dirty="0"/>
              <a:t> + 2 ATP + 2 H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pt-BR" sz="2400" dirty="0"/>
          </a:p>
          <a:p>
            <a:pPr eaLnBrk="0" hangingPunct="0">
              <a:spcBef>
                <a:spcPct val="50000"/>
              </a:spcBef>
              <a:defRPr/>
            </a:pPr>
            <a:r>
              <a:rPr lang="pt-BR" sz="2400" dirty="0"/>
              <a:t>      </a:t>
            </a:r>
            <a:r>
              <a:rPr lang="pt-BR" sz="2400" dirty="0" smtClean="0"/>
              <a:t>-Perda </a:t>
            </a:r>
            <a:r>
              <a:rPr lang="pt-BR" sz="2400" dirty="0"/>
              <a:t>de MS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pt-BR" sz="2400" dirty="0"/>
              <a:t>      -Perda de 53 kg NDT/t silagem ensilada </a:t>
            </a:r>
            <a:r>
              <a:rPr lang="pt-BR" sz="2000" dirty="0"/>
              <a:t>(</a:t>
            </a:r>
            <a:r>
              <a:rPr lang="pt-BR" sz="2000" dirty="0" err="1"/>
              <a:t>Baliero</a:t>
            </a:r>
            <a:r>
              <a:rPr lang="pt-BR" sz="2000" dirty="0"/>
              <a:t> Neto </a:t>
            </a:r>
            <a:r>
              <a:rPr lang="pt-BR" sz="2000" dirty="0" err="1"/>
              <a:t>et</a:t>
            </a:r>
            <a:r>
              <a:rPr lang="pt-BR" sz="2000" dirty="0"/>
              <a:t> </a:t>
            </a:r>
            <a:r>
              <a:rPr lang="pt-BR" sz="2000" dirty="0" smtClean="0"/>
              <a:t>al., 2009</a:t>
            </a:r>
            <a:r>
              <a:rPr lang="pt-BR" sz="2000" dirty="0"/>
              <a:t>)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11560" y="1556792"/>
            <a:ext cx="795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Fermentação Alcoólica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14750" y="5221064"/>
            <a:ext cx="2571750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ADITIVOS</a:t>
            </a:r>
            <a:endParaRPr lang="en-US" sz="32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35896" y="2078533"/>
            <a:ext cx="2357438" cy="2214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Silagem de cana-de-açúcar</a:t>
            </a:r>
            <a:endParaRPr lang="pt-BR" b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79512" y="1340768"/>
          <a:ext cx="8821613" cy="5486400"/>
        </p:xfrm>
        <a:graphic>
          <a:graphicData uri="http://schemas.openxmlformats.org/drawingml/2006/table">
            <a:tbl>
              <a:tblPr/>
              <a:tblGrid>
                <a:gridCol w="4963988"/>
                <a:gridCol w="1754188"/>
                <a:gridCol w="2103437"/>
              </a:tblGrid>
              <a:tr h="3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Rotas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 perdida (%)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Energia perdida (%)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1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Bactéria láctica homofermentativa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glucose → 2 lactato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frutose → 2 lactato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1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Bactéria láctica heterofermentativa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glucose → 1 lactato + 1 etanol + 1 CO</a:t>
                      </a:r>
                      <a:r>
                        <a:rPr kumimoji="0" lang="pt-B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920">
                <a:tc>
                  <a:txBody>
                    <a:bodyPr/>
                    <a:lstStyle/>
                    <a:p>
                      <a:pPr marL="914400" marR="0" lvl="0" indent="-914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frutose → 1 lactato + 3 acetato + 2 manitol + 1 CO</a:t>
                      </a:r>
                      <a:r>
                        <a:rPr kumimoji="0" lang="it-IT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1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Clostrídeo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glucose → 1 butirato + 2 CO</a:t>
                      </a:r>
                      <a:r>
                        <a:rPr kumimoji="0" lang="pt-B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+ 2 H</a:t>
                      </a:r>
                      <a:r>
                        <a:rPr kumimoji="0" lang="pt-B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lactato → 1 butirato + 2 CO</a:t>
                      </a:r>
                      <a:r>
                        <a:rPr kumimoji="0" lang="pt-B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+ 2 H</a:t>
                      </a:r>
                      <a:r>
                        <a:rPr kumimoji="0" lang="pt-B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1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Leveduras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glucose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→ 2 etanol + 2 CO</a:t>
                      </a:r>
                      <a:r>
                        <a:rPr kumimoji="0" lang="pt-B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1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9966"/>
      </a:accent1>
      <a:accent2>
        <a:srgbClr val="CCB400"/>
      </a:accent2>
      <a:accent3>
        <a:srgbClr val="339966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2287</TotalTime>
  <Words>1286</Words>
  <Application>Microsoft Office PowerPoint</Application>
  <PresentationFormat>Apresentação na tela (4:3)</PresentationFormat>
  <Paragraphs>452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2" baseType="lpstr">
      <vt:lpstr>Arial</vt:lpstr>
      <vt:lpstr>Calibri</vt:lpstr>
      <vt:lpstr>Georgia</vt:lpstr>
      <vt:lpstr>Times New Roman</vt:lpstr>
      <vt:lpstr>Verdana</vt:lpstr>
      <vt:lpstr>Wingdings</vt:lpstr>
      <vt:lpstr>Wingdings 2</vt:lpstr>
      <vt:lpstr>Civic</vt:lpstr>
      <vt:lpstr>Silagem de cana-de-açúcar na nutrição de ruminantes</vt:lpstr>
      <vt:lpstr>Silagem de cana-de-açúcar</vt:lpstr>
      <vt:lpstr>Silagem de cana-de-açúcar</vt:lpstr>
      <vt:lpstr>Silagem de cana-de-açúcar</vt:lpstr>
      <vt:lpstr>Silagem de cana-de-açúcar</vt:lpstr>
      <vt:lpstr>Composição química de silagens de        cana-de-açúcar</vt:lpstr>
      <vt:lpstr>Composição química de silagens de        cana-de-açúcar</vt:lpstr>
      <vt:lpstr>Silagem de cana-de-açúcar</vt:lpstr>
      <vt:lpstr>Silagem de cana-de-açúcar</vt:lpstr>
      <vt:lpstr>Perdas de MS em silagem de cana</vt:lpstr>
      <vt:lpstr>Aditivos</vt:lpstr>
      <vt:lpstr>Aditivos químicos</vt:lpstr>
      <vt:lpstr>Aditivos químicos</vt:lpstr>
      <vt:lpstr>Aditivos químicos</vt:lpstr>
      <vt:lpstr>Aditivos químicos</vt:lpstr>
      <vt:lpstr>Aditivos químicos</vt:lpstr>
      <vt:lpstr>Aditivos químicos</vt:lpstr>
      <vt:lpstr>Aditivos químicos</vt:lpstr>
      <vt:lpstr>Aditivos químicos</vt:lpstr>
      <vt:lpstr>Aditivos microbianos</vt:lpstr>
      <vt:lpstr>Bactérias heterofermentativas</vt:lpstr>
      <vt:lpstr>Bactérias heterofermentativas</vt:lpstr>
      <vt:lpstr>Bactérias heterofermentativas</vt:lpstr>
      <vt:lpstr>Bactérias heterofermentativas</vt:lpstr>
      <vt:lpstr>Bactérias heterofermentativas</vt:lpstr>
      <vt:lpstr>Bactérias homofermentativas</vt:lpstr>
      <vt:lpstr>Bactérias homofermentativas</vt:lpstr>
      <vt:lpstr>Comparações hetero e homofermentativas</vt:lpstr>
      <vt:lpstr>Comparações hetero e homofermentativas</vt:lpstr>
      <vt:lpstr>Associações entre aditivos hetero e homofermentativos</vt:lpstr>
      <vt:lpstr>Associações entre aditivos hetero e homofermentativos</vt:lpstr>
      <vt:lpstr>Associações entre aditivos hetero e homofermentativos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 ENZIMAS FIBROLÍTICAS NA NUTRIÇÃO DE RUMINANTES</dc:title>
  <dc:creator>Maity Zopollatto</dc:creator>
  <cp:lastModifiedBy>Diretoria</cp:lastModifiedBy>
  <cp:revision>183</cp:revision>
  <dcterms:created xsi:type="dcterms:W3CDTF">2010-10-29T12:07:51Z</dcterms:created>
  <dcterms:modified xsi:type="dcterms:W3CDTF">2015-10-23T09:42:01Z</dcterms:modified>
</cp:coreProperties>
</file>