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0" r:id="rId7"/>
    <p:sldId id="283" r:id="rId8"/>
    <p:sldId id="261" r:id="rId9"/>
    <p:sldId id="262" r:id="rId10"/>
    <p:sldId id="263" r:id="rId11"/>
    <p:sldId id="264" r:id="rId12"/>
    <p:sldId id="265" r:id="rId13"/>
    <p:sldId id="266" r:id="rId14"/>
    <p:sldId id="267" r:id="rId15"/>
    <p:sldId id="268" r:id="rId16"/>
    <p:sldId id="269" r:id="rId17"/>
    <p:sldId id="270" r:id="rId18"/>
    <p:sldId id="282" r:id="rId19"/>
    <p:sldId id="281"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97F975B-8F84-4360-88C2-4A22C1FBEA1B}"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7FE2A7-E420-4940-879B-15BA092DA86C}"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97F975B-8F84-4360-88C2-4A22C1FBEA1B}"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7FE2A7-E420-4940-879B-15BA092DA86C}"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97F975B-8F84-4360-88C2-4A22C1FBEA1B}"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7FE2A7-E420-4940-879B-15BA092DA86C}"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97F975B-8F84-4360-88C2-4A22C1FBEA1B}"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7FE2A7-E420-4940-879B-15BA092DA86C}"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E97F975B-8F84-4360-88C2-4A22C1FBEA1B}"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7FE2A7-E420-4940-879B-15BA092DA86C}"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97F975B-8F84-4360-88C2-4A22C1FBEA1B}"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7FE2A7-E420-4940-879B-15BA092DA86C}"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97F975B-8F84-4360-88C2-4A22C1FBEA1B}" type="datetimeFigureOut">
              <a:rPr lang="pt-BR" smtClean="0"/>
              <a:pPr/>
              <a:t>31/05/2011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37FE2A7-E420-4940-879B-15BA092DA86C}"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E97F975B-8F84-4360-88C2-4A22C1FBEA1B}" type="datetimeFigureOut">
              <a:rPr lang="pt-BR" smtClean="0"/>
              <a:pPr/>
              <a:t>31/05/2011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37FE2A7-E420-4940-879B-15BA092DA86C}"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97F975B-8F84-4360-88C2-4A22C1FBEA1B}" type="datetimeFigureOut">
              <a:rPr lang="pt-BR" smtClean="0"/>
              <a:pPr/>
              <a:t>31/05/2011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37FE2A7-E420-4940-879B-15BA092DA86C}"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E97F975B-8F84-4360-88C2-4A22C1FBEA1B}"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7FE2A7-E420-4940-879B-15BA092DA86C}"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E97F975B-8F84-4360-88C2-4A22C1FBEA1B}"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7FE2A7-E420-4940-879B-15BA092DA86C}"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F975B-8F84-4360-88C2-4A22C1FBEA1B}" type="datetimeFigureOut">
              <a:rPr lang="pt-BR" smtClean="0"/>
              <a:pPr/>
              <a:t>31/05/2011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FE2A7-E420-4940-879B-15BA092DA86C}"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n-US" sz="8000" b="1" u="sng" dirty="0" smtClean="0">
                <a:effectLst>
                  <a:outerShdw blurRad="38100" dist="38100" dir="2700000" algn="tl">
                    <a:srgbClr val="000000">
                      <a:alpha val="43137"/>
                    </a:srgbClr>
                  </a:outerShdw>
                </a:effectLst>
              </a:rPr>
              <a:t>EXTERNALIDADES</a:t>
            </a:r>
            <a:endParaRPr lang="pt-BR" sz="8000" b="1" u="sng"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16632"/>
            <a:ext cx="9144000" cy="6741368"/>
          </a:xfrm>
        </p:spPr>
        <p:txBody>
          <a:bodyPr>
            <a:normAutofit fontScale="92500" lnSpcReduction="20000"/>
          </a:bodyPr>
          <a:lstStyle/>
          <a:p>
            <a:r>
              <a:rPr lang="en-US" sz="2000" b="1" u="sng" dirty="0" smtClean="0">
                <a:effectLst>
                  <a:outerShdw blurRad="38100" dist="38100" dir="2700000" algn="tl">
                    <a:srgbClr val="000000">
                      <a:alpha val="43137"/>
                    </a:srgbClr>
                  </a:outerShdw>
                </a:effectLst>
              </a:rPr>
              <a:t>QUE TIPOS DE OUTROS ARRANJOS QUE O “CONFEITEIRO E O MÉDICO” PODEM NEGOCIAR DIRETAMENTE ENTRE SI E QUE BENEFICIAM AMBAS PARTES ENVOLVIDAS</a:t>
            </a:r>
            <a:r>
              <a:rPr lang="en-US" sz="2000" b="1" dirty="0" smtClean="0">
                <a:effectLst>
                  <a:outerShdw blurRad="38100" dist="38100" dir="2700000" algn="tl">
                    <a:srgbClr val="000000">
                      <a:alpha val="43137"/>
                    </a:srgbClr>
                  </a:outerShdw>
                </a:effectLst>
              </a:rPr>
              <a:t>?</a:t>
            </a:r>
          </a:p>
          <a:p>
            <a:endParaRPr lang="en-US" sz="2000" b="1" dirty="0" smtClean="0"/>
          </a:p>
          <a:p>
            <a:pPr>
              <a:buNone/>
            </a:pPr>
            <a:r>
              <a:rPr lang="en-US" sz="2000" b="1" dirty="0" smtClean="0"/>
              <a:t>                   </a:t>
            </a:r>
            <a:r>
              <a:rPr lang="en-US" sz="2000" dirty="0" smtClean="0"/>
              <a:t># SUPONHA QUE </a:t>
            </a:r>
            <a:r>
              <a:rPr lang="en-US" sz="2000" dirty="0" err="1" smtClean="0"/>
              <a:t>CMg</a:t>
            </a:r>
            <a:r>
              <a:rPr lang="en-US" sz="2000" dirty="0" smtClean="0"/>
              <a:t> EXT. = $ 2/UNIDADE DA “CONFEITO”.</a:t>
            </a:r>
          </a:p>
          <a:p>
            <a:pPr>
              <a:buNone/>
            </a:pPr>
            <a:r>
              <a:rPr lang="en-US" sz="2000" dirty="0" smtClean="0"/>
              <a:t>                   # SUPONHA QUE O MÉDICO OFEREÇA AO CONFEITEIRO $ 2 POR </a:t>
            </a:r>
          </a:p>
          <a:p>
            <a:pPr>
              <a:buNone/>
            </a:pPr>
            <a:r>
              <a:rPr lang="en-US" sz="2000" dirty="0" smtClean="0"/>
              <a:t>                      UNIDADE NÃO PRODUZIDA.  </a:t>
            </a:r>
          </a:p>
          <a:p>
            <a:pPr>
              <a:buNone/>
            </a:pPr>
            <a:r>
              <a:rPr lang="en-US" sz="2000" dirty="0" smtClean="0"/>
              <a:t>                   # NESTE CASO, ENTÃO, PARA CADA UNIDADE QUE O CONFEITEIRO </a:t>
            </a:r>
          </a:p>
          <a:p>
            <a:pPr>
              <a:buNone/>
            </a:pPr>
            <a:r>
              <a:rPr lang="en-US" sz="2000" dirty="0" smtClean="0"/>
              <a:t>                      PRODUZA ELE DEIXA DE GANHAR $ 2 DO MÉDICO. ASSIM SENDO, A OFERTA DO</a:t>
            </a:r>
          </a:p>
          <a:p>
            <a:pPr>
              <a:buNone/>
            </a:pPr>
            <a:r>
              <a:rPr lang="en-US" sz="2000" dirty="0"/>
              <a:t> </a:t>
            </a:r>
            <a:r>
              <a:rPr lang="en-US" sz="2000" dirty="0" smtClean="0"/>
              <a:t>                     MÉDICO GERA UM </a:t>
            </a:r>
            <a:r>
              <a:rPr lang="en-US" sz="2000" b="1" u="sng" dirty="0" smtClean="0">
                <a:effectLst>
                  <a:outerShdw blurRad="38100" dist="38100" dir="2700000" algn="tl">
                    <a:srgbClr val="000000">
                      <a:alpha val="43137"/>
                    </a:srgbClr>
                  </a:outerShdw>
                </a:effectLst>
              </a:rPr>
              <a:t>CUSTO DE OPORTUNIDADE  AO CONFEITEIRO, O QUAL SE </a:t>
            </a:r>
          </a:p>
          <a:p>
            <a:pPr>
              <a:buNone/>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TORNA PARTE DO CUSTO MARGINAL PERCEBIDO PELO CONFEITEIRO</a:t>
            </a:r>
            <a:r>
              <a:rPr lang="en-US" sz="2000" dirty="0" smtClean="0"/>
              <a:t>.  AO </a:t>
            </a:r>
          </a:p>
          <a:p>
            <a:pPr>
              <a:buNone/>
            </a:pPr>
            <a:r>
              <a:rPr lang="en-US" sz="2000" dirty="0"/>
              <a:t> </a:t>
            </a:r>
            <a:r>
              <a:rPr lang="en-US" sz="2000" dirty="0" smtClean="0"/>
              <a:t>                     FINAL, A SUA DECISÃO ÓTIMA DE PRODUÇÃO SERÁ  EXATAMENTE A MESMA </a:t>
            </a:r>
          </a:p>
          <a:p>
            <a:pPr>
              <a:buNone/>
            </a:pPr>
            <a:r>
              <a:rPr lang="en-US" sz="2000" dirty="0"/>
              <a:t> </a:t>
            </a:r>
            <a:r>
              <a:rPr lang="en-US" sz="2000" dirty="0" smtClean="0"/>
              <a:t>                     QUE UM IMPOSTO PIGOU FARIA.  A NOVA CURVA DE CUSTO MARGINAL </a:t>
            </a:r>
          </a:p>
          <a:p>
            <a:pPr>
              <a:buNone/>
            </a:pPr>
            <a:r>
              <a:rPr lang="en-US" sz="2000" dirty="0"/>
              <a:t> </a:t>
            </a:r>
            <a:r>
              <a:rPr lang="en-US" sz="2000" dirty="0" smtClean="0"/>
              <a:t>                     EFETIVAMENTE PERCEBIDA PELO CONFEITEIRO COINCIDIRÁ COM A CURVA DE</a:t>
            </a:r>
          </a:p>
          <a:p>
            <a:pPr>
              <a:buNone/>
            </a:pPr>
            <a:r>
              <a:rPr lang="en-US" sz="2000" dirty="0"/>
              <a:t> </a:t>
            </a:r>
            <a:r>
              <a:rPr lang="en-US" sz="2000" dirty="0" smtClean="0"/>
              <a:t>                     CUSTO </a:t>
            </a:r>
            <a:r>
              <a:rPr lang="en-US" sz="2000" dirty="0"/>
              <a:t>MARGINAL SOCIAL, ISTO É: </a:t>
            </a:r>
            <a:endParaRPr lang="en-US" sz="2000" dirty="0" smtClean="0"/>
          </a:p>
          <a:p>
            <a:pPr>
              <a:buNone/>
            </a:pPr>
            <a:endParaRPr lang="en-US" sz="2000" dirty="0" smtClean="0"/>
          </a:p>
          <a:p>
            <a:pPr>
              <a:buNone/>
            </a:pPr>
            <a:r>
              <a:rPr lang="en-US" sz="2000" dirty="0"/>
              <a:t> </a:t>
            </a:r>
            <a:r>
              <a:rPr lang="en-US" sz="2000" dirty="0" smtClean="0"/>
              <a:t>                      </a:t>
            </a:r>
            <a:r>
              <a:rPr lang="en-US" sz="2000" b="1" dirty="0" err="1" smtClean="0"/>
              <a:t>CMg</a:t>
            </a:r>
            <a:r>
              <a:rPr lang="en-US" sz="2000" b="1" dirty="0" smtClean="0"/>
              <a:t> </a:t>
            </a:r>
            <a:r>
              <a:rPr lang="en-US" sz="2000" b="1" dirty="0"/>
              <a:t>SOCIAL = </a:t>
            </a:r>
            <a:r>
              <a:rPr lang="en-US" sz="2000" b="1" dirty="0" err="1"/>
              <a:t>CMg</a:t>
            </a:r>
            <a:r>
              <a:rPr lang="en-US" sz="2000" b="1" dirty="0"/>
              <a:t> PERCEBIDO = </a:t>
            </a:r>
            <a:r>
              <a:rPr lang="en-US" sz="2600" b="1" dirty="0" smtClean="0"/>
              <a:t>[</a:t>
            </a:r>
            <a:r>
              <a:rPr lang="en-US" sz="2000" b="1" dirty="0" err="1" smtClean="0"/>
              <a:t>CMg</a:t>
            </a:r>
            <a:r>
              <a:rPr lang="en-US" sz="2000" b="1" dirty="0" smtClean="0"/>
              <a:t> </a:t>
            </a:r>
            <a:r>
              <a:rPr lang="en-US" sz="2000" b="1" dirty="0"/>
              <a:t>+ </a:t>
            </a:r>
            <a:r>
              <a:rPr lang="en-US" sz="2000" b="1" dirty="0" err="1"/>
              <a:t>CMg</a:t>
            </a:r>
            <a:r>
              <a:rPr lang="en-US" sz="2000" b="1" dirty="0"/>
              <a:t> </a:t>
            </a:r>
            <a:r>
              <a:rPr lang="en-US" sz="2000" b="1" dirty="0" smtClean="0"/>
              <a:t>OPORTUNIDADE</a:t>
            </a:r>
            <a:r>
              <a:rPr lang="en-US" sz="2600" b="1" dirty="0" smtClean="0"/>
              <a:t>]</a:t>
            </a:r>
            <a:r>
              <a:rPr lang="en-US" sz="2000" dirty="0" smtClean="0"/>
              <a:t>.</a:t>
            </a:r>
          </a:p>
          <a:p>
            <a:pPr>
              <a:buNone/>
            </a:pPr>
            <a:endParaRPr lang="en-US" sz="2000" b="1" dirty="0" smtClean="0"/>
          </a:p>
          <a:p>
            <a:r>
              <a:rPr lang="en-US" sz="2000" b="1" dirty="0" smtClean="0">
                <a:effectLst>
                  <a:outerShdw blurRad="38100" dist="38100" dir="2700000" algn="tl">
                    <a:srgbClr val="000000">
                      <a:alpha val="43137"/>
                    </a:srgbClr>
                  </a:outerShdw>
                </a:effectLst>
              </a:rPr>
              <a:t>EM SUMA, INDEPENDENTEMENTE DOS DETALHES DO ARRANJO ACORDADO DIRETAMENTE ENTRE O MÉDICO E O CONFEITEIRO, SEMPRE SERÁ O CASO DE QUE O CONFEITEIRO PODE EXTRAIR UM “SUBORNO” DO MÉDICO DE NO MÁXIMO $ 2 POR UNIDADE NÃO PRODUZIDA NA CONFEITARIA.</a:t>
            </a:r>
          </a:p>
          <a:p>
            <a:r>
              <a:rPr lang="en-US" sz="2000" b="1" dirty="0" smtClean="0"/>
              <a:t> </a:t>
            </a:r>
          </a:p>
          <a:p>
            <a:endParaRPr lang="en-US" sz="2000" b="1" dirty="0" smtClean="0"/>
          </a:p>
          <a:p>
            <a:endParaRPr lang="en-US" sz="2000" dirty="0" smtClean="0"/>
          </a:p>
          <a:p>
            <a:endParaRPr lang="pt-B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Grp="1" noChangeAspect="1" noChangeArrowheads="1"/>
          </p:cNvPicPr>
          <p:nvPr>
            <p:ph idx="1"/>
          </p:nvPr>
        </p:nvPicPr>
        <p:blipFill>
          <a:blip r:embed="rId2" cstate="print"/>
          <a:srcRect/>
          <a:stretch>
            <a:fillRect/>
          </a:stretch>
        </p:blipFill>
        <p:spPr bwMode="auto">
          <a:xfrm>
            <a:off x="107504" y="548680"/>
            <a:ext cx="8856984" cy="54006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10000"/>
          </a:bodyPr>
          <a:lstStyle/>
          <a:p>
            <a:r>
              <a:rPr lang="en-US" sz="2000" b="1" dirty="0" smtClean="0">
                <a:effectLst>
                  <a:outerShdw blurRad="38100" dist="38100" dir="2700000" algn="tl">
                    <a:srgbClr val="000000">
                      <a:alpha val="43137"/>
                    </a:srgbClr>
                  </a:outerShdw>
                </a:effectLst>
              </a:rPr>
              <a:t>EM SUMA, </a:t>
            </a:r>
            <a:r>
              <a:rPr lang="en-US" sz="2000" b="1" u="sng" dirty="0" smtClean="0">
                <a:effectLst>
                  <a:outerShdw blurRad="38100" dist="38100" dir="2700000" algn="tl">
                    <a:srgbClr val="000000">
                      <a:alpha val="43137"/>
                    </a:srgbClr>
                  </a:outerShdw>
                </a:effectLst>
              </a:rPr>
              <a:t>NA AUSÊNCIA DE CUSTOS DE TRANSAÇÃO</a:t>
            </a:r>
            <a:r>
              <a:rPr lang="en-US" sz="2000" b="1" dirty="0" smtClean="0">
                <a:effectLst>
                  <a:outerShdw blurRad="38100" dist="38100" dir="2700000" algn="tl">
                    <a:srgbClr val="000000">
                      <a:alpha val="43137"/>
                    </a:srgbClr>
                  </a:outerShdw>
                </a:effectLst>
              </a:rPr>
              <a:t>, UM RESULTADO SOCIALMENTE EFICIENTE SERÁ ALCANÇADO MEDIANTE ACORDOS  DIRETAMENTE NEGOCIADOS ENTRE AS PARTES ENVOLVIDAS.  ESSA SOLUÇÃO CORRESPONDE A UMA SOLUÇÃO PRIVADA PARA A EXTERNALIDADE E ELA INDEPENDE DE COMO SÃO ATRIBUÍDOS OS DIREITOS DE PROPRIEDADE.</a:t>
            </a:r>
          </a:p>
          <a:p>
            <a:endParaRPr lang="en-US" sz="2000" dirty="0" smtClean="0"/>
          </a:p>
          <a:p>
            <a:r>
              <a:rPr lang="en-US" sz="2000" dirty="0" smtClean="0"/>
              <a:t>                   </a:t>
            </a:r>
            <a:r>
              <a:rPr lang="en-US" sz="2000" b="1" dirty="0" smtClean="0"/>
              <a:t> </a:t>
            </a:r>
            <a:r>
              <a:rPr lang="en-US" sz="2000" b="1" u="sng" dirty="0" smtClean="0"/>
              <a:t>UM IMPOSTO PIGOU ASSEGURA O DIREITO DE PROPRIEDADE AO </a:t>
            </a:r>
          </a:p>
          <a:p>
            <a:r>
              <a:rPr lang="en-US" sz="2000" b="1" dirty="0" smtClean="0"/>
              <a:t>                    </a:t>
            </a:r>
            <a:r>
              <a:rPr lang="en-US" sz="2000" b="1" u="sng" dirty="0" smtClean="0"/>
              <a:t>MÉDICO (TEM DIREITO AO SILÊNCIO)</a:t>
            </a:r>
            <a:r>
              <a:rPr lang="en-US" sz="2000" dirty="0" smtClean="0"/>
              <a:t> E RESULTA NUM GANHO</a:t>
            </a:r>
          </a:p>
          <a:p>
            <a:r>
              <a:rPr lang="en-US" sz="2000" dirty="0" smtClean="0"/>
              <a:t>                    SOCIAL (PARETO-EFICIENTE) = </a:t>
            </a:r>
            <a:r>
              <a:rPr lang="en-US" sz="2000" b="1" dirty="0" smtClean="0">
                <a:effectLst>
                  <a:outerShdw blurRad="38100" dist="38100" dir="2700000" algn="tl">
                    <a:srgbClr val="000000">
                      <a:alpha val="43137"/>
                    </a:srgbClr>
                  </a:outerShdw>
                </a:effectLst>
              </a:rPr>
              <a:t>(A)</a:t>
            </a:r>
            <a:r>
              <a:rPr lang="en-US" sz="2000" dirty="0" smtClean="0"/>
              <a:t>. </a:t>
            </a:r>
          </a:p>
          <a:p>
            <a:endParaRPr lang="en-US" sz="2000" b="1" dirty="0"/>
          </a:p>
          <a:p>
            <a:r>
              <a:rPr lang="en-US" sz="2000" b="1" dirty="0" smtClean="0"/>
              <a:t>                    </a:t>
            </a:r>
            <a:r>
              <a:rPr lang="en-US" sz="2000" b="1" u="sng" dirty="0" smtClean="0"/>
              <a:t>DE MESMO MODO, DADO O DIREITO DE PROPRIEDADE DO MÉDICO</a:t>
            </a:r>
            <a:r>
              <a:rPr lang="en-US" sz="2000" dirty="0" smtClean="0"/>
              <a:t>, </a:t>
            </a:r>
          </a:p>
          <a:p>
            <a:r>
              <a:rPr lang="en-US" sz="2000" dirty="0"/>
              <a:t> </a:t>
            </a:r>
            <a:r>
              <a:rPr lang="en-US" sz="2000" dirty="0" smtClean="0"/>
              <a:t>                   O SISTEMA LEGAL PENALIZARIA O CONFEITEIRO (“AO NÍVEL DO </a:t>
            </a:r>
            <a:r>
              <a:rPr lang="en-US" sz="2000" dirty="0" err="1" smtClean="0"/>
              <a:t>CMgEXT</a:t>
            </a:r>
            <a:r>
              <a:rPr lang="en-US" sz="2000" dirty="0" smtClean="0"/>
              <a:t>”) E </a:t>
            </a:r>
          </a:p>
          <a:p>
            <a:r>
              <a:rPr lang="en-US" sz="2000" dirty="0"/>
              <a:t> </a:t>
            </a:r>
            <a:r>
              <a:rPr lang="en-US" sz="2000" dirty="0" smtClean="0"/>
              <a:t>                   ELEVARIA A CURVA DE </a:t>
            </a:r>
            <a:r>
              <a:rPr lang="en-US" sz="2000" dirty="0" err="1" smtClean="0"/>
              <a:t>CMgPRIV</a:t>
            </a:r>
            <a:r>
              <a:rPr lang="en-US" sz="2000" dirty="0" smtClean="0"/>
              <a:t> PARA A CURVA DE </a:t>
            </a:r>
            <a:r>
              <a:rPr lang="en-US" sz="2000" dirty="0" err="1" smtClean="0"/>
              <a:t>CMgSOCIAL</a:t>
            </a:r>
            <a:r>
              <a:rPr lang="en-US" sz="2000" dirty="0" smtClean="0"/>
              <a:t> E, ASSIM, TAMBEM</a:t>
            </a:r>
          </a:p>
          <a:p>
            <a:r>
              <a:rPr lang="en-US" sz="2000" dirty="0"/>
              <a:t> </a:t>
            </a:r>
            <a:r>
              <a:rPr lang="en-US" sz="2000" dirty="0" smtClean="0"/>
              <a:t>                   RESULTA NUM GANHO SOCIAL (PARETO-EFICIENTE) = </a:t>
            </a:r>
            <a:r>
              <a:rPr lang="en-US" sz="2000" b="1" dirty="0" smtClean="0">
                <a:effectLst>
                  <a:outerShdw blurRad="38100" dist="38100" dir="2700000" algn="tl">
                    <a:srgbClr val="000000">
                      <a:alpha val="43137"/>
                    </a:srgbClr>
                  </a:outerShdw>
                </a:effectLst>
              </a:rPr>
              <a:t>(A)</a:t>
            </a:r>
            <a:r>
              <a:rPr lang="en-US" sz="2000" dirty="0" smtClean="0"/>
              <a:t>.</a:t>
            </a:r>
          </a:p>
          <a:p>
            <a:endParaRPr lang="en-US" sz="2000" dirty="0" smtClean="0"/>
          </a:p>
          <a:p>
            <a:r>
              <a:rPr lang="en-US" sz="2000" dirty="0" smtClean="0"/>
              <a:t>                      </a:t>
            </a:r>
            <a:r>
              <a:rPr lang="en-US" sz="2000" b="1" u="sng" dirty="0" smtClean="0"/>
              <a:t>SE, POR OUTRO LADO, O DIREITO DE PROPRIEDADE É ATRIBUÍDA AO </a:t>
            </a:r>
          </a:p>
          <a:p>
            <a:r>
              <a:rPr lang="en-US" sz="2000" b="1" dirty="0"/>
              <a:t> </a:t>
            </a:r>
            <a:r>
              <a:rPr lang="en-US" sz="2000" b="1" dirty="0" smtClean="0"/>
              <a:t>                     </a:t>
            </a:r>
            <a:r>
              <a:rPr lang="en-US" sz="2000" b="1" u="sng" dirty="0" smtClean="0"/>
              <a:t>CONFEITEIRO (I.E., ELE TÊM DIREITO A EXERCER A SUA ATIVIDADE PRODUTIVA, </a:t>
            </a:r>
          </a:p>
          <a:p>
            <a:r>
              <a:rPr lang="en-US" sz="2000" b="1" dirty="0" smtClean="0"/>
              <a:t>                      </a:t>
            </a:r>
            <a:r>
              <a:rPr lang="en-US" sz="2000" b="1" u="sng" dirty="0" smtClean="0"/>
              <a:t>INDEPENDENTEMENTE DO BARULHO QUE GERA)</a:t>
            </a:r>
            <a:r>
              <a:rPr lang="en-US" sz="2000" dirty="0" smtClean="0"/>
              <a:t>, ENTÃO O MÉDICO TEM </a:t>
            </a:r>
          </a:p>
          <a:p>
            <a:r>
              <a:rPr lang="en-US" sz="2000" dirty="0"/>
              <a:t> </a:t>
            </a:r>
            <a:r>
              <a:rPr lang="en-US" sz="2000" dirty="0" smtClean="0"/>
              <a:t>                     INCENTIVO A “SUBORNAR” O CONFEITEIRO (DE NO MÁXIMO $2 POR UNIDADE</a:t>
            </a:r>
          </a:p>
          <a:p>
            <a:r>
              <a:rPr lang="en-US" sz="2000" dirty="0"/>
              <a:t> </a:t>
            </a:r>
            <a:r>
              <a:rPr lang="en-US" sz="2000" dirty="0" smtClean="0"/>
              <a:t>                     NÃO PRODUZIDA: GERA CUSTO DE OPORTUNIDADE AO CONFEITTEIRO) PARA QUE</a:t>
            </a:r>
          </a:p>
          <a:p>
            <a:r>
              <a:rPr lang="en-US" sz="2000" dirty="0"/>
              <a:t> </a:t>
            </a:r>
            <a:r>
              <a:rPr lang="en-US" sz="2000" dirty="0" smtClean="0"/>
              <a:t>                     PRODUZA “Q</a:t>
            </a:r>
            <a:r>
              <a:rPr lang="en-US" sz="2000" baseline="-25000" dirty="0" smtClean="0"/>
              <a:t>S</a:t>
            </a:r>
            <a:r>
              <a:rPr lang="en-US" sz="2000" dirty="0" smtClean="0"/>
              <a:t> ” (OU SEJA, UMA SOLUÇÃO PRIVADA PARA A EXTERNALIDADE) E, </a:t>
            </a:r>
          </a:p>
          <a:p>
            <a:r>
              <a:rPr lang="en-US" sz="2000" dirty="0"/>
              <a:t> </a:t>
            </a:r>
            <a:r>
              <a:rPr lang="en-US" sz="2000" dirty="0" smtClean="0"/>
              <a:t>                     AINDA ASSIM, O GANHO SOCIAL (PARETO-EFICIENTE) SE MANTÉM EM: </a:t>
            </a:r>
            <a:r>
              <a:rPr lang="en-US" sz="2000" b="1" dirty="0" smtClean="0">
                <a:effectLst>
                  <a:outerShdw blurRad="38100" dist="38100" dir="2700000" algn="tl">
                    <a:srgbClr val="000000">
                      <a:alpha val="43137"/>
                    </a:srgbClr>
                  </a:outerShdw>
                </a:effectLst>
              </a:rPr>
              <a:t>(A)</a:t>
            </a:r>
            <a:r>
              <a:rPr lang="en-US" sz="2000" dirty="0" smtClean="0"/>
              <a:t>.</a:t>
            </a:r>
          </a:p>
          <a:p>
            <a:endParaRPr lang="en-US" sz="2000" dirty="0" smtClean="0"/>
          </a:p>
          <a:p>
            <a:r>
              <a:rPr lang="en-US" sz="2000" dirty="0" smtClean="0"/>
              <a:t>                       </a:t>
            </a:r>
            <a:endParaRPr lang="pt-B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706090"/>
          </a:xfrm>
        </p:spPr>
        <p:txBody>
          <a:bodyPr>
            <a:normAutofit/>
          </a:bodyPr>
          <a:lstStyle/>
          <a:p>
            <a:r>
              <a:rPr lang="en-US" sz="3600" b="1" u="sng" dirty="0" smtClean="0">
                <a:effectLst>
                  <a:outerShdw blurRad="38100" dist="38100" dir="2700000" algn="tl">
                    <a:srgbClr val="000000">
                      <a:alpha val="43137"/>
                    </a:srgbClr>
                  </a:outerShdw>
                </a:effectLst>
              </a:rPr>
              <a:t>SOLUÇÕES ALTERNATIVAS</a:t>
            </a:r>
            <a:endParaRPr lang="pt-BR" sz="36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180528" y="764704"/>
            <a:ext cx="9324528" cy="6093296"/>
          </a:xfrm>
        </p:spPr>
        <p:txBody>
          <a:bodyPr>
            <a:normAutofit/>
          </a:bodyPr>
          <a:lstStyle/>
          <a:p>
            <a:pPr>
              <a:buNone/>
            </a:pPr>
            <a:r>
              <a:rPr lang="en-US" sz="2000" dirty="0" smtClean="0"/>
              <a:t>     </a:t>
            </a:r>
            <a:r>
              <a:rPr lang="en-US" sz="2400" dirty="0" smtClean="0"/>
              <a:t>VIMOS QUE </a:t>
            </a:r>
            <a:r>
              <a:rPr lang="en-US" sz="2400" u="sng" dirty="0" smtClean="0"/>
              <a:t>NA AUSÊNCIA DE CUSTOS DE TRANSAÇÃO</a:t>
            </a:r>
            <a:r>
              <a:rPr lang="en-US" sz="2400" dirty="0" smtClean="0"/>
              <a:t>, OS </a:t>
            </a:r>
            <a:r>
              <a:rPr lang="en-US" sz="2400" b="1" dirty="0" smtClean="0"/>
              <a:t>CUSTOS PRIVADOS SE ELEVAM AO NÍVEL DOS CUSTOS SOCIAIS</a:t>
            </a:r>
            <a:r>
              <a:rPr lang="en-US" sz="2400" dirty="0" smtClean="0"/>
              <a:t>, </a:t>
            </a:r>
            <a:r>
              <a:rPr lang="en-US" sz="2400" u="sng" dirty="0" smtClean="0"/>
              <a:t>INDEPENDENTEMENTE</a:t>
            </a:r>
            <a:r>
              <a:rPr lang="en-US" sz="2400" dirty="0" smtClean="0"/>
              <a:t> DE </a:t>
            </a:r>
            <a:r>
              <a:rPr lang="en-US" sz="2400" b="1" dirty="0" smtClean="0"/>
              <a:t>COMO OS DIREITOS DE PROPRIEDADE SÃO ATRIBUÍDOS</a:t>
            </a:r>
            <a:r>
              <a:rPr lang="en-US" sz="2400" dirty="0" smtClean="0"/>
              <a:t>. NO ENTANTO,</a:t>
            </a:r>
            <a:r>
              <a:rPr lang="en-US" sz="2400" dirty="0" smtClean="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ESSAS SOLUÇÕES IMPLICAM EM QUE (NA PRESENÇA DE EXTERNALIDADE NEGATIVA) OCORRA UMA REDUÇÃO DO PRODUTO (SOCIAL): “Q</a:t>
            </a:r>
            <a:r>
              <a:rPr lang="en-US" sz="2400" b="1" baseline="-25000" dirty="0" smtClean="0">
                <a:effectLst>
                  <a:outerShdw blurRad="38100" dist="38100" dir="2700000" algn="tl">
                    <a:srgbClr val="000000">
                      <a:alpha val="43137"/>
                    </a:srgbClr>
                  </a:outerShdw>
                </a:effectLst>
              </a:rPr>
              <a:t>S</a:t>
            </a:r>
            <a:r>
              <a:rPr lang="en-US" sz="2400" b="1" dirty="0" smtClean="0">
                <a:effectLst>
                  <a:outerShdw blurRad="38100" dist="38100" dir="2700000" algn="tl">
                    <a:srgbClr val="000000">
                      <a:alpha val="43137"/>
                    </a:srgbClr>
                  </a:outerShdw>
                </a:effectLst>
              </a:rPr>
              <a:t> &lt; Q</a:t>
            </a:r>
            <a:r>
              <a:rPr lang="en-US" sz="2400" b="1" baseline="-25000" dirty="0" smtClean="0">
                <a:effectLst>
                  <a:outerShdw blurRad="38100" dist="38100" dir="2700000" algn="tl">
                    <a:srgbClr val="000000">
                      <a:alpha val="43137"/>
                    </a:srgbClr>
                  </a:outerShdw>
                </a:effectLst>
              </a:rPr>
              <a:t>E</a:t>
            </a:r>
            <a:r>
              <a:rPr lang="en-US" sz="2400" b="1" dirty="0" smtClean="0">
                <a:effectLst>
                  <a:outerShdw blurRad="38100" dist="38100" dir="2700000" algn="tl">
                    <a:srgbClr val="000000">
                      <a:alpha val="43137"/>
                    </a:srgbClr>
                  </a:outerShdw>
                </a:effectLst>
              </a:rPr>
              <a:t>”</a:t>
            </a:r>
            <a:r>
              <a:rPr lang="en-US" sz="2400" dirty="0" smtClean="0"/>
              <a:t>.</a:t>
            </a:r>
          </a:p>
          <a:p>
            <a:pPr marL="0" indent="0">
              <a:buNone/>
            </a:pPr>
            <a:endParaRPr lang="en-US" sz="2400" dirty="0" smtClean="0"/>
          </a:p>
          <a:p>
            <a:endParaRPr lang="en-US" sz="2400" dirty="0" smtClean="0"/>
          </a:p>
          <a:p>
            <a:r>
              <a:rPr lang="en-US" sz="2400" b="1" dirty="0" smtClean="0">
                <a:effectLst>
                  <a:outerShdw blurRad="38100" dist="38100" dir="2700000" algn="tl">
                    <a:srgbClr val="000000">
                      <a:alpha val="43137"/>
                    </a:srgbClr>
                  </a:outerShdw>
                </a:effectLst>
              </a:rPr>
              <a:t>PORTANTO, VALE O QUESTIONAMENTO SOBRE SE PODE HAVER O CASO DE QUE A RESOLUÇÃO DO PROBLEMA DE EXTERNALIDADE NEGATIVA, OBTIDA MEDIANTE NEGOCIAÇÃO PRIVADA DIRETA ENTRE AS PARTES, SEJA UMA QUE NÃO RESULTE EM REDUÇÃO DA PRODUÇÃO DO “CONFEITEIRO”, ISTO É, QUE RESULTE NUMA SOLUÇÃO EM PRINCÍPIO SOCIALMENTE MAIS DESEJÁVEL?</a:t>
            </a:r>
            <a:r>
              <a:rPr lang="en-US" sz="2400" dirty="0" smtClean="0"/>
              <a:t> </a:t>
            </a:r>
          </a:p>
          <a:p>
            <a:endParaRPr lang="en-US" sz="2000" dirty="0" smtClean="0"/>
          </a:p>
          <a:p>
            <a:endParaRPr lang="en-US" sz="2000" dirty="0" smtClean="0"/>
          </a:p>
          <a:p>
            <a:endParaRPr lang="en-US" sz="2000" dirty="0" smtClean="0"/>
          </a:p>
          <a:p>
            <a:endParaRPr lang="pt-B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5496" y="44624"/>
            <a:ext cx="9108504" cy="6813376"/>
          </a:xfrm>
        </p:spPr>
        <p:txBody>
          <a:bodyPr>
            <a:normAutofit fontScale="92500" lnSpcReduction="20000"/>
          </a:bodyPr>
          <a:lstStyle/>
          <a:p>
            <a:r>
              <a:rPr lang="en-US" sz="2000" b="1" u="sng" dirty="0" smtClean="0">
                <a:effectLst>
                  <a:outerShdw blurRad="38100" dist="38100" dir="2700000" algn="tl">
                    <a:srgbClr val="000000">
                      <a:alpha val="43137"/>
                    </a:srgbClr>
                  </a:outerShdw>
                </a:effectLst>
              </a:rPr>
              <a:t>ALGUMAS SOLUÇÕES ALTERNATIVAS</a:t>
            </a:r>
            <a:r>
              <a:rPr lang="en-US" sz="2000" b="1" dirty="0" smtClean="0">
                <a:effectLst>
                  <a:outerShdw blurRad="38100" dist="38100" dir="2700000" algn="tl">
                    <a:srgbClr val="000000">
                      <a:alpha val="43137"/>
                    </a:srgbClr>
                  </a:outerShdw>
                </a:effectLst>
              </a:rPr>
              <a:t>:</a:t>
            </a:r>
          </a:p>
          <a:p>
            <a:r>
              <a:rPr lang="en-US" sz="2000" dirty="0" smtClean="0"/>
              <a:t>          # O CONFEITEIRO PODE COMPRAR MÁQUINAS MAIS MODERNAS E </a:t>
            </a:r>
          </a:p>
          <a:p>
            <a:pPr>
              <a:buNone/>
            </a:pPr>
            <a:r>
              <a:rPr lang="en-US" sz="2000" dirty="0" smtClean="0"/>
              <a:t>                    SILENCIOSAS. NESTE CASO A EXTERNALIDADE NEGATIVA DESAPARECE E</a:t>
            </a:r>
          </a:p>
          <a:p>
            <a:pPr>
              <a:buNone/>
            </a:pPr>
            <a:r>
              <a:rPr lang="en-US" sz="2000" dirty="0" smtClean="0"/>
              <a:t>                    A PRODUÇÃO SOCIALMENTE ÓTIMA SERÁ Q</a:t>
            </a:r>
            <a:r>
              <a:rPr lang="en-US" sz="2000" baseline="-25000" dirty="0" smtClean="0"/>
              <a:t>E</a:t>
            </a:r>
            <a:r>
              <a:rPr lang="en-US" sz="2000" dirty="0" smtClean="0"/>
              <a:t> .</a:t>
            </a:r>
          </a:p>
          <a:p>
            <a:endParaRPr lang="en-US" sz="2000" dirty="0" smtClean="0"/>
          </a:p>
          <a:p>
            <a:r>
              <a:rPr lang="en-US" sz="2000" dirty="0" smtClean="0"/>
              <a:t>          # O MÉDICO PODE DESLOCAR SEU CONSULTÓRIO PARA UM LUGAR MAIS </a:t>
            </a:r>
          </a:p>
          <a:p>
            <a:r>
              <a:rPr lang="en-US" sz="2000" dirty="0" smtClean="0"/>
              <a:t>             DISTANTE NO IMÓVEL, DE FORMA QUE NÃO HAJA O BARULHO DA </a:t>
            </a:r>
          </a:p>
          <a:p>
            <a:r>
              <a:rPr lang="en-US" sz="2000" dirty="0" smtClean="0"/>
              <a:t>             CONFEITARIA. NESTE CASO A EXTERNALIDADE NEGATIVA DESAPARECE </a:t>
            </a:r>
          </a:p>
          <a:p>
            <a:r>
              <a:rPr lang="en-US" sz="2000" dirty="0" smtClean="0"/>
              <a:t>             E A PRODUÇÃO SOCIALMENTE ÓTIMA SERÁ Q</a:t>
            </a:r>
            <a:r>
              <a:rPr lang="en-US" sz="2000" baseline="-25000" dirty="0" smtClean="0"/>
              <a:t>E</a:t>
            </a:r>
            <a:r>
              <a:rPr lang="en-US" sz="2000" dirty="0" smtClean="0"/>
              <a:t> .</a:t>
            </a:r>
          </a:p>
          <a:p>
            <a:endParaRPr lang="en-US" sz="2000" dirty="0" smtClean="0"/>
          </a:p>
          <a:p>
            <a:r>
              <a:rPr lang="en-US" sz="2000" dirty="0" smtClean="0"/>
              <a:t>          # O MÉDICO OU O CONFEITEIRO, OU AMBOS CONJUNTAMENTE PODEM </a:t>
            </a:r>
          </a:p>
          <a:p>
            <a:r>
              <a:rPr lang="en-US" sz="2000" dirty="0" smtClean="0"/>
              <a:t>             ERIGIR UMA PAREDE ACÚSTICA ENTRE SUAS DUAS ATIVIDADES. NESTE </a:t>
            </a:r>
          </a:p>
          <a:p>
            <a:r>
              <a:rPr lang="en-US" sz="2000" dirty="0" smtClean="0"/>
              <a:t>             CASO A EXTERNALIDADE NEGATIVA DESAPARECE E A PRODUÇÃO </a:t>
            </a:r>
          </a:p>
          <a:p>
            <a:r>
              <a:rPr lang="en-US" sz="2000" dirty="0" smtClean="0"/>
              <a:t>             SOCIALMENTE ÓTIMA SERÁ Q</a:t>
            </a:r>
            <a:r>
              <a:rPr lang="en-US" sz="2000" baseline="-25000" dirty="0" smtClean="0"/>
              <a:t>E</a:t>
            </a:r>
            <a:r>
              <a:rPr lang="en-US" sz="2000" dirty="0" smtClean="0"/>
              <a:t> .</a:t>
            </a:r>
          </a:p>
          <a:p>
            <a:endParaRPr lang="en-US" sz="2000" dirty="0" smtClean="0"/>
          </a:p>
          <a:p>
            <a:r>
              <a:rPr lang="en-US" sz="2000" b="1" u="sng" dirty="0" smtClean="0">
                <a:effectLst>
                  <a:outerShdw blurRad="38100" dist="38100" dir="2700000" algn="tl">
                    <a:srgbClr val="000000">
                      <a:alpha val="43137"/>
                    </a:srgbClr>
                  </a:outerShdw>
                </a:effectLst>
              </a:rPr>
              <a:t>EM QUALQUER DESSAS ALTERNATIVAS ACIMA MENCIONADAS, A DISCREPÂNCIA ENTRE OS CUSTOS PRIVADOS E OS CUSTOS SOCIAIS SERIA ELIMINADA PELA REDUÇÃO OU ELIMINAÇÃO DOS CUSTOS EXTERNOS (SOCIAIS), AO INVÉS DE ELEVAÇÃO DOS CUSTOS PRIVADOS COMO O IMPOSTO PIGOU FAZ</a:t>
            </a:r>
            <a:r>
              <a:rPr lang="en-US" sz="2000" b="1" dirty="0" smtClean="0">
                <a:effectLst>
                  <a:outerShdw blurRad="38100" dist="38100" dir="2700000" algn="tl">
                    <a:srgbClr val="000000">
                      <a:alpha val="43137"/>
                    </a:srgbClr>
                  </a:outerShdw>
                </a:effectLst>
              </a:rPr>
              <a:t>.</a:t>
            </a:r>
            <a:r>
              <a:rPr lang="en-US" sz="2000" dirty="0" smtClean="0">
                <a:effectLst>
                  <a:outerShdw blurRad="38100" dist="38100" dir="2700000" algn="tl">
                    <a:srgbClr val="000000">
                      <a:alpha val="43137"/>
                    </a:srgbClr>
                  </a:outerShdw>
                </a:effectLst>
              </a:rPr>
              <a:t> </a:t>
            </a:r>
          </a:p>
          <a:p>
            <a:endParaRPr lang="en-US" sz="2000" dirty="0" smtClean="0"/>
          </a:p>
          <a:p>
            <a:r>
              <a:rPr lang="en-US" sz="2000" dirty="0" smtClean="0"/>
              <a:t>            </a:t>
            </a:r>
            <a:r>
              <a:rPr lang="en-US" sz="2000" b="1" dirty="0" smtClean="0"/>
              <a:t>  </a:t>
            </a:r>
            <a:r>
              <a:rPr lang="en-US" sz="2000" b="1" dirty="0" smtClean="0">
                <a:effectLst>
                  <a:outerShdw blurRad="38100" dist="38100" dir="2700000" algn="tl">
                    <a:srgbClr val="000000">
                      <a:alpha val="43137"/>
                    </a:srgbClr>
                  </a:outerShdw>
                </a:effectLst>
              </a:rPr>
              <a:t>NESTE CASO, A PRODUÇÃO SOCIALMENTE ÓTIMA SERÁ Q</a:t>
            </a:r>
            <a:r>
              <a:rPr lang="en-US" sz="2000" b="1" baseline="-25000" dirty="0" smtClean="0">
                <a:effectLst>
                  <a:outerShdw blurRad="38100" dist="38100" dir="2700000" algn="tl">
                    <a:srgbClr val="000000">
                      <a:alpha val="43137"/>
                    </a:srgbClr>
                  </a:outerShdw>
                </a:effectLst>
              </a:rPr>
              <a:t>E</a:t>
            </a:r>
            <a:r>
              <a:rPr lang="en-US" sz="2000" b="1" dirty="0" smtClean="0">
                <a:effectLst>
                  <a:outerShdw blurRad="38100" dist="38100" dir="2700000" algn="tl">
                    <a:srgbClr val="000000">
                      <a:alpha val="43137"/>
                    </a:srgbClr>
                  </a:outerShdw>
                </a:effectLst>
              </a:rPr>
              <a:t>  E  O GANHO</a:t>
            </a:r>
          </a:p>
          <a:p>
            <a:r>
              <a:rPr lang="en-US" sz="2000" b="1" dirty="0" smtClean="0">
                <a:effectLst>
                  <a:outerShdw blurRad="38100" dist="38100" dir="2700000" algn="tl">
                    <a:srgbClr val="000000">
                      <a:alpha val="43137"/>
                    </a:srgbClr>
                  </a:outerShdw>
                </a:effectLst>
              </a:rPr>
              <a:t>              SOCIAL SE ELEVARÁ DE (A) PARA (A + B + C).</a:t>
            </a:r>
            <a:r>
              <a:rPr lang="en-US" sz="2000" dirty="0" smtClean="0">
                <a:effectLst>
                  <a:outerShdw blurRad="38100" dist="38100" dir="2700000" algn="tl">
                    <a:srgbClr val="000000">
                      <a:alpha val="43137"/>
                    </a:srgbClr>
                  </a:outerShdw>
                </a:effectLst>
              </a:rPr>
              <a:t> </a:t>
            </a:r>
            <a:r>
              <a:rPr lang="en-US" sz="2000" dirty="0" smtClean="0"/>
              <a:t> </a:t>
            </a:r>
            <a:endParaRPr lang="pt-B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13376"/>
          </a:xfrm>
        </p:spPr>
        <p:txBody>
          <a:bodyPr>
            <a:normAutofit/>
          </a:bodyPr>
          <a:lstStyle/>
          <a:p>
            <a:r>
              <a:rPr lang="en-US" sz="2000" b="1" dirty="0" smtClean="0">
                <a:effectLst>
                  <a:outerShdw blurRad="38100" dist="38100" dir="2700000" algn="tl">
                    <a:srgbClr val="000000">
                      <a:alpha val="43137"/>
                    </a:srgbClr>
                  </a:outerShdw>
                </a:effectLst>
              </a:rPr>
              <a:t>TODAVIA, </a:t>
            </a:r>
            <a:r>
              <a:rPr lang="en-US" sz="2000" b="1" u="sng" dirty="0" smtClean="0">
                <a:effectLst>
                  <a:outerShdw blurRad="38100" dist="38100" dir="2700000" algn="tl">
                    <a:srgbClr val="000000">
                      <a:alpha val="43137"/>
                    </a:srgbClr>
                  </a:outerShdw>
                </a:effectLst>
              </a:rPr>
              <a:t>TODAS ESSAS SOLUÇÕES ALTERNATIVAS</a:t>
            </a:r>
            <a:r>
              <a:rPr lang="en-US" sz="2000" b="1" dirty="0" smtClean="0">
                <a:effectLst>
                  <a:outerShdw blurRad="38100" dist="38100" dir="2700000" algn="tl">
                    <a:srgbClr val="000000">
                      <a:alpha val="43137"/>
                    </a:srgbClr>
                  </a:outerShdw>
                </a:effectLst>
              </a:rPr>
              <a:t> ACIMA DESCRITAS, AS QUAIS </a:t>
            </a:r>
            <a:r>
              <a:rPr lang="en-US" sz="2000" b="1" i="1" dirty="0" smtClean="0">
                <a:effectLst>
                  <a:outerShdw blurRad="38100" dist="38100" dir="2700000" algn="tl">
                    <a:srgbClr val="000000">
                      <a:alpha val="43137"/>
                    </a:srgbClr>
                  </a:outerShdw>
                </a:effectLst>
              </a:rPr>
              <a:t>IMPLICAM NA REDUÇÃO DO CUSTO SOCIAL</a:t>
            </a:r>
            <a:r>
              <a:rPr lang="en-US" sz="2000" b="1" dirty="0" smtClean="0">
                <a:effectLst>
                  <a:outerShdw blurRad="38100" dist="38100" dir="2700000" algn="tl">
                    <a:srgbClr val="000000">
                      <a:alpha val="43137"/>
                    </a:srgbClr>
                  </a:outerShdw>
                </a:effectLst>
              </a:rPr>
              <a:t> </a:t>
            </a:r>
            <a:r>
              <a:rPr lang="en-US" sz="2000" b="1" i="1" dirty="0" smtClean="0">
                <a:effectLst>
                  <a:outerShdw blurRad="38100" dist="38100" dir="2700000" algn="tl">
                    <a:srgbClr val="000000">
                      <a:alpha val="43137"/>
                    </a:srgbClr>
                  </a:outerShdw>
                </a:effectLst>
              </a:rPr>
              <a:t>E, ASSIM, LEVAM AO AUMENTO DO GANHO SOCIAL AO SEU MÁXIMO</a:t>
            </a:r>
            <a:r>
              <a:rPr lang="en-US" sz="2000" b="1"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SÃO SOLUÇÕES CUSTOSAS</a:t>
            </a:r>
            <a:r>
              <a:rPr lang="en-US" sz="2000" b="1" dirty="0" smtClean="0">
                <a:effectLst>
                  <a:outerShdw blurRad="38100" dist="38100" dir="2700000" algn="tl">
                    <a:srgbClr val="000000">
                      <a:alpha val="43137"/>
                    </a:srgbClr>
                  </a:outerShdw>
                </a:effectLst>
              </a:rPr>
              <a:t>. </a:t>
            </a:r>
          </a:p>
          <a:p>
            <a:endParaRPr lang="en-US" sz="2000" dirty="0" smtClean="0"/>
          </a:p>
          <a:p>
            <a:r>
              <a:rPr lang="en-US" sz="2000" dirty="0" smtClean="0"/>
              <a:t>                </a:t>
            </a:r>
            <a:r>
              <a:rPr lang="en-US" sz="2000" b="1" dirty="0" smtClean="0"/>
              <a:t>#</a:t>
            </a:r>
            <a:r>
              <a:rPr lang="en-US" sz="2000" dirty="0" smtClean="0"/>
              <a:t> SE O CUSTO DE UMA DESSAS ALTERNATIVAS FOR MENOR DO QUE </a:t>
            </a:r>
          </a:p>
          <a:p>
            <a:r>
              <a:rPr lang="en-US" sz="2000" dirty="0" smtClean="0"/>
              <a:t>                   O AUMENTO DO PRODUTO SOCIAL ASSIM GERADO (= “B + C”) (“MAIS</a:t>
            </a:r>
          </a:p>
          <a:p>
            <a:r>
              <a:rPr lang="en-US" sz="2000" dirty="0"/>
              <a:t> </a:t>
            </a:r>
            <a:r>
              <a:rPr lang="en-US" sz="2000" dirty="0" smtClean="0"/>
              <a:t>                  CORRETO SERIA INTERTEMPORAL”), ENTÃO ESSA  ALTERNATIVA SERÁ </a:t>
            </a:r>
          </a:p>
          <a:p>
            <a:r>
              <a:rPr lang="en-US" sz="2000" dirty="0"/>
              <a:t> </a:t>
            </a:r>
            <a:r>
              <a:rPr lang="en-US" sz="2000" dirty="0" smtClean="0"/>
              <a:t>                  UMA SOLUÇÃO MAIS EFICIENTE A QUALQUER OUTRO ESQUEMA QUE </a:t>
            </a:r>
          </a:p>
          <a:p>
            <a:r>
              <a:rPr lang="en-US" sz="2000" dirty="0"/>
              <a:t> </a:t>
            </a:r>
            <a:r>
              <a:rPr lang="en-US" sz="2000" dirty="0" smtClean="0"/>
              <a:t>                   IMPLICA NA ELEVAÇÃO DO </a:t>
            </a:r>
            <a:r>
              <a:rPr lang="en-US" sz="2000" dirty="0" err="1" smtClean="0"/>
              <a:t>CMgPRIV</a:t>
            </a:r>
            <a:r>
              <a:rPr lang="en-US" sz="2000" dirty="0" smtClean="0"/>
              <a:t>  AO </a:t>
            </a:r>
            <a:r>
              <a:rPr lang="en-US" sz="2000" dirty="0" err="1" smtClean="0"/>
              <a:t>CMgSOCIAL</a:t>
            </a:r>
            <a:r>
              <a:rPr lang="en-US" sz="2000" dirty="0" smtClean="0"/>
              <a:t>, POIS AO REDUZIR</a:t>
            </a:r>
          </a:p>
          <a:p>
            <a:r>
              <a:rPr lang="en-US" sz="2000" dirty="0"/>
              <a:t> </a:t>
            </a:r>
            <a:r>
              <a:rPr lang="en-US" sz="2000" dirty="0" smtClean="0"/>
              <a:t>                   O  </a:t>
            </a:r>
            <a:r>
              <a:rPr lang="en-US" sz="2000" dirty="0" err="1" smtClean="0"/>
              <a:t>CMgSOCIAL</a:t>
            </a:r>
            <a:r>
              <a:rPr lang="en-US" sz="2000" dirty="0" smtClean="0"/>
              <a:t>  ELEVA O GANHO SOCIAL.</a:t>
            </a:r>
          </a:p>
          <a:p>
            <a:endParaRPr lang="en-US" sz="2000" dirty="0" smtClean="0"/>
          </a:p>
          <a:p>
            <a:r>
              <a:rPr lang="en-US" sz="2000" dirty="0" smtClean="0"/>
              <a:t>               </a:t>
            </a:r>
            <a:r>
              <a:rPr lang="en-US" sz="2000" b="1" dirty="0" smtClean="0"/>
              <a:t> #</a:t>
            </a:r>
            <a:r>
              <a:rPr lang="en-US" sz="2000" dirty="0" smtClean="0"/>
              <a:t> SE A COMPRA DE MÁQUINAS NOVAS PELO CONFEITEIRO  É MAIS </a:t>
            </a:r>
          </a:p>
          <a:p>
            <a:r>
              <a:rPr lang="en-US" sz="2000" dirty="0" smtClean="0"/>
              <a:t>                    BARATO DO QUE O DESLOCAMENTO DO CONSULTÓRIO DO </a:t>
            </a:r>
          </a:p>
          <a:p>
            <a:r>
              <a:rPr lang="en-US" sz="2000" dirty="0" smtClean="0"/>
              <a:t>                    MÉDICO, EMBORA AMBAS </a:t>
            </a:r>
            <a:r>
              <a:rPr lang="en-US" sz="2000" dirty="0"/>
              <a:t>ALTERNATIVAS, POR </a:t>
            </a:r>
            <a:r>
              <a:rPr lang="en-US" sz="2000" dirty="0" smtClean="0"/>
              <a:t>HIPÓTESE, SEJAM </a:t>
            </a:r>
          </a:p>
          <a:p>
            <a:r>
              <a:rPr lang="en-US" sz="2000" dirty="0"/>
              <a:t> </a:t>
            </a:r>
            <a:r>
              <a:rPr lang="en-US" sz="2000" dirty="0" smtClean="0"/>
              <a:t>                   MENORES DO QUE (“B + C”), ENTÃO A COMPRA DE MÁQUINAS SERÁ</a:t>
            </a:r>
          </a:p>
          <a:p>
            <a:r>
              <a:rPr lang="en-US" sz="2000" dirty="0"/>
              <a:t> </a:t>
            </a:r>
            <a:r>
              <a:rPr lang="en-US" sz="2000" dirty="0" smtClean="0"/>
              <a:t>                   A SOLUÇÃO SOCIALMENTE MAIS EFICIENTE.</a:t>
            </a:r>
            <a:endParaRPr lang="pt-B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80512" cy="6858000"/>
          </a:xfrm>
        </p:spPr>
        <p:txBody>
          <a:bodyPr>
            <a:normAutofit/>
          </a:bodyPr>
          <a:lstStyle/>
          <a:p>
            <a:r>
              <a:rPr lang="en-US" sz="2000" b="1" dirty="0" smtClean="0">
                <a:effectLst>
                  <a:outerShdw blurRad="38100" dist="38100" dir="2700000" algn="tl">
                    <a:srgbClr val="000000">
                      <a:alpha val="43137"/>
                    </a:srgbClr>
                  </a:outerShdw>
                </a:effectLst>
              </a:rPr>
              <a:t>EM SUMA, </a:t>
            </a:r>
            <a:r>
              <a:rPr lang="en-US" sz="2000" b="1" u="sng" dirty="0" smtClean="0">
                <a:effectLst>
                  <a:outerShdw blurRad="38100" dist="38100" dir="2700000" algn="tl">
                    <a:srgbClr val="000000">
                      <a:alpha val="43137"/>
                    </a:srgbClr>
                  </a:outerShdw>
                </a:effectLst>
              </a:rPr>
              <a:t>NA AUSÊNCIA DE CUSTOS DE TRANSAÇÃO</a:t>
            </a:r>
            <a:r>
              <a:rPr lang="en-US" sz="2000" b="1" dirty="0" smtClean="0">
                <a:effectLst>
                  <a:outerShdw blurRad="38100" dist="38100" dir="2700000" algn="tl">
                    <a:srgbClr val="000000">
                      <a:alpha val="43137"/>
                    </a:srgbClr>
                  </a:outerShdw>
                </a:effectLst>
              </a:rPr>
              <a:t>, O MÉDICO E O CONFEITEIRO ENCONTRARÃO, POR SI SÓS, A MAIS EFICIENTE ALTERNATIVA PARA SOLUÇÃO DO PROBLEMA DE EXTERNALIDADE E NEGOCIARÃO ENTRE SI UM SISTEMA DE COMPENSAÇÕES QUE TORNARÃO AMBOS MELHOR (PARETO-EFICIENTE). ESSA MELHORA SOCIAL OCORRERÁ INDEPENDENTEMENTE DE COMO OS DIREITOS DE PROPRIEDADE ESTEJAM ATRIBUÍDOS. TODAVIA, AO NÍVEL INDIVIDUAL (SEJA DO CONFEITEIRO, SEJA DO MÉDICO) IMPORTA QUEM DETÉM OS DIREITOS DE PROPRIEDADE, POIS ELE NÃO PRECISA BUSCAR A NEGOCIAÇÃO PARA MELHORAR. ISSO TERÁ DE SER FEITO POR QUEM NÃO DETÉM OS DIREITOS DE PROPRIEDADE.</a:t>
            </a:r>
          </a:p>
          <a:p>
            <a:endParaRPr lang="en-US" sz="2000" dirty="0" smtClean="0"/>
          </a:p>
          <a:p>
            <a:r>
              <a:rPr lang="en-US" sz="2000" dirty="0" smtClean="0"/>
              <a:t>                   O RESULTADO MAIS EFICIENTE PODE TANTO IMPLICAR NUMA </a:t>
            </a:r>
          </a:p>
          <a:p>
            <a:r>
              <a:rPr lang="en-US" sz="2000" dirty="0" smtClean="0"/>
              <a:t>                   REDUÇÃO DO PRODUTO SOCIAL (PARA Q</a:t>
            </a:r>
            <a:r>
              <a:rPr lang="en-US" sz="2000" baseline="-25000" dirty="0" smtClean="0"/>
              <a:t>S</a:t>
            </a:r>
            <a:r>
              <a:rPr lang="en-US" sz="2000" dirty="0" smtClean="0"/>
              <a:t> ), ISTO É, IMPLICAR </a:t>
            </a:r>
          </a:p>
          <a:p>
            <a:r>
              <a:rPr lang="en-US" sz="2000" dirty="0" smtClean="0"/>
              <a:t>                   NUM ELEVAÇÃO DO </a:t>
            </a:r>
            <a:r>
              <a:rPr lang="en-US" sz="2000" dirty="0" err="1" smtClean="0"/>
              <a:t>CMgPRIV</a:t>
            </a:r>
            <a:r>
              <a:rPr lang="en-US" sz="2000" dirty="0" smtClean="0"/>
              <a:t>  AO  </a:t>
            </a:r>
            <a:r>
              <a:rPr lang="en-US" sz="2000" dirty="0" err="1" smtClean="0"/>
              <a:t>CMgSOCIAL</a:t>
            </a:r>
            <a:r>
              <a:rPr lang="en-US" sz="2000" dirty="0" smtClean="0"/>
              <a:t>, COMO PODE </a:t>
            </a:r>
          </a:p>
          <a:p>
            <a:r>
              <a:rPr lang="en-US" sz="2000" dirty="0" smtClean="0"/>
              <a:t>                   IMPLICAR EM ALGUM ESQUEMA DE ELIMINAÇÃO/REDUÇÃO DO </a:t>
            </a:r>
          </a:p>
          <a:p>
            <a:r>
              <a:rPr lang="en-US" sz="2000" dirty="0" smtClean="0"/>
              <a:t>                   CUSTO DE EXTERNALIDADE, ISTO É, DE REDUÇÃO DO  </a:t>
            </a:r>
            <a:r>
              <a:rPr lang="en-US" sz="2000" dirty="0" err="1" smtClean="0"/>
              <a:t>CMgSOCIAL</a:t>
            </a:r>
            <a:endParaRPr lang="en-US" sz="2000" dirty="0" smtClean="0"/>
          </a:p>
          <a:p>
            <a:r>
              <a:rPr lang="en-US" sz="2000" dirty="0" smtClean="0"/>
              <a:t>                   AO  </a:t>
            </a:r>
            <a:r>
              <a:rPr lang="en-US" sz="2000" dirty="0" err="1" smtClean="0"/>
              <a:t>CMg</a:t>
            </a:r>
            <a:r>
              <a:rPr lang="en-US" sz="2000" dirty="0" smtClean="0"/>
              <a:t> PRIV  E, ASSIM, RESULTANDO NA ELEVAÇÃO DO PRODUTO </a:t>
            </a:r>
          </a:p>
          <a:p>
            <a:r>
              <a:rPr lang="en-US" sz="2000" dirty="0" smtClean="0"/>
              <a:t>                   SOCIAL  (PARA Q</a:t>
            </a:r>
            <a:r>
              <a:rPr lang="en-US" sz="2000" baseline="-25000" dirty="0" smtClean="0"/>
              <a:t>E</a:t>
            </a:r>
            <a:r>
              <a:rPr lang="en-US" sz="2000" dirty="0" smtClean="0"/>
              <a:t> ). NÃO EXISTE FORMA DE DETERMINAR EX-ANTE </a:t>
            </a:r>
          </a:p>
          <a:p>
            <a:r>
              <a:rPr lang="en-US" sz="2000" dirty="0" smtClean="0"/>
              <a:t>                   COM AS INFORMAÇÕES DISPONÍVEIS NO GRÁFICO QUAL  É  A </a:t>
            </a:r>
          </a:p>
          <a:p>
            <a:r>
              <a:rPr lang="en-US" sz="2000" dirty="0" smtClean="0"/>
              <a:t>                   SOLUÇÃO MAIS EFICIENTE.  </a:t>
            </a:r>
            <a:endParaRPr lang="pt-B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8520" y="0"/>
            <a:ext cx="9252520" cy="6858000"/>
          </a:xfrm>
        </p:spPr>
        <p:txBody>
          <a:bodyPr>
            <a:normAutofit fontScale="77500" lnSpcReduction="20000"/>
          </a:bodyPr>
          <a:lstStyle/>
          <a:p>
            <a:r>
              <a:rPr lang="en-US" sz="2000" b="1" dirty="0" smtClean="0">
                <a:effectLst>
                  <a:outerShdw blurRad="38100" dist="38100" dir="2700000" algn="tl">
                    <a:srgbClr val="000000">
                      <a:alpha val="43137"/>
                    </a:srgbClr>
                  </a:outerShdw>
                </a:effectLst>
              </a:rPr>
              <a:t>SUMÁRIO</a:t>
            </a:r>
            <a:r>
              <a:rPr lang="en-US" sz="2000" b="1" dirty="0" smtClean="0"/>
              <a:t>:</a:t>
            </a:r>
            <a:endParaRPr lang="en-US" sz="2000" dirty="0" smtClean="0"/>
          </a:p>
          <a:p>
            <a:r>
              <a:rPr lang="en-US" sz="2000" b="1" u="sng" dirty="0" smtClean="0"/>
              <a:t>NA AUSÊNCIA DE CUSTOS DE TRANSAÇÃO, O TEOREMA DE COASE  NOS DIZ QUE A SOLUÇÃO DE PIGOU (“IMPOSTO PIGOU”) É INCORRETA POR DOIS MOTIVOS</a:t>
            </a:r>
            <a:r>
              <a:rPr lang="en-US" sz="2000" b="1" dirty="0" smtClean="0"/>
              <a:t>:</a:t>
            </a:r>
          </a:p>
          <a:p>
            <a:endParaRPr lang="en-US" sz="2000" dirty="0" smtClean="0"/>
          </a:p>
          <a:p>
            <a:r>
              <a:rPr lang="en-US" sz="2000" dirty="0" smtClean="0"/>
              <a:t>     </a:t>
            </a:r>
            <a:r>
              <a:rPr lang="en-US" sz="2000" b="1" dirty="0" smtClean="0"/>
              <a:t> (1) </a:t>
            </a:r>
            <a:r>
              <a:rPr lang="en-US" sz="2000" dirty="0" smtClean="0"/>
              <a:t>“Q</a:t>
            </a:r>
            <a:r>
              <a:rPr lang="en-US" sz="2000" baseline="-25000" dirty="0" smtClean="0"/>
              <a:t>S</a:t>
            </a:r>
            <a:r>
              <a:rPr lang="en-US" sz="2000" dirty="0" smtClean="0"/>
              <a:t> ” PODE NÃO SER O RESULTADO SOCIALMENTE ÓTIMO. PODE SER QUE A SOLUÇÃO MAIS </a:t>
            </a:r>
          </a:p>
          <a:p>
            <a:r>
              <a:rPr lang="en-US" sz="2000" dirty="0"/>
              <a:t> </a:t>
            </a:r>
            <a:r>
              <a:rPr lang="en-US" sz="2000" dirty="0" smtClean="0"/>
              <a:t>            EFICIENTE SEJA ELIMINAR O PROBLEMA  DE BARULHO POR ALGUMA DAS MUITAS FORMAS </a:t>
            </a:r>
          </a:p>
          <a:p>
            <a:r>
              <a:rPr lang="en-US" sz="2000" dirty="0"/>
              <a:t> </a:t>
            </a:r>
            <a:r>
              <a:rPr lang="en-US" sz="2000" dirty="0" smtClean="0"/>
              <a:t>            POSSÍVEIS QUE EXISTEM.</a:t>
            </a:r>
          </a:p>
          <a:p>
            <a:endParaRPr lang="en-US" sz="2000" dirty="0" smtClean="0"/>
          </a:p>
          <a:p>
            <a:r>
              <a:rPr lang="en-US" sz="2000" dirty="0" smtClean="0"/>
              <a:t>      </a:t>
            </a:r>
            <a:r>
              <a:rPr lang="en-US" sz="2000" b="1" dirty="0" smtClean="0"/>
              <a:t>(2) </a:t>
            </a:r>
            <a:r>
              <a:rPr lang="en-US" sz="2000" dirty="0" smtClean="0"/>
              <a:t>QUALQUER QUE SEJA O ÓTIMO SOCIAL, ELE SERÁ ALCANÇADO COM OU SEM A IMPOSIÇÃO DE </a:t>
            </a:r>
          </a:p>
          <a:p>
            <a:r>
              <a:rPr lang="en-US" sz="2000" dirty="0"/>
              <a:t> </a:t>
            </a:r>
            <a:r>
              <a:rPr lang="en-US" sz="2000" dirty="0" smtClean="0"/>
              <a:t>           TRIBUTO, POR VIA DA BARGANHA ENTRE AS PARTES ENVOLVIDAS E COM A MELHORA DO BEM-</a:t>
            </a:r>
          </a:p>
          <a:p>
            <a:r>
              <a:rPr lang="en-US" sz="2000" dirty="0"/>
              <a:t> </a:t>
            </a:r>
            <a:r>
              <a:rPr lang="en-US" sz="2000" dirty="0" smtClean="0"/>
              <a:t>           ESTAR DE TODOS ENVOLVIDOS NA QUESTÃO.</a:t>
            </a:r>
          </a:p>
          <a:p>
            <a:endParaRPr lang="en-US" sz="2000" b="1" dirty="0" smtClean="0"/>
          </a:p>
          <a:p>
            <a:r>
              <a:rPr lang="en-US" sz="2000" b="1" dirty="0" smtClean="0">
                <a:effectLst>
                  <a:outerShdw blurRad="38100" dist="38100" dir="2700000" algn="tl">
                    <a:srgbClr val="000000">
                      <a:alpha val="43137"/>
                    </a:srgbClr>
                  </a:outerShdw>
                </a:effectLst>
              </a:rPr>
              <a:t>NA ESSÊNCIA, O ARGUMENTO DE COASE  É DE QUE SE UM DETERMINADO RESULTADO É PARETO NÃO-EFICIENTE, ENTÃO TODOS (“ENVOLVIDOS NA QUESTÃO”) PODEM GANHAR AO REFORMAR ESSE RESULTADO PARA UM QUE SEJA PARETO-EFICIENTE. POIS, ASSIM, O “POTE SOCIAL” SERÁ MAIOR, O QUE PERMITE UMA REDISTRIBUIÇÃO DO GANHO ACRESCIDO QUE OCORRE POR SE PASSAR PARA A SITUAÇÃO PARETO-EFICIENTE DE MODO QUE TODOS FIQUEM MELHOR.  E, COMO AS TROCAS  SÃO VOLUNTÁRIAS, OS AGENTES PRIVADOS AUTONOMAMENTE (E AUTOMATICAMENTE)  SE MOVERÃO PARA A SITUAÇÃO PARETO-EFICIENTE. OU SEJA, </a:t>
            </a:r>
            <a:r>
              <a:rPr lang="en-US" sz="2000" b="1" u="sng" dirty="0" smtClean="0">
                <a:effectLst>
                  <a:outerShdw blurRad="38100" dist="38100" dir="2700000" algn="tl">
                    <a:srgbClr val="000000">
                      <a:alpha val="43137"/>
                    </a:srgbClr>
                  </a:outerShdw>
                </a:effectLst>
              </a:rPr>
              <a:t>NÃO HÁ A NECESSIDADE DA INTERVENÇÃO DO GOVERNO PARA “CORRIGIR” UMA EXTERNALIDADE NEGATIVA</a:t>
            </a:r>
            <a:r>
              <a:rPr lang="en-US" sz="2000" b="1" dirty="0" smtClean="0">
                <a:effectLst>
                  <a:outerShdw blurRad="38100" dist="38100" dir="2700000" algn="tl">
                    <a:srgbClr val="000000">
                      <a:alpha val="43137"/>
                    </a:srgbClr>
                  </a:outerShdw>
                </a:effectLst>
              </a:rPr>
              <a:t>,  POIS OS MERCADOS PRIVADOS TEM INCENTIVOS PARA FAZER ISSO POR SI MESMOS E ESCOLHERÃO A MELHOR ALTERNATIVA EXISTENTE. </a:t>
            </a:r>
          </a:p>
          <a:p>
            <a:endParaRPr lang="en-US" sz="2000" b="1" dirty="0" smtClean="0"/>
          </a:p>
          <a:p>
            <a:endParaRPr lang="en-US" sz="2000" b="1" dirty="0" smtClean="0"/>
          </a:p>
          <a:p>
            <a:r>
              <a:rPr lang="en-US" sz="2000" b="1" u="sng" dirty="0" smtClean="0"/>
              <a:t>OBSERVACÃO</a:t>
            </a:r>
            <a:r>
              <a:rPr lang="en-US" sz="2000" b="1" dirty="0" smtClean="0"/>
              <a:t>:</a:t>
            </a:r>
          </a:p>
          <a:p>
            <a:r>
              <a:rPr lang="en-US" sz="2000" dirty="0" smtClean="0"/>
              <a:t>UMA OUTRA SOLUÇÃO PRIVADA AO PROBLEMA DE EXTERNALIDADE (NEGATIVA) AQUI ANALISADO PODE EVENTUALMENTE CONSISTIR A DE QUE O CONFEITEIRO AUMENTE DE TAMANHO E COMPRE E EXERÇA AS ATIVIDADES DO CONSULTÓRIO DO MÉDICO. NESTE CASO, O CONFEITEIRO INTERNALIZA AS CONSEQUÊNCIAS DA ATIVIDADE DE SUA CONFEITARIA SOBRE SUA ATIVIDADE DE CONSULTÓRIO MÉDICO E GARANTE UMA SOLUÇÃO NA QUAL </a:t>
            </a:r>
            <a:r>
              <a:rPr lang="en-US" sz="2000" dirty="0" err="1" smtClean="0"/>
              <a:t>CMgPRIV</a:t>
            </a:r>
            <a:r>
              <a:rPr lang="en-US" sz="2000" dirty="0" smtClean="0"/>
              <a:t>. = </a:t>
            </a:r>
            <a:r>
              <a:rPr lang="en-US" sz="2000" dirty="0" err="1" smtClean="0"/>
              <a:t>CMgSOCIAL</a:t>
            </a:r>
            <a:r>
              <a:rPr lang="en-US" sz="2000" dirty="0" smtClean="0"/>
              <a:t>. </a:t>
            </a:r>
            <a:endParaRPr lang="pt-B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384"/>
            <a:ext cx="9144000" cy="432728"/>
          </a:xfrm>
        </p:spPr>
        <p:txBody>
          <a:bodyPr>
            <a:noAutofit/>
          </a:bodyPr>
          <a:lstStyle/>
          <a:p>
            <a:r>
              <a:rPr lang="pt-BR" sz="2400" b="1" dirty="0" smtClean="0">
                <a:effectLst>
                  <a:outerShdw blurRad="38100" dist="38100" dir="2700000" algn="tl">
                    <a:srgbClr val="000000">
                      <a:alpha val="43137"/>
                    </a:srgbClr>
                  </a:outerShdw>
                </a:effectLst>
              </a:rPr>
              <a:t>RESUMO DOS EFEITOS E SOLUÇÕES DE EXTERNALIDADE NEGATIVA</a:t>
            </a:r>
            <a:endParaRPr lang="pt-BR" sz="2400"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5496" y="548680"/>
            <a:ext cx="9108504" cy="6309320"/>
          </a:xfrm>
        </p:spPr>
        <p:txBody>
          <a:bodyPr>
            <a:normAutofit/>
          </a:bodyPr>
          <a:lstStyle/>
          <a:p>
            <a:r>
              <a:rPr lang="pt-BR" sz="1800" b="1" u="sng" dirty="0" smtClean="0"/>
              <a:t>A SITUAÇÃO DE PARETO ÓTIMO (EFICIENTE) IMPLICA</a:t>
            </a:r>
            <a:r>
              <a:rPr lang="pt-BR" sz="1800" b="1" dirty="0" smtClean="0"/>
              <a:t>:</a:t>
            </a:r>
          </a:p>
          <a:p>
            <a:r>
              <a:rPr lang="pt-BR" sz="1800" dirty="0"/>
              <a:t> </a:t>
            </a:r>
            <a:r>
              <a:rPr lang="pt-BR" sz="1800" dirty="0" smtClean="0"/>
              <a:t>              </a:t>
            </a:r>
            <a:r>
              <a:rPr lang="pt-BR" sz="1800" b="1"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CMg</a:t>
            </a:r>
            <a:r>
              <a:rPr lang="pt-BR" sz="1800" b="1" dirty="0" smtClean="0">
                <a:effectLst>
                  <a:outerShdw blurRad="38100" dist="38100" dir="2700000" algn="tl">
                    <a:srgbClr val="000000">
                      <a:alpha val="43137"/>
                    </a:srgbClr>
                  </a:outerShdw>
                </a:effectLst>
              </a:rPr>
              <a:t> SOCIAL = </a:t>
            </a:r>
            <a:r>
              <a:rPr lang="pt-BR" sz="1800" b="1" dirty="0" err="1" smtClean="0">
                <a:effectLst>
                  <a:outerShdw blurRad="38100" dist="38100" dir="2700000" algn="tl">
                    <a:srgbClr val="000000">
                      <a:alpha val="43137"/>
                    </a:srgbClr>
                  </a:outerShdw>
                </a:effectLst>
              </a:rPr>
              <a:t>BMg</a:t>
            </a:r>
            <a:r>
              <a:rPr lang="pt-BR" sz="1800" b="1" dirty="0" smtClean="0">
                <a:effectLst>
                  <a:outerShdw blurRad="38100" dist="38100" dir="2700000" algn="tl">
                    <a:srgbClr val="000000">
                      <a:alpha val="43137"/>
                    </a:srgbClr>
                  </a:outerShdw>
                </a:effectLst>
              </a:rPr>
              <a:t> SOCIAL</a:t>
            </a:r>
          </a:p>
          <a:p>
            <a:endParaRPr lang="pt-BR" sz="1800" dirty="0"/>
          </a:p>
          <a:p>
            <a:r>
              <a:rPr lang="pt-BR" sz="1800" b="1" u="sng" dirty="0" smtClean="0"/>
              <a:t>A DECISÃO ÓTIMA PRIVADA SEMPRE IMPLICA NA IGUALDADE</a:t>
            </a:r>
            <a:r>
              <a:rPr lang="pt-BR" sz="1800" b="1" dirty="0" smtClean="0"/>
              <a:t>:</a:t>
            </a:r>
          </a:p>
          <a:p>
            <a:r>
              <a:rPr lang="pt-BR" sz="1800" dirty="0"/>
              <a:t> </a:t>
            </a:r>
            <a:r>
              <a:rPr lang="pt-BR" sz="1800" dirty="0" smtClean="0"/>
              <a:t>               </a:t>
            </a:r>
            <a:r>
              <a:rPr lang="pt-BR" sz="1800" b="1" dirty="0" err="1" smtClean="0">
                <a:effectLst>
                  <a:outerShdw blurRad="38100" dist="38100" dir="2700000" algn="tl">
                    <a:srgbClr val="000000">
                      <a:alpha val="43137"/>
                    </a:srgbClr>
                  </a:outerShdw>
                </a:effectLst>
              </a:rPr>
              <a:t>CMg</a:t>
            </a:r>
            <a:r>
              <a:rPr lang="pt-BR" sz="1800" b="1" dirty="0" smtClean="0">
                <a:effectLst>
                  <a:outerShdw blurRad="38100" dist="38100" dir="2700000" algn="tl">
                    <a:srgbClr val="000000">
                      <a:alpha val="43137"/>
                    </a:srgbClr>
                  </a:outerShdw>
                </a:effectLst>
              </a:rPr>
              <a:t> PRIVADO   =  </a:t>
            </a:r>
            <a:r>
              <a:rPr lang="pt-BR" sz="1800" b="1" dirty="0" err="1" smtClean="0">
                <a:effectLst>
                  <a:outerShdw blurRad="38100" dist="38100" dir="2700000" algn="tl">
                    <a:srgbClr val="000000">
                      <a:alpha val="43137"/>
                    </a:srgbClr>
                  </a:outerShdw>
                </a:effectLst>
              </a:rPr>
              <a:t>BMg</a:t>
            </a:r>
            <a:r>
              <a:rPr lang="pt-BR" sz="1800" b="1" dirty="0" smtClean="0">
                <a:effectLst>
                  <a:outerShdw blurRad="38100" dist="38100" dir="2700000" algn="tl">
                    <a:srgbClr val="000000">
                      <a:alpha val="43137"/>
                    </a:srgbClr>
                  </a:outerShdw>
                </a:effectLst>
              </a:rPr>
              <a:t> PRIVADO</a:t>
            </a:r>
          </a:p>
          <a:p>
            <a:endParaRPr lang="pt-BR" sz="1800" dirty="0"/>
          </a:p>
          <a:p>
            <a:r>
              <a:rPr lang="pt-BR" sz="1800" b="1" u="sng" dirty="0" smtClean="0"/>
              <a:t>A EXTERNALIDADE NEGATIVA SEMPRE IMPLICA NA DIVERGÊNCIA ENTRE O </a:t>
            </a:r>
            <a:r>
              <a:rPr lang="pt-BR" sz="1800" b="1" u="sng" dirty="0" err="1" smtClean="0"/>
              <a:t>CMg</a:t>
            </a:r>
            <a:r>
              <a:rPr lang="pt-BR" sz="1800" b="1" u="sng" dirty="0" smtClean="0"/>
              <a:t> PRIVADO E O </a:t>
            </a:r>
            <a:r>
              <a:rPr lang="pt-BR" sz="1800" b="1" u="sng" dirty="0" err="1" smtClean="0"/>
              <a:t>CMg</a:t>
            </a:r>
            <a:r>
              <a:rPr lang="pt-BR" sz="1800" b="1" u="sng" dirty="0" smtClean="0"/>
              <a:t> SOCIAL, NA SEGUINTE DESIGUALDADE</a:t>
            </a:r>
            <a:r>
              <a:rPr lang="pt-BR" sz="1800" b="1" dirty="0" smtClean="0"/>
              <a:t>:</a:t>
            </a:r>
          </a:p>
          <a:p>
            <a:r>
              <a:rPr lang="pt-BR" sz="1800" dirty="0"/>
              <a:t> </a:t>
            </a:r>
            <a:r>
              <a:rPr lang="pt-BR" sz="1800" dirty="0" smtClean="0"/>
              <a:t>               </a:t>
            </a:r>
            <a:r>
              <a:rPr lang="pt-BR" sz="1800"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CMg</a:t>
            </a:r>
            <a:r>
              <a:rPr lang="pt-BR" sz="1800" b="1" dirty="0" smtClean="0">
                <a:effectLst>
                  <a:outerShdw blurRad="38100" dist="38100" dir="2700000" algn="tl">
                    <a:srgbClr val="000000">
                      <a:alpha val="43137"/>
                    </a:srgbClr>
                  </a:outerShdw>
                </a:effectLst>
              </a:rPr>
              <a:t> PRIVADO  &lt;  </a:t>
            </a:r>
            <a:r>
              <a:rPr lang="pt-BR" sz="1800" b="1" dirty="0" err="1" smtClean="0">
                <a:effectLst>
                  <a:outerShdw blurRad="38100" dist="38100" dir="2700000" algn="tl">
                    <a:srgbClr val="000000">
                      <a:alpha val="43137"/>
                    </a:srgbClr>
                  </a:outerShdw>
                </a:effectLst>
              </a:rPr>
              <a:t>CMg</a:t>
            </a:r>
            <a:r>
              <a:rPr lang="pt-BR" sz="1800" b="1" dirty="0" smtClean="0">
                <a:effectLst>
                  <a:outerShdw blurRad="38100" dist="38100" dir="2700000" algn="tl">
                    <a:srgbClr val="000000">
                      <a:alpha val="43137"/>
                    </a:srgbClr>
                  </a:outerShdw>
                </a:effectLst>
              </a:rPr>
              <a:t> SOCIAL = [</a:t>
            </a:r>
            <a:r>
              <a:rPr lang="pt-BR" sz="1800" b="1" dirty="0" err="1" smtClean="0">
                <a:effectLst>
                  <a:outerShdw blurRad="38100" dist="38100" dir="2700000" algn="tl">
                    <a:srgbClr val="000000">
                      <a:alpha val="43137"/>
                    </a:srgbClr>
                  </a:outerShdw>
                </a:effectLst>
              </a:rPr>
              <a:t>CMg</a:t>
            </a:r>
            <a:r>
              <a:rPr lang="pt-BR" sz="1800" b="1" dirty="0" smtClean="0">
                <a:effectLst>
                  <a:outerShdw blurRad="38100" dist="38100" dir="2700000" algn="tl">
                    <a:srgbClr val="000000">
                      <a:alpha val="43137"/>
                    </a:srgbClr>
                  </a:outerShdw>
                </a:effectLst>
              </a:rPr>
              <a:t> PRV + </a:t>
            </a:r>
            <a:r>
              <a:rPr lang="pt-BR" sz="1800" b="1" dirty="0" err="1" smtClean="0">
                <a:effectLst>
                  <a:outerShdw blurRad="38100" dist="38100" dir="2700000" algn="tl">
                    <a:srgbClr val="000000">
                      <a:alpha val="43137"/>
                    </a:srgbClr>
                  </a:outerShdw>
                </a:effectLst>
              </a:rPr>
              <a:t>CMg</a:t>
            </a:r>
            <a:r>
              <a:rPr lang="pt-BR" sz="1800" b="1" dirty="0" smtClean="0">
                <a:effectLst>
                  <a:outerShdw blurRad="38100" dist="38100" dir="2700000" algn="tl">
                    <a:srgbClr val="000000">
                      <a:alpha val="43137"/>
                    </a:srgbClr>
                  </a:outerShdw>
                </a:effectLst>
              </a:rPr>
              <a:t> EXTERNALIDADE]</a:t>
            </a:r>
          </a:p>
          <a:p>
            <a:endParaRPr lang="pt-BR" sz="1800" dirty="0"/>
          </a:p>
          <a:p>
            <a:r>
              <a:rPr lang="pt-BR" sz="1800" b="1" u="sng" dirty="0" smtClean="0"/>
              <a:t>PORTANTO, NA PRESENÇA DE EXTERNALIDADE TEREMOS QUE</a:t>
            </a:r>
            <a:r>
              <a:rPr lang="pt-BR" sz="1800" b="1" dirty="0" smtClean="0"/>
              <a:t>:</a:t>
            </a:r>
          </a:p>
          <a:p>
            <a:r>
              <a:rPr lang="pt-BR" sz="1800" dirty="0"/>
              <a:t> </a:t>
            </a:r>
            <a:r>
              <a:rPr lang="pt-BR" sz="1800" dirty="0" smtClean="0"/>
              <a:t>                </a:t>
            </a:r>
            <a:r>
              <a:rPr lang="pt-BR" sz="1800" b="1" dirty="0" smtClean="0">
                <a:effectLst>
                  <a:outerShdw blurRad="38100" dist="38100" dir="2700000" algn="tl">
                    <a:srgbClr val="000000">
                      <a:alpha val="43137"/>
                    </a:srgbClr>
                  </a:outerShdw>
                </a:effectLst>
              </a:rPr>
              <a:t>DECISÃO ÓTIMA PRIVADA  ≠  DECISÃO ÓTIMA SOCIAL</a:t>
            </a:r>
          </a:p>
          <a:p>
            <a:endParaRPr lang="pt-BR" sz="1800" dirty="0"/>
          </a:p>
          <a:p>
            <a:r>
              <a:rPr lang="pt-BR" sz="1800" b="1" u="sng" dirty="0" smtClean="0"/>
              <a:t>SOLUÇÃO PARA EXTERNALIDADE NEGATIVA NA AUSÊNCIA DE CUSTOS DE TRANSAÇÃO</a:t>
            </a:r>
            <a:r>
              <a:rPr lang="pt-BR" sz="1800" b="1" dirty="0" smtClean="0"/>
              <a:t>:</a:t>
            </a:r>
          </a:p>
          <a:p>
            <a:r>
              <a:rPr lang="pt-BR" sz="1800" dirty="0"/>
              <a:t> </a:t>
            </a:r>
            <a:r>
              <a:rPr lang="pt-BR" sz="1800" dirty="0" smtClean="0"/>
              <a:t>                </a:t>
            </a:r>
            <a:r>
              <a:rPr lang="pt-BR" sz="1800" i="1" dirty="0" smtClean="0"/>
              <a:t>NÃO HÁ NECESSIDADE DE INTERVENÇÃO GOVERNAMENTAL; AS PARTES </a:t>
            </a:r>
          </a:p>
          <a:p>
            <a:r>
              <a:rPr lang="pt-BR" sz="1800" i="1" dirty="0"/>
              <a:t> </a:t>
            </a:r>
            <a:r>
              <a:rPr lang="pt-BR" sz="1800" i="1" dirty="0" smtClean="0"/>
              <a:t>                ENVOLVIDAS SEMPRE ALCANÇAM UM RESULTADO EFICIENTE (SOCIALMENTE </a:t>
            </a:r>
          </a:p>
          <a:p>
            <a:r>
              <a:rPr lang="pt-BR" sz="1800" i="1" dirty="0"/>
              <a:t> </a:t>
            </a:r>
            <a:r>
              <a:rPr lang="pt-BR" sz="1800" i="1" dirty="0" smtClean="0"/>
              <a:t>                ÓTIMO) QUE TANTO PODE IMPLICAR EM</a:t>
            </a:r>
            <a:r>
              <a:rPr lang="pt-BR" sz="1800" dirty="0" smtClean="0"/>
              <a:t>:          </a:t>
            </a:r>
          </a:p>
          <a:p>
            <a:r>
              <a:rPr lang="pt-BR" sz="1800" dirty="0"/>
              <a:t> </a:t>
            </a:r>
            <a:r>
              <a:rPr lang="pt-BR" sz="1800" dirty="0" smtClean="0"/>
              <a:t>                                    </a:t>
            </a:r>
            <a:r>
              <a:rPr lang="pt-BR" sz="1800" b="1" dirty="0" smtClean="0">
                <a:effectLst>
                  <a:outerShdw blurRad="38100" dist="38100" dir="2700000" algn="tl">
                    <a:srgbClr val="000000">
                      <a:alpha val="43137"/>
                    </a:srgbClr>
                  </a:outerShdw>
                </a:effectLst>
              </a:rPr>
              <a:t>(A) ELEVAÇÃO DO </a:t>
            </a:r>
            <a:r>
              <a:rPr lang="pt-BR" sz="1800" b="1" dirty="0" err="1" smtClean="0">
                <a:effectLst>
                  <a:outerShdw blurRad="38100" dist="38100" dir="2700000" algn="tl">
                    <a:srgbClr val="000000">
                      <a:alpha val="43137"/>
                    </a:srgbClr>
                  </a:outerShdw>
                </a:effectLst>
              </a:rPr>
              <a:t>CMg</a:t>
            </a:r>
            <a:r>
              <a:rPr lang="pt-BR" sz="1800" b="1" dirty="0" smtClean="0">
                <a:effectLst>
                  <a:outerShdw blurRad="38100" dist="38100" dir="2700000" algn="tl">
                    <a:srgbClr val="000000">
                      <a:alpha val="43137"/>
                    </a:srgbClr>
                  </a:outerShdw>
                </a:effectLst>
              </a:rPr>
              <a:t> PRV AO NÍVEL DO </a:t>
            </a:r>
            <a:r>
              <a:rPr lang="pt-BR" sz="1800" b="1" dirty="0" err="1" smtClean="0">
                <a:effectLst>
                  <a:outerShdw blurRad="38100" dist="38100" dir="2700000" algn="tl">
                    <a:srgbClr val="000000">
                      <a:alpha val="43137"/>
                    </a:srgbClr>
                  </a:outerShdw>
                </a:effectLst>
              </a:rPr>
              <a:t>CMg</a:t>
            </a:r>
            <a:r>
              <a:rPr lang="pt-BR" sz="1800" b="1" dirty="0" smtClean="0">
                <a:effectLst>
                  <a:outerShdw blurRad="38100" dist="38100" dir="2700000" algn="tl">
                    <a:srgbClr val="000000">
                      <a:alpha val="43137"/>
                    </a:srgbClr>
                  </a:outerShdw>
                </a:effectLst>
              </a:rPr>
              <a:t> SOCIAL, OU</a:t>
            </a:r>
          </a:p>
          <a:p>
            <a:r>
              <a:rPr lang="pt-BR" sz="1800" dirty="0"/>
              <a:t> </a:t>
            </a:r>
            <a:r>
              <a:rPr lang="pt-BR" sz="1800" dirty="0" smtClean="0"/>
              <a:t>                                    </a:t>
            </a:r>
            <a:r>
              <a:rPr lang="pt-BR" sz="1800" b="1" dirty="0" smtClean="0">
                <a:effectLst>
                  <a:outerShdw blurRad="38100" dist="38100" dir="2700000" algn="tl">
                    <a:srgbClr val="000000">
                      <a:alpha val="43137"/>
                    </a:srgbClr>
                  </a:outerShdw>
                </a:effectLst>
              </a:rPr>
              <a:t>(B) REDUÇÃO DO </a:t>
            </a:r>
            <a:r>
              <a:rPr lang="pt-BR" sz="1800" b="1" dirty="0" err="1" smtClean="0">
                <a:effectLst>
                  <a:outerShdw blurRad="38100" dist="38100" dir="2700000" algn="tl">
                    <a:srgbClr val="000000">
                      <a:alpha val="43137"/>
                    </a:srgbClr>
                  </a:outerShdw>
                </a:effectLst>
              </a:rPr>
              <a:t>CMg</a:t>
            </a:r>
            <a:r>
              <a:rPr lang="pt-BR" sz="1800" b="1" dirty="0" smtClean="0">
                <a:effectLst>
                  <a:outerShdw blurRad="38100" dist="38100" dir="2700000" algn="tl">
                    <a:srgbClr val="000000">
                      <a:alpha val="43137"/>
                    </a:srgbClr>
                  </a:outerShdw>
                </a:effectLst>
              </a:rPr>
              <a:t> SOCIAL AO NÍVEL DO </a:t>
            </a:r>
            <a:r>
              <a:rPr lang="pt-BR" sz="1800" b="1" dirty="0" err="1" smtClean="0">
                <a:effectLst>
                  <a:outerShdw blurRad="38100" dist="38100" dir="2700000" algn="tl">
                    <a:srgbClr val="000000">
                      <a:alpha val="43137"/>
                    </a:srgbClr>
                  </a:outerShdw>
                </a:effectLst>
              </a:rPr>
              <a:t>CMg</a:t>
            </a:r>
            <a:r>
              <a:rPr lang="pt-BR" sz="1800" b="1" dirty="0" smtClean="0">
                <a:effectLst>
                  <a:outerShdw blurRad="38100" dist="38100" dir="2700000" algn="tl">
                    <a:srgbClr val="000000">
                      <a:alpha val="43137"/>
                    </a:srgbClr>
                  </a:outerShdw>
                </a:effectLst>
              </a:rPr>
              <a:t> PRV.</a:t>
            </a:r>
            <a:r>
              <a:rPr lang="pt-BR" sz="1800" dirty="0" smtClean="0"/>
              <a:t>  </a:t>
            </a:r>
            <a:endParaRPr lang="pt-BR" sz="1800" dirty="0"/>
          </a:p>
        </p:txBody>
      </p:sp>
    </p:spTree>
    <p:extLst>
      <p:ext uri="{BB962C8B-B14F-4D97-AF65-F5344CB8AC3E}">
        <p14:creationId xmlns:p14="http://schemas.microsoft.com/office/powerpoint/2010/main" val="3485653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994122"/>
          </a:xfrm>
        </p:spPr>
        <p:txBody>
          <a:bodyPr/>
          <a:lstStyle/>
          <a:p>
            <a:r>
              <a:rPr lang="pt-BR" b="1" u="sng" dirty="0" smtClean="0">
                <a:effectLst>
                  <a:outerShdw blurRad="38100" dist="38100" dir="2700000" algn="tl">
                    <a:srgbClr val="000000">
                      <a:alpha val="43137"/>
                    </a:srgbClr>
                  </a:outerShdw>
                </a:effectLst>
              </a:rPr>
              <a:t>BIBLIOGRAFIA</a:t>
            </a:r>
            <a:endParaRPr lang="pt-BR"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457200" y="908720"/>
            <a:ext cx="8229600" cy="5832648"/>
          </a:xfrm>
        </p:spPr>
        <p:txBody>
          <a:bodyPr>
            <a:normAutofit fontScale="92500" lnSpcReduction="10000"/>
          </a:bodyPr>
          <a:lstStyle/>
          <a:p>
            <a:r>
              <a:rPr lang="en-US" sz="2400" b="1" dirty="0"/>
              <a:t>ROSEN,  HARVEY  S.</a:t>
            </a:r>
            <a:r>
              <a:rPr lang="en-US" sz="2400" dirty="0"/>
              <a:t> – </a:t>
            </a:r>
            <a:r>
              <a:rPr lang="en-US" sz="2400" i="1" u="sng" dirty="0"/>
              <a:t>Public Finance</a:t>
            </a:r>
            <a:r>
              <a:rPr lang="en-US" sz="2400" dirty="0"/>
              <a:t>, 7. </a:t>
            </a:r>
            <a:r>
              <a:rPr lang="en-US" sz="2400" dirty="0" err="1"/>
              <a:t>ed</a:t>
            </a:r>
            <a:r>
              <a:rPr lang="en-US" sz="2400" dirty="0"/>
              <a:t>, McGraw-Hill, 2005</a:t>
            </a:r>
            <a:r>
              <a:rPr lang="en-US" sz="2400" dirty="0" smtClean="0"/>
              <a:t>.</a:t>
            </a:r>
          </a:p>
          <a:p>
            <a:endParaRPr lang="pt-BR" sz="2400" dirty="0"/>
          </a:p>
          <a:p>
            <a:r>
              <a:rPr lang="en-US" sz="2400" b="1" dirty="0"/>
              <a:t>STIGLITZ,  JOSEPH  E.</a:t>
            </a:r>
            <a:r>
              <a:rPr lang="en-US" sz="2400" dirty="0"/>
              <a:t> – </a:t>
            </a:r>
            <a:r>
              <a:rPr lang="en-US" sz="2400" i="1" u="sng" dirty="0"/>
              <a:t>Economics of the Public Sector</a:t>
            </a:r>
            <a:r>
              <a:rPr lang="en-US" sz="2400" dirty="0"/>
              <a:t>, 3. ed., W.W. Norton &amp; Company, 2000</a:t>
            </a:r>
            <a:r>
              <a:rPr lang="en-US" sz="2400" dirty="0" smtClean="0"/>
              <a:t>.</a:t>
            </a:r>
            <a:endParaRPr lang="pt-BR" sz="2400" dirty="0" smtClean="0"/>
          </a:p>
          <a:p>
            <a:endParaRPr lang="pt-BR" sz="2400" dirty="0" smtClean="0"/>
          </a:p>
          <a:p>
            <a:r>
              <a:rPr lang="pt-BR" sz="2400" b="1" dirty="0" smtClean="0"/>
              <a:t>TRESCH, RICHARD W.</a:t>
            </a:r>
            <a:r>
              <a:rPr lang="pt-BR" sz="2400" dirty="0" smtClean="0"/>
              <a:t> – </a:t>
            </a:r>
            <a:r>
              <a:rPr lang="pt-BR" sz="2400" u="sng" dirty="0" smtClean="0"/>
              <a:t>PUBLIC SECTOR ECONOMICS</a:t>
            </a:r>
            <a:r>
              <a:rPr lang="pt-BR" sz="2400" dirty="0" smtClean="0"/>
              <a:t>, CAP. 7 PALGRAVE MACMILLAN, 2008.</a:t>
            </a:r>
          </a:p>
          <a:p>
            <a:endParaRPr lang="pt-BR" sz="2400" dirty="0"/>
          </a:p>
          <a:p>
            <a:r>
              <a:rPr lang="pt-BR" sz="2400" b="1" dirty="0" smtClean="0"/>
              <a:t>CONNOLLY, SARA &amp; ALISTAIR MUNRO </a:t>
            </a:r>
            <a:r>
              <a:rPr lang="pt-BR" sz="2400" dirty="0" smtClean="0"/>
              <a:t>– </a:t>
            </a:r>
            <a:r>
              <a:rPr lang="pt-BR" sz="2400" u="sng" dirty="0" smtClean="0"/>
              <a:t>ECONOMICS OF THE PUBLIC SECTOR</a:t>
            </a:r>
            <a:r>
              <a:rPr lang="pt-BR" sz="2400" dirty="0" smtClean="0"/>
              <a:t>, CAP. 5, PRENTICE HALL, 1st. Ed., 1999.</a:t>
            </a:r>
          </a:p>
          <a:p>
            <a:endParaRPr lang="pt-BR" sz="2400" dirty="0"/>
          </a:p>
          <a:p>
            <a:r>
              <a:rPr lang="pt-BR" sz="2400" b="1" dirty="0" smtClean="0"/>
              <a:t>LANDSBOURG, STEVEN E.</a:t>
            </a:r>
            <a:r>
              <a:rPr lang="pt-BR" sz="2400" dirty="0" smtClean="0"/>
              <a:t> – </a:t>
            </a:r>
            <a:r>
              <a:rPr lang="pt-BR" sz="2400" u="sng" dirty="0" smtClean="0"/>
              <a:t>PRICE THEORY AND APPLICATIONS</a:t>
            </a:r>
            <a:r>
              <a:rPr lang="pt-BR" sz="2400" dirty="0" smtClean="0"/>
              <a:t>, CAP.12, THE DRYDEN PRESS, 2nd. Ed., 1989.</a:t>
            </a:r>
          </a:p>
          <a:p>
            <a:endParaRPr lang="pt-BR" sz="2400" dirty="0"/>
          </a:p>
          <a:p>
            <a:r>
              <a:rPr lang="pt-BR" sz="2400" b="1" dirty="0" smtClean="0"/>
              <a:t>HIRSHLEIFER, JACK &amp; AMIHAI GLAZER </a:t>
            </a:r>
            <a:r>
              <a:rPr lang="pt-BR" sz="2400" dirty="0" smtClean="0"/>
              <a:t>– </a:t>
            </a:r>
            <a:r>
              <a:rPr lang="pt-BR" sz="2400" u="sng" dirty="0" smtClean="0"/>
              <a:t>PRICE THEORY AND APPLICATIONS</a:t>
            </a:r>
            <a:r>
              <a:rPr lang="pt-BR" sz="2400" dirty="0" smtClean="0"/>
              <a:t>, CAP.15, PRENTICE-HALL, 5th. Ed., 1992.</a:t>
            </a:r>
          </a:p>
          <a:p>
            <a:endParaRPr lang="pt-BR" sz="2400" dirty="0" smtClean="0"/>
          </a:p>
          <a:p>
            <a:endParaRPr lang="pt-BR" sz="2400" dirty="0" smtClean="0"/>
          </a:p>
          <a:p>
            <a:endParaRPr lang="pt-BR" sz="2400" dirty="0"/>
          </a:p>
          <a:p>
            <a:endParaRPr lang="pt-BR" sz="2400" dirty="0"/>
          </a:p>
        </p:txBody>
      </p:sp>
    </p:spTree>
    <p:extLst>
      <p:ext uri="{BB962C8B-B14F-4D97-AF65-F5344CB8AC3E}">
        <p14:creationId xmlns:p14="http://schemas.microsoft.com/office/powerpoint/2010/main" val="307491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504056"/>
          </a:xfrm>
        </p:spPr>
        <p:txBody>
          <a:bodyPr>
            <a:normAutofit fontScale="90000"/>
          </a:bodyPr>
          <a:lstStyle/>
          <a:p>
            <a:r>
              <a:rPr lang="en-US" sz="3200" b="1" u="sng" dirty="0" smtClean="0">
                <a:effectLst>
                  <a:outerShdw blurRad="38100" dist="38100" dir="2700000" algn="tl">
                    <a:srgbClr val="000000">
                      <a:alpha val="43137"/>
                    </a:srgbClr>
                  </a:outerShdw>
                </a:effectLst>
              </a:rPr>
              <a:t>CARACTERIZAÇÃO</a:t>
            </a:r>
            <a:endParaRPr lang="pt-BR" sz="32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404664"/>
            <a:ext cx="9144000" cy="6453336"/>
          </a:xfrm>
        </p:spPr>
        <p:txBody>
          <a:bodyPr>
            <a:normAutofit fontScale="77500" lnSpcReduction="20000"/>
          </a:bodyPr>
          <a:lstStyle/>
          <a:p>
            <a:r>
              <a:rPr lang="en-US" sz="2000" dirty="0" smtClean="0"/>
              <a:t>NA VIDA REAL, HÁ VÁRIOS PROBLEMAS NO FUNCIONAMENTO ADEQUADO DE UMA ECONOMIA DE MERCADO E GERAM AS FALHAS DE MERCADO, AS QUAIS CAUSAM DISTORÇÕES NA ALOCAÇÃO DE RECURSOS NA ECONOMIA. </a:t>
            </a:r>
          </a:p>
          <a:p>
            <a:endParaRPr lang="en-US" sz="2000" b="1" dirty="0"/>
          </a:p>
          <a:p>
            <a:r>
              <a:rPr lang="en-US" sz="2000" b="1" dirty="0" smtClean="0"/>
              <a:t>OS</a:t>
            </a:r>
            <a:r>
              <a:rPr lang="en-US" sz="2000" dirty="0" smtClean="0"/>
              <a:t> </a:t>
            </a:r>
            <a:r>
              <a:rPr lang="en-US" sz="2000" b="1" dirty="0" smtClean="0"/>
              <a:t>PROBLEMAS DE ALOCAÇÃO DE RECURSOS NA ECONOMIA SÃO QUESTÕES RELACIONADAS À EFICIÊNCIA ECONÔMICA</a:t>
            </a:r>
            <a:r>
              <a:rPr lang="en-US" sz="2000" dirty="0" smtClean="0"/>
              <a:t> E ELES SURGEM PORQUE ALGUNS DOS SUPOSTOS TÉCNICOS OU DE MERCADO NÃO SE VERIFICAM NA PRÁTICA.</a:t>
            </a:r>
          </a:p>
          <a:p>
            <a:endParaRPr lang="en-US" sz="2000" dirty="0"/>
          </a:p>
          <a:p>
            <a:r>
              <a:rPr lang="en-US" sz="2000" b="1" u="sng" dirty="0" smtClean="0"/>
              <a:t>QUANDO UM OU MAIS DOS SUPOSTOS NÃO SE VERIFICAM, A ESSÊNCIA DO PROBLEMA ECONÔMICO PARA A SOCIEDADE É SEMPRE A MESMA</a:t>
            </a:r>
            <a:r>
              <a:rPr lang="en-US" sz="2000" b="1" dirty="0" smtClean="0"/>
              <a:t>: </a:t>
            </a:r>
            <a:r>
              <a:rPr lang="en-US" sz="2000" dirty="0" smtClean="0"/>
              <a:t>A ECONOMIA DE MERCADO É DESLOCADA PARA AQUÉM DA FRONTEIRA DE POSSIBILIDADE DE UTILIDADE E, </a:t>
            </a:r>
            <a:r>
              <a:rPr lang="en-US" sz="2000" dirty="0"/>
              <a:t>TENDO SIDO LEVADO EM CONTA AS FALHAS DE GOVERNO E AS IMPLICAÇÕES DO TEOREMA DE </a:t>
            </a:r>
            <a:r>
              <a:rPr lang="en-US" sz="2000" dirty="0" smtClean="0"/>
              <a:t>COASE, MUITAS VEZES ISSO REQUER A INTERVENÇÃO GOVERNAMENTAL  PARA TRAZER A ECONOMIA DE VOLTA À FRONTEIRA DE POSSIBILIDADE DE UTILIDADE. </a:t>
            </a:r>
          </a:p>
          <a:p>
            <a:pPr marL="0" indent="0">
              <a:buNone/>
            </a:pPr>
            <a:endParaRPr lang="en-US" sz="2000" dirty="0" smtClean="0"/>
          </a:p>
          <a:p>
            <a:r>
              <a:rPr lang="en-US" sz="2000" b="1" dirty="0" smtClean="0">
                <a:effectLst>
                  <a:outerShdw blurRad="38100" dist="38100" dir="2700000" algn="tl">
                    <a:srgbClr val="000000">
                      <a:alpha val="43137"/>
                    </a:srgbClr>
                  </a:outerShdw>
                </a:effectLst>
              </a:rPr>
              <a:t>UM DOS SUPOSTOS TÉCNICOS REQUERIDOS PARA O BOM FUNCIONAMENTO DA ECONOMIA DE MERCADO É O DE QUE NÃO EXISTAM EXTERNALIDADES ASSOCIADAS COM AS TRANSAÇÕES (E ATIVIDADES) DE MERCADO. </a:t>
            </a:r>
          </a:p>
          <a:p>
            <a:endParaRPr lang="en-US" sz="2000" dirty="0"/>
          </a:p>
          <a:p>
            <a:r>
              <a:rPr lang="en-US" sz="2000" b="1" dirty="0" smtClean="0">
                <a:effectLst>
                  <a:outerShdw blurRad="38100" dist="38100" dir="2700000" algn="tl">
                    <a:srgbClr val="000000">
                      <a:alpha val="43137"/>
                    </a:srgbClr>
                  </a:outerShdw>
                </a:effectLst>
              </a:rPr>
              <a:t>EM SUMA</a:t>
            </a:r>
            <a:r>
              <a:rPr lang="en-US" sz="2000"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A EFICIÊNCIA ECONÔMICA REQUER QUE OS CONSUMIDORES E FIRMAS DIRETAMENTE ENGAJADOS NUMA DETERMINADA TRANSAÇÃO DEVEM RECEBER TODOS OS BENEFÍCIOS E SUPORTAR TODOS OS CUSTOS ASSOCIADOS COM ESSA TRANSAÇÃO</a:t>
            </a:r>
            <a:r>
              <a:rPr lang="en-US" sz="2000" dirty="0" smtClean="0">
                <a:effectLst>
                  <a:outerShdw blurRad="38100" dist="38100" dir="2700000" algn="tl">
                    <a:srgbClr val="000000">
                      <a:alpha val="43137"/>
                    </a:srgbClr>
                  </a:outerShdw>
                </a:effectLst>
              </a:rPr>
              <a:t>. </a:t>
            </a:r>
          </a:p>
          <a:p>
            <a:endParaRPr lang="en-US" sz="2000" dirty="0"/>
          </a:p>
          <a:p>
            <a:r>
              <a:rPr lang="en-US" sz="2000" dirty="0" smtClean="0"/>
              <a:t>SE OUTROS AGENTES, QUE NÃO AQUELES DIRETAMENTE ENVOLVIDOS NUMA DETERMINADA TRANSAÇÃO, RECEBEM ALGUM BENEFÍCIO OU SUPORTAM ALGUM CUSTO QUE É GERADO NESSA TRANSAÇÃO, ENTÃO INEFICIÊNCIA SURGE NA ECONOMIA DE MERCADO. A INEFICIÊNCIA RESULTA PORQUE OS AGENTES DIRETAMENTE ENVOLVIDOS NA </a:t>
            </a:r>
            <a:r>
              <a:rPr lang="en-US" sz="2000" dirty="0"/>
              <a:t>TRANSAÇÃO EM QUESTÃO NÃO </a:t>
            </a:r>
            <a:r>
              <a:rPr lang="en-US" sz="2000" dirty="0" smtClean="0"/>
              <a:t>TEM QUALQUER INCENTIVO PARA CONSIDERAR OS INTERESSES (I.E., BENEFÍCIOS OU CUSTOS) DOS OUTROS AGENTES NÃO DIRETAMENTE ENVOLVIDOS NESSA TRANSAÇÃO. </a:t>
            </a:r>
            <a:endParaRPr lang="en-US" sz="2000" dirty="0"/>
          </a:p>
          <a:p>
            <a:pPr marL="0" indent="0">
              <a:buNone/>
            </a:pPr>
            <a:endParaRPr lang="en-US" sz="2000" b="1" u="sng" dirty="0" smtClean="0"/>
          </a:p>
          <a:p>
            <a:endParaRPr lang="en-US" sz="2000" dirty="0"/>
          </a:p>
          <a:p>
            <a:endParaRPr lang="pt-BR"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endParaRPr lang="en-US" sz="2000" dirty="0" smtClean="0"/>
          </a:p>
          <a:p>
            <a:r>
              <a:rPr lang="en-US" sz="2000" b="1" u="sng" dirty="0" smtClean="0"/>
              <a:t>ASSIM SENDO</a:t>
            </a:r>
            <a:r>
              <a:rPr lang="en-US" sz="2000" dirty="0" smtClean="0"/>
              <a:t>, O GOVERNO, E LEVADO EM CONTA A SUAS FALHAS DE ATUAÇÃO, DEVE EVENTUALMENTE (I.E., CONSIDERADO O TEOREMA DE COASE) TER QUE INTERVIR PARA ASSEGURAR QUE A TOTALIDADE DOS BENEFÍCIOS E CUSTOS SEJAM CONSIDERADOS NAS TRANSAÇÕES DE MERCADO, O QUE SE CONSTITUI EM REQUERIMENTO FUNDAMENTAL PARA ALCANÇAR UMA ALOCAÇÃO EFICIENTE DOS RECURSOS ESCASSOS DA SOCIEDADE.</a:t>
            </a:r>
          </a:p>
          <a:p>
            <a:endParaRPr lang="en-US" sz="2000" dirty="0"/>
          </a:p>
          <a:p>
            <a:r>
              <a:rPr lang="en-US" sz="2000" dirty="0" smtClean="0"/>
              <a:t> </a:t>
            </a:r>
            <a:endParaRPr lang="en-US" sz="2000" dirty="0"/>
          </a:p>
          <a:p>
            <a:r>
              <a:rPr lang="en-US" sz="2800" b="1" u="sng" dirty="0" smtClean="0"/>
              <a:t>DEFINIÇÃO</a:t>
            </a:r>
            <a:r>
              <a:rPr lang="en-US" sz="2800" b="1" dirty="0"/>
              <a:t>:</a:t>
            </a:r>
            <a:r>
              <a:rPr lang="en-US" sz="2000" b="1" dirty="0"/>
              <a:t> </a:t>
            </a:r>
          </a:p>
          <a:p>
            <a:r>
              <a:rPr lang="en-US" sz="2000" b="1" dirty="0">
                <a:effectLst>
                  <a:outerShdw blurRad="38100" dist="38100" dir="2700000" algn="tl">
                    <a:srgbClr val="000000">
                      <a:alpha val="43137"/>
                    </a:srgbClr>
                  </a:outerShdw>
                </a:effectLst>
              </a:rPr>
              <a:t>TODA VEZ QUE A </a:t>
            </a:r>
            <a:r>
              <a:rPr lang="en-US" sz="2000" b="1" dirty="0" smtClean="0">
                <a:effectLst>
                  <a:outerShdw blurRad="38100" dist="38100" dir="2700000" algn="tl">
                    <a:srgbClr val="000000">
                      <a:alpha val="43137"/>
                    </a:srgbClr>
                  </a:outerShdw>
                </a:effectLst>
              </a:rPr>
              <a:t>AÇÃO </a:t>
            </a:r>
            <a:r>
              <a:rPr lang="en-US" sz="2000" b="1" dirty="0">
                <a:effectLst>
                  <a:outerShdw blurRad="38100" dist="38100" dir="2700000" algn="tl">
                    <a:srgbClr val="000000">
                      <a:alpha val="43137"/>
                    </a:srgbClr>
                  </a:outerShdw>
                </a:effectLst>
              </a:rPr>
              <a:t>DE UM INDIVÍDUO OU FIRMA TEM EFEITO SOBRE OUTRO INDIVÍDUO OU FIRMA, PARA A QUAL ESSE ÚLTIMO NÃO É RESSARCIDO PELOS CUSTOS EXTERNOS QUE SOFRE (EM CASO DE EXTERNALIDADE NEGATIVA</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OU NÃO PAGA PELOS BENEFÍCIOS EXTERNOS QUE AUFERE (EM CASO DE EXTERNALIDADE POSITIVA), </a:t>
            </a:r>
            <a:r>
              <a:rPr lang="en-US" sz="2000" b="1" dirty="0" smtClean="0">
                <a:effectLst>
                  <a:outerShdw blurRad="38100" dist="38100" dir="2700000" algn="tl">
                    <a:srgbClr val="000000">
                      <a:alpha val="43137"/>
                    </a:srgbClr>
                  </a:outerShdw>
                </a:effectLst>
              </a:rPr>
              <a:t>DIZEMOS, ENTÃO, </a:t>
            </a:r>
            <a:r>
              <a:rPr lang="en-US" sz="2000" b="1" dirty="0">
                <a:effectLst>
                  <a:outerShdw blurRad="38100" dist="38100" dir="2700000" algn="tl">
                    <a:srgbClr val="000000">
                      <a:alpha val="43137"/>
                    </a:srgbClr>
                  </a:outerShdw>
                </a:effectLst>
              </a:rPr>
              <a:t>QUE EXISTE UMA EXTERNALIDADE.</a:t>
            </a:r>
          </a:p>
          <a:p>
            <a:pPr marL="0" indent="0">
              <a:buNone/>
            </a:pPr>
            <a:endParaRPr lang="en-US" sz="2000" dirty="0" smtClean="0"/>
          </a:p>
          <a:p>
            <a:endParaRPr lang="en-US" sz="2000" dirty="0"/>
          </a:p>
          <a:p>
            <a:r>
              <a:rPr lang="en-US" sz="2000" b="1" dirty="0" smtClean="0"/>
              <a:t>UMA </a:t>
            </a:r>
            <a:r>
              <a:rPr lang="en-US" sz="2000" b="1" dirty="0"/>
              <a:t>EXTERNALIDADE GERA UMA FALHA DE MERCADO</a:t>
            </a:r>
            <a:r>
              <a:rPr lang="en-US" sz="2000" dirty="0"/>
              <a:t>,POIS </a:t>
            </a:r>
            <a:r>
              <a:rPr lang="en-US" sz="2000" u="sng" dirty="0"/>
              <a:t>IMPLICA EM DIVERGÊNCIA ENTRE CUSTOS E/OU BENEFÍCIOS PRIVADOS E OS SOCIAIS</a:t>
            </a:r>
            <a:r>
              <a:rPr lang="en-US" sz="2000" dirty="0"/>
              <a:t>. OU SEJA, O EQUILÍBRIO PRIVADO (“ISOLADAMENTE DETERMINADO”) NÃO CORRESPONDE AO ÓTIMO SOCIAL, O QUAL É PARETO-EFICIENTE.</a:t>
            </a:r>
          </a:p>
          <a:p>
            <a:endParaRPr lang="en-US" sz="2000" dirty="0"/>
          </a:p>
          <a:p>
            <a:r>
              <a:rPr lang="en-US" sz="2000" b="1" dirty="0" smtClean="0"/>
              <a:t>EM </a:t>
            </a:r>
            <a:r>
              <a:rPr lang="en-US" sz="2000" b="1" dirty="0"/>
              <a:t>SUMA, NA </a:t>
            </a:r>
            <a:r>
              <a:rPr lang="en-US" sz="2000" b="1" dirty="0" smtClean="0"/>
              <a:t>PRESENÇA </a:t>
            </a:r>
            <a:r>
              <a:rPr lang="en-US" sz="2000" b="1" dirty="0"/>
              <a:t>DE EXTERNALIDADE QUE RESULTE EM FALHA </a:t>
            </a:r>
            <a:r>
              <a:rPr lang="en-US" sz="2000" b="1" dirty="0" smtClean="0"/>
              <a:t>DE </a:t>
            </a:r>
            <a:r>
              <a:rPr lang="en-US" sz="2000" b="1" dirty="0"/>
              <a:t>MERCADO (I.E.,  NO CASO DA EXTERNALIDADE NÃO TER </a:t>
            </a:r>
            <a:r>
              <a:rPr lang="en-US" sz="2000" b="1" dirty="0" smtClean="0"/>
              <a:t>SOLUÇÃO PRIVADA </a:t>
            </a:r>
            <a:r>
              <a:rPr lang="en-US" sz="2000" b="1" dirty="0"/>
              <a:t>NEGOCIADA ENTRE AS </a:t>
            </a:r>
            <a:r>
              <a:rPr lang="en-US" sz="2000" b="1" dirty="0" smtClean="0"/>
              <a:t>PARTES: TEOREMA DE COASE), </a:t>
            </a:r>
            <a:r>
              <a:rPr lang="en-US" sz="2000" b="1" dirty="0"/>
              <a:t>A </a:t>
            </a:r>
            <a:r>
              <a:rPr lang="en-US" sz="2000" b="1" dirty="0" smtClean="0"/>
              <a:t>ALOCAÇÃO </a:t>
            </a:r>
            <a:r>
              <a:rPr lang="en-US" sz="2000" b="1" dirty="0"/>
              <a:t>DE RECURSOS NA </a:t>
            </a:r>
            <a:r>
              <a:rPr lang="en-US" sz="2000" b="1" dirty="0" smtClean="0"/>
              <a:t>ECONOMIA </a:t>
            </a:r>
            <a:r>
              <a:rPr lang="en-US" sz="2000" b="1" dirty="0"/>
              <a:t>NÃO SERÁ </a:t>
            </a:r>
            <a:r>
              <a:rPr lang="en-US" sz="2000" b="1" dirty="0" smtClean="0"/>
              <a:t>PARETO-EFICIENTE. </a:t>
            </a:r>
          </a:p>
          <a:p>
            <a:endParaRPr lang="en-US" sz="2000" b="1" dirty="0"/>
          </a:p>
          <a:p>
            <a:r>
              <a:rPr lang="en-US" sz="2000" b="1" dirty="0" smtClean="0"/>
              <a:t>                 </a:t>
            </a:r>
            <a:r>
              <a:rPr lang="en-US" sz="2000" dirty="0" smtClean="0">
                <a:effectLst>
                  <a:outerShdw blurRad="38100" dist="38100" dir="2700000" algn="tl">
                    <a:srgbClr val="000000">
                      <a:alpha val="43137"/>
                    </a:srgbClr>
                  </a:outerShdw>
                </a:effectLst>
              </a:rPr>
              <a:t>RESSALTE-SE </a:t>
            </a:r>
            <a:r>
              <a:rPr lang="en-US" sz="2000" dirty="0">
                <a:effectLst>
                  <a:outerShdw blurRad="38100" dist="38100" dir="2700000" algn="tl">
                    <a:srgbClr val="000000">
                      <a:alpha val="43137"/>
                    </a:srgbClr>
                  </a:outerShdw>
                </a:effectLst>
              </a:rPr>
              <a:t>QUE UMA SOLUÇÃO </a:t>
            </a:r>
            <a:r>
              <a:rPr lang="en-US" sz="2000" dirty="0" smtClean="0">
                <a:effectLst>
                  <a:outerShdw blurRad="38100" dist="38100" dir="2700000" algn="tl">
                    <a:srgbClr val="000000">
                      <a:alpha val="43137"/>
                    </a:srgbClr>
                  </a:outerShdw>
                </a:effectLst>
              </a:rPr>
              <a:t>PARETO </a:t>
            </a:r>
            <a:r>
              <a:rPr lang="en-US" sz="2000" dirty="0">
                <a:effectLst>
                  <a:outerShdw blurRad="38100" dist="38100" dir="2700000" algn="tl">
                    <a:srgbClr val="000000">
                      <a:alpha val="43137"/>
                    </a:srgbClr>
                  </a:outerShdw>
                </a:effectLst>
              </a:rPr>
              <a:t>EFICIENTE É AQUELA NA QUAL SE OBTÉM  A </a:t>
            </a:r>
            <a:endParaRPr lang="en-US" sz="2000" dirty="0" smtClean="0">
              <a:effectLst>
                <a:outerShdw blurRad="38100" dist="38100" dir="2700000" algn="tl">
                  <a:srgbClr val="000000">
                    <a:alpha val="43137"/>
                  </a:srgbClr>
                </a:outerShdw>
              </a:effectLst>
            </a:endParaRPr>
          </a:p>
          <a:p>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en-US" sz="2000" dirty="0">
                <a:effectLst>
                  <a:outerShdw blurRad="38100" dist="38100" dir="2700000" algn="tl">
                    <a:srgbClr val="000000">
                      <a:alpha val="43137"/>
                    </a:srgbClr>
                  </a:outerShdw>
                </a:effectLst>
              </a:rPr>
              <a:t>SEGUINTE </a:t>
            </a:r>
            <a:r>
              <a:rPr lang="en-US" sz="2000" dirty="0" smtClean="0">
                <a:effectLst>
                  <a:outerShdw blurRad="38100" dist="38100" dir="2700000" algn="tl">
                    <a:srgbClr val="000000">
                      <a:alpha val="43137"/>
                    </a:srgbClr>
                  </a:outerShdw>
                </a:effectLst>
              </a:rPr>
              <a:t>IGUALDADE</a:t>
            </a:r>
            <a:r>
              <a:rPr lang="en-US" sz="2000" dirty="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CMg</a:t>
            </a:r>
            <a:r>
              <a:rPr lang="en-US" sz="2000" b="1" dirty="0">
                <a:effectLst>
                  <a:outerShdw blurRad="38100" dist="38100" dir="2700000" algn="tl">
                    <a:srgbClr val="000000">
                      <a:alpha val="43137"/>
                    </a:srgbClr>
                  </a:outerShdw>
                </a:effectLst>
              </a:rPr>
              <a:t> SOCIAL = </a:t>
            </a:r>
            <a:r>
              <a:rPr lang="en-US" sz="2000" b="1" dirty="0" err="1">
                <a:effectLst>
                  <a:outerShdw blurRad="38100" dist="38100" dir="2700000" algn="tl">
                    <a:srgbClr val="000000">
                      <a:alpha val="43137"/>
                    </a:srgbClr>
                  </a:outerShdw>
                </a:effectLst>
              </a:rPr>
              <a:t>BMg</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SOCIAL</a:t>
            </a:r>
            <a:r>
              <a:rPr lang="en-US" sz="2000" dirty="0" smtClean="0">
                <a:effectLst>
                  <a:outerShdw blurRad="38100" dist="38100" dir="2700000" algn="tl">
                    <a:srgbClr val="000000">
                      <a:alpha val="43137"/>
                    </a:srgbClr>
                  </a:outerShdw>
                </a:effectLst>
              </a:rPr>
              <a:t>.</a:t>
            </a:r>
            <a:endParaRPr lang="pt-BR"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5927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504056"/>
          </a:xfrm>
        </p:spPr>
        <p:txBody>
          <a:bodyPr>
            <a:normAutofit fontScale="90000"/>
          </a:bodyPr>
          <a:lstStyle/>
          <a:p>
            <a:r>
              <a:rPr lang="en-US" sz="2800" b="1" u="sng" dirty="0" smtClean="0">
                <a:effectLst>
                  <a:outerShdw blurRad="38100" dist="38100" dir="2700000" algn="tl">
                    <a:srgbClr val="000000">
                      <a:alpha val="43137"/>
                    </a:srgbClr>
                  </a:outerShdw>
                </a:effectLst>
              </a:rPr>
              <a:t>EXEMPLOS DE EXTERNALIDADES</a:t>
            </a:r>
            <a:endParaRPr lang="pt-BR" sz="28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404664"/>
            <a:ext cx="9144000" cy="6453336"/>
          </a:xfrm>
        </p:spPr>
        <p:txBody>
          <a:bodyPr>
            <a:normAutofit/>
          </a:bodyPr>
          <a:lstStyle/>
          <a:p>
            <a:r>
              <a:rPr lang="en-US" sz="2000" b="1" u="sng" dirty="0" smtClean="0"/>
              <a:t>EXTERNALIDADES NEGATIVAS (“CUSTOS CAUSADOS AOS OUTROS”)</a:t>
            </a:r>
            <a:r>
              <a:rPr lang="en-US" sz="2000" b="1" dirty="0" smtClean="0"/>
              <a:t>:</a:t>
            </a:r>
          </a:p>
          <a:p>
            <a:r>
              <a:rPr lang="en-US" sz="1400" dirty="0" smtClean="0"/>
              <a:t> </a:t>
            </a:r>
            <a:r>
              <a:rPr lang="en-US" sz="1400" b="1" dirty="0" smtClean="0">
                <a:effectLst>
                  <a:outerShdw blurRad="38100" dist="38100" dir="2700000" algn="tl">
                    <a:srgbClr val="000000">
                      <a:alpha val="43137"/>
                    </a:srgbClr>
                  </a:outerShdw>
                </a:effectLst>
              </a:rPr>
              <a:t>(1) EXTERNALIDADE NEGATIVA QUE ELEVA CUSTO SOCIAL:</a:t>
            </a:r>
            <a:r>
              <a:rPr lang="en-US" sz="1400" dirty="0" smtClean="0"/>
              <a:t> “CONFEITARIA E CONSULTÓRIO MÉDICO” INSTALADOS </a:t>
            </a:r>
          </a:p>
          <a:p>
            <a:pPr>
              <a:buNone/>
            </a:pPr>
            <a:r>
              <a:rPr lang="en-US" sz="1400" dirty="0"/>
              <a:t> </a:t>
            </a:r>
            <a:r>
              <a:rPr lang="en-US" sz="1400" dirty="0" smtClean="0"/>
              <a:t>               NUM MESMO IMÓVEL, TAL QUE O BARULHO DA ATIVIDADE DA CONFEITARIA INTERFERE NA ATIVIDADE DO </a:t>
            </a:r>
          </a:p>
          <a:p>
            <a:pPr>
              <a:buNone/>
            </a:pPr>
            <a:r>
              <a:rPr lang="en-US" sz="1400" dirty="0"/>
              <a:t> </a:t>
            </a:r>
            <a:r>
              <a:rPr lang="en-US" sz="1400" dirty="0" smtClean="0"/>
              <a:t>               CONSULTÓRIO MÉDICO.</a:t>
            </a:r>
          </a:p>
          <a:p>
            <a:endParaRPr lang="en-US" sz="2000" dirty="0"/>
          </a:p>
          <a:p>
            <a:endParaRPr lang="en-US" sz="2000" dirty="0" smtClean="0"/>
          </a:p>
          <a:p>
            <a:endParaRPr lang="en-US" sz="2000" dirty="0"/>
          </a:p>
          <a:p>
            <a:endParaRPr lang="en-US" sz="2000" dirty="0" smtClean="0"/>
          </a:p>
          <a:p>
            <a:endParaRPr lang="en-US" sz="2000" dirty="0"/>
          </a:p>
          <a:p>
            <a:pPr>
              <a:buNone/>
            </a:pPr>
            <a:endParaRPr lang="en-US" sz="1600" dirty="0"/>
          </a:p>
          <a:p>
            <a:r>
              <a:rPr lang="en-US" sz="1400" b="1" dirty="0" smtClean="0">
                <a:effectLst>
                  <a:outerShdw blurRad="38100" dist="38100" dir="2700000" algn="tl">
                    <a:srgbClr val="000000">
                      <a:alpha val="43137"/>
                    </a:srgbClr>
                  </a:outerShdw>
                </a:effectLst>
              </a:rPr>
              <a:t>(2) EXTERNALIDADE NEGATIVA QUE REDUZ </a:t>
            </a:r>
            <a:r>
              <a:rPr lang="en-US" sz="1400" b="1" dirty="0" err="1" smtClean="0">
                <a:effectLst>
                  <a:outerShdw blurRad="38100" dist="38100" dir="2700000" algn="tl">
                    <a:srgbClr val="000000">
                      <a:alpha val="43137"/>
                    </a:srgbClr>
                  </a:outerShdw>
                </a:effectLst>
              </a:rPr>
              <a:t>BMg</a:t>
            </a:r>
            <a:r>
              <a:rPr lang="en-US" sz="1400" b="1" dirty="0" smtClean="0">
                <a:effectLst>
                  <a:outerShdw blurRad="38100" dist="38100" dir="2700000" algn="tl">
                    <a:srgbClr val="000000">
                      <a:alpha val="43137"/>
                    </a:srgbClr>
                  </a:outerShdw>
                </a:effectLst>
              </a:rPr>
              <a:t> SOCIAL:</a:t>
            </a:r>
            <a:r>
              <a:rPr lang="en-US" sz="1400" dirty="0" smtClean="0"/>
              <a:t> A PESCA NUM LAGO É OUTRO EXEMPLO DE  EXTERNALIDADE NEGATIVA E SURGE EM CASOS DE EXPLORAÇÃO DE RECURSOS DE USO COMUM. NESTE CASO, O NÚMERO DE PEIXES PESCADOS POR BARCO SE REDUZ COM O AUMENTO DE BARCOS DE PESCA. ISTO É, O RETORNO MÉDIO  DECRESCE, O QUE IMPLICA QUE O RETORNO MARGINAL É MENOR QUE RETORNO MÉDIO E É DECRESCENTE. PORTANTO, </a:t>
            </a:r>
          </a:p>
          <a:p>
            <a:r>
              <a:rPr lang="en-US" sz="1400" dirty="0" err="1" smtClean="0"/>
              <a:t>BMg</a:t>
            </a:r>
            <a:r>
              <a:rPr lang="en-US" sz="1400" dirty="0" smtClean="0"/>
              <a:t> SOCIAL (= </a:t>
            </a:r>
            <a:r>
              <a:rPr lang="en-US" sz="1400" dirty="0" err="1" smtClean="0"/>
              <a:t>BMg</a:t>
            </a:r>
            <a:r>
              <a:rPr lang="en-US" sz="1400" dirty="0" smtClean="0"/>
              <a:t> PRIVADO)  É MENOR DO QUE A PESCA MÉDIA POR BARCO (= RETORNO MÉDIO PRIVADO).</a:t>
            </a:r>
            <a:endParaRPr lang="en-US" sz="1400" dirty="0"/>
          </a:p>
          <a:p>
            <a:r>
              <a:rPr lang="en-US" sz="2000" dirty="0" smtClean="0"/>
              <a:t>  </a:t>
            </a:r>
            <a:endParaRPr lang="pt-BR" sz="2000" dirty="0"/>
          </a:p>
        </p:txBody>
      </p:sp>
      <p:cxnSp>
        <p:nvCxnSpPr>
          <p:cNvPr id="5" name="Conector de seta reta 4"/>
          <p:cNvCxnSpPr/>
          <p:nvPr/>
        </p:nvCxnSpPr>
        <p:spPr>
          <a:xfrm rot="5400000" flipH="1" flipV="1">
            <a:off x="2015319" y="2456495"/>
            <a:ext cx="1656184"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843808" y="3284984"/>
            <a:ext cx="252028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4644008" y="1628800"/>
            <a:ext cx="1944216" cy="400110"/>
          </a:xfrm>
          <a:prstGeom prst="rect">
            <a:avLst/>
          </a:prstGeom>
          <a:solidFill>
            <a:srgbClr val="00B050"/>
          </a:solidFill>
          <a:ln w="19050">
            <a:solidFill>
              <a:schemeClr val="tx1"/>
            </a:solidFill>
          </a:ln>
        </p:spPr>
        <p:txBody>
          <a:bodyPr wrap="square" rtlCol="0">
            <a:spAutoFit/>
          </a:bodyPr>
          <a:lstStyle/>
          <a:p>
            <a:r>
              <a:rPr lang="en-US" sz="1000" b="1" u="sng" dirty="0" err="1" smtClean="0"/>
              <a:t>CMg</a:t>
            </a:r>
            <a:r>
              <a:rPr lang="en-US" sz="1000" b="1" u="sng" dirty="0" smtClean="0"/>
              <a:t> SOCIAL</a:t>
            </a:r>
            <a:r>
              <a:rPr lang="en-US" sz="1000" b="1" dirty="0" smtClean="0"/>
              <a:t> DO  CONFEITEIRO  =</a:t>
            </a:r>
          </a:p>
          <a:p>
            <a:r>
              <a:rPr lang="en-US" sz="1000" b="1" dirty="0" err="1" smtClean="0"/>
              <a:t>CMgPRIV</a:t>
            </a:r>
            <a:r>
              <a:rPr lang="en-US" sz="1000" b="1" dirty="0" smtClean="0"/>
              <a:t>. + </a:t>
            </a:r>
            <a:r>
              <a:rPr lang="en-US" sz="1000" b="1" dirty="0" err="1" smtClean="0"/>
              <a:t>CMgEXT</a:t>
            </a:r>
            <a:r>
              <a:rPr lang="en-US" sz="1000" b="1" dirty="0" smtClean="0"/>
              <a:t>.</a:t>
            </a:r>
            <a:endParaRPr lang="pt-BR" sz="1000" b="1" dirty="0"/>
          </a:p>
        </p:txBody>
      </p:sp>
      <p:cxnSp>
        <p:nvCxnSpPr>
          <p:cNvPr id="11" name="Conector reto 10"/>
          <p:cNvCxnSpPr/>
          <p:nvPr/>
        </p:nvCxnSpPr>
        <p:spPr>
          <a:xfrm flipV="1">
            <a:off x="2843808" y="2539497"/>
            <a:ext cx="2232248" cy="206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flipV="1">
            <a:off x="2915816" y="1844824"/>
            <a:ext cx="1728192" cy="10801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flipV="1">
            <a:off x="3851920" y="2204864"/>
            <a:ext cx="1368152" cy="9361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aixaDeTexto 15"/>
          <p:cNvSpPr txBox="1"/>
          <p:nvPr/>
        </p:nvSpPr>
        <p:spPr>
          <a:xfrm>
            <a:off x="5220072" y="2102659"/>
            <a:ext cx="2242922" cy="246221"/>
          </a:xfrm>
          <a:prstGeom prst="rect">
            <a:avLst/>
          </a:prstGeom>
          <a:solidFill>
            <a:srgbClr val="FFFF00"/>
          </a:solidFill>
          <a:ln w="19050">
            <a:solidFill>
              <a:schemeClr val="tx1"/>
            </a:solidFill>
          </a:ln>
        </p:spPr>
        <p:txBody>
          <a:bodyPr wrap="none" rtlCol="0">
            <a:spAutoFit/>
          </a:bodyPr>
          <a:lstStyle/>
          <a:p>
            <a:r>
              <a:rPr lang="en-US" sz="1000" b="1" dirty="0" err="1" smtClean="0"/>
              <a:t>CMgPRIV</a:t>
            </a:r>
            <a:r>
              <a:rPr lang="en-US" sz="1000" b="1" dirty="0" smtClean="0"/>
              <a:t>  DO CONFEITEIRO  =  OFERTA</a:t>
            </a:r>
            <a:endParaRPr lang="pt-BR" sz="1000" b="1" dirty="0"/>
          </a:p>
        </p:txBody>
      </p:sp>
      <p:sp>
        <p:nvSpPr>
          <p:cNvPr id="17" name="CaixaDeTexto 16"/>
          <p:cNvSpPr txBox="1"/>
          <p:nvPr/>
        </p:nvSpPr>
        <p:spPr>
          <a:xfrm>
            <a:off x="5076056" y="2452826"/>
            <a:ext cx="2924198" cy="400110"/>
          </a:xfrm>
          <a:prstGeom prst="rect">
            <a:avLst/>
          </a:prstGeom>
          <a:solidFill>
            <a:srgbClr val="FFFF00"/>
          </a:solidFill>
          <a:ln w="19050">
            <a:solidFill>
              <a:schemeClr val="tx1"/>
            </a:solidFill>
          </a:ln>
        </p:spPr>
        <p:txBody>
          <a:bodyPr wrap="none" rtlCol="0">
            <a:spAutoFit/>
          </a:bodyPr>
          <a:lstStyle/>
          <a:p>
            <a:r>
              <a:rPr lang="en-US" sz="1000" b="1" dirty="0" smtClean="0"/>
              <a:t>DEMANDA  DOS PRODUTOS DO CONFEITEIRO, SOB </a:t>
            </a:r>
          </a:p>
          <a:p>
            <a:r>
              <a:rPr lang="en-US" sz="1000" b="1" dirty="0" err="1" smtClean="0"/>
              <a:t>BMg</a:t>
            </a:r>
            <a:r>
              <a:rPr lang="en-US" sz="1000" b="1" dirty="0" smtClean="0"/>
              <a:t> PRIVADO = SOCIAL</a:t>
            </a:r>
            <a:endParaRPr lang="pt-BR" sz="1000" b="1" dirty="0"/>
          </a:p>
        </p:txBody>
      </p:sp>
      <p:cxnSp>
        <p:nvCxnSpPr>
          <p:cNvPr id="19" name="Conector reto 18"/>
          <p:cNvCxnSpPr/>
          <p:nvPr/>
        </p:nvCxnSpPr>
        <p:spPr>
          <a:xfrm>
            <a:off x="3491880" y="2560148"/>
            <a:ext cx="0" cy="72483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a:off x="4716016" y="2560148"/>
            <a:ext cx="0" cy="72483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4397538" y="3284984"/>
            <a:ext cx="750526" cy="400110"/>
          </a:xfrm>
          <a:prstGeom prst="rect">
            <a:avLst/>
          </a:prstGeom>
          <a:noFill/>
        </p:spPr>
        <p:txBody>
          <a:bodyPr wrap="none" rtlCol="0">
            <a:spAutoFit/>
          </a:bodyPr>
          <a:lstStyle/>
          <a:p>
            <a:r>
              <a:rPr lang="en-US" sz="1200" b="1" dirty="0" smtClean="0"/>
              <a:t>    Q</a:t>
            </a:r>
            <a:r>
              <a:rPr lang="en-US" sz="1200" b="1" baseline="-25000" dirty="0" smtClean="0"/>
              <a:t>E</a:t>
            </a:r>
            <a:r>
              <a:rPr lang="en-US" sz="1200" b="1" dirty="0" smtClean="0"/>
              <a:t> </a:t>
            </a:r>
          </a:p>
          <a:p>
            <a:r>
              <a:rPr lang="en-US" sz="800" b="1" dirty="0" smtClean="0"/>
              <a:t>EQ. PRIVADO</a:t>
            </a:r>
            <a:endParaRPr lang="pt-BR" sz="800" b="1" dirty="0"/>
          </a:p>
        </p:txBody>
      </p:sp>
      <p:sp>
        <p:nvSpPr>
          <p:cNvPr id="23" name="CaixaDeTexto 22"/>
          <p:cNvSpPr txBox="1"/>
          <p:nvPr/>
        </p:nvSpPr>
        <p:spPr>
          <a:xfrm>
            <a:off x="3059832" y="3284984"/>
            <a:ext cx="792088" cy="400110"/>
          </a:xfrm>
          <a:prstGeom prst="rect">
            <a:avLst/>
          </a:prstGeom>
          <a:noFill/>
        </p:spPr>
        <p:txBody>
          <a:bodyPr wrap="square" rtlCol="0">
            <a:spAutoFit/>
          </a:bodyPr>
          <a:lstStyle/>
          <a:p>
            <a:r>
              <a:rPr lang="en-US" sz="1200" b="1" dirty="0" smtClean="0"/>
              <a:t>       Q</a:t>
            </a:r>
            <a:r>
              <a:rPr lang="en-US" sz="1200" b="1" baseline="-25000" dirty="0" smtClean="0"/>
              <a:t>S</a:t>
            </a:r>
            <a:endParaRPr lang="en-US" sz="1200" b="1" dirty="0" smtClean="0"/>
          </a:p>
          <a:p>
            <a:r>
              <a:rPr lang="en-US" sz="800" b="1" dirty="0" smtClean="0"/>
              <a:t>ÓTIM.SOCIAL</a:t>
            </a:r>
            <a:endParaRPr lang="pt-BR" sz="800" b="1" dirty="0"/>
          </a:p>
        </p:txBody>
      </p:sp>
      <p:cxnSp>
        <p:nvCxnSpPr>
          <p:cNvPr id="25" name="Conector de seta reta 24"/>
          <p:cNvCxnSpPr/>
          <p:nvPr/>
        </p:nvCxnSpPr>
        <p:spPr>
          <a:xfrm rot="5400000" flipH="1" flipV="1">
            <a:off x="1474862" y="5661248"/>
            <a:ext cx="1440954"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ector de seta reta 27"/>
          <p:cNvCxnSpPr/>
          <p:nvPr/>
        </p:nvCxnSpPr>
        <p:spPr>
          <a:xfrm>
            <a:off x="2195736" y="6381328"/>
            <a:ext cx="266429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CaixaDeTexto 28"/>
          <p:cNvSpPr txBox="1"/>
          <p:nvPr/>
        </p:nvSpPr>
        <p:spPr>
          <a:xfrm>
            <a:off x="2339752" y="5054987"/>
            <a:ext cx="864096" cy="246221"/>
          </a:xfrm>
          <a:prstGeom prst="rect">
            <a:avLst/>
          </a:prstGeom>
          <a:solidFill>
            <a:srgbClr val="00B050"/>
          </a:solidFill>
          <a:ln w="19050">
            <a:solidFill>
              <a:schemeClr val="tx1"/>
            </a:solidFill>
          </a:ln>
        </p:spPr>
        <p:txBody>
          <a:bodyPr wrap="square" rtlCol="0">
            <a:spAutoFit/>
          </a:bodyPr>
          <a:lstStyle/>
          <a:p>
            <a:r>
              <a:rPr lang="en-US" sz="1000" b="1" dirty="0" err="1" smtClean="0"/>
              <a:t>BMg</a:t>
            </a:r>
            <a:r>
              <a:rPr lang="en-US" sz="1000" b="1" dirty="0" smtClean="0"/>
              <a:t> SOCIAL</a:t>
            </a:r>
            <a:endParaRPr lang="pt-BR" sz="1000" b="1" dirty="0"/>
          </a:p>
        </p:txBody>
      </p:sp>
      <p:cxnSp>
        <p:nvCxnSpPr>
          <p:cNvPr id="31" name="Conector reto 30"/>
          <p:cNvCxnSpPr/>
          <p:nvPr/>
        </p:nvCxnSpPr>
        <p:spPr>
          <a:xfrm>
            <a:off x="2195736" y="5661248"/>
            <a:ext cx="27363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a:off x="3419872" y="5229200"/>
            <a:ext cx="1656184" cy="10081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a:xfrm>
            <a:off x="2411760" y="5301208"/>
            <a:ext cx="1368152"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CaixaDeTexto 35"/>
          <p:cNvSpPr txBox="1"/>
          <p:nvPr/>
        </p:nvSpPr>
        <p:spPr>
          <a:xfrm>
            <a:off x="3338716" y="4982979"/>
            <a:ext cx="1377300" cy="246221"/>
          </a:xfrm>
          <a:prstGeom prst="rect">
            <a:avLst/>
          </a:prstGeom>
          <a:solidFill>
            <a:srgbClr val="FFFF00"/>
          </a:solidFill>
          <a:ln w="19050">
            <a:solidFill>
              <a:schemeClr val="tx1"/>
            </a:solidFill>
          </a:ln>
        </p:spPr>
        <p:txBody>
          <a:bodyPr wrap="none" rtlCol="0">
            <a:spAutoFit/>
          </a:bodyPr>
          <a:lstStyle/>
          <a:p>
            <a:r>
              <a:rPr lang="en-US" sz="1000" b="1" dirty="0" smtClean="0"/>
              <a:t>RETORNO. MÉD. PRIV.</a:t>
            </a:r>
            <a:endParaRPr lang="pt-BR" sz="1000" b="1" dirty="0"/>
          </a:p>
        </p:txBody>
      </p:sp>
      <p:sp>
        <p:nvSpPr>
          <p:cNvPr id="37" name="CaixaDeTexto 36"/>
          <p:cNvSpPr txBox="1"/>
          <p:nvPr/>
        </p:nvSpPr>
        <p:spPr>
          <a:xfrm>
            <a:off x="4901163" y="5477162"/>
            <a:ext cx="1903085" cy="400110"/>
          </a:xfrm>
          <a:prstGeom prst="rect">
            <a:avLst/>
          </a:prstGeom>
          <a:solidFill>
            <a:srgbClr val="FFFF00"/>
          </a:solidFill>
          <a:ln w="19050">
            <a:solidFill>
              <a:schemeClr val="tx1"/>
            </a:solidFill>
          </a:ln>
        </p:spPr>
        <p:txBody>
          <a:bodyPr wrap="none" rtlCol="0">
            <a:spAutoFit/>
          </a:bodyPr>
          <a:lstStyle/>
          <a:p>
            <a:r>
              <a:rPr lang="en-US" sz="1000" b="1" dirty="0" smtClean="0"/>
              <a:t>CUSTO DE UM BARCO</a:t>
            </a:r>
          </a:p>
          <a:p>
            <a:r>
              <a:rPr lang="en-US" sz="1000" b="1" dirty="0" err="1" smtClean="0"/>
              <a:t>CMe</a:t>
            </a:r>
            <a:r>
              <a:rPr lang="en-US" sz="1000" b="1" dirty="0" smtClean="0"/>
              <a:t>  = </a:t>
            </a:r>
            <a:r>
              <a:rPr lang="en-US" sz="1000" b="1" dirty="0" err="1" smtClean="0"/>
              <a:t>CMg</a:t>
            </a:r>
            <a:r>
              <a:rPr lang="en-US" sz="1000" b="1" dirty="0" smtClean="0"/>
              <a:t> PRIV. = </a:t>
            </a:r>
            <a:r>
              <a:rPr lang="en-US" sz="1000" b="1" dirty="0" err="1" smtClean="0"/>
              <a:t>CMg</a:t>
            </a:r>
            <a:r>
              <a:rPr lang="en-US" sz="1000" b="1" dirty="0" smtClean="0"/>
              <a:t> SOCIAL</a:t>
            </a:r>
            <a:endParaRPr lang="pt-BR" sz="1000" b="1" dirty="0"/>
          </a:p>
        </p:txBody>
      </p:sp>
      <p:cxnSp>
        <p:nvCxnSpPr>
          <p:cNvPr id="39" name="Conector reto 38"/>
          <p:cNvCxnSpPr/>
          <p:nvPr/>
        </p:nvCxnSpPr>
        <p:spPr>
          <a:xfrm rot="5400000">
            <a:off x="2627784" y="6021288"/>
            <a:ext cx="72008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rot="5400000">
            <a:off x="3779912" y="6021288"/>
            <a:ext cx="72008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CaixaDeTexto 41"/>
          <p:cNvSpPr txBox="1"/>
          <p:nvPr/>
        </p:nvSpPr>
        <p:spPr>
          <a:xfrm>
            <a:off x="3707904" y="6381328"/>
            <a:ext cx="853119" cy="400110"/>
          </a:xfrm>
          <a:prstGeom prst="rect">
            <a:avLst/>
          </a:prstGeom>
          <a:noFill/>
        </p:spPr>
        <p:txBody>
          <a:bodyPr wrap="none" rtlCol="0">
            <a:spAutoFit/>
          </a:bodyPr>
          <a:lstStyle/>
          <a:p>
            <a:r>
              <a:rPr lang="en-US" sz="1000" b="1" dirty="0" smtClean="0"/>
              <a:t>No. BARCOS</a:t>
            </a:r>
          </a:p>
          <a:p>
            <a:r>
              <a:rPr lang="en-US" sz="1000" b="1" dirty="0" smtClean="0"/>
              <a:t>EQUIL. PRIV.</a:t>
            </a:r>
            <a:endParaRPr lang="pt-BR" sz="1000" b="1" dirty="0"/>
          </a:p>
        </p:txBody>
      </p:sp>
      <p:sp>
        <p:nvSpPr>
          <p:cNvPr id="43" name="CaixaDeTexto 42"/>
          <p:cNvSpPr txBox="1"/>
          <p:nvPr/>
        </p:nvSpPr>
        <p:spPr>
          <a:xfrm>
            <a:off x="2483768" y="6381328"/>
            <a:ext cx="1008112" cy="400110"/>
          </a:xfrm>
          <a:prstGeom prst="rect">
            <a:avLst/>
          </a:prstGeom>
          <a:noFill/>
        </p:spPr>
        <p:txBody>
          <a:bodyPr wrap="square" rtlCol="0">
            <a:spAutoFit/>
          </a:bodyPr>
          <a:lstStyle/>
          <a:p>
            <a:r>
              <a:rPr lang="en-US" sz="1000" b="1" dirty="0" smtClean="0"/>
              <a:t>No. BARCOS</a:t>
            </a:r>
          </a:p>
          <a:p>
            <a:r>
              <a:rPr lang="en-US" sz="1000" b="1" dirty="0" smtClean="0"/>
              <a:t>ÓTIMO SOCIAL</a:t>
            </a:r>
            <a:endParaRPr lang="pt-BR" sz="1000" b="1" dirty="0"/>
          </a:p>
        </p:txBody>
      </p:sp>
      <p:sp>
        <p:nvSpPr>
          <p:cNvPr id="4" name="CaixaDeTexto 3"/>
          <p:cNvSpPr txBox="1"/>
          <p:nvPr/>
        </p:nvSpPr>
        <p:spPr>
          <a:xfrm>
            <a:off x="2987824" y="1527175"/>
            <a:ext cx="1373966" cy="461665"/>
          </a:xfrm>
          <a:prstGeom prst="rect">
            <a:avLst/>
          </a:prstGeom>
          <a:noFill/>
          <a:ln>
            <a:solidFill>
              <a:schemeClr val="tx1"/>
            </a:solidFill>
          </a:ln>
        </p:spPr>
        <p:txBody>
          <a:bodyPr wrap="none" rtlCol="0">
            <a:spAutoFit/>
          </a:bodyPr>
          <a:lstStyle/>
          <a:p>
            <a:r>
              <a:rPr lang="en-US" sz="1200" b="1" dirty="0" smtClean="0">
                <a:effectLst>
                  <a:outerShdw blurRad="38100" dist="38100" dir="2700000" algn="tl">
                    <a:srgbClr val="000000">
                      <a:alpha val="43137"/>
                    </a:srgbClr>
                  </a:outerShdw>
                </a:effectLst>
              </a:rPr>
              <a:t>ALOCAÇÃO </a:t>
            </a:r>
          </a:p>
          <a:p>
            <a:r>
              <a:rPr lang="en-US" sz="1200" b="1" dirty="0" smtClean="0">
                <a:effectLst>
                  <a:outerShdw blurRad="38100" dist="38100" dir="2700000" algn="tl">
                    <a:srgbClr val="000000">
                      <a:alpha val="43137"/>
                    </a:srgbClr>
                  </a:outerShdw>
                </a:effectLst>
              </a:rPr>
              <a:t>PARETO-EFICIENTE</a:t>
            </a:r>
            <a:endParaRPr lang="pt-BR" sz="1200" b="1" dirty="0">
              <a:effectLst>
                <a:outerShdw blurRad="38100" dist="38100" dir="2700000" algn="tl">
                  <a:srgbClr val="000000">
                    <a:alpha val="43137"/>
                  </a:srgbClr>
                </a:outerShdw>
              </a:effectLst>
            </a:endParaRPr>
          </a:p>
        </p:txBody>
      </p:sp>
      <p:cxnSp>
        <p:nvCxnSpPr>
          <p:cNvPr id="7" name="Conector de seta reta 6"/>
          <p:cNvCxnSpPr/>
          <p:nvPr/>
        </p:nvCxnSpPr>
        <p:spPr>
          <a:xfrm flipH="1">
            <a:off x="3501872" y="1947284"/>
            <a:ext cx="128892" cy="59221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CaixaDeTexto 13"/>
          <p:cNvSpPr txBox="1"/>
          <p:nvPr/>
        </p:nvSpPr>
        <p:spPr>
          <a:xfrm>
            <a:off x="1187624" y="2823319"/>
            <a:ext cx="1388137" cy="461665"/>
          </a:xfrm>
          <a:prstGeom prst="rect">
            <a:avLst/>
          </a:prstGeom>
          <a:noFill/>
          <a:ln>
            <a:solidFill>
              <a:schemeClr val="tx1"/>
            </a:solidFill>
          </a:ln>
        </p:spPr>
        <p:txBody>
          <a:bodyPr wrap="none" rtlCol="0">
            <a:spAutoFit/>
          </a:bodyPr>
          <a:lstStyle/>
          <a:p>
            <a:r>
              <a:rPr lang="en-US" sz="1200" b="1" dirty="0" smtClean="0">
                <a:effectLst>
                  <a:outerShdw blurRad="38100" dist="38100" dir="2700000" algn="tl">
                    <a:srgbClr val="000000">
                      <a:alpha val="43137"/>
                    </a:srgbClr>
                  </a:outerShdw>
                </a:effectLst>
              </a:rPr>
              <a:t>DECISÃO PRIVADA </a:t>
            </a:r>
          </a:p>
          <a:p>
            <a:r>
              <a:rPr lang="en-US" sz="1200" b="1" dirty="0" smtClean="0">
                <a:effectLst>
                  <a:outerShdw blurRad="38100" dist="38100" dir="2700000" algn="tl">
                    <a:srgbClr val="000000">
                      <a:alpha val="43137"/>
                    </a:srgbClr>
                  </a:outerShdw>
                </a:effectLst>
              </a:rPr>
              <a:t>ÓTIMA</a:t>
            </a:r>
            <a:endParaRPr lang="pt-BR" sz="1200" b="1" dirty="0">
              <a:effectLst>
                <a:outerShdw blurRad="38100" dist="38100" dir="2700000" algn="tl">
                  <a:srgbClr val="000000">
                    <a:alpha val="43137"/>
                  </a:srgbClr>
                </a:outerShdw>
              </a:effectLst>
            </a:endParaRPr>
          </a:p>
        </p:txBody>
      </p:sp>
      <p:cxnSp>
        <p:nvCxnSpPr>
          <p:cNvPr id="20" name="Conector de seta reta 19"/>
          <p:cNvCxnSpPr>
            <a:stCxn id="14" idx="3"/>
          </p:cNvCxnSpPr>
          <p:nvPr/>
        </p:nvCxnSpPr>
        <p:spPr>
          <a:xfrm flipV="1">
            <a:off x="2575761" y="2672916"/>
            <a:ext cx="1852223" cy="38123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384"/>
            <a:ext cx="9180512" cy="504056"/>
          </a:xfrm>
        </p:spPr>
        <p:txBody>
          <a:bodyPr>
            <a:normAutofit fontScale="90000"/>
          </a:bodyPr>
          <a:lstStyle/>
          <a:p>
            <a:r>
              <a:rPr lang="en-US" sz="2000" b="1" dirty="0" smtClean="0">
                <a:effectLst>
                  <a:outerShdw blurRad="38100" dist="38100" dir="2700000" algn="tl">
                    <a:srgbClr val="000000">
                      <a:alpha val="43137"/>
                    </a:srgbClr>
                  </a:outerShdw>
                </a:effectLst>
              </a:rPr>
              <a:t>(</a:t>
            </a:r>
            <a:r>
              <a:rPr lang="en-US" sz="2000" b="1" dirty="0" smtClean="0">
                <a:effectLst>
                  <a:outerShdw blurRad="38100" dist="38100" dir="2700000" algn="tl">
                    <a:srgbClr val="000000">
                      <a:alpha val="43137"/>
                    </a:srgbClr>
                  </a:outerShdw>
                </a:effectLst>
              </a:rPr>
              <a:t>I) </a:t>
            </a:r>
            <a:r>
              <a:rPr lang="en-US" sz="2000" b="1" dirty="0" smtClean="0">
                <a:effectLst>
                  <a:outerShdw blurRad="38100" dist="38100" dir="2700000" algn="tl">
                    <a:srgbClr val="000000">
                      <a:alpha val="43137"/>
                    </a:srgbClr>
                  </a:outerShdw>
                </a:effectLst>
              </a:rPr>
              <a:t>EXTERNALIDADE NEGATIVA:   </a:t>
            </a:r>
            <a:r>
              <a:rPr lang="en-US" sz="2000" b="1" u="sng" dirty="0" smtClean="0">
                <a:effectLst>
                  <a:outerShdw blurRad="38100" dist="38100" dir="2700000" algn="tl">
                    <a:srgbClr val="000000">
                      <a:alpha val="43137"/>
                    </a:srgbClr>
                  </a:outerShdw>
                </a:effectLst>
              </a:rPr>
              <a:t>O CASO DA “CONFEITARIA VERSUS CONSULTÓRIO MÉDICO”:</a:t>
            </a:r>
            <a:r>
              <a:rPr lang="en-US" sz="2000" b="1"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A ANÁLISE TRADICIONAL BASEADA NO IMPOSTO PIGOU</a:t>
            </a:r>
            <a:endParaRPr lang="pt-BR" sz="20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179512" y="548680"/>
            <a:ext cx="8856984" cy="6120680"/>
          </a:xfrm>
        </p:spPr>
        <p:txBody>
          <a:bodyPr>
            <a:normAutofit fontScale="85000" lnSpcReduction="20000"/>
          </a:bodyPr>
          <a:lstStyle/>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1600" dirty="0" smtClean="0"/>
          </a:p>
          <a:p>
            <a:endParaRPr lang="en-US" sz="1600" dirty="0" smtClean="0"/>
          </a:p>
          <a:p>
            <a:endParaRPr lang="en-US" sz="1600" dirty="0" smtClean="0"/>
          </a:p>
          <a:p>
            <a:endParaRPr lang="en-US" sz="1600" dirty="0" smtClean="0"/>
          </a:p>
          <a:p>
            <a:r>
              <a:rPr lang="en-US" sz="1600" dirty="0" smtClean="0"/>
              <a:t>O “CONFEITEIRO”, NAS SUAS DECISÕES PRIVADAS DE PRODUÇÃO, NÃO LEVA EM CONTA OS CUSTOS QUE CAUSA SOBRE O MÉDICO E SUA PRODUÇÃO DE EQUILÍBRIO SERÁ Q</a:t>
            </a:r>
            <a:r>
              <a:rPr lang="en-US" sz="1600" baseline="-25000" dirty="0" smtClean="0"/>
              <a:t>E</a:t>
            </a:r>
            <a:r>
              <a:rPr lang="en-US" sz="1600" dirty="0" smtClean="0"/>
              <a:t>  (ÓTIMO PRIV: </a:t>
            </a:r>
            <a:r>
              <a:rPr lang="en-US" sz="1600" dirty="0" err="1" smtClean="0"/>
              <a:t>CMgPRIV</a:t>
            </a:r>
            <a:r>
              <a:rPr lang="en-US" sz="1600" dirty="0" smtClean="0"/>
              <a:t> = </a:t>
            </a:r>
            <a:r>
              <a:rPr lang="en-US" sz="1600" dirty="0" err="1" smtClean="0"/>
              <a:t>BMgPRIV</a:t>
            </a:r>
            <a:r>
              <a:rPr lang="en-US" sz="1600" dirty="0" smtClean="0"/>
              <a:t>).</a:t>
            </a:r>
            <a:r>
              <a:rPr lang="en-US" sz="2000" dirty="0" smtClean="0"/>
              <a:t> </a:t>
            </a:r>
          </a:p>
          <a:p>
            <a:r>
              <a:rPr lang="en-US" sz="2000" dirty="0" smtClean="0"/>
              <a:t>                  </a:t>
            </a:r>
          </a:p>
          <a:p>
            <a:r>
              <a:rPr lang="en-US" sz="2000" b="1" dirty="0" smtClean="0"/>
              <a:t>                  </a:t>
            </a:r>
            <a:r>
              <a:rPr lang="en-US" sz="1600" b="1" dirty="0" smtClean="0"/>
              <a:t>A EXTERNALIDADE NEGATIVA GERADA PELO CONFEITEIRO IGUALA  A  </a:t>
            </a:r>
            <a:r>
              <a:rPr lang="en-US" sz="1600" b="1" dirty="0"/>
              <a:t>Á</a:t>
            </a:r>
            <a:r>
              <a:rPr lang="en-US" sz="1600" b="1" dirty="0" smtClean="0"/>
              <a:t>REA: [B + C + D]</a:t>
            </a:r>
          </a:p>
          <a:p>
            <a:pPr>
              <a:buNone/>
            </a:pPr>
            <a:endParaRPr lang="en-US" sz="1600" dirty="0" smtClean="0"/>
          </a:p>
          <a:p>
            <a:pPr>
              <a:buNone/>
            </a:pPr>
            <a:endParaRPr lang="en-US" sz="1600" dirty="0" smtClean="0"/>
          </a:p>
          <a:p>
            <a:r>
              <a:rPr lang="en-US" sz="1600" u="sng" dirty="0" smtClean="0"/>
              <a:t>O GANHO SOCIAL QUE EXISTE NA SOLUÇÃO QUE LEVA EM CONTA SOMENTE OS CUSTOS E BENEFÍCIOS PRIVADOS DO CONFEITEIRO SERÁ</a:t>
            </a:r>
            <a:r>
              <a:rPr lang="en-US" sz="1600" dirty="0" smtClean="0"/>
              <a:t>:</a:t>
            </a:r>
          </a:p>
          <a:p>
            <a:pPr>
              <a:buNone/>
            </a:pPr>
            <a:r>
              <a:rPr lang="en-US" sz="1600" dirty="0" smtClean="0"/>
              <a:t>                                                              EXCEDENTE DO CONSUMIDOR = 0</a:t>
            </a:r>
          </a:p>
          <a:p>
            <a:pPr>
              <a:buNone/>
            </a:pPr>
            <a:r>
              <a:rPr lang="en-US" sz="1600" dirty="0" smtClean="0"/>
              <a:t>                                                              EXCEDENTE DO PRODUTOR = [A + B + C]</a:t>
            </a:r>
          </a:p>
          <a:p>
            <a:pPr>
              <a:buNone/>
            </a:pPr>
            <a:r>
              <a:rPr lang="en-US" sz="1600" dirty="0" smtClean="0"/>
              <a:t>                                                              CUSTO DA EXTERNALIDADE = [B + C + D]</a:t>
            </a:r>
          </a:p>
          <a:p>
            <a:pPr>
              <a:buNone/>
            </a:pPr>
            <a:r>
              <a:rPr lang="en-US" sz="1600" dirty="0" smtClean="0"/>
              <a:t>                                                              </a:t>
            </a:r>
            <a:r>
              <a:rPr lang="en-US" sz="1600" b="1" dirty="0" smtClean="0"/>
              <a:t>GANHO LÍQUIDO SOCIAL = [(A + C + B) – (B + C + D)] = [A – D]</a:t>
            </a:r>
          </a:p>
          <a:p>
            <a:r>
              <a:rPr lang="en-US" sz="1600" dirty="0" smtClean="0"/>
              <a:t> </a:t>
            </a:r>
          </a:p>
          <a:p>
            <a:endParaRPr lang="pt-BR" sz="1600" dirty="0"/>
          </a:p>
        </p:txBody>
      </p:sp>
      <p:cxnSp>
        <p:nvCxnSpPr>
          <p:cNvPr id="5" name="Conector de seta reta 4"/>
          <p:cNvCxnSpPr/>
          <p:nvPr/>
        </p:nvCxnSpPr>
        <p:spPr>
          <a:xfrm rot="5400000" flipH="1" flipV="1">
            <a:off x="1907307" y="2060451"/>
            <a:ext cx="2016224"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915816" y="3067372"/>
            <a:ext cx="316835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5004048" y="662499"/>
            <a:ext cx="2232248" cy="246221"/>
          </a:xfrm>
          <a:prstGeom prst="rect">
            <a:avLst/>
          </a:prstGeom>
          <a:solidFill>
            <a:srgbClr val="00B050"/>
          </a:solidFill>
          <a:ln w="19050">
            <a:solidFill>
              <a:schemeClr val="tx1"/>
            </a:solidFill>
          </a:ln>
        </p:spPr>
        <p:txBody>
          <a:bodyPr wrap="square" rtlCol="0">
            <a:spAutoFit/>
          </a:bodyPr>
          <a:lstStyle/>
          <a:p>
            <a:r>
              <a:rPr lang="en-US" sz="1000" b="1" dirty="0" err="1" smtClean="0"/>
              <a:t>CMg</a:t>
            </a:r>
            <a:r>
              <a:rPr lang="en-US" sz="1000" b="1" dirty="0" smtClean="0"/>
              <a:t> SOCIAL  =  [</a:t>
            </a:r>
            <a:r>
              <a:rPr lang="en-US" sz="1000" b="1" dirty="0" err="1" smtClean="0"/>
              <a:t>CMgPRIV</a:t>
            </a:r>
            <a:r>
              <a:rPr lang="en-US" sz="1000" b="1" dirty="0" smtClean="0"/>
              <a:t>  +  </a:t>
            </a:r>
            <a:r>
              <a:rPr lang="en-US" sz="1000" b="1" dirty="0" err="1" smtClean="0"/>
              <a:t>CMgEXT</a:t>
            </a:r>
            <a:r>
              <a:rPr lang="en-US" sz="1000" b="1" dirty="0" smtClean="0"/>
              <a:t>]</a:t>
            </a:r>
            <a:endParaRPr lang="pt-BR" sz="1000" b="1" dirty="0"/>
          </a:p>
        </p:txBody>
      </p:sp>
      <p:cxnSp>
        <p:nvCxnSpPr>
          <p:cNvPr id="12" name="Conector reto 11"/>
          <p:cNvCxnSpPr/>
          <p:nvPr/>
        </p:nvCxnSpPr>
        <p:spPr>
          <a:xfrm>
            <a:off x="2915816" y="1772816"/>
            <a:ext cx="29523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flipV="1">
            <a:off x="2915816" y="908720"/>
            <a:ext cx="2088232" cy="14401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flipV="1">
            <a:off x="2915816" y="1196752"/>
            <a:ext cx="2592288" cy="18722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rot="5400000">
            <a:off x="3059832" y="2420888"/>
            <a:ext cx="129614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rot="5400000">
            <a:off x="3743908" y="2096852"/>
            <a:ext cx="194421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CaixaDeTexto 25"/>
          <p:cNvSpPr txBox="1"/>
          <p:nvPr/>
        </p:nvSpPr>
        <p:spPr>
          <a:xfrm>
            <a:off x="5508104" y="980728"/>
            <a:ext cx="1247457" cy="246221"/>
          </a:xfrm>
          <a:prstGeom prst="rect">
            <a:avLst/>
          </a:prstGeom>
          <a:solidFill>
            <a:srgbClr val="FFFF00"/>
          </a:solidFill>
          <a:ln w="19050">
            <a:solidFill>
              <a:schemeClr val="tx1"/>
            </a:solidFill>
          </a:ln>
        </p:spPr>
        <p:txBody>
          <a:bodyPr wrap="none" rtlCol="0">
            <a:spAutoFit/>
          </a:bodyPr>
          <a:lstStyle/>
          <a:p>
            <a:r>
              <a:rPr lang="en-US" sz="1000" b="1" dirty="0" err="1" smtClean="0"/>
              <a:t>CMg</a:t>
            </a:r>
            <a:r>
              <a:rPr lang="en-US" sz="1000" b="1" dirty="0" smtClean="0"/>
              <a:t> PRIV = OFERTA</a:t>
            </a:r>
            <a:endParaRPr lang="pt-BR" sz="1000" b="1" dirty="0"/>
          </a:p>
        </p:txBody>
      </p:sp>
      <p:sp>
        <p:nvSpPr>
          <p:cNvPr id="27" name="CaixaDeTexto 26"/>
          <p:cNvSpPr txBox="1"/>
          <p:nvPr/>
        </p:nvSpPr>
        <p:spPr>
          <a:xfrm>
            <a:off x="5868144" y="1628800"/>
            <a:ext cx="1877437" cy="246221"/>
          </a:xfrm>
          <a:prstGeom prst="rect">
            <a:avLst/>
          </a:prstGeom>
          <a:solidFill>
            <a:srgbClr val="FFFF00"/>
          </a:solidFill>
          <a:ln w="19050">
            <a:solidFill>
              <a:schemeClr val="tx1"/>
            </a:solidFill>
          </a:ln>
        </p:spPr>
        <p:txBody>
          <a:bodyPr wrap="none" rtlCol="0">
            <a:spAutoFit/>
          </a:bodyPr>
          <a:lstStyle/>
          <a:p>
            <a:r>
              <a:rPr lang="en-US" sz="1000" b="1" dirty="0" smtClean="0"/>
              <a:t>DEMANDA = </a:t>
            </a:r>
            <a:r>
              <a:rPr lang="en-US" sz="1000" b="1" dirty="0" err="1" smtClean="0"/>
              <a:t>BMgPRIV</a:t>
            </a:r>
            <a:r>
              <a:rPr lang="en-US" sz="1000" b="1" dirty="0" smtClean="0"/>
              <a:t> = SOCIAL</a:t>
            </a:r>
            <a:endParaRPr lang="pt-BR" sz="1000" b="1" dirty="0"/>
          </a:p>
        </p:txBody>
      </p:sp>
      <p:sp>
        <p:nvSpPr>
          <p:cNvPr id="28" name="CaixaDeTexto 27"/>
          <p:cNvSpPr txBox="1"/>
          <p:nvPr/>
        </p:nvSpPr>
        <p:spPr>
          <a:xfrm>
            <a:off x="2998216" y="1783849"/>
            <a:ext cx="277640" cy="276999"/>
          </a:xfrm>
          <a:prstGeom prst="rect">
            <a:avLst/>
          </a:prstGeom>
          <a:noFill/>
        </p:spPr>
        <p:txBody>
          <a:bodyPr wrap="none" rtlCol="0">
            <a:spAutoFit/>
          </a:bodyPr>
          <a:lstStyle/>
          <a:p>
            <a:r>
              <a:rPr lang="en-US" sz="1200" b="1" dirty="0" smtClean="0"/>
              <a:t>A</a:t>
            </a:r>
            <a:endParaRPr lang="pt-BR" sz="1200" b="1" dirty="0"/>
          </a:p>
        </p:txBody>
      </p:sp>
      <p:sp>
        <p:nvSpPr>
          <p:cNvPr id="29" name="CaixaDeTexto 28"/>
          <p:cNvSpPr txBox="1"/>
          <p:nvPr/>
        </p:nvSpPr>
        <p:spPr>
          <a:xfrm>
            <a:off x="3131840" y="2276872"/>
            <a:ext cx="271228" cy="276999"/>
          </a:xfrm>
          <a:prstGeom prst="rect">
            <a:avLst/>
          </a:prstGeom>
          <a:noFill/>
        </p:spPr>
        <p:txBody>
          <a:bodyPr wrap="none" rtlCol="0">
            <a:spAutoFit/>
          </a:bodyPr>
          <a:lstStyle/>
          <a:p>
            <a:r>
              <a:rPr lang="en-US" sz="1200" b="1" dirty="0" smtClean="0"/>
              <a:t>B</a:t>
            </a:r>
            <a:endParaRPr lang="pt-BR" sz="1200" b="1" dirty="0"/>
          </a:p>
        </p:txBody>
      </p:sp>
      <p:sp>
        <p:nvSpPr>
          <p:cNvPr id="30" name="CaixaDeTexto 29"/>
          <p:cNvSpPr txBox="1"/>
          <p:nvPr/>
        </p:nvSpPr>
        <p:spPr>
          <a:xfrm>
            <a:off x="4017548" y="1844824"/>
            <a:ext cx="266420" cy="276999"/>
          </a:xfrm>
          <a:prstGeom prst="rect">
            <a:avLst/>
          </a:prstGeom>
          <a:noFill/>
        </p:spPr>
        <p:txBody>
          <a:bodyPr wrap="none" rtlCol="0">
            <a:spAutoFit/>
          </a:bodyPr>
          <a:lstStyle/>
          <a:p>
            <a:r>
              <a:rPr lang="en-US" sz="1200" b="1" dirty="0" smtClean="0"/>
              <a:t>C</a:t>
            </a:r>
            <a:endParaRPr lang="pt-BR" sz="1200" b="1" dirty="0"/>
          </a:p>
        </p:txBody>
      </p:sp>
      <p:sp>
        <p:nvSpPr>
          <p:cNvPr id="31" name="CaixaDeTexto 30"/>
          <p:cNvSpPr txBox="1"/>
          <p:nvPr/>
        </p:nvSpPr>
        <p:spPr>
          <a:xfrm>
            <a:off x="4361558" y="1412776"/>
            <a:ext cx="282450" cy="276999"/>
          </a:xfrm>
          <a:prstGeom prst="rect">
            <a:avLst/>
          </a:prstGeom>
          <a:noFill/>
        </p:spPr>
        <p:txBody>
          <a:bodyPr wrap="none" rtlCol="0">
            <a:spAutoFit/>
          </a:bodyPr>
          <a:lstStyle/>
          <a:p>
            <a:r>
              <a:rPr lang="en-US" sz="1200" b="1" dirty="0" smtClean="0"/>
              <a:t>D</a:t>
            </a:r>
            <a:endParaRPr lang="pt-BR" sz="1200" b="1" dirty="0"/>
          </a:p>
        </p:txBody>
      </p:sp>
      <p:sp>
        <p:nvSpPr>
          <p:cNvPr id="32" name="CaixaDeTexto 31"/>
          <p:cNvSpPr txBox="1"/>
          <p:nvPr/>
        </p:nvSpPr>
        <p:spPr>
          <a:xfrm>
            <a:off x="3513366" y="3079993"/>
            <a:ext cx="338554" cy="276999"/>
          </a:xfrm>
          <a:prstGeom prst="rect">
            <a:avLst/>
          </a:prstGeom>
          <a:noFill/>
        </p:spPr>
        <p:txBody>
          <a:bodyPr wrap="none" rtlCol="0">
            <a:spAutoFit/>
          </a:bodyPr>
          <a:lstStyle/>
          <a:p>
            <a:r>
              <a:rPr lang="en-US" sz="1200" b="1" dirty="0" smtClean="0"/>
              <a:t>Q</a:t>
            </a:r>
            <a:r>
              <a:rPr lang="en-US" sz="1200" b="1" baseline="-25000" dirty="0" smtClean="0"/>
              <a:t>S</a:t>
            </a:r>
            <a:endParaRPr lang="pt-BR" sz="1200" b="1" dirty="0"/>
          </a:p>
        </p:txBody>
      </p:sp>
      <p:sp>
        <p:nvSpPr>
          <p:cNvPr id="33" name="CaixaDeTexto 32"/>
          <p:cNvSpPr txBox="1"/>
          <p:nvPr/>
        </p:nvSpPr>
        <p:spPr>
          <a:xfrm>
            <a:off x="4572000" y="3068960"/>
            <a:ext cx="360040" cy="276999"/>
          </a:xfrm>
          <a:prstGeom prst="rect">
            <a:avLst/>
          </a:prstGeom>
          <a:noFill/>
        </p:spPr>
        <p:txBody>
          <a:bodyPr wrap="square" rtlCol="0">
            <a:spAutoFit/>
          </a:bodyPr>
          <a:lstStyle/>
          <a:p>
            <a:r>
              <a:rPr lang="en-US" sz="1200" b="1" dirty="0" smtClean="0"/>
              <a:t>Q</a:t>
            </a:r>
            <a:r>
              <a:rPr lang="en-US" sz="1200" b="1" baseline="-25000" dirty="0" smtClean="0"/>
              <a:t>E</a:t>
            </a:r>
            <a:endParaRPr lang="pt-BR" sz="1200" b="1" dirty="0"/>
          </a:p>
        </p:txBody>
      </p:sp>
      <p:sp>
        <p:nvSpPr>
          <p:cNvPr id="34" name="Chave direita 33"/>
          <p:cNvSpPr/>
          <p:nvPr/>
        </p:nvSpPr>
        <p:spPr>
          <a:xfrm>
            <a:off x="3707904" y="1844824"/>
            <a:ext cx="576064" cy="648072"/>
          </a:xfrm>
          <a:prstGeom prst="rightBrace">
            <a:avLst>
              <a:gd name="adj1" fmla="val 8333"/>
              <a:gd name="adj2" fmla="val 4715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5" name="CaixaDeTexto 34"/>
          <p:cNvSpPr txBox="1"/>
          <p:nvPr/>
        </p:nvSpPr>
        <p:spPr>
          <a:xfrm>
            <a:off x="4283968" y="2030651"/>
            <a:ext cx="2561920" cy="246221"/>
          </a:xfrm>
          <a:prstGeom prst="rect">
            <a:avLst/>
          </a:prstGeom>
          <a:noFill/>
        </p:spPr>
        <p:txBody>
          <a:bodyPr wrap="none" rtlCol="0">
            <a:spAutoFit/>
          </a:bodyPr>
          <a:lstStyle/>
          <a:p>
            <a:r>
              <a:rPr lang="en-US" sz="1000" b="1" dirty="0" smtClean="0"/>
              <a:t>SOLUCÃO TRADICIONAL:  “</a:t>
            </a:r>
            <a:r>
              <a:rPr lang="en-US" sz="1000" b="1" u="sng" dirty="0" smtClean="0"/>
              <a:t>IMPOSTO PIGOU</a:t>
            </a:r>
            <a:r>
              <a:rPr lang="en-US" sz="1000" b="1" dirty="0" smtClean="0"/>
              <a:t>”</a:t>
            </a:r>
            <a:endParaRPr lang="pt-BR" sz="1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08504" cy="6858000"/>
          </a:xfrm>
        </p:spPr>
        <p:txBody>
          <a:bodyPr>
            <a:normAutofit fontScale="85000" lnSpcReduction="10000"/>
          </a:bodyPr>
          <a:lstStyle/>
          <a:p>
            <a:r>
              <a:rPr lang="en-US" sz="1600" u="sng" dirty="0" smtClean="0"/>
              <a:t>O PROBLEMA QUE ESTÁ EXPOSTO NO EXEMPLO  ACIMA É QUE A SOLUÇÃO (ISOLADA  E PRIVADA) DO CONFEITEIRO, NA PRESENÇA DE EXTERNALIDADE (NO CASO NEGATIVA), É PARETO INEFICIENTE, POIS IMPLICA EM QUE</a:t>
            </a:r>
            <a:r>
              <a:rPr lang="en-US" sz="1600" dirty="0" smtClean="0"/>
              <a:t>:     </a:t>
            </a:r>
          </a:p>
          <a:p>
            <a:r>
              <a:rPr lang="en-US" sz="1600" dirty="0"/>
              <a:t> </a:t>
            </a:r>
            <a:r>
              <a:rPr lang="en-US" sz="1600" dirty="0" smtClean="0"/>
              <a:t>                                            </a:t>
            </a:r>
            <a:r>
              <a:rPr lang="en-US" sz="2200" b="1" dirty="0" smtClean="0"/>
              <a:t>[</a:t>
            </a:r>
            <a:r>
              <a:rPr lang="en-US" sz="1600" b="1" dirty="0" err="1" smtClean="0"/>
              <a:t>BMg</a:t>
            </a:r>
            <a:r>
              <a:rPr lang="en-US" sz="1600" b="1" dirty="0" smtClean="0"/>
              <a:t> PRIV (= SOCIAL) = </a:t>
            </a:r>
            <a:r>
              <a:rPr lang="en-US" sz="1600" b="1" dirty="0" err="1" smtClean="0"/>
              <a:t>CMg</a:t>
            </a:r>
            <a:r>
              <a:rPr lang="en-US" sz="1600" b="1" dirty="0" smtClean="0"/>
              <a:t> PRIV</a:t>
            </a:r>
            <a:r>
              <a:rPr lang="en-US" sz="2200" b="1" dirty="0" smtClean="0"/>
              <a:t>]  &lt; </a:t>
            </a:r>
            <a:r>
              <a:rPr lang="en-US" sz="1600" b="1" dirty="0" smtClean="0"/>
              <a:t>   </a:t>
            </a:r>
            <a:r>
              <a:rPr lang="en-US" sz="1600" b="1" dirty="0" err="1" smtClean="0"/>
              <a:t>CMg</a:t>
            </a:r>
            <a:r>
              <a:rPr lang="en-US" sz="1600" b="1" dirty="0" smtClean="0"/>
              <a:t> SOCIAL</a:t>
            </a:r>
            <a:r>
              <a:rPr lang="en-US" sz="1600" dirty="0" smtClean="0"/>
              <a:t>. </a:t>
            </a:r>
          </a:p>
          <a:p>
            <a:endParaRPr lang="en-US" sz="1600" dirty="0"/>
          </a:p>
          <a:p>
            <a:r>
              <a:rPr lang="en-US" sz="1600" b="1" dirty="0" smtClean="0"/>
              <a:t>ESSA</a:t>
            </a:r>
            <a:r>
              <a:rPr lang="en-US" sz="1600" dirty="0" smtClean="0"/>
              <a:t> </a:t>
            </a:r>
            <a:r>
              <a:rPr lang="en-US" sz="1600" b="1" dirty="0" smtClean="0"/>
              <a:t>SOLUÇÃO SENDO PARETO-INEFICIENTE, IMPLICA QUE EM TESE EXISTE OUTRA SOLUÇÃO POSSÍVEL NA QUAL PODEMOS MELHORAR ALGUÉM SEM PIORAR NINGUÉM</a:t>
            </a:r>
            <a:r>
              <a:rPr lang="en-US" sz="1600" dirty="0" smtClean="0"/>
              <a:t>. ISTO É, SEGUNDO A CRÍTICA DE COASE, COMO VEREMOS ABAIXO, A SOLUÇÃO (ISOLADA E PRIVADA) DO CONFEITEIRO ACIMA DESCRITA NÃO NECESSARIAMENTE SERÁ A SOLUÇÃO OBTIDA  PELO PROCESSO DE MERCADO.</a:t>
            </a:r>
          </a:p>
          <a:p>
            <a:endParaRPr lang="en-US" sz="1600" dirty="0" smtClean="0"/>
          </a:p>
          <a:p>
            <a:r>
              <a:rPr lang="en-US" sz="1600" u="sng" dirty="0" smtClean="0"/>
              <a:t>A RAZÃO DA DIVERGÊNCIA ENTRE CUSTOS MARGINAIS PRIVADOS E OS CUSTOS MARGINAIS SOCIAIS É QUE O “CONFEITEIRO”, </a:t>
            </a:r>
            <a:r>
              <a:rPr lang="en-US" sz="1600" b="1" u="sng" dirty="0" smtClean="0"/>
              <a:t>NUMA PRIMEIRA ANÁLISE</a:t>
            </a:r>
            <a:r>
              <a:rPr lang="en-US" sz="1600" u="sng" dirty="0" smtClean="0"/>
              <a:t>, APARENTEMENTE NÃO TEM INCENTIVOS PARA INTERNALIZAR OS CUSTOS MARGINAIS DE EXTERNALIDADE (NEGATIVA) QUE GERA NAS SUAS DECISÕES PRIVADAS (ÓTIMAS) DE PRODUÇÃO</a:t>
            </a:r>
            <a:r>
              <a:rPr lang="en-US" sz="1600" dirty="0" smtClean="0"/>
              <a:t>.</a:t>
            </a:r>
          </a:p>
          <a:p>
            <a:endParaRPr lang="en-US" sz="1600" dirty="0" smtClean="0"/>
          </a:p>
          <a:p>
            <a:r>
              <a:rPr lang="en-US" sz="1600" b="1" u="sng" dirty="0" smtClean="0">
                <a:effectLst>
                  <a:outerShdw blurRad="38100" dist="38100" dir="2700000" algn="tl">
                    <a:srgbClr val="000000">
                      <a:alpha val="43137"/>
                    </a:srgbClr>
                  </a:outerShdw>
                </a:effectLst>
              </a:rPr>
              <a:t>A SOLUÇÃO TRADICIONAL APREGOADA PARA O PROBLEMA EM FOCO FOI DE IMPOSICÃO DE UM IMPOSTO (O IMPOSTO PIGOU) À ATIVIDADE DA CONFEITARIA</a:t>
            </a:r>
            <a:r>
              <a:rPr lang="en-US" sz="1600" u="sng" dirty="0" smtClean="0">
                <a:effectLst>
                  <a:outerShdw blurRad="38100" dist="38100" dir="2700000" algn="tl">
                    <a:srgbClr val="000000">
                      <a:alpha val="43137"/>
                    </a:srgbClr>
                  </a:outerShdw>
                </a:effectLst>
              </a:rPr>
              <a:t>.</a:t>
            </a:r>
            <a:r>
              <a:rPr lang="en-US" sz="1600" dirty="0" smtClean="0"/>
              <a:t>  A IMPOSIÇÃO DA TRIBUTACÃO POR UNIDADE DE PRODUÇÃO DA CONFEITARIA AO NÍVEL DO </a:t>
            </a:r>
            <a:r>
              <a:rPr lang="en-US" sz="1600" dirty="0" err="1" smtClean="0"/>
              <a:t>CMg</a:t>
            </a:r>
            <a:r>
              <a:rPr lang="en-US" sz="1600" dirty="0" smtClean="0"/>
              <a:t> EXTERNALIDADE (OU SEJA, “IMPOSTO PIGOU”) PROVÊ UM INCENTIVO APROPRIADO PARA QUE O CONFEITEIRO INTERNALIZE SEUS CUSTOS DE EXTERNALIDADE,  LEVANDO A QUE HAJA A IGUALDADE: </a:t>
            </a:r>
            <a:r>
              <a:rPr lang="en-US" sz="1600" b="1" dirty="0" smtClean="0"/>
              <a:t>[</a:t>
            </a:r>
            <a:r>
              <a:rPr lang="en-US" sz="1600" b="1" dirty="0" err="1" smtClean="0"/>
              <a:t>CMg</a:t>
            </a:r>
            <a:r>
              <a:rPr lang="en-US" sz="1600" b="1" dirty="0" smtClean="0"/>
              <a:t> PRIV + IMPOSTO PIGOU] =  </a:t>
            </a:r>
            <a:r>
              <a:rPr lang="en-US" sz="1600" b="1" dirty="0" err="1" smtClean="0"/>
              <a:t>CMg</a:t>
            </a:r>
            <a:r>
              <a:rPr lang="en-US" sz="1600" b="1" dirty="0" smtClean="0"/>
              <a:t> SOCIAL</a:t>
            </a:r>
            <a:r>
              <a:rPr lang="en-US" sz="1600" dirty="0" smtClean="0"/>
              <a:t>.  OU SEJA, </a:t>
            </a:r>
            <a:r>
              <a:rPr lang="en-US" sz="1600" b="1" dirty="0" smtClean="0"/>
              <a:t>O IMPOSTO PIGOU FAZ COM QUE O CONFEITEIRO INTERNALIZE OS CUSTOS EXTERNOS QUE GERA NA SUA DECISÃO PRIVADA (ÓTIMA) DE PRODUÇÃO, ELEVANDO O </a:t>
            </a:r>
            <a:r>
              <a:rPr lang="en-US" sz="1600" b="1" dirty="0" err="1" smtClean="0"/>
              <a:t>CMgPRIV</a:t>
            </a:r>
            <a:r>
              <a:rPr lang="en-US" sz="1600" b="1" dirty="0" smtClean="0"/>
              <a:t> AO </a:t>
            </a:r>
            <a:r>
              <a:rPr lang="en-US" sz="1600" b="1" dirty="0" err="1" smtClean="0"/>
              <a:t>CMgSOCIAL</a:t>
            </a:r>
            <a:r>
              <a:rPr lang="en-US" sz="1600" dirty="0" smtClean="0"/>
              <a:t>.</a:t>
            </a:r>
          </a:p>
          <a:p>
            <a:endParaRPr lang="en-US" sz="1600" dirty="0" smtClean="0"/>
          </a:p>
          <a:p>
            <a:r>
              <a:rPr lang="en-US" sz="1600" b="1" dirty="0" smtClean="0">
                <a:effectLst>
                  <a:outerShdw blurRad="38100" dist="38100" dir="2700000" algn="tl">
                    <a:srgbClr val="000000">
                      <a:alpha val="43137"/>
                    </a:srgbClr>
                  </a:outerShdw>
                </a:effectLst>
              </a:rPr>
              <a:t>APÓS A IMPOSIÇÃO DO IMPOSTO PIGOU, A PRODUÇÃO ÓTIMA PRIVADA SERÁ Q</a:t>
            </a:r>
            <a:r>
              <a:rPr lang="en-US" sz="1600" b="1" baseline="-25000" dirty="0" smtClean="0">
                <a:effectLst>
                  <a:outerShdw blurRad="38100" dist="38100" dir="2700000" algn="tl">
                    <a:srgbClr val="000000">
                      <a:alpha val="43137"/>
                    </a:srgbClr>
                  </a:outerShdw>
                </a:effectLst>
              </a:rPr>
              <a:t>S</a:t>
            </a:r>
            <a:r>
              <a:rPr lang="en-US" sz="1600" b="1" dirty="0" smtClean="0">
                <a:effectLst>
                  <a:outerShdw blurRad="38100" dist="38100" dir="2700000" algn="tl">
                    <a:srgbClr val="000000">
                      <a:alpha val="43137"/>
                    </a:srgbClr>
                  </a:outerShdw>
                </a:effectLst>
              </a:rPr>
              <a:t> E A MESMA  SERÁ PARETO-EFICIENTE  POIS:     </a:t>
            </a:r>
            <a:r>
              <a:rPr lang="en-US" sz="1600" b="1" dirty="0" err="1" smtClean="0">
                <a:effectLst>
                  <a:outerShdw blurRad="38100" dist="38100" dir="2700000" algn="tl">
                    <a:srgbClr val="000000">
                      <a:alpha val="43137"/>
                    </a:srgbClr>
                  </a:outerShdw>
                </a:effectLst>
              </a:rPr>
              <a:t>BMg</a:t>
            </a:r>
            <a:r>
              <a:rPr lang="en-US" sz="1600" b="1" dirty="0" smtClean="0">
                <a:effectLst>
                  <a:outerShdw blurRad="38100" dist="38100" dir="2700000" algn="tl">
                    <a:srgbClr val="000000">
                      <a:alpha val="43137"/>
                    </a:srgbClr>
                  </a:outerShdw>
                </a:effectLst>
              </a:rPr>
              <a:t> SOCIAL (= </a:t>
            </a:r>
            <a:r>
              <a:rPr lang="en-US" sz="1600" b="1" dirty="0" err="1" smtClean="0">
                <a:effectLst>
                  <a:outerShdw blurRad="38100" dist="38100" dir="2700000" algn="tl">
                    <a:srgbClr val="000000">
                      <a:alpha val="43137"/>
                    </a:srgbClr>
                  </a:outerShdw>
                </a:effectLst>
              </a:rPr>
              <a:t>BMgPRIV</a:t>
            </a:r>
            <a:r>
              <a:rPr lang="en-US" sz="1600" b="1" dirty="0" smtClean="0">
                <a:effectLst>
                  <a:outerShdw blurRad="38100" dist="38100" dir="2700000" algn="tl">
                    <a:srgbClr val="000000">
                      <a:alpha val="43137"/>
                    </a:srgbClr>
                  </a:outerShdw>
                </a:effectLst>
              </a:rPr>
              <a:t>) = </a:t>
            </a:r>
            <a:r>
              <a:rPr lang="en-US" sz="1600" b="1" dirty="0" err="1" smtClean="0">
                <a:effectLst>
                  <a:outerShdw blurRad="38100" dist="38100" dir="2700000" algn="tl">
                    <a:srgbClr val="000000">
                      <a:alpha val="43137"/>
                    </a:srgbClr>
                  </a:outerShdw>
                </a:effectLst>
              </a:rPr>
              <a:t>CMg</a:t>
            </a:r>
            <a:r>
              <a:rPr lang="en-US" sz="1600" b="1" dirty="0" smtClean="0">
                <a:effectLst>
                  <a:outerShdw blurRad="38100" dist="38100" dir="2700000" algn="tl">
                    <a:srgbClr val="000000">
                      <a:alpha val="43137"/>
                    </a:srgbClr>
                  </a:outerShdw>
                </a:effectLst>
              </a:rPr>
              <a:t> SOCIAL (= </a:t>
            </a:r>
            <a:r>
              <a:rPr lang="en-US" sz="1600" b="1" dirty="0" err="1" smtClean="0">
                <a:effectLst>
                  <a:outerShdw blurRad="38100" dist="38100" dir="2700000" algn="tl">
                    <a:srgbClr val="000000">
                      <a:alpha val="43137"/>
                    </a:srgbClr>
                  </a:outerShdw>
                </a:effectLst>
              </a:rPr>
              <a:t>CMg</a:t>
            </a:r>
            <a:r>
              <a:rPr lang="en-US" sz="1600" b="1" dirty="0" smtClean="0">
                <a:effectLst>
                  <a:outerShdw blurRad="38100" dist="38100" dir="2700000" algn="tl">
                    <a:srgbClr val="000000">
                      <a:alpha val="43137"/>
                    </a:srgbClr>
                  </a:outerShdw>
                </a:effectLst>
              </a:rPr>
              <a:t> PRIV + IMPOSTO PIGOU)</a:t>
            </a:r>
            <a:r>
              <a:rPr lang="en-US" sz="1600" b="1" dirty="0" smtClean="0"/>
              <a:t>. </a:t>
            </a:r>
            <a:r>
              <a:rPr lang="en-US" sz="1600" dirty="0" smtClean="0"/>
              <a:t> </a:t>
            </a:r>
          </a:p>
          <a:p>
            <a:endParaRPr lang="en-US" sz="1600" dirty="0" smtClean="0"/>
          </a:p>
          <a:p>
            <a:r>
              <a:rPr lang="en-US" sz="1600" b="1" u="sng" dirty="0" smtClean="0"/>
              <a:t>ANÁLISE DO GANHO SOCIAL</a:t>
            </a:r>
            <a:r>
              <a:rPr lang="en-US" sz="1600" b="1" dirty="0" smtClean="0"/>
              <a:t>:		         </a:t>
            </a:r>
            <a:r>
              <a:rPr lang="en-US" sz="1600" b="1" u="sng" dirty="0" smtClean="0"/>
              <a:t>SEM IMP. PIGOU</a:t>
            </a:r>
            <a:r>
              <a:rPr lang="en-US" sz="1600" b="1" dirty="0" smtClean="0"/>
              <a:t>	         </a:t>
            </a:r>
            <a:r>
              <a:rPr lang="en-US" sz="1600" b="1" u="sng" dirty="0" smtClean="0"/>
              <a:t>COM IMP. PIGOU</a:t>
            </a:r>
          </a:p>
          <a:p>
            <a:r>
              <a:rPr lang="en-US" sz="1600" dirty="0" smtClean="0"/>
              <a:t>GANHOS (EXCEDENTE) DO CONSUMIDOR =                          0                                       0</a:t>
            </a:r>
          </a:p>
          <a:p>
            <a:r>
              <a:rPr lang="en-US" sz="1600" dirty="0" smtClean="0"/>
              <a:t>GANHOS (EXCEDENTE) DO CONFEITEIRO =	                (A+B+C)	               (A)</a:t>
            </a:r>
          </a:p>
          <a:p>
            <a:r>
              <a:rPr lang="en-US" sz="1600" dirty="0" smtClean="0"/>
              <a:t>PERDAS (EXTERNALIDADE NEGATIVA) DO MÉDICO =      (B+C+D)	               (B)</a:t>
            </a:r>
          </a:p>
          <a:p>
            <a:r>
              <a:rPr lang="en-US" sz="1600" dirty="0" smtClean="0"/>
              <a:t>RECEITA TRIBUTÁRIA (GANHO PARA SOCIEDADE) =             ------                                 (B)</a:t>
            </a:r>
          </a:p>
          <a:p>
            <a:r>
              <a:rPr lang="en-US" sz="1600" b="1" dirty="0" smtClean="0"/>
              <a:t>GANHO SOCIAL LÍQUIDO =                                                   (A  -  D)                               (A)</a:t>
            </a:r>
          </a:p>
          <a:p>
            <a:r>
              <a:rPr lang="en-US" sz="1600" dirty="0" smtClean="0"/>
              <a:t> </a:t>
            </a:r>
            <a:endParaRPr lang="pt-B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71400"/>
            <a:ext cx="8229600" cy="1656184"/>
          </a:xfrm>
        </p:spPr>
        <p:txBody>
          <a:bodyPr>
            <a:normAutofit fontScale="90000"/>
          </a:bodyPr>
          <a:lstStyle/>
          <a:p>
            <a:r>
              <a:rPr lang="en-US" b="1" dirty="0" smtClean="0">
                <a:effectLst>
                  <a:outerShdw blurRad="38100" dist="38100" dir="2700000" algn="tl">
                    <a:srgbClr val="000000">
                      <a:alpha val="43137"/>
                    </a:srgbClr>
                  </a:outerShdw>
                </a:effectLst>
              </a:rPr>
              <a:t>DA ANÁLISE DE COASE SOBRE AS IMPLICAÇÕES DAS EXTERNALIDADES</a:t>
            </a:r>
            <a:endParaRPr lang="pt-BR"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1600200"/>
            <a:ext cx="9144000" cy="5257800"/>
          </a:xfrm>
        </p:spPr>
        <p:txBody>
          <a:bodyPr>
            <a:normAutofit lnSpcReduction="10000"/>
          </a:bodyPr>
          <a:lstStyle/>
          <a:p>
            <a:pPr marL="514350" indent="-514350">
              <a:buAutoNum type="romanUcParenBoth" startAt="2"/>
            </a:pPr>
            <a:r>
              <a:rPr lang="en-US" sz="2800" b="1" u="sng" dirty="0">
                <a:effectLst>
                  <a:outerShdw blurRad="38100" dist="38100" dir="2700000" algn="tl">
                    <a:srgbClr val="000000">
                      <a:alpha val="43137"/>
                    </a:srgbClr>
                  </a:outerShdw>
                </a:effectLst>
              </a:rPr>
              <a:t>A ANÁLISE DE COASE SOBRE A SOLUÇÃO DE PIGOU PARA A EXTERNALIDADE LEVOU A DUAS CONCLUSÕES</a:t>
            </a:r>
            <a:r>
              <a:rPr lang="en-US" sz="2800" b="1" dirty="0">
                <a:effectLst>
                  <a:outerShdw blurRad="38100" dist="38100" dir="2700000" algn="tl">
                    <a:srgbClr val="000000">
                      <a:alpha val="43137"/>
                    </a:srgbClr>
                  </a:outerShdw>
                </a:effectLst>
              </a:rPr>
              <a:t>:</a:t>
            </a:r>
          </a:p>
          <a:p>
            <a:endParaRPr lang="en-US" sz="2800" dirty="0"/>
          </a:p>
          <a:p>
            <a:pPr>
              <a:buNone/>
            </a:pPr>
            <a:r>
              <a:rPr lang="en-US" sz="2800" dirty="0"/>
              <a:t>    </a:t>
            </a:r>
            <a:r>
              <a:rPr lang="en-US" sz="2800" b="1" dirty="0" smtClean="0"/>
              <a:t>(</a:t>
            </a:r>
            <a:r>
              <a:rPr lang="en-US" sz="2800" b="1" dirty="0"/>
              <a:t>1)</a:t>
            </a:r>
            <a:r>
              <a:rPr lang="en-US" sz="2800" dirty="0"/>
              <a:t> </a:t>
            </a:r>
            <a:r>
              <a:rPr lang="en-US" sz="2800" b="1" dirty="0"/>
              <a:t>NA AUSÊNCIA DE CUSTOS DE TRANSAÇÃO</a:t>
            </a:r>
            <a:r>
              <a:rPr lang="en-US" sz="2800" dirty="0"/>
              <a:t>, </a:t>
            </a:r>
            <a:endParaRPr lang="en-US" sz="2800" dirty="0" smtClean="0"/>
          </a:p>
          <a:p>
            <a:pPr>
              <a:buNone/>
            </a:pPr>
            <a:r>
              <a:rPr lang="en-US" sz="2800" dirty="0"/>
              <a:t> </a:t>
            </a:r>
            <a:r>
              <a:rPr lang="en-US" sz="2800" dirty="0" smtClean="0"/>
              <a:t>         OS ARGUMENTOS DE </a:t>
            </a:r>
            <a:r>
              <a:rPr lang="en-US" sz="2800" dirty="0"/>
              <a:t>PIGOU ESTÃO INCORRETOS: </a:t>
            </a:r>
            <a:endParaRPr lang="en-US" sz="2800" dirty="0" smtClean="0"/>
          </a:p>
          <a:p>
            <a:pPr>
              <a:buNone/>
            </a:pPr>
            <a:r>
              <a:rPr lang="en-US" sz="2800" dirty="0"/>
              <a:t> </a:t>
            </a:r>
            <a:r>
              <a:rPr lang="en-US" sz="2800" dirty="0" smtClean="0"/>
              <a:t>          </a:t>
            </a:r>
            <a:r>
              <a:rPr lang="en-US" sz="2800" u="sng" dirty="0" smtClean="0"/>
              <a:t>NÃO </a:t>
            </a:r>
            <a:r>
              <a:rPr lang="en-US" sz="2800" u="sng" dirty="0"/>
              <a:t>HÁ NECESSIDADE DE </a:t>
            </a:r>
            <a:r>
              <a:rPr lang="en-US" sz="2800" u="sng" dirty="0" smtClean="0"/>
              <a:t>INTERVENÇÃO</a:t>
            </a:r>
          </a:p>
          <a:p>
            <a:pPr>
              <a:buNone/>
            </a:pPr>
            <a:r>
              <a:rPr lang="en-US" sz="2800" dirty="0"/>
              <a:t> </a:t>
            </a:r>
            <a:r>
              <a:rPr lang="en-US" sz="2800" dirty="0" smtClean="0"/>
              <a:t>          </a:t>
            </a:r>
            <a:r>
              <a:rPr lang="en-US" sz="2800" u="sng" dirty="0" smtClean="0"/>
              <a:t>GOVERNAMENTAL</a:t>
            </a:r>
            <a:r>
              <a:rPr lang="en-US" sz="2800" dirty="0"/>
              <a:t>.</a:t>
            </a:r>
          </a:p>
          <a:p>
            <a:pPr>
              <a:buNone/>
            </a:pPr>
            <a:endParaRPr lang="en-US" sz="2800" dirty="0"/>
          </a:p>
          <a:p>
            <a:pPr>
              <a:buNone/>
            </a:pPr>
            <a:r>
              <a:rPr lang="en-US" sz="2800" dirty="0"/>
              <a:t>    </a:t>
            </a:r>
            <a:r>
              <a:rPr lang="en-US" sz="2800" b="1" dirty="0" smtClean="0"/>
              <a:t>(</a:t>
            </a:r>
            <a:r>
              <a:rPr lang="en-US" sz="2800" b="1" dirty="0"/>
              <a:t>2)</a:t>
            </a:r>
            <a:r>
              <a:rPr lang="en-US" sz="2800" dirty="0"/>
              <a:t> </a:t>
            </a:r>
            <a:r>
              <a:rPr lang="en-US" sz="2800" b="1" dirty="0"/>
              <a:t>NA PRESENÇA DE CUSTOS DE TRANSAÇÃO</a:t>
            </a:r>
            <a:r>
              <a:rPr lang="en-US" sz="2800" dirty="0"/>
              <a:t>, </a:t>
            </a:r>
            <a:endParaRPr lang="en-US" sz="2800" dirty="0" smtClean="0"/>
          </a:p>
          <a:p>
            <a:pPr>
              <a:buNone/>
            </a:pPr>
            <a:r>
              <a:rPr lang="en-US" sz="2800" dirty="0"/>
              <a:t> </a:t>
            </a:r>
            <a:r>
              <a:rPr lang="en-US" sz="2800" dirty="0" smtClean="0"/>
              <a:t>        OS </a:t>
            </a:r>
            <a:r>
              <a:rPr lang="en-US" sz="2800" dirty="0"/>
              <a:t>ARGUMENTOS </a:t>
            </a:r>
            <a:r>
              <a:rPr lang="en-US" sz="2800" dirty="0" smtClean="0"/>
              <a:t>DE </a:t>
            </a:r>
            <a:r>
              <a:rPr lang="en-US" sz="2800" dirty="0"/>
              <a:t>PIGOU AINDA </a:t>
            </a:r>
            <a:r>
              <a:rPr lang="en-US" sz="2800" dirty="0" smtClean="0"/>
              <a:t>ESTÃO INCORRETOS</a:t>
            </a:r>
            <a:r>
              <a:rPr lang="en-US" sz="2800" dirty="0"/>
              <a:t>, </a:t>
            </a:r>
            <a:endParaRPr lang="en-US" sz="2800" dirty="0" smtClean="0"/>
          </a:p>
          <a:p>
            <a:pPr>
              <a:buNone/>
            </a:pPr>
            <a:r>
              <a:rPr lang="en-US" sz="2800" dirty="0"/>
              <a:t> </a:t>
            </a:r>
            <a:r>
              <a:rPr lang="en-US" sz="2800" dirty="0" smtClean="0"/>
              <a:t>        MAS </a:t>
            </a:r>
            <a:r>
              <a:rPr lang="en-US" sz="2800" dirty="0"/>
              <a:t>POR RAZÕES DISTINTAS.</a:t>
            </a:r>
            <a:endParaRPr lang="pt-BR" sz="2800" dirty="0"/>
          </a:p>
        </p:txBody>
      </p:sp>
    </p:spTree>
    <p:extLst>
      <p:ext uri="{BB962C8B-B14F-4D97-AF65-F5344CB8AC3E}">
        <p14:creationId xmlns:p14="http://schemas.microsoft.com/office/powerpoint/2010/main" val="753457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13376"/>
          </a:xfrm>
        </p:spPr>
        <p:txBody>
          <a:bodyPr>
            <a:normAutofit/>
          </a:bodyPr>
          <a:lstStyle/>
          <a:p>
            <a:pPr marL="0" indent="0">
              <a:buNone/>
            </a:pPr>
            <a:r>
              <a:rPr lang="en-US" sz="1600" dirty="0" smtClean="0"/>
              <a:t> </a:t>
            </a:r>
          </a:p>
          <a:p>
            <a:pPr marL="0" indent="0">
              <a:buNone/>
            </a:pPr>
            <a:endParaRPr lang="en-US" sz="2200" dirty="0" smtClean="0"/>
          </a:p>
          <a:p>
            <a:pPr>
              <a:buNone/>
            </a:pPr>
            <a:r>
              <a:rPr lang="en-US" sz="2200" b="1" dirty="0" smtClean="0">
                <a:effectLst>
                  <a:outerShdw blurRad="38100" dist="38100" dir="2700000" algn="tl">
                    <a:srgbClr val="000000">
                      <a:alpha val="43137"/>
                    </a:srgbClr>
                  </a:outerShdw>
                </a:effectLst>
              </a:rPr>
              <a:t>      </a:t>
            </a:r>
            <a:r>
              <a:rPr lang="en-US" sz="3000" b="1" u="sng" dirty="0" smtClean="0">
                <a:effectLst>
                  <a:outerShdw blurRad="38100" dist="38100" dir="2700000" algn="tl">
                    <a:srgbClr val="000000">
                      <a:alpha val="43137"/>
                    </a:srgbClr>
                  </a:outerShdw>
                </a:effectLst>
              </a:rPr>
              <a:t>O TEOREMA DE COASE (EM DUAS FORMAS EQUIVALENTES)</a:t>
            </a:r>
            <a:r>
              <a:rPr lang="en-US" sz="3000" b="1" dirty="0" smtClean="0">
                <a:effectLst>
                  <a:outerShdw blurRad="38100" dist="38100" dir="2700000" algn="tl">
                    <a:srgbClr val="000000">
                      <a:alpha val="43137"/>
                    </a:srgbClr>
                  </a:outerShdw>
                </a:effectLst>
              </a:rPr>
              <a:t>:</a:t>
            </a:r>
          </a:p>
          <a:p>
            <a:pPr>
              <a:buNone/>
            </a:pPr>
            <a:endParaRPr lang="en-US" sz="2200" dirty="0" smtClean="0"/>
          </a:p>
          <a:p>
            <a:pPr>
              <a:buNone/>
            </a:pPr>
            <a:r>
              <a:rPr lang="en-US" sz="2200" dirty="0" smtClean="0"/>
              <a:t>     </a:t>
            </a:r>
            <a:r>
              <a:rPr lang="en-US" sz="2200" b="1" dirty="0" smtClean="0">
                <a:effectLst>
                  <a:outerShdw blurRad="38100" dist="38100" dir="2700000" algn="tl">
                    <a:srgbClr val="000000">
                      <a:alpha val="43137"/>
                    </a:srgbClr>
                  </a:outerShdw>
                </a:effectLst>
              </a:rPr>
              <a:t>(A)</a:t>
            </a:r>
            <a:r>
              <a:rPr lang="en-US" sz="2200" dirty="0" smtClean="0"/>
              <a:t> </a:t>
            </a:r>
            <a:r>
              <a:rPr lang="en-US" sz="2200" b="1" dirty="0" smtClean="0"/>
              <a:t> NA AUSÊNCIA DE CUSTOS DE TRANSAÇÃO, OS CUSTOS PRIVADOS</a:t>
            </a:r>
          </a:p>
          <a:p>
            <a:pPr>
              <a:buNone/>
            </a:pPr>
            <a:r>
              <a:rPr lang="en-US" sz="2200" b="1" dirty="0"/>
              <a:t> </a:t>
            </a:r>
            <a:r>
              <a:rPr lang="en-US" sz="2200" b="1" dirty="0" smtClean="0"/>
              <a:t>            IGUALAM AOS CUSTOS SOCIAIS.</a:t>
            </a:r>
          </a:p>
          <a:p>
            <a:pPr>
              <a:buNone/>
            </a:pPr>
            <a:endParaRPr lang="en-US" sz="2200" dirty="0" smtClean="0"/>
          </a:p>
          <a:p>
            <a:pPr>
              <a:buNone/>
            </a:pPr>
            <a:r>
              <a:rPr lang="en-US" sz="2200" dirty="0" smtClean="0"/>
              <a:t>      </a:t>
            </a:r>
            <a:r>
              <a:rPr lang="en-US" sz="2200" b="1" dirty="0" smtClean="0">
                <a:effectLst>
                  <a:outerShdw blurRad="38100" dist="38100" dir="2700000" algn="tl">
                    <a:srgbClr val="000000">
                      <a:alpha val="43137"/>
                    </a:srgbClr>
                  </a:outerShdw>
                </a:effectLst>
              </a:rPr>
              <a:t>(B)</a:t>
            </a:r>
            <a:r>
              <a:rPr lang="en-US" sz="2200" b="1" dirty="0" smtClean="0"/>
              <a:t> NA AUSÊNCIA DE CUSTOS DE TRANSAÇÃO, A ATRIBUIÇÃO DOS </a:t>
            </a:r>
          </a:p>
          <a:p>
            <a:pPr>
              <a:buNone/>
            </a:pPr>
            <a:r>
              <a:rPr lang="en-US" sz="2200" b="1" dirty="0"/>
              <a:t> </a:t>
            </a:r>
            <a:r>
              <a:rPr lang="en-US" sz="2200" b="1" dirty="0" smtClean="0"/>
              <a:t>            DIREITOS DE PROPRIEDADE (OU REGRAS DE EXIGIBILIDADE) NÃO </a:t>
            </a:r>
          </a:p>
          <a:p>
            <a:pPr>
              <a:buNone/>
            </a:pPr>
            <a:r>
              <a:rPr lang="en-US" sz="2200" b="1" dirty="0"/>
              <a:t> </a:t>
            </a:r>
            <a:r>
              <a:rPr lang="en-US" sz="2200" b="1" dirty="0" smtClean="0"/>
              <a:t>            TEM EFEITO SOBRE O BEM-ESTAR SOCIAL.         </a:t>
            </a:r>
            <a:r>
              <a:rPr lang="en-US" sz="2200" dirty="0" smtClean="0"/>
              <a:t> </a:t>
            </a:r>
            <a:r>
              <a:rPr lang="en-US" sz="1600" dirty="0" smtClean="0"/>
              <a:t>  </a:t>
            </a:r>
            <a:endParaRPr lang="pt-B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4624"/>
            <a:ext cx="8229600" cy="634082"/>
          </a:xfrm>
        </p:spPr>
        <p:txBody>
          <a:bodyPr>
            <a:normAutofit/>
          </a:bodyPr>
          <a:lstStyle/>
          <a:p>
            <a:r>
              <a:rPr lang="en-US" sz="2400" b="1" u="sng" dirty="0" smtClean="0">
                <a:effectLst>
                  <a:outerShdw blurRad="38100" dist="38100" dir="2700000" algn="tl">
                    <a:srgbClr val="000000">
                      <a:alpha val="43137"/>
                    </a:srgbClr>
                  </a:outerShdw>
                </a:effectLst>
              </a:rPr>
              <a:t>JUSTIFICAÇÃO DAS CONCLUSÕES (TEOREMA) DE COASE</a:t>
            </a:r>
            <a:endParaRPr lang="pt-BR" sz="24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548680"/>
            <a:ext cx="9144000" cy="6309320"/>
          </a:xfrm>
        </p:spPr>
        <p:txBody>
          <a:bodyPr>
            <a:normAutofit fontScale="92500" lnSpcReduction="10000"/>
          </a:bodyPr>
          <a:lstStyle/>
          <a:p>
            <a:r>
              <a:rPr lang="en-US" sz="1600" b="1" dirty="0" smtClean="0"/>
              <a:t># A PRODUÇÃO DE ÓTIMA DE EQUILÍBRIO (“DECISÃO ISOLADA”) PRIVADA É:   </a:t>
            </a:r>
            <a:r>
              <a:rPr lang="en-US" sz="1600" dirty="0" smtClean="0"/>
              <a:t> </a:t>
            </a:r>
            <a:r>
              <a:rPr lang="en-US" sz="1600" b="1" dirty="0" smtClean="0"/>
              <a:t>Q</a:t>
            </a:r>
            <a:r>
              <a:rPr lang="en-US" sz="1600" b="1" baseline="-25000" dirty="0" smtClean="0"/>
              <a:t>E</a:t>
            </a:r>
            <a:r>
              <a:rPr lang="en-US" sz="1600" dirty="0" smtClean="0"/>
              <a:t> .</a:t>
            </a:r>
          </a:p>
          <a:p>
            <a:endParaRPr lang="en-US" sz="1600" dirty="0" smtClean="0"/>
          </a:p>
          <a:p>
            <a:r>
              <a:rPr lang="en-US" sz="1600" b="1" dirty="0" smtClean="0"/>
              <a:t># A PRODUÇÃO ÓTIMA SOCIAL É:</a:t>
            </a:r>
            <a:r>
              <a:rPr lang="en-US" sz="1600" dirty="0" smtClean="0"/>
              <a:t>    </a:t>
            </a:r>
            <a:r>
              <a:rPr lang="en-US" sz="1600" b="1" dirty="0" smtClean="0"/>
              <a:t>Q</a:t>
            </a:r>
            <a:r>
              <a:rPr lang="en-US" sz="1600" b="1" baseline="-25000" dirty="0" smtClean="0"/>
              <a:t>S</a:t>
            </a:r>
            <a:r>
              <a:rPr lang="en-US" sz="1600" dirty="0" smtClean="0"/>
              <a:t> . </a:t>
            </a:r>
          </a:p>
          <a:p>
            <a:pPr>
              <a:buNone/>
            </a:pPr>
            <a:endParaRPr lang="en-US" sz="1600" dirty="0" smtClean="0"/>
          </a:p>
          <a:p>
            <a:r>
              <a:rPr lang="en-US" sz="1600" dirty="0" smtClean="0"/>
              <a:t>              ISSO SIGNIFICA QUE O </a:t>
            </a:r>
            <a:r>
              <a:rPr lang="en-US" sz="1600" b="1" dirty="0" smtClean="0">
                <a:effectLst>
                  <a:outerShdw blurRad="38100" dist="38100" dir="2700000" algn="tl">
                    <a:srgbClr val="000000">
                      <a:alpha val="43137"/>
                    </a:srgbClr>
                  </a:outerShdw>
                </a:effectLst>
              </a:rPr>
              <a:t>“POTE  SOCIAL” É MAIOR EM Q</a:t>
            </a:r>
            <a:r>
              <a:rPr lang="en-US" sz="1600" b="1" baseline="-25000" dirty="0" smtClean="0">
                <a:effectLst>
                  <a:outerShdw blurRad="38100" dist="38100" dir="2700000" algn="tl">
                    <a:srgbClr val="000000">
                      <a:alpha val="43137"/>
                    </a:srgbClr>
                  </a:outerShdw>
                </a:effectLst>
              </a:rPr>
              <a:t>S</a:t>
            </a:r>
            <a:r>
              <a:rPr lang="en-US" sz="1600" b="1" dirty="0" smtClean="0">
                <a:effectLst>
                  <a:outerShdw blurRad="38100" dist="38100" dir="2700000" algn="tl">
                    <a:srgbClr val="000000">
                      <a:alpha val="43137"/>
                    </a:srgbClr>
                  </a:outerShdw>
                </a:effectLst>
              </a:rPr>
              <a:t> DO QUE EM Q</a:t>
            </a:r>
            <a:r>
              <a:rPr lang="en-US" sz="1600" b="1" baseline="-25000" dirty="0" smtClean="0">
                <a:effectLst>
                  <a:outerShdw blurRad="38100" dist="38100" dir="2700000" algn="tl">
                    <a:srgbClr val="000000">
                      <a:alpha val="43137"/>
                    </a:srgbClr>
                  </a:outerShdw>
                </a:effectLst>
              </a:rPr>
              <a:t>E</a:t>
            </a:r>
            <a:r>
              <a:rPr lang="en-US" sz="1600" dirty="0" smtClean="0"/>
              <a:t>.</a:t>
            </a:r>
          </a:p>
          <a:p>
            <a:endParaRPr lang="en-US" sz="1600" dirty="0" smtClean="0"/>
          </a:p>
          <a:p>
            <a:r>
              <a:rPr lang="en-US" sz="1600" dirty="0" smtClean="0"/>
              <a:t>               </a:t>
            </a:r>
            <a:r>
              <a:rPr lang="en-US" sz="1600" i="1" u="sng" dirty="0" smtClean="0"/>
              <a:t>QUANDO O “POTE” É MAIOR, EM PRINCÍPIO, ENTÃO, TODOS PODEM TER UM PEDAÇO MAIOR, HÁ </a:t>
            </a:r>
          </a:p>
          <a:p>
            <a:r>
              <a:rPr lang="en-US" sz="1600" i="1" dirty="0"/>
              <a:t> </a:t>
            </a:r>
            <a:r>
              <a:rPr lang="en-US" sz="1600" i="1" dirty="0" smtClean="0"/>
              <a:t>              </a:t>
            </a:r>
            <a:r>
              <a:rPr lang="en-US" sz="1600" i="1" u="sng" dirty="0" smtClean="0"/>
              <a:t>ESPAÇO PARA UMA MELHORA PARETIANA</a:t>
            </a:r>
            <a:r>
              <a:rPr lang="en-US" sz="1600" dirty="0" smtClean="0"/>
              <a:t>.</a:t>
            </a:r>
          </a:p>
          <a:p>
            <a:pPr>
              <a:buNone/>
            </a:pPr>
            <a:endParaRPr lang="en-US" sz="1600" b="1" dirty="0" smtClean="0"/>
          </a:p>
          <a:p>
            <a:pPr>
              <a:buNone/>
            </a:pPr>
            <a:r>
              <a:rPr lang="en-US" sz="1600" b="1" dirty="0" smtClean="0"/>
              <a:t>       </a:t>
            </a:r>
            <a:r>
              <a:rPr lang="en-US" sz="1600" b="1" dirty="0" smtClean="0">
                <a:effectLst>
                  <a:outerShdw blurRad="38100" dist="38100" dir="2700000" algn="tl">
                    <a:srgbClr val="000000">
                      <a:alpha val="43137"/>
                    </a:srgbClr>
                  </a:outerShdw>
                </a:effectLst>
              </a:rPr>
              <a:t> NA </a:t>
            </a:r>
            <a:r>
              <a:rPr lang="en-US" sz="1600" b="1" u="sng" dirty="0" smtClean="0">
                <a:effectLst>
                  <a:outerShdw blurRad="38100" dist="38100" dir="2700000" algn="tl">
                    <a:srgbClr val="000000">
                      <a:alpha val="43137"/>
                    </a:srgbClr>
                  </a:outerShdw>
                </a:effectLst>
              </a:rPr>
              <a:t>AUSÊNCIA DE CUSTOS DE TRANSAÇÃO</a:t>
            </a:r>
            <a:r>
              <a:rPr lang="en-US" sz="1600" b="1" dirty="0" smtClean="0">
                <a:effectLst>
                  <a:outerShdw blurRad="38100" dist="38100" dir="2700000" algn="tl">
                    <a:srgbClr val="000000">
                      <a:alpha val="43137"/>
                    </a:srgbClr>
                  </a:outerShdw>
                </a:effectLst>
              </a:rPr>
              <a:t>, O MÉDICO E O CONFEITEIRO TEM UM INCENTIVO PARA ACORDAREM UM ARRANJO ENTRE SI, PELO QUAL Q</a:t>
            </a:r>
            <a:r>
              <a:rPr lang="en-US" sz="1600" b="1" baseline="-25000" dirty="0" smtClean="0">
                <a:effectLst>
                  <a:outerShdw blurRad="38100" dist="38100" dir="2700000" algn="tl">
                    <a:srgbClr val="000000">
                      <a:alpha val="43137"/>
                    </a:srgbClr>
                  </a:outerShdw>
                </a:effectLst>
              </a:rPr>
              <a:t>S</a:t>
            </a:r>
            <a:r>
              <a:rPr lang="en-US" sz="1600" b="1" dirty="0" smtClean="0">
                <a:effectLst>
                  <a:outerShdw blurRad="38100" dist="38100" dir="2700000" algn="tl">
                    <a:srgbClr val="000000">
                      <a:alpha val="43137"/>
                    </a:srgbClr>
                  </a:outerShdw>
                </a:effectLst>
              </a:rPr>
              <a:t> SERÁ PRODUZIDO E NO QUAL O “VENCEDOR” COMPENSA O “PERDEDOR” POR UM MONTANTE SUFICIENTE QUE TORNE MELHOR AS DUAS PARTES ENVOLVIDAS.  UMA SOLUÇÃO DIRETAMENTE ACORDADA ENTRE SI E QUE BENEFICIE  A AMBOS É POSSÍVEL PORQUE O “POTE  SOCIAL” ÓTIMO É MAIOR. </a:t>
            </a:r>
          </a:p>
          <a:p>
            <a:r>
              <a:rPr lang="en-US" sz="1600" dirty="0" smtClean="0"/>
              <a:t>    </a:t>
            </a:r>
          </a:p>
          <a:p>
            <a:r>
              <a:rPr lang="en-US" sz="1600" dirty="0" smtClean="0"/>
              <a:t>                      </a:t>
            </a:r>
            <a:r>
              <a:rPr lang="en-US" sz="1600" b="1" u="sng" dirty="0" smtClean="0"/>
              <a:t>POR EXEMPLO</a:t>
            </a:r>
            <a:r>
              <a:rPr lang="en-US" sz="1600" b="1" dirty="0"/>
              <a:t>:</a:t>
            </a:r>
            <a:r>
              <a:rPr lang="en-US" sz="1600" dirty="0" smtClean="0"/>
              <a:t> O MÉDICO, LEVANDO EM CONTA SUA AVALIAÇÃO DO CUSTO DA </a:t>
            </a:r>
          </a:p>
          <a:p>
            <a:pPr>
              <a:buNone/>
            </a:pPr>
            <a:r>
              <a:rPr lang="en-US" sz="1600" dirty="0" smtClean="0"/>
              <a:t>                              EXTERNALIDADE, PODE PROPOR PAGAR UM MONTANTE IGUAL A (C + 1/2D) EM </a:t>
            </a:r>
          </a:p>
          <a:p>
            <a:pPr>
              <a:buNone/>
            </a:pPr>
            <a:r>
              <a:rPr lang="en-US" sz="1600" dirty="0" smtClean="0"/>
              <a:t>                              TROCA  A QUE O CONFEITEIRO PRODUZA SOMENTE Q</a:t>
            </a:r>
            <a:r>
              <a:rPr lang="en-US" sz="1600" baseline="-25000" dirty="0" smtClean="0"/>
              <a:t>S</a:t>
            </a:r>
            <a:r>
              <a:rPr lang="en-US" sz="1600" dirty="0" smtClean="0"/>
              <a:t> .  COM ESTE ARRANJO, AMBAS </a:t>
            </a:r>
          </a:p>
          <a:p>
            <a:pPr>
              <a:buNone/>
            </a:pPr>
            <a:r>
              <a:rPr lang="en-US" sz="1600" dirty="0" smtClean="0"/>
              <a:t>                              PARTES GANHAM DE MODO IGUAL (MAS, RESSALTE-SE,  HÁ INFINITAS OUTRAS </a:t>
            </a:r>
          </a:p>
          <a:p>
            <a:pPr>
              <a:buNone/>
            </a:pPr>
            <a:r>
              <a:rPr lang="en-US" sz="1600" dirty="0"/>
              <a:t> </a:t>
            </a:r>
            <a:r>
              <a:rPr lang="en-US" sz="1600" dirty="0" smtClean="0"/>
              <a:t>                             POSSIBILIDADES DE ARRANJO DIRETO MUTUAMENTE VANTAJOSO ENTRE AS PARTES):</a:t>
            </a:r>
          </a:p>
          <a:p>
            <a:pPr>
              <a:buNone/>
            </a:pPr>
            <a:r>
              <a:rPr lang="en-US" sz="1600" dirty="0" smtClean="0"/>
              <a:t>                                                </a:t>
            </a:r>
            <a:r>
              <a:rPr lang="en-US" sz="1600" b="1" dirty="0" smtClean="0"/>
              <a:t>BENEFÍCIO LÍQUIDO DO MÉDICO:</a:t>
            </a:r>
            <a:r>
              <a:rPr lang="en-US" sz="1600" dirty="0" smtClean="0"/>
              <a:t> [(C + D) – (C + 1/2D)] = </a:t>
            </a:r>
            <a:r>
              <a:rPr lang="en-US" sz="1600" b="1" dirty="0" smtClean="0"/>
              <a:t>(1/2)D </a:t>
            </a:r>
            <a:r>
              <a:rPr lang="en-US" sz="1600" dirty="0" smtClean="0"/>
              <a:t>(= AUMENTO DO</a:t>
            </a:r>
          </a:p>
          <a:p>
            <a:pPr>
              <a:buNone/>
            </a:pPr>
            <a:r>
              <a:rPr lang="en-US" sz="1600" dirty="0"/>
              <a:t> </a:t>
            </a:r>
            <a:r>
              <a:rPr lang="en-US" sz="1600" dirty="0" smtClean="0"/>
              <a:t>                                                                                                                    BENEFICIO DO MEDICO APOS NEGOCIACAO )</a:t>
            </a:r>
          </a:p>
          <a:p>
            <a:r>
              <a:rPr lang="en-US" sz="1600" dirty="0" smtClean="0"/>
              <a:t>                                         </a:t>
            </a:r>
            <a:r>
              <a:rPr lang="en-US" sz="1600" b="1" dirty="0" smtClean="0"/>
              <a:t>BENEFÍCIO LÍQUIDO DO CONFEITEIRO: </a:t>
            </a:r>
            <a:r>
              <a:rPr lang="en-US" sz="1600" dirty="0" smtClean="0"/>
              <a:t>[(C+ 1/2D) – (C)] = </a:t>
            </a:r>
            <a:r>
              <a:rPr lang="en-US" sz="1600" b="1" dirty="0" smtClean="0"/>
              <a:t>(1/2)D </a:t>
            </a:r>
            <a:r>
              <a:rPr lang="en-US" sz="1600" dirty="0" smtClean="0"/>
              <a:t>(= AUMENTO</a:t>
            </a:r>
          </a:p>
          <a:p>
            <a:r>
              <a:rPr lang="en-US" sz="1600" dirty="0"/>
              <a:t> </a:t>
            </a:r>
            <a:r>
              <a:rPr lang="en-US" sz="1600" dirty="0" smtClean="0"/>
              <a:t>                                                                                                         DE BENEFICIO DO CONFEITEIRO APOS NEGOCIACAO)</a:t>
            </a:r>
            <a:endParaRPr lang="pt-BR" sz="1600"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TotalTime>
  <Words>3370</Words>
  <Application>Microsoft Office PowerPoint</Application>
  <PresentationFormat>Apresentação na tela (4:3)</PresentationFormat>
  <Paragraphs>296</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Tema do Office</vt:lpstr>
      <vt:lpstr>EXTERNALIDADES</vt:lpstr>
      <vt:lpstr>CARACTERIZAÇÃO</vt:lpstr>
      <vt:lpstr>Apresentação do PowerPoint</vt:lpstr>
      <vt:lpstr>EXEMPLOS DE EXTERNALIDADES</vt:lpstr>
      <vt:lpstr>(I) EXTERNALIDADE NEGATIVA:   O CASO DA “CONFEITARIA VERSUS CONSULTÓRIO MÉDICO”: A ANÁLISE TRADICIONAL BASEADA NO IMPOSTO PIGOU</vt:lpstr>
      <vt:lpstr>Apresentação do PowerPoint</vt:lpstr>
      <vt:lpstr>DA ANÁLISE DE COASE SOBRE AS IMPLICAÇÕES DAS EXTERNALIDADES</vt:lpstr>
      <vt:lpstr>Apresentação do PowerPoint</vt:lpstr>
      <vt:lpstr>JUSTIFICAÇÃO DAS CONCLUSÕES (TEOREMA) DE COASE</vt:lpstr>
      <vt:lpstr>Apresentação do PowerPoint</vt:lpstr>
      <vt:lpstr>Apresentação do PowerPoint</vt:lpstr>
      <vt:lpstr>Apresentação do PowerPoint</vt:lpstr>
      <vt:lpstr>SOLUÇÕES ALTERNATIVAS</vt:lpstr>
      <vt:lpstr>Apresentação do PowerPoint</vt:lpstr>
      <vt:lpstr>Apresentação do PowerPoint</vt:lpstr>
      <vt:lpstr>Apresentação do PowerPoint</vt:lpstr>
      <vt:lpstr>Apresentação do PowerPoint</vt:lpstr>
      <vt:lpstr>RESUMO DOS EFEITOS E SOLUÇÕES DE EXTERNALIDADE NEGATIVA</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EXTERNALIDADES</dc:title>
  <dc:creator>sbender</dc:creator>
  <cp:lastModifiedBy>Siegfried Bender</cp:lastModifiedBy>
  <cp:revision>249</cp:revision>
  <dcterms:created xsi:type="dcterms:W3CDTF">2010-08-26T18:23:18Z</dcterms:created>
  <dcterms:modified xsi:type="dcterms:W3CDTF">2011-05-31T03:04:07Z</dcterms:modified>
</cp:coreProperties>
</file>