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91" r:id="rId3"/>
    <p:sldId id="257" r:id="rId4"/>
    <p:sldId id="258" r:id="rId5"/>
    <p:sldId id="259" r:id="rId6"/>
    <p:sldId id="260" r:id="rId7"/>
    <p:sldId id="262" r:id="rId8"/>
    <p:sldId id="263" r:id="rId9"/>
    <p:sldId id="265" r:id="rId10"/>
    <p:sldId id="292" r:id="rId11"/>
    <p:sldId id="267" r:id="rId12"/>
    <p:sldId id="266" r:id="rId13"/>
    <p:sldId id="281" r:id="rId14"/>
    <p:sldId id="282" r:id="rId15"/>
    <p:sldId id="283" r:id="rId16"/>
    <p:sldId id="287" r:id="rId17"/>
    <p:sldId id="270" r:id="rId18"/>
    <p:sldId id="271" r:id="rId19"/>
    <p:sldId id="272" r:id="rId20"/>
    <p:sldId id="273" r:id="rId21"/>
    <p:sldId id="268" r:id="rId22"/>
    <p:sldId id="293" r:id="rId23"/>
    <p:sldId id="275" r:id="rId24"/>
    <p:sldId id="274" r:id="rId25"/>
    <p:sldId id="277" r:id="rId26"/>
    <p:sldId id="278" r:id="rId27"/>
    <p:sldId id="279" r:id="rId28"/>
    <p:sldId id="276" r:id="rId29"/>
    <p:sldId id="290" r:id="rId30"/>
    <p:sldId id="269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8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531" autoAdjust="0"/>
  </p:normalViewPr>
  <p:slideViewPr>
    <p:cSldViewPr snapToGrid="0">
      <p:cViewPr varScale="1">
        <p:scale>
          <a:sx n="103" d="100"/>
          <a:sy n="103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22D7E-85AD-41E4-8619-22C37220DD8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1AC7F60-FB2E-44C5-AD40-4737BB363D2D}">
      <dgm:prSet/>
      <dgm:spPr/>
      <dgm:t>
        <a:bodyPr/>
        <a:lstStyle/>
        <a:p>
          <a:r>
            <a:rPr lang="pt-BR" b="1"/>
            <a:t>É um fenômeno normal e benéfico</a:t>
          </a:r>
          <a:endParaRPr lang="pt-BR"/>
        </a:p>
      </dgm:t>
    </dgm:pt>
    <dgm:pt modelId="{38358D88-DF07-466B-BEC9-217D39A9BA3A}" type="parTrans" cxnId="{A65A4BCA-DE2D-4CA5-A4AC-159CE3841466}">
      <dgm:prSet/>
      <dgm:spPr/>
      <dgm:t>
        <a:bodyPr/>
        <a:lstStyle/>
        <a:p>
          <a:endParaRPr lang="pt-BR"/>
        </a:p>
      </dgm:t>
    </dgm:pt>
    <dgm:pt modelId="{13DA379F-ABC7-40D7-BC83-D4DA2E9B3390}" type="sibTrans" cxnId="{A65A4BCA-DE2D-4CA5-A4AC-159CE3841466}">
      <dgm:prSet/>
      <dgm:spPr/>
      <dgm:t>
        <a:bodyPr/>
        <a:lstStyle/>
        <a:p>
          <a:endParaRPr lang="pt-BR"/>
        </a:p>
      </dgm:t>
    </dgm:pt>
    <dgm:pt modelId="{EE7E4484-DAE9-419D-88B8-18AEF4CD7C3F}">
      <dgm:prSet/>
      <dgm:spPr/>
      <dgm:t>
        <a:bodyPr/>
        <a:lstStyle/>
        <a:p>
          <a:r>
            <a:rPr lang="pt-BR" i="1" dirty="0"/>
            <a:t>Refere-se a uma contenção de CALOR promovida por moléculas gasosas específicas mantendo a temperatura do planeta numa </a:t>
          </a:r>
          <a:r>
            <a:rPr lang="pt-BR" b="1" i="1" dirty="0"/>
            <a:t>faixa conveniente para a vida.</a:t>
          </a:r>
          <a:endParaRPr lang="pt-BR" dirty="0"/>
        </a:p>
      </dgm:t>
    </dgm:pt>
    <dgm:pt modelId="{55C4C83C-C8D5-4086-83A2-9B6EBD8018A3}" type="parTrans" cxnId="{37DF79F9-33D3-4B58-8AB0-E9DA230F2557}">
      <dgm:prSet/>
      <dgm:spPr/>
      <dgm:t>
        <a:bodyPr/>
        <a:lstStyle/>
        <a:p>
          <a:endParaRPr lang="pt-BR"/>
        </a:p>
      </dgm:t>
    </dgm:pt>
    <dgm:pt modelId="{A8AFC31E-EB3C-4E80-BE50-4A65CBB5AA35}" type="sibTrans" cxnId="{37DF79F9-33D3-4B58-8AB0-E9DA230F2557}">
      <dgm:prSet/>
      <dgm:spPr/>
      <dgm:t>
        <a:bodyPr/>
        <a:lstStyle/>
        <a:p>
          <a:endParaRPr lang="pt-BR"/>
        </a:p>
      </dgm:t>
    </dgm:pt>
    <dgm:pt modelId="{FE31551D-F48F-4678-B8C3-6F3FA50CFF43}">
      <dgm:prSet/>
      <dgm:spPr/>
      <dgm:t>
        <a:bodyPr/>
        <a:lstStyle/>
        <a:p>
          <a:r>
            <a:rPr lang="pt-BR" b="1" i="0" dirty="0">
              <a:solidFill>
                <a:srgbClr val="C00000"/>
              </a:solidFill>
            </a:rPr>
            <a:t>Sem este fenômeno a temperatura média seria cerca de 30°C menor.</a:t>
          </a:r>
        </a:p>
      </dgm:t>
    </dgm:pt>
    <dgm:pt modelId="{0767C55B-1505-4E0D-ACD9-D3F2A5A0F79C}" type="parTrans" cxnId="{C0EC4D84-7BCF-4269-9528-598EF15A7C58}">
      <dgm:prSet/>
      <dgm:spPr/>
      <dgm:t>
        <a:bodyPr/>
        <a:lstStyle/>
        <a:p>
          <a:endParaRPr lang="pt-BR"/>
        </a:p>
      </dgm:t>
    </dgm:pt>
    <dgm:pt modelId="{240E8868-7E1A-4F9F-BC41-21A2D94ED4A8}" type="sibTrans" cxnId="{C0EC4D84-7BCF-4269-9528-598EF15A7C58}">
      <dgm:prSet/>
      <dgm:spPr/>
      <dgm:t>
        <a:bodyPr/>
        <a:lstStyle/>
        <a:p>
          <a:endParaRPr lang="pt-BR"/>
        </a:p>
      </dgm:t>
    </dgm:pt>
    <dgm:pt modelId="{5813D08F-7442-4BC2-BD4E-BDEA5411EBD0}">
      <dgm:prSet/>
      <dgm:spPr/>
      <dgm:t>
        <a:bodyPr/>
        <a:lstStyle/>
        <a:p>
          <a:r>
            <a:rPr lang="pt-BR" i="1" dirty="0"/>
            <a:t>Refletem para o solo a radiação infravermelha emitida pelas substâncias que absorvem a radiação solar</a:t>
          </a:r>
          <a:r>
            <a:rPr lang="pt-BR" dirty="0"/>
            <a:t> </a:t>
          </a:r>
          <a:br>
            <a:rPr lang="pt-BR" dirty="0"/>
          </a:br>
          <a:endParaRPr lang="pt-BR" dirty="0"/>
        </a:p>
      </dgm:t>
    </dgm:pt>
    <dgm:pt modelId="{6B83AFC9-951E-4B20-8BF1-2474E560E1AF}" type="parTrans" cxnId="{905C4101-48AF-4E3A-9A05-2658FACFD308}">
      <dgm:prSet/>
      <dgm:spPr/>
      <dgm:t>
        <a:bodyPr/>
        <a:lstStyle/>
        <a:p>
          <a:endParaRPr lang="pt-BR"/>
        </a:p>
      </dgm:t>
    </dgm:pt>
    <dgm:pt modelId="{A02E1696-A6A9-430F-A274-3F59E1F1F361}" type="sibTrans" cxnId="{905C4101-48AF-4E3A-9A05-2658FACFD308}">
      <dgm:prSet/>
      <dgm:spPr/>
      <dgm:t>
        <a:bodyPr/>
        <a:lstStyle/>
        <a:p>
          <a:endParaRPr lang="pt-BR"/>
        </a:p>
      </dgm:t>
    </dgm:pt>
    <dgm:pt modelId="{4CE6AF23-C08D-4470-AC81-7D2F5A6BA7B0}" type="pres">
      <dgm:prSet presAssocID="{23622D7E-85AD-41E4-8619-22C37220DD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9CD9E3D-6CBD-433C-B527-54D486C57298}" type="pres">
      <dgm:prSet presAssocID="{21AC7F60-FB2E-44C5-AD40-4737BB363D2D}" presName="composite" presStyleCnt="0"/>
      <dgm:spPr/>
    </dgm:pt>
    <dgm:pt modelId="{E4FC7755-52C2-4C76-9F33-3D6A40C7B04E}" type="pres">
      <dgm:prSet presAssocID="{21AC7F60-FB2E-44C5-AD40-4737BB363D2D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13470C-ED45-4247-808B-8869677B538F}" type="pres">
      <dgm:prSet presAssocID="{21AC7F60-FB2E-44C5-AD40-4737BB363D2D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A4D9111-87DA-4793-AD78-C99D08A80101}" type="presOf" srcId="{21AC7F60-FB2E-44C5-AD40-4737BB363D2D}" destId="{E4FC7755-52C2-4C76-9F33-3D6A40C7B04E}" srcOrd="0" destOrd="0" presId="urn:microsoft.com/office/officeart/2005/8/layout/hList1"/>
    <dgm:cxn modelId="{905C4101-48AF-4E3A-9A05-2658FACFD308}" srcId="{21AC7F60-FB2E-44C5-AD40-4737BB363D2D}" destId="{5813D08F-7442-4BC2-BD4E-BDEA5411EBD0}" srcOrd="1" destOrd="0" parTransId="{6B83AFC9-951E-4B20-8BF1-2474E560E1AF}" sibTransId="{A02E1696-A6A9-430F-A274-3F59E1F1F361}"/>
    <dgm:cxn modelId="{A65A4BCA-DE2D-4CA5-A4AC-159CE3841466}" srcId="{23622D7E-85AD-41E4-8619-22C37220DD8C}" destId="{21AC7F60-FB2E-44C5-AD40-4737BB363D2D}" srcOrd="0" destOrd="0" parTransId="{38358D88-DF07-466B-BEC9-217D39A9BA3A}" sibTransId="{13DA379F-ABC7-40D7-BC83-D4DA2E9B3390}"/>
    <dgm:cxn modelId="{37DF79F9-33D3-4B58-8AB0-E9DA230F2557}" srcId="{21AC7F60-FB2E-44C5-AD40-4737BB363D2D}" destId="{EE7E4484-DAE9-419D-88B8-18AEF4CD7C3F}" srcOrd="0" destOrd="0" parTransId="{55C4C83C-C8D5-4086-83A2-9B6EBD8018A3}" sibTransId="{A8AFC31E-EB3C-4E80-BE50-4A65CBB5AA35}"/>
    <dgm:cxn modelId="{8B11D00D-9C35-4F1B-89E4-678BAF070873}" type="presOf" srcId="{23622D7E-85AD-41E4-8619-22C37220DD8C}" destId="{4CE6AF23-C08D-4470-AC81-7D2F5A6BA7B0}" srcOrd="0" destOrd="0" presId="urn:microsoft.com/office/officeart/2005/8/layout/hList1"/>
    <dgm:cxn modelId="{8490D6E8-7DEF-4DF7-BACA-E373471DCBAD}" type="presOf" srcId="{FE31551D-F48F-4678-B8C3-6F3FA50CFF43}" destId="{1813470C-ED45-4247-808B-8869677B538F}" srcOrd="0" destOrd="1" presId="urn:microsoft.com/office/officeart/2005/8/layout/hList1"/>
    <dgm:cxn modelId="{8FDF3626-835F-4882-A974-578B526F8574}" type="presOf" srcId="{5813D08F-7442-4BC2-BD4E-BDEA5411EBD0}" destId="{1813470C-ED45-4247-808B-8869677B538F}" srcOrd="0" destOrd="2" presId="urn:microsoft.com/office/officeart/2005/8/layout/hList1"/>
    <dgm:cxn modelId="{E409157A-5706-4329-B178-DEBB7179A2E9}" type="presOf" srcId="{EE7E4484-DAE9-419D-88B8-18AEF4CD7C3F}" destId="{1813470C-ED45-4247-808B-8869677B538F}" srcOrd="0" destOrd="0" presId="urn:microsoft.com/office/officeart/2005/8/layout/hList1"/>
    <dgm:cxn modelId="{C0EC4D84-7BCF-4269-9528-598EF15A7C58}" srcId="{EE7E4484-DAE9-419D-88B8-18AEF4CD7C3F}" destId="{FE31551D-F48F-4678-B8C3-6F3FA50CFF43}" srcOrd="0" destOrd="0" parTransId="{0767C55B-1505-4E0D-ACD9-D3F2A5A0F79C}" sibTransId="{240E8868-7E1A-4F9F-BC41-21A2D94ED4A8}"/>
    <dgm:cxn modelId="{0324A6C0-391C-48F8-8EC7-D20B406B5993}" type="presParOf" srcId="{4CE6AF23-C08D-4470-AC81-7D2F5A6BA7B0}" destId="{B9CD9E3D-6CBD-433C-B527-54D486C57298}" srcOrd="0" destOrd="0" presId="urn:microsoft.com/office/officeart/2005/8/layout/hList1"/>
    <dgm:cxn modelId="{2FB0276F-0D3A-4650-BFCE-D4A936F2251B}" type="presParOf" srcId="{B9CD9E3D-6CBD-433C-B527-54D486C57298}" destId="{E4FC7755-52C2-4C76-9F33-3D6A40C7B04E}" srcOrd="0" destOrd="0" presId="urn:microsoft.com/office/officeart/2005/8/layout/hList1"/>
    <dgm:cxn modelId="{EECA6C7A-298D-4249-9E1E-F78581B218DE}" type="presParOf" srcId="{B9CD9E3D-6CBD-433C-B527-54D486C57298}" destId="{1813470C-ED45-4247-808B-8869677B538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C7755-52C2-4C76-9F33-3D6A40C7B04E}">
      <dsp:nvSpPr>
        <dsp:cNvPr id="0" name=""/>
        <dsp:cNvSpPr/>
      </dsp:nvSpPr>
      <dsp:spPr>
        <a:xfrm>
          <a:off x="0" y="258574"/>
          <a:ext cx="6622849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/>
            <a:t>É um fenômeno normal e benéfico</a:t>
          </a:r>
          <a:endParaRPr lang="pt-BR" sz="2100" kern="1200"/>
        </a:p>
      </dsp:txBody>
      <dsp:txXfrm>
        <a:off x="0" y="258574"/>
        <a:ext cx="6622849" cy="604800"/>
      </dsp:txXfrm>
    </dsp:sp>
    <dsp:sp modelId="{1813470C-ED45-4247-808B-8869677B538F}">
      <dsp:nvSpPr>
        <dsp:cNvPr id="0" name=""/>
        <dsp:cNvSpPr/>
      </dsp:nvSpPr>
      <dsp:spPr>
        <a:xfrm>
          <a:off x="0" y="863374"/>
          <a:ext cx="6622849" cy="2766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i="1" kern="1200" dirty="0"/>
            <a:t>Refere-se a uma contenção de CALOR promovida por moléculas gasosas específicas mantendo a temperatura do planeta numa </a:t>
          </a:r>
          <a:r>
            <a:rPr lang="pt-BR" sz="2100" b="1" i="1" kern="1200" dirty="0"/>
            <a:t>faixa conveniente para a vida.</a:t>
          </a:r>
          <a:endParaRPr lang="pt-BR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b="1" i="0" kern="1200" dirty="0">
              <a:solidFill>
                <a:srgbClr val="C00000"/>
              </a:solidFill>
            </a:rPr>
            <a:t>Sem este fenômeno a temperatura média seria cerca de 30°C menor.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i="1" kern="1200" dirty="0"/>
            <a:t>Refletem para o solo a radiação infravermelha emitida pelas substâncias que absorvem a radiação solar</a:t>
          </a:r>
          <a:r>
            <a:rPr lang="pt-BR" sz="2100" kern="1200" dirty="0"/>
            <a:t> </a:t>
          </a:r>
          <a:br>
            <a:rPr lang="pt-BR" sz="2100" kern="1200" dirty="0"/>
          </a:br>
          <a:endParaRPr lang="pt-BR" sz="2100" kern="1200" dirty="0"/>
        </a:p>
      </dsp:txBody>
      <dsp:txXfrm>
        <a:off x="0" y="863374"/>
        <a:ext cx="6622849" cy="2766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BC5D-3405-4752-B6DE-3104A3713969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5D34E-833B-42D2-8C22-08824F279F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29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354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8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8E5C8192-B1FF-49C1-87C3-4FCBFDEC11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B883D411-DD2E-4CF7-8E2F-B3907FEE5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1954">
              <a:spcBef>
                <a:spcPts val="449"/>
              </a:spcBef>
            </a:pPr>
            <a:r>
              <a:rPr lang="en-US" altLang="pt-BR" dirty="0">
                <a:solidFill>
                  <a:srgbClr val="000000"/>
                </a:solidFill>
                <a:latin typeface="Lucida Grande" charset="0"/>
                <a:sym typeface="Lucida Grande" charset="0"/>
              </a:rPr>
              <a:t>Sources of Black Carbon include open burning, residential cooking, diesel engines and industrial processes.</a:t>
            </a:r>
          </a:p>
        </p:txBody>
      </p:sp>
    </p:spTree>
    <p:extLst>
      <p:ext uri="{BB962C8B-B14F-4D97-AF65-F5344CB8AC3E}">
        <p14:creationId xmlns:p14="http://schemas.microsoft.com/office/powerpoint/2010/main" val="388367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dirty="0"/>
              <a:t>The largest source of particulate matter in the atmosphere globally, on an annual basis, is windblown sand and dust. A ‘dust belt’ extends from the west coast of North Africa, over the Mediterranean Basin, the Middle East, Central and South Asia, to Mongolia and China (see Figure 5.11).</a:t>
            </a:r>
          </a:p>
          <a:p>
            <a:pPr algn="l"/>
            <a:r>
              <a:rPr lang="en-US" dirty="0"/>
              <a:t>This encompasses both natural areas, such as the Sahara and Taklamakan deserts, as well as agricultural areas</a:t>
            </a:r>
          </a:p>
          <a:p>
            <a:pPr algn="l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2762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Exibir </a:t>
            </a:r>
            <a:r>
              <a:rPr lang="pt-BR" dirty="0" err="1" smtClean="0"/>
              <a:t>tod</a:t>
            </a:r>
            <a:r>
              <a:rPr lang="pt-BR" dirty="0" smtClean="0"/>
              <a:t> o </a:t>
            </a:r>
            <a:r>
              <a:rPr lang="pt-BR" dirty="0" err="1" smtClean="0"/>
              <a:t>video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Exibir </a:t>
            </a:r>
            <a:r>
              <a:rPr lang="pt-BR" dirty="0" err="1"/>
              <a:t>video</a:t>
            </a:r>
            <a:r>
              <a:rPr lang="pt-BR" dirty="0"/>
              <a:t> inicio até 2:23. Avançar para 3:55 até 6:15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DCE0D-D356-42BC-8E3E-EF1F9E2A79CF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09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Na aula passada eu mostrei esse slide e nós discutimos como as mudanças climáticas afetam a nossa saúde...</a:t>
            </a:r>
          </a:p>
          <a:p>
            <a:r>
              <a:rPr lang="pt-BR" dirty="0"/>
              <a:t>No entanto, eu pulei essa relação entre poluição do ar e mudanças climáticas, pois eu queria discutir isso hoje com </a:t>
            </a:r>
            <a:r>
              <a:rPr lang="pt-BR" dirty="0" err="1"/>
              <a:t>vcs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Os claros impactos das mudanças climáticas já apontam para sérios riscos diretos e indiretos para a saúde humana. Esses impactos podem ser decorrentes do </a:t>
            </a:r>
          </a:p>
          <a:p>
            <a:r>
              <a:rPr lang="pt-BR" dirty="0"/>
              <a:t>1.	efeito direto do calor, que pode agravar e comprometer o estado de saúde de indivíduos com doenças crônicas, </a:t>
            </a:r>
          </a:p>
          <a:p>
            <a:r>
              <a:rPr lang="pt-BR" dirty="0"/>
              <a:t>2.	do aumento das doenças pela expansão de seus vetores. Podem contribuir para proliferação de vetores que apresentam parte de seu ciclo na água, como é o caso da dengue, da febre amarela, além da malária e da leishmaniose, importantes doenças endêmicas no Brasil</a:t>
            </a:r>
          </a:p>
          <a:p>
            <a:r>
              <a:rPr lang="pt-BR" dirty="0"/>
              <a:t>3.	aumento das doenças de veiculação hídrica pelo impacto de fortes chuvas ou estiagens prolongadas e </a:t>
            </a:r>
          </a:p>
          <a:p>
            <a:r>
              <a:rPr lang="pt-BR" dirty="0"/>
              <a:t>4.	também afetará continuamente a produção de alimentos, fato que colabora para o encarecimento dos produtos e dificulta o acesso aos alimentos pelas populações mais pobres, expondo ainda mais esses indivíduos aos agravos de saúde pelas alterações ambientais.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DCE0D-D356-42BC-8E3E-EF1F9E2A79CF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65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CO2 diminui no verão</a:t>
            </a:r>
          </a:p>
          <a:p>
            <a:r>
              <a:rPr lang="pt-BR" dirty="0"/>
              <a:t>CO2 aumenta no inverno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C6844-3169-4693-9BBB-3AF98642A0A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8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Agora é inequívoco que as emissões causadas pelo homem, como a queima de combustíveis fósseis e o corte de árvores, são responsáveis pelo aquecimento recente. Dos 1,1°C de aquecimento que vimos desde a era pré-industrial, cientistas concluíram que menos de 0,1°C se deve a forças naturais, como vulcões ou variações do sol. Estas são as conclusões do último relatório do IPCC - Painel Intergovernamental de Mudanças Climáticas. O IPCC foi criado com a função de avaliar as pesquisas realizadas em todo o planeta que fossem relevantes para entender os riscos das mudanças climáticas, bem como projetar impactos e apontar opções de estratégia e mitigação desses impactos. Em seu sexto relatório (publicado em 2021), O IPCC mostra que o mundo provavelmente atingirá ou excederá 1,5 °C de aquecimento nas próximas duas décadas – mais cedo do que em avaliações anteriores.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DCE0D-D356-42BC-8E3E-EF1F9E2A79C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64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Exibir até 20min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C6844-3169-4693-9BBB-3AF98642A0A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457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dirty="0"/>
              <a:t>Globally, anthropogenic carbon dioxide (CO2) emissions increased by more than 40 per cent over the period 1990-2014, driven by large increases in Asia and counteracted by small declines in North America and Europe.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580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pt-BR" dirty="0"/>
              <a:t>Iniciar em </a:t>
            </a:r>
            <a:r>
              <a:rPr lang="pt-BR" dirty="0" smtClean="0"/>
              <a:t>19:30 – exibir até 40:30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D5164-8799-47F1-A57C-A21E9BAE1DA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254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84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Embora possam parecer duas questões muito diferentes, as mudanças climáticas e a poluição do ar estão intimamente interligadas, portanto, ao reduzir a poluição do ar, também protegemos o clima. </a:t>
            </a:r>
          </a:p>
          <a:p>
            <a:r>
              <a:rPr lang="pt-BR" dirty="0"/>
              <a:t>Os poluentes do ar incluem mais do que apenas gases de efeito estufa – principalmente dióxido de carbono, mas também metano, óxido nitroso e outros – mas há uma grande sobreposição: os dois geralmente interagem entre si.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EBE96-ED75-4E9A-9641-9029A88FB62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90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75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8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17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5625941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55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17661" y="3377551"/>
            <a:ext cx="962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8879815" y="3377551"/>
            <a:ext cx="962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-1" y="3377551"/>
            <a:ext cx="962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61900" y="3377551"/>
            <a:ext cx="6955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7326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879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280567" y="2882400"/>
            <a:ext cx="76316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Char char="▷"/>
              <a:defRPr i="1"/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4791200" y="1575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800" b="1">
                <a:solidFill>
                  <a:schemeClr val="accent6"/>
                </a:solidFill>
              </a:rPr>
              <a:t>“</a:t>
            </a:r>
            <a:endParaRPr sz="12800" b="1">
              <a:solidFill>
                <a:schemeClr val="accent6"/>
              </a:solidFill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7631044" y="2132900"/>
            <a:ext cx="22804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>
            <a:off x="9912236" y="2132900"/>
            <a:ext cx="22804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22804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2280567" y="2132900"/>
            <a:ext cx="22804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09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191500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5625941" y="1600200"/>
            <a:ext cx="41824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▷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9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7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7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1191600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515205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3"/>
          </p:nvPr>
        </p:nvSpPr>
        <p:spPr>
          <a:xfrm>
            <a:off x="7838809" y="1600200"/>
            <a:ext cx="3161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▷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02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0"/>
          <p:cNvSpPr/>
          <p:nvPr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10"/>
          <p:cNvSpPr/>
          <p:nvPr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0"/>
          <p:cNvSpPr/>
          <p:nvPr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562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FDC67-B168-4471-A014-5DB628BB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B89BFB-BD50-4EFE-885D-83B0AD6B4B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A00CE9-B9E9-4C91-96F9-5976AD3DB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9017B4-2945-4313-B4EA-325108A9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A9CC6-6EAA-47D4-8462-E278F3F93AA1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78F7A-C758-4A6F-BFC1-CAAC284F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51AA6B-A79F-4BF9-BBB1-CA77AA3C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822B-7556-48C3-9CC8-AE578759DB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4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23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12FB09-D428-4AB6-998D-230512CB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51A662-D036-4650-BA78-666F9C399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88A66D-44E6-4160-B4FC-0D9154D7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A9CC6-6EAA-47D4-8462-E278F3F93AA1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B761AA-26A1-4BBA-82E0-7322AEE2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D5C0BD-419C-476C-AC8E-DFA483D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822B-7556-48C3-9CC8-AE578759DB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6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95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55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80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979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16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33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10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31852-AAC0-46AC-808F-CA5A4CA65776}" type="datetimeFigureOut">
              <a:rPr lang="pt-BR" smtClean="0"/>
              <a:t>22/09/2022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518CC-8AFC-4DFE-A91D-B107A14EAB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963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733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459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zq_Uj8WJc8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arbonproject.org/carbonbudget/" TargetMode="External"/><Relationship Id="rId2" Type="http://schemas.openxmlformats.org/officeDocument/2006/relationships/hyperlink" Target="https://essd.copernicus.org/preprints/essd-2021-386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arbonproject.org/carbonbudget/" TargetMode="External"/><Relationship Id="rId2" Type="http://schemas.openxmlformats.org/officeDocument/2006/relationships/hyperlink" Target="https://essd.copernicus.org/preprints/essd-2021-38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etesb.sp.gov.br/proclima/wp-content/uploads/sites/36/2014/08/lei_13798_09nov_09_portugues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H6fQh9eAQE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462732" y="1890172"/>
            <a:ext cx="11481617" cy="10871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4800" dirty="0"/>
              <a:t>Poluição do ar e Mudanças Climáticas</a:t>
            </a:r>
            <a:endParaRPr sz="4800" dirty="0"/>
          </a:p>
        </p:txBody>
      </p:sp>
      <p:sp>
        <p:nvSpPr>
          <p:cNvPr id="3" name="Google Shape;88;p12"/>
          <p:cNvSpPr txBox="1">
            <a:spLocks/>
          </p:cNvSpPr>
          <p:nvPr/>
        </p:nvSpPr>
        <p:spPr>
          <a:xfrm>
            <a:off x="-97536" y="4041678"/>
            <a:ext cx="7936992" cy="251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 defTabSz="1219170">
              <a:buClr>
                <a:srgbClr val="2185C5"/>
              </a:buClr>
            </a:pPr>
            <a:r>
              <a:rPr lang="pt-BR" sz="3733" kern="0" dirty="0">
                <a:solidFill>
                  <a:srgbClr val="677480"/>
                </a:solidFill>
              </a:rPr>
              <a:t>Prof. Thiago Nogueira</a:t>
            </a:r>
          </a:p>
          <a:p>
            <a:pPr algn="ctr" defTabSz="1219170">
              <a:buClr>
                <a:srgbClr val="2185C5"/>
              </a:buClr>
            </a:pPr>
            <a:r>
              <a:rPr lang="pt-BR" sz="2667" i="1" kern="0" dirty="0">
                <a:solidFill>
                  <a:srgbClr val="677480"/>
                </a:solidFill>
              </a:rPr>
              <a:t>Departamento de Saúde Ambiental</a:t>
            </a:r>
          </a:p>
          <a:p>
            <a:pPr algn="ctr" defTabSz="1219170">
              <a:buClr>
                <a:srgbClr val="2185C5"/>
              </a:buClr>
            </a:pPr>
            <a:r>
              <a:rPr lang="pt-BR" sz="2667" i="1" kern="0" dirty="0">
                <a:solidFill>
                  <a:srgbClr val="677480"/>
                </a:solidFill>
              </a:rPr>
              <a:t>Faculdade de Saúde Pública</a:t>
            </a:r>
          </a:p>
          <a:p>
            <a:pPr algn="ctr" defTabSz="1219170">
              <a:buClr>
                <a:srgbClr val="2185C5"/>
              </a:buClr>
            </a:pPr>
            <a:endParaRPr lang="pt-BR" sz="3200" kern="0" dirty="0">
              <a:solidFill>
                <a:srgbClr val="677480"/>
              </a:solidFill>
            </a:endParaRPr>
          </a:p>
          <a:p>
            <a:pPr algn="ctr" defTabSz="1219170">
              <a:buClr>
                <a:srgbClr val="2185C5"/>
              </a:buClr>
            </a:pPr>
            <a:r>
              <a:rPr lang="pt-BR" sz="3200" kern="0" dirty="0">
                <a:solidFill>
                  <a:srgbClr val="2185C5"/>
                </a:solidFill>
              </a:rPr>
              <a:t>thiagonogueira@usp.br</a:t>
            </a:r>
            <a:endParaRPr lang="pt-BR" sz="3733" kern="0" dirty="0">
              <a:solidFill>
                <a:srgbClr val="2185C5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518D9C-ADA8-5B36-AE8B-663C927F7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274" y="3922466"/>
            <a:ext cx="4042796" cy="23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15" y="182562"/>
            <a:ext cx="7532077" cy="1325563"/>
          </a:xfrm>
        </p:spPr>
        <p:txBody>
          <a:bodyPr/>
          <a:lstStyle/>
          <a:p>
            <a:r>
              <a:rPr lang="pt-BR" cap="small" dirty="0">
                <a:latin typeface="+mn-lt"/>
              </a:rPr>
              <a:t>Emissões de CO2</a:t>
            </a:r>
          </a:p>
        </p:txBody>
      </p:sp>
      <p:sp>
        <p:nvSpPr>
          <p:cNvPr id="7" name="Retângulo 6"/>
          <p:cNvSpPr/>
          <p:nvPr/>
        </p:nvSpPr>
        <p:spPr>
          <a:xfrm>
            <a:off x="-29028" y="1448825"/>
            <a:ext cx="12236400" cy="2418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8B42FDB-ABE8-4335-9E2E-0CEBE410C3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6CD2561-4C13-412D-B3DC-16B71A90F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759"/>
            <a:ext cx="12192000" cy="53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15" y="182562"/>
            <a:ext cx="7532077" cy="1325563"/>
          </a:xfrm>
        </p:spPr>
        <p:txBody>
          <a:bodyPr/>
          <a:lstStyle/>
          <a:p>
            <a:r>
              <a:rPr lang="pt-BR" cap="small" dirty="0">
                <a:latin typeface="+mn-lt"/>
              </a:rPr>
              <a:t>Emissões de CO2</a:t>
            </a:r>
          </a:p>
        </p:txBody>
      </p:sp>
      <p:sp>
        <p:nvSpPr>
          <p:cNvPr id="7" name="Retângulo 6"/>
          <p:cNvSpPr/>
          <p:nvPr/>
        </p:nvSpPr>
        <p:spPr>
          <a:xfrm>
            <a:off x="-29028" y="1448825"/>
            <a:ext cx="12236400" cy="2418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8B42FDB-ABE8-4335-9E2E-0CEBE410C3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rzq_Uj8WJc8">
            <a:hlinkClick r:id="" action="ppaction://media"/>
            <a:extLst>
              <a:ext uri="{FF2B5EF4-FFF2-40B4-BE49-F238E27FC236}">
                <a16:creationId xmlns:a16="http://schemas.microsoft.com/office/drawing/2014/main" id="{FA9597B2-38CC-4A3F-9E5A-C8D2F42D91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67724" y="576262"/>
            <a:ext cx="6807200" cy="51054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01EA5FC-4FD9-4E4F-BBF5-E66CFD8E0FA7}"/>
              </a:ext>
            </a:extLst>
          </p:cNvPr>
          <p:cNvSpPr/>
          <p:nvPr/>
        </p:nvSpPr>
        <p:spPr>
          <a:xfrm>
            <a:off x="134815" y="2805797"/>
            <a:ext cx="4284785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Terra: Existe um Futuro? (Dublado) - Documentário Discovery </a:t>
            </a:r>
            <a:r>
              <a:rPr lang="pt-BR" b="1" dirty="0" err="1">
                <a:solidFill>
                  <a:srgbClr val="C00000"/>
                </a:solidFill>
              </a:rPr>
              <a:t>Channel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A18647E-1274-4F12-BA7F-F8F51DB07F5B}"/>
              </a:ext>
            </a:extLst>
          </p:cNvPr>
          <p:cNvSpPr/>
          <p:nvPr/>
        </p:nvSpPr>
        <p:spPr>
          <a:xfrm>
            <a:off x="838200" y="6266568"/>
            <a:ext cx="3302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https://youtu.be/ZeD7eBWwYSw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139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C1C99-0D1A-4930-8673-8617A142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61" y="-349477"/>
            <a:ext cx="10711388" cy="1325563"/>
          </a:xfrm>
        </p:spPr>
        <p:txBody>
          <a:bodyPr/>
          <a:lstStyle/>
          <a:p>
            <a:r>
              <a:rPr lang="pt-BR" dirty="0"/>
              <a:t>Emissões globais de CO2:</a:t>
            </a:r>
          </a:p>
        </p:txBody>
      </p:sp>
      <p:sp>
        <p:nvSpPr>
          <p:cNvPr id="4" name="Google Shape;156;p12">
            <a:extLst>
              <a:ext uri="{FF2B5EF4-FFF2-40B4-BE49-F238E27FC236}">
                <a16:creationId xmlns:a16="http://schemas.microsoft.com/office/drawing/2014/main" id="{75359F48-66E9-4CB3-A070-35682EDAA4C1}"/>
              </a:ext>
            </a:extLst>
          </p:cNvPr>
          <p:cNvSpPr txBox="1">
            <a:spLocks/>
          </p:cNvSpPr>
          <p:nvPr/>
        </p:nvSpPr>
        <p:spPr>
          <a:xfrm>
            <a:off x="117226" y="684221"/>
            <a:ext cx="11944513" cy="8488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0" rIns="91425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C9BDB"/>
              </a:buClr>
              <a:buSzPts val="1800"/>
              <a:buFont typeface="Arial" panose="020B0604020202020204" pitchFamily="34" charset="0"/>
              <a:buNone/>
            </a:pPr>
            <a:r>
              <a:rPr lang="en-GB" noProof="1"/>
              <a:t>34.8 ± 2 GtCO</a:t>
            </a:r>
            <a:r>
              <a:rPr lang="en-GB" baseline="-25000" noProof="1"/>
              <a:t>2</a:t>
            </a:r>
            <a:r>
              <a:rPr lang="en-GB" noProof="1"/>
              <a:t> em 2020, 53% acima 1990</a:t>
            </a:r>
            <a:br>
              <a:rPr lang="en-GB" noProof="1"/>
            </a:br>
            <a:r>
              <a:rPr lang="en-GB" noProof="1"/>
              <a:t>  Projeção para 2021: 36.4 ± 2 GtCO</a:t>
            </a:r>
            <a:r>
              <a:rPr lang="en-GB" baseline="-25000" noProof="1"/>
              <a:t>2</a:t>
            </a:r>
            <a:r>
              <a:rPr lang="en-GB" noProof="1"/>
              <a:t>, 4.9% [4.1%–5.7%] acima de 2020</a:t>
            </a:r>
          </a:p>
        </p:txBody>
      </p:sp>
      <p:sp>
        <p:nvSpPr>
          <p:cNvPr id="5" name="Google Shape;149;p12">
            <a:extLst>
              <a:ext uri="{FF2B5EF4-FFF2-40B4-BE49-F238E27FC236}">
                <a16:creationId xmlns:a16="http://schemas.microsoft.com/office/drawing/2014/main" id="{1460F0F9-7CF2-4970-917E-F4C7ACFAECE7}"/>
              </a:ext>
            </a:extLst>
          </p:cNvPr>
          <p:cNvSpPr txBox="1">
            <a:spLocks/>
          </p:cNvSpPr>
          <p:nvPr/>
        </p:nvSpPr>
        <p:spPr>
          <a:xfrm>
            <a:off x="130261" y="5692801"/>
            <a:ext cx="11944513" cy="1077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4C9BDB"/>
              </a:buClr>
              <a:buSzPts val="1400"/>
              <a:buFont typeface="Arial" panose="020B0604020202020204" pitchFamily="34" charset="0"/>
              <a:buNone/>
            </a:pPr>
            <a:r>
              <a:rPr lang="en-GB" noProof="1"/>
              <a:t>The 2021 projection is based on preliminary data and modelling.</a:t>
            </a:r>
            <a:br>
              <a:rPr lang="en-GB" noProof="1"/>
            </a:br>
            <a:r>
              <a:rPr lang="en-GB" noProof="1"/>
              <a:t>Source:</a:t>
            </a:r>
            <a:r>
              <a:rPr lang="en-GB" noProof="1">
                <a:solidFill>
                  <a:srgbClr val="000000"/>
                </a:solidFill>
              </a:rPr>
              <a:t> </a:t>
            </a:r>
            <a:r>
              <a:rPr lang="en-GB" u="sng" noProof="1">
                <a:solidFill>
                  <a:schemeClr val="hlink"/>
                </a:solidFill>
                <a:hlinkClick r:id="rId2"/>
              </a:rPr>
              <a:t>Friedlingstein et al 2021</a:t>
            </a:r>
            <a:r>
              <a:rPr lang="en-GB" noProof="1"/>
              <a:t>;</a:t>
            </a:r>
            <a:r>
              <a:rPr lang="en-GB" noProof="1">
                <a:solidFill>
                  <a:srgbClr val="000000"/>
                </a:solidFill>
              </a:rPr>
              <a:t> </a:t>
            </a:r>
            <a:r>
              <a:rPr lang="en-GB" u="sng" noProof="1">
                <a:solidFill>
                  <a:schemeClr val="hlink"/>
                </a:solidFill>
                <a:hlinkClick r:id="rId3"/>
              </a:rPr>
              <a:t>Global Carbon Project 2021</a:t>
            </a:r>
            <a:endParaRPr lang="en-GB" noProof="1"/>
          </a:p>
        </p:txBody>
      </p:sp>
      <p:pic>
        <p:nvPicPr>
          <p:cNvPr id="6" name="Google Shape;152;p12">
            <a:extLst>
              <a:ext uri="{FF2B5EF4-FFF2-40B4-BE49-F238E27FC236}">
                <a16:creationId xmlns:a16="http://schemas.microsoft.com/office/drawing/2014/main" id="{78D53642-9B01-4165-9D39-B6D3F19608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6788" y="1615966"/>
            <a:ext cx="7617290" cy="42764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53;p12">
            <a:extLst>
              <a:ext uri="{FF2B5EF4-FFF2-40B4-BE49-F238E27FC236}">
                <a16:creationId xmlns:a16="http://schemas.microsoft.com/office/drawing/2014/main" id="{19449D8B-B3B2-47E8-8688-5222544B11CB}"/>
              </a:ext>
            </a:extLst>
          </p:cNvPr>
          <p:cNvGrpSpPr/>
          <p:nvPr/>
        </p:nvGrpSpPr>
        <p:grpSpPr>
          <a:xfrm>
            <a:off x="9694542" y="3572455"/>
            <a:ext cx="2266950" cy="1958526"/>
            <a:chOff x="8300244" y="3209289"/>
            <a:chExt cx="2266950" cy="1958526"/>
          </a:xfrm>
        </p:grpSpPr>
        <p:pic>
          <p:nvPicPr>
            <p:cNvPr id="8" name="Google Shape;154;p12">
              <a:extLst>
                <a:ext uri="{FF2B5EF4-FFF2-40B4-BE49-F238E27FC236}">
                  <a16:creationId xmlns:a16="http://schemas.microsoft.com/office/drawing/2014/main" id="{F8C47793-3CA5-4B00-B689-CEF96EFE984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12231" y="3209289"/>
              <a:ext cx="1642975" cy="1079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55;p12">
              <a:extLst>
                <a:ext uri="{FF2B5EF4-FFF2-40B4-BE49-F238E27FC236}">
                  <a16:creationId xmlns:a16="http://schemas.microsoft.com/office/drawing/2014/main" id="{4B90BC3A-1330-4049-AEE5-848AC95C9726}"/>
                </a:ext>
              </a:extLst>
            </p:cNvPr>
            <p:cNvSpPr txBox="1"/>
            <p:nvPr/>
          </p:nvSpPr>
          <p:spPr>
            <a:xfrm>
              <a:off x="8300244" y="4454645"/>
              <a:ext cx="2266950" cy="7131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C9BDB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>
                  <a:solidFill>
                    <a:srgbClr val="4C9BDB"/>
                  </a:solidFill>
                  <a:latin typeface="Calibri"/>
                  <a:ea typeface="Calibri"/>
                  <a:cs typeface="Calibri"/>
                  <a:sym typeface="Calibri"/>
                </a:rPr>
                <a:t>Uncertainty is ±5% for one standard deviation (IPCC “likely” range)</a:t>
              </a:r>
              <a:endParaRPr sz="1600" b="0" i="0" u="none" strike="noStrike" cap="none">
                <a:solidFill>
                  <a:srgbClr val="4C9BD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90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C1C99-0D1A-4930-8673-8617A142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61" y="-349477"/>
            <a:ext cx="10711388" cy="1325563"/>
          </a:xfrm>
        </p:spPr>
        <p:txBody>
          <a:bodyPr/>
          <a:lstStyle/>
          <a:p>
            <a:r>
              <a:rPr lang="pt-BR" dirty="0"/>
              <a:t>Emissões de CO2 fósseis por fonte</a:t>
            </a:r>
          </a:p>
        </p:txBody>
      </p:sp>
      <p:sp>
        <p:nvSpPr>
          <p:cNvPr id="10" name="Google Shape;260;p24">
            <a:extLst>
              <a:ext uri="{FF2B5EF4-FFF2-40B4-BE49-F238E27FC236}">
                <a16:creationId xmlns:a16="http://schemas.microsoft.com/office/drawing/2014/main" id="{5E80BC43-F745-493F-85FB-2B961D3D2678}"/>
              </a:ext>
            </a:extLst>
          </p:cNvPr>
          <p:cNvSpPr txBox="1">
            <a:spLocks/>
          </p:cNvSpPr>
          <p:nvPr/>
        </p:nvSpPr>
        <p:spPr>
          <a:xfrm>
            <a:off x="130261" y="823853"/>
            <a:ext cx="11944513" cy="6842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4C9BDB"/>
              </a:buClr>
              <a:buSzPts val="1800"/>
              <a:buFont typeface="Arial" panose="020B0604020202020204" pitchFamily="34" charset="0"/>
              <a:buNone/>
            </a:pPr>
            <a:r>
              <a:rPr lang="en-GB" noProof="1"/>
              <a:t>2020: carvão (40%), petróleo (32%), gas (21%), cimento (5%), </a:t>
            </a:r>
          </a:p>
        </p:txBody>
      </p:sp>
      <p:sp>
        <p:nvSpPr>
          <p:cNvPr id="11" name="Google Shape;261;p24">
            <a:extLst>
              <a:ext uri="{FF2B5EF4-FFF2-40B4-BE49-F238E27FC236}">
                <a16:creationId xmlns:a16="http://schemas.microsoft.com/office/drawing/2014/main" id="{0EE05E25-E98D-407D-AA2D-3D8E328220B7}"/>
              </a:ext>
            </a:extLst>
          </p:cNvPr>
          <p:cNvSpPr txBox="1">
            <a:spLocks/>
          </p:cNvSpPr>
          <p:nvPr/>
        </p:nvSpPr>
        <p:spPr>
          <a:xfrm>
            <a:off x="1713284" y="5692801"/>
            <a:ext cx="8765451" cy="1077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4C9BDB"/>
              </a:buClr>
              <a:buSzPts val="1400"/>
              <a:buFont typeface="Arial" panose="020B0604020202020204" pitchFamily="34" charset="0"/>
              <a:buNone/>
            </a:pPr>
            <a:r>
              <a:rPr lang="en-GB" sz="2000" noProof="1"/>
              <a:t>Source: </a:t>
            </a:r>
            <a:r>
              <a:rPr lang="en-GB" sz="2000" u="sng" noProof="1">
                <a:solidFill>
                  <a:schemeClr val="hlink"/>
                </a:solidFill>
                <a:hlinkClick r:id="rId2"/>
              </a:rPr>
              <a:t>Friedlingstein et al 2021</a:t>
            </a:r>
            <a:r>
              <a:rPr lang="en-GB" sz="2000" noProof="1"/>
              <a:t>;</a:t>
            </a:r>
            <a:r>
              <a:rPr lang="en-GB" sz="2000" noProof="1">
                <a:solidFill>
                  <a:srgbClr val="000000"/>
                </a:solidFill>
              </a:rPr>
              <a:t> </a:t>
            </a:r>
            <a:r>
              <a:rPr lang="en-GB" sz="2000" u="sng" noProof="1">
                <a:solidFill>
                  <a:schemeClr val="hlink"/>
                </a:solidFill>
                <a:hlinkClick r:id="rId3"/>
              </a:rPr>
              <a:t>Global Carbon Project 2021</a:t>
            </a:r>
            <a:endParaRPr lang="en-GB" sz="2000" noProof="1"/>
          </a:p>
        </p:txBody>
      </p:sp>
      <p:pic>
        <p:nvPicPr>
          <p:cNvPr id="12" name="Google Shape;262;p24">
            <a:extLst>
              <a:ext uri="{FF2B5EF4-FFF2-40B4-BE49-F238E27FC236}">
                <a16:creationId xmlns:a16="http://schemas.microsoft.com/office/drawing/2014/main" id="{6CA6E86A-162C-48F7-99F1-1542E48AE1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-18202" r="-18201"/>
          <a:stretch/>
        </p:blipFill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0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C1C99-0D1A-4930-8673-8617A142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61" y="-349477"/>
            <a:ext cx="10711388" cy="1325563"/>
          </a:xfrm>
        </p:spPr>
        <p:txBody>
          <a:bodyPr/>
          <a:lstStyle/>
          <a:p>
            <a:r>
              <a:rPr lang="pt-BR" dirty="0"/>
              <a:t>Emissões de CO2 no Brasil</a:t>
            </a:r>
          </a:p>
        </p:txBody>
      </p:sp>
      <p:pic>
        <p:nvPicPr>
          <p:cNvPr id="4" name="Imagem 3" descr="Gráfico, Gráfico de barras&#10;&#10;Descrição gerada automaticamente">
            <a:extLst>
              <a:ext uri="{FF2B5EF4-FFF2-40B4-BE49-F238E27FC236}">
                <a16:creationId xmlns:a16="http://schemas.microsoft.com/office/drawing/2014/main" id="{8138A1D9-64C6-442B-AF67-0C0B9CDEB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85" y="622125"/>
            <a:ext cx="7701936" cy="577645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157850F-666C-49D7-93B4-61E25F65FD01}"/>
              </a:ext>
            </a:extLst>
          </p:cNvPr>
          <p:cNvSpPr txBox="1"/>
          <p:nvPr/>
        </p:nvSpPr>
        <p:spPr>
          <a:xfrm>
            <a:off x="130261" y="6235875"/>
            <a:ext cx="8050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Sistema de Estimativas de Emissões e Remoções de Gases de Efeito Estufa (SEEG)</a:t>
            </a:r>
          </a:p>
          <a:p>
            <a:r>
              <a:rPr lang="pt-BR" dirty="0"/>
              <a:t>https://plataforma.seeg.eco.br/total_emission </a:t>
            </a:r>
          </a:p>
        </p:txBody>
      </p:sp>
    </p:spTree>
    <p:extLst>
      <p:ext uri="{BB962C8B-B14F-4D97-AF65-F5344CB8AC3E}">
        <p14:creationId xmlns:p14="http://schemas.microsoft.com/office/powerpoint/2010/main" val="34110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08A2F-75DC-4DC5-94E0-B8165A2A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Distribuição global de CO2 na atmosfera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1D487D7-2A66-421B-BFCF-6D49AC40BA25}"/>
              </a:ext>
            </a:extLst>
          </p:cNvPr>
          <p:cNvSpPr txBox="1"/>
          <p:nvPr/>
        </p:nvSpPr>
        <p:spPr>
          <a:xfrm>
            <a:off x="1435510" y="63832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https://svs.gsfc.nasa.gov/cgi-bin/details.cgi?aid=11719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EA2523-FF20-4E19-8979-529183BD3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2" y="1515359"/>
            <a:ext cx="8613058" cy="42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1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Emissões globais de CO2 de combustíveis fósseis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524" y="1556305"/>
            <a:ext cx="5967905" cy="483231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00025" y="6203951"/>
            <a:ext cx="4141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https://ourworldindata.org/co2-emissions</a:t>
            </a:r>
          </a:p>
        </p:txBody>
      </p:sp>
    </p:spTree>
    <p:extLst>
      <p:ext uri="{BB962C8B-B14F-4D97-AF65-F5344CB8AC3E}">
        <p14:creationId xmlns:p14="http://schemas.microsoft.com/office/powerpoint/2010/main" val="17693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733" kern="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sz="1733" kern="0">
              <a:solidFill>
                <a:srgbClr val="97ABB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C58A8E-1B5E-9F60-3809-7F99AFB73759}"/>
              </a:ext>
            </a:extLst>
          </p:cNvPr>
          <p:cNvSpPr txBox="1"/>
          <p:nvPr/>
        </p:nvSpPr>
        <p:spPr>
          <a:xfrm>
            <a:off x="1487424" y="6286911"/>
            <a:ext cx="10293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Fonte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GLOBAL ENVIRONMENT OUTLOOK GEO-6 HEALTHY PLANET, HEALTHY PEOPLE</a:t>
            </a:r>
            <a:endParaRPr lang="pt-BR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03F5FF-AA15-0D90-A245-4C1C3AC81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23"/>
            <a:ext cx="12192000" cy="32798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96DD56-9081-B4A9-3909-8745ECE78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4845"/>
            <a:ext cx="12192000" cy="23377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7F56CEC-2E09-6638-F80D-5E7486624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1758"/>
            <a:ext cx="12192000" cy="5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6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89BFA0-FA8F-4C02-F95F-BE6F95ACBD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pt-BR" sz="1733" kern="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rPr>
              <a:pPr defTabSz="1219170">
                <a:buClr>
                  <a:srgbClr val="000000"/>
                </a:buClr>
                <a:defRPr/>
              </a:pPr>
              <a:t>18</a:t>
            </a:fld>
            <a:endParaRPr lang="pt-BR" sz="1733" kern="0">
              <a:solidFill>
                <a:srgbClr val="97ABB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AC6463-BFD6-80D4-0F49-9280EC92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704" y="2833577"/>
            <a:ext cx="2373581" cy="3429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8D049F7-B87F-247E-A5C7-3E809980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7" y="755780"/>
            <a:ext cx="8573696" cy="571579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997A675-ACBA-93F9-96BB-AF36FD84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03" y="-305123"/>
            <a:ext cx="8616800" cy="1143200"/>
          </a:xfrm>
        </p:spPr>
        <p:txBody>
          <a:bodyPr/>
          <a:lstStyle/>
          <a:p>
            <a:r>
              <a:rPr lang="pt-BR" dirty="0"/>
              <a:t>Poluição do ar doméstico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277139" y="1262909"/>
            <a:ext cx="3761896" cy="1241622"/>
          </a:xfrm>
          <a:prstGeom prst="rect">
            <a:avLst/>
          </a:prstGeom>
          <a:solidFill>
            <a:srgbClr val="EBF2F7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maior parte da população que depende de combustíveis fósseis para cozinhar vivem na África e Ásia</a:t>
            </a:r>
          </a:p>
        </p:txBody>
      </p:sp>
    </p:spTree>
    <p:extLst>
      <p:ext uri="{BB962C8B-B14F-4D97-AF65-F5344CB8AC3E}">
        <p14:creationId xmlns:p14="http://schemas.microsoft.com/office/powerpoint/2010/main" val="37934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89BFA0-FA8F-4C02-F95F-BE6F95ACBD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pt-BR" sz="1733" kern="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rPr>
              <a:pPr defTabSz="1219170">
                <a:buClr>
                  <a:srgbClr val="000000"/>
                </a:buClr>
                <a:defRPr/>
              </a:pPr>
              <a:t>19</a:t>
            </a:fld>
            <a:endParaRPr lang="pt-BR" sz="1733" kern="0">
              <a:solidFill>
                <a:srgbClr val="97ABB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59473F-026B-8006-2956-9046A8F99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6" y="1595001"/>
            <a:ext cx="6416677" cy="366799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" y="281660"/>
            <a:ext cx="12039033" cy="666977"/>
          </a:xfrm>
          <a:prstGeom prst="rect">
            <a:avLst/>
          </a:prstGeom>
          <a:solidFill>
            <a:srgbClr val="EBF2F7"/>
          </a:solidFill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pt-B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redução da exposição aos poluentes atmosféricos em ambiente doméstico é uma história de sucesso em progresso, mas metade da população mundial permanece exposta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214277A-C573-953C-785F-6A8D71E4F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103" y="1621536"/>
            <a:ext cx="5096316" cy="381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7B9FF-7569-421E-B1CC-A8F0AF94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são as mudanças climáticas?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EC40F6-E1FE-4F5A-9C13-3B41D48A6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27" y="1945546"/>
            <a:ext cx="10515600" cy="2356631"/>
          </a:xfrm>
        </p:spPr>
        <p:txBody>
          <a:bodyPr/>
          <a:lstStyle/>
          <a:p>
            <a:pPr algn="just"/>
            <a:r>
              <a:rPr lang="pt-BR" dirty="0"/>
              <a:t>Refere-se à variação do clima em escala global ou dos climas regionais da Terra ao longo do tempo. </a:t>
            </a:r>
          </a:p>
          <a:p>
            <a:pPr algn="just"/>
            <a:r>
              <a:rPr lang="pt-BR" dirty="0"/>
              <a:t>Estas variações dizem respeito a </a:t>
            </a:r>
            <a:r>
              <a:rPr lang="pt-BR" b="1" dirty="0"/>
              <a:t>mudanças</a:t>
            </a:r>
            <a:r>
              <a:rPr lang="pt-BR" dirty="0"/>
              <a:t> de temperatura, precipitação, vento, nebulosidade e outros fenômenos </a:t>
            </a:r>
            <a:r>
              <a:rPr lang="pt-BR" b="1" dirty="0"/>
              <a:t>climáticos</a:t>
            </a:r>
            <a:r>
              <a:rPr lang="pt-BR" dirty="0"/>
              <a:t> em relação às médias históricas.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625E13-C86C-405E-8F74-387C4F2CC20A}"/>
              </a:ext>
            </a:extLst>
          </p:cNvPr>
          <p:cNvSpPr txBox="1"/>
          <p:nvPr/>
        </p:nvSpPr>
        <p:spPr>
          <a:xfrm>
            <a:off x="2894246" y="4991725"/>
            <a:ext cx="601376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pt-BR" sz="3200" dirty="0"/>
              <a:t>Efeito estufa e aquecimento Global</a:t>
            </a:r>
          </a:p>
        </p:txBody>
      </p:sp>
    </p:spTree>
    <p:extLst>
      <p:ext uri="{BB962C8B-B14F-4D97-AF65-F5344CB8AC3E}">
        <p14:creationId xmlns:p14="http://schemas.microsoft.com/office/powerpoint/2010/main" val="34634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4534E-7D00-470C-A968-023C65FD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pt-BR" sz="3600" dirty="0"/>
              <a:t>Documentário: </a:t>
            </a:r>
            <a:r>
              <a:rPr lang="pt-BR" sz="3600" dirty="0" err="1"/>
              <a:t>Before</a:t>
            </a:r>
            <a:r>
              <a:rPr lang="pt-BR" sz="3600" dirty="0"/>
              <a:t>  </a:t>
            </a:r>
            <a:r>
              <a:rPr lang="pt-BR" sz="3600" dirty="0" err="1"/>
              <a:t>the</a:t>
            </a:r>
            <a:r>
              <a:rPr lang="pt-BR" sz="3600" dirty="0"/>
              <a:t> </a:t>
            </a:r>
            <a:r>
              <a:rPr lang="pt-BR" sz="3600" dirty="0" err="1"/>
              <a:t>flood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4BE64-807E-417D-AC74-F9A83530F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pPr marL="0" indent="0">
              <a:buNone/>
            </a:pPr>
            <a:r>
              <a:rPr lang="pt-BR" sz="2000" dirty="0" smtClean="0"/>
              <a:t>https://youtu.be/W1x7UTS_9rw?t=1170</a:t>
            </a: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4BCB6E-A48A-4446-9F23-665ED6F9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767" y="1191577"/>
            <a:ext cx="6542117" cy="431779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02C3DE-6663-4FBF-B0FC-A0AF5A3FD8E7}"/>
              </a:ext>
            </a:extLst>
          </p:cNvPr>
          <p:cNvSpPr txBox="1"/>
          <p:nvPr/>
        </p:nvSpPr>
        <p:spPr>
          <a:xfrm>
            <a:off x="321733" y="459442"/>
            <a:ext cx="560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Documentário: </a:t>
            </a:r>
            <a:r>
              <a:rPr lang="pt-BR" sz="3200" b="1" dirty="0" err="1"/>
              <a:t>Before</a:t>
            </a:r>
            <a:r>
              <a:rPr lang="pt-BR" sz="3200" b="1" dirty="0"/>
              <a:t> </a:t>
            </a:r>
            <a:r>
              <a:rPr lang="pt-BR" sz="3200" b="1" dirty="0" err="1"/>
              <a:t>the</a:t>
            </a:r>
            <a:r>
              <a:rPr lang="pt-BR" sz="3200" b="1" dirty="0"/>
              <a:t> </a:t>
            </a:r>
            <a:r>
              <a:rPr lang="pt-BR" sz="3200" b="1" dirty="0" err="1"/>
              <a:t>flood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580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E28650-18F6-40A3-A4FE-62050BE6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0" y="20569"/>
            <a:ext cx="10515600" cy="1325563"/>
          </a:xfrm>
        </p:spPr>
        <p:txBody>
          <a:bodyPr/>
          <a:lstStyle/>
          <a:p>
            <a:r>
              <a:rPr lang="pt-BR" dirty="0" smtClean="0"/>
              <a:t>Poluentes </a:t>
            </a:r>
            <a:r>
              <a:rPr lang="pt-BR" dirty="0"/>
              <a:t>do ar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D212BB7-BE2F-4423-B136-C98CBAE15F0F}"/>
              </a:ext>
            </a:extLst>
          </p:cNvPr>
          <p:cNvGrpSpPr/>
          <p:nvPr/>
        </p:nvGrpSpPr>
        <p:grpSpPr>
          <a:xfrm>
            <a:off x="0" y="230188"/>
            <a:ext cx="12192000" cy="1056171"/>
            <a:chOff x="0" y="230188"/>
            <a:chExt cx="12192000" cy="1056171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1D89251-DC85-4703-8C12-463BC254A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56457" y="230188"/>
              <a:ext cx="1685925" cy="857250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90A37A47-A1ED-4125-82A4-4A919AAF3C7E}"/>
                </a:ext>
              </a:extLst>
            </p:cNvPr>
            <p:cNvCxnSpPr/>
            <p:nvPr/>
          </p:nvCxnSpPr>
          <p:spPr>
            <a:xfrm>
              <a:off x="0" y="1286359"/>
              <a:ext cx="12192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Resultado de imagem para poluentes primÃ¡rios e secundÃ¡rios">
            <a:extLst>
              <a:ext uri="{FF2B5EF4-FFF2-40B4-BE49-F238E27FC236}">
                <a16:creationId xmlns:a16="http://schemas.microsoft.com/office/drawing/2014/main" id="{DDA3B55E-7C22-4250-8069-57A2E19F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10" y="1545053"/>
            <a:ext cx="7771985" cy="50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733" kern="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rPr>
              <a:pPr defTabSz="1219170">
                <a:buClr>
                  <a:srgbClr val="000000"/>
                </a:buClr>
                <a:defRPr/>
              </a:pPr>
              <a:t>22</a:t>
            </a:fld>
            <a:endParaRPr sz="1733" kern="0">
              <a:solidFill>
                <a:srgbClr val="97ABB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976"/>
            <a:ext cx="3177200" cy="2718331"/>
          </a:xfrm>
        </p:spPr>
        <p:txBody>
          <a:bodyPr/>
          <a:lstStyle/>
          <a:p>
            <a:r>
              <a:rPr lang="pt-BR" dirty="0"/>
              <a:t>Poluição do ar: das fontes aos impactos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336" y="0"/>
            <a:ext cx="9049665" cy="676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401203-05D8-A474-3EF9-31072BFEB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1" y="3950695"/>
            <a:ext cx="1991639" cy="266395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ED96D80-2E81-B4DF-F704-FD47A66D504D}"/>
              </a:ext>
            </a:extLst>
          </p:cNvPr>
          <p:cNvSpPr txBox="1"/>
          <p:nvPr/>
        </p:nvSpPr>
        <p:spPr>
          <a:xfrm>
            <a:off x="46207" y="3950695"/>
            <a:ext cx="91563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Fonte:</a:t>
            </a:r>
          </a:p>
        </p:txBody>
      </p:sp>
    </p:spTree>
    <p:extLst>
      <p:ext uri="{BB962C8B-B14F-4D97-AF65-F5344CB8AC3E}">
        <p14:creationId xmlns:p14="http://schemas.microsoft.com/office/powerpoint/2010/main" val="16580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1C46F-6675-4BC5-A296-02D8A87D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77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/>
              <a:t>Relação entre Poluição do ar e Mudanças Climáticas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74139A-CA8C-40C2-9C8B-DA4BCA584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7" y="1825625"/>
            <a:ext cx="3404937" cy="4351339"/>
          </a:xfrm>
        </p:spPr>
        <p:txBody>
          <a:bodyPr/>
          <a:lstStyle/>
          <a:p>
            <a:r>
              <a:rPr lang="pt-BR" dirty="0"/>
              <a:t>Interligadas</a:t>
            </a:r>
          </a:p>
          <a:p>
            <a:pPr lvl="1"/>
            <a:r>
              <a:rPr lang="pt-BR" dirty="0"/>
              <a:t>portanto, ao reduzir a poluição do ar, também protegemos o clima.</a:t>
            </a:r>
          </a:p>
          <a:p>
            <a:r>
              <a:rPr lang="pt-BR" dirty="0"/>
              <a:t> Os poluentes do ar incluem mais espécies do que apenas os GEE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2EF154-6875-4D34-AEA6-667D67BD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55" y="1473994"/>
            <a:ext cx="7438071" cy="391001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65B92E8-06CF-B236-B5C9-9AF63792ED83}"/>
              </a:ext>
            </a:extLst>
          </p:cNvPr>
          <p:cNvSpPr txBox="1"/>
          <p:nvPr/>
        </p:nvSpPr>
        <p:spPr>
          <a:xfrm>
            <a:off x="2570749" y="5971779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pt-BR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https://youtu.be/s4ly6o-VT90</a:t>
            </a:r>
          </a:p>
        </p:txBody>
      </p:sp>
    </p:spTree>
    <p:extLst>
      <p:ext uri="{BB962C8B-B14F-4D97-AF65-F5344CB8AC3E}">
        <p14:creationId xmlns:p14="http://schemas.microsoft.com/office/powerpoint/2010/main" val="32225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9" y="909982"/>
            <a:ext cx="3711704" cy="4585252"/>
          </a:xfrm>
        </p:spPr>
        <p:txBody>
          <a:bodyPr/>
          <a:lstStyle/>
          <a:p>
            <a:r>
              <a:rPr lang="pt-BR" sz="3733" dirty="0"/>
              <a:t>Material Particulado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528511" y="5417363"/>
            <a:ext cx="7443239" cy="440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A3E1CA-AE71-C2CB-47D7-2C434C993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513" y="177423"/>
            <a:ext cx="8351520" cy="58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9FEB2E9-7BE4-7A50-16A5-A66EED6C2F6D}"/>
              </a:ext>
            </a:extLst>
          </p:cNvPr>
          <p:cNvSpPr/>
          <p:nvPr/>
        </p:nvSpPr>
        <p:spPr>
          <a:xfrm>
            <a:off x="2448565" y="5400803"/>
            <a:ext cx="7634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pt-BR" sz="2400" dirty="0">
                <a:solidFill>
                  <a:prstClr val="black"/>
                </a:solidFill>
                <a:latin typeface="Calibri" panose="020F0502020204030204"/>
              </a:rPr>
              <a:t>https://www.youtube.com/watch?v=vdhDnYdBDhQ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F7232A3-E85D-20E6-DA67-46EFBB1E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265" y="177423"/>
            <a:ext cx="8438143" cy="47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4A53A0D5-1798-47C1-8FEE-8B125CA7CDD7}"/>
              </a:ext>
            </a:extLst>
          </p:cNvPr>
          <p:cNvSpPr>
            <a:spLocks/>
          </p:cNvSpPr>
          <p:nvPr/>
        </p:nvSpPr>
        <p:spPr bwMode="auto">
          <a:xfrm>
            <a:off x="1524000" y="1235075"/>
            <a:ext cx="9156700" cy="3190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+mn-cs"/>
              <a:sym typeface="Gill Sans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FC3D738-3001-4208-9FE0-55688888A63E}"/>
              </a:ext>
            </a:extLst>
          </p:cNvPr>
          <p:cNvSpPr>
            <a:spLocks/>
          </p:cNvSpPr>
          <p:nvPr/>
        </p:nvSpPr>
        <p:spPr bwMode="auto">
          <a:xfrm>
            <a:off x="1524000" y="1279525"/>
            <a:ext cx="546100" cy="2286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+mn-cs"/>
              <a:sym typeface="Gill Sans" charset="0"/>
            </a:endParaRP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2AC5601-7E43-4858-80A3-6E384DCD654C}"/>
              </a:ext>
            </a:extLst>
          </p:cNvPr>
          <p:cNvSpPr>
            <a:spLocks/>
          </p:cNvSpPr>
          <p:nvPr/>
        </p:nvSpPr>
        <p:spPr bwMode="auto">
          <a:xfrm>
            <a:off x="2114550" y="1143000"/>
            <a:ext cx="8566150" cy="228600"/>
          </a:xfrm>
          <a:prstGeom prst="rect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cs typeface="+mn-cs"/>
              <a:sym typeface="Gill Sans" charset="0"/>
            </a:endParaRPr>
          </a:p>
        </p:txBody>
      </p:sp>
      <p:sp>
        <p:nvSpPr>
          <p:cNvPr id="19461" name="Rectangle 4">
            <a:extLst>
              <a:ext uri="{FF2B5EF4-FFF2-40B4-BE49-F238E27FC236}">
                <a16:creationId xmlns:a16="http://schemas.microsoft.com/office/drawing/2014/main" id="{B4BC1A65-E637-496C-A035-C4F90ACC9C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352800"/>
            <a:ext cx="3181350" cy="3505200"/>
          </a:xfrm>
        </p:spPr>
        <p:txBody>
          <a:bodyPr/>
          <a:lstStyle/>
          <a:p>
            <a:pPr marL="280988" indent="-280988">
              <a:lnSpc>
                <a:spcPct val="80000"/>
              </a:lnSpc>
              <a:spcBef>
                <a:spcPct val="0"/>
              </a:spcBef>
            </a:pPr>
            <a:r>
              <a:rPr lang="en-US" altLang="pt-BR" sz="1400"/>
              <a:t>Queimadas abertas: BC+ carbono orgânico</a:t>
            </a:r>
          </a:p>
        </p:txBody>
      </p:sp>
      <p:pic>
        <p:nvPicPr>
          <p:cNvPr id="19462" name="Picture 5">
            <a:extLst>
              <a:ext uri="{FF2B5EF4-FFF2-40B4-BE49-F238E27FC236}">
                <a16:creationId xmlns:a16="http://schemas.microsoft.com/office/drawing/2014/main" id="{0E30C17E-666A-4313-A94C-3B13632500A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0000"/>
            <a:ext cx="3578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>
            <a:extLst>
              <a:ext uri="{FF2B5EF4-FFF2-40B4-BE49-F238E27FC236}">
                <a16:creationId xmlns:a16="http://schemas.microsoft.com/office/drawing/2014/main" id="{69BF0502-87A6-472A-8661-98CCC042E91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359568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>
            <a:extLst>
              <a:ext uri="{FF2B5EF4-FFF2-40B4-BE49-F238E27FC236}">
                <a16:creationId xmlns:a16="http://schemas.microsoft.com/office/drawing/2014/main" id="{C1C005F4-A781-4E7E-9B67-58996D215E9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990600"/>
            <a:ext cx="3581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8">
            <a:extLst>
              <a:ext uri="{FF2B5EF4-FFF2-40B4-BE49-F238E27FC236}">
                <a16:creationId xmlns:a16="http://schemas.microsoft.com/office/drawing/2014/main" id="{5ADF5EF9-33D2-4D2A-91BC-61DDEA2110F1}"/>
              </a:ext>
            </a:extLst>
          </p:cNvPr>
          <p:cNvSpPr>
            <a:spLocks/>
          </p:cNvSpPr>
          <p:nvPr/>
        </p:nvSpPr>
        <p:spPr bwMode="auto">
          <a:xfrm>
            <a:off x="1981200" y="6175375"/>
            <a:ext cx="2908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charset="0"/>
                <a:ea typeface="ヒラギノ角ゴ ProN W3" charset="-128"/>
                <a:cs typeface="+mn-cs"/>
                <a:sym typeface="Lucida Grande" charset="0"/>
              </a:rPr>
              <a:t>Transporte: Diesel</a:t>
            </a:r>
          </a:p>
        </p:txBody>
      </p:sp>
      <p:sp>
        <p:nvSpPr>
          <p:cNvPr id="19466" name="Rectangle 9">
            <a:extLst>
              <a:ext uri="{FF2B5EF4-FFF2-40B4-BE49-F238E27FC236}">
                <a16:creationId xmlns:a16="http://schemas.microsoft.com/office/drawing/2014/main" id="{6E95152E-8F74-4904-9053-FE4EFFA19F98}"/>
              </a:ext>
            </a:extLst>
          </p:cNvPr>
          <p:cNvSpPr>
            <a:spLocks/>
          </p:cNvSpPr>
          <p:nvPr/>
        </p:nvSpPr>
        <p:spPr bwMode="auto">
          <a:xfrm>
            <a:off x="7289800" y="3263900"/>
            <a:ext cx="3200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charset="0"/>
                <a:ea typeface="ヒラギノ角ゴ ProN W3" charset="-128"/>
                <a:cs typeface="+mn-cs"/>
                <a:sym typeface="Lucida Grande" charset="0"/>
              </a:rPr>
              <a:t>Cozinha Residencial : BC + carbono organico</a:t>
            </a:r>
          </a:p>
        </p:txBody>
      </p:sp>
      <p:sp>
        <p:nvSpPr>
          <p:cNvPr id="19467" name="Rectangle 10">
            <a:extLst>
              <a:ext uri="{FF2B5EF4-FFF2-40B4-BE49-F238E27FC236}">
                <a16:creationId xmlns:a16="http://schemas.microsoft.com/office/drawing/2014/main" id="{7120E891-08A5-4E15-8E34-21766AF725DA}"/>
              </a:ext>
            </a:extLst>
          </p:cNvPr>
          <p:cNvSpPr>
            <a:spLocks/>
          </p:cNvSpPr>
          <p:nvPr/>
        </p:nvSpPr>
        <p:spPr bwMode="auto">
          <a:xfrm>
            <a:off x="7315200" y="6248400"/>
            <a:ext cx="3378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marL="266700" indent="-266700"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pt-B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charset="0"/>
                <a:ea typeface="ヒラギノ角ゴ ProN W3" charset="-128"/>
                <a:cs typeface="+mn-cs"/>
                <a:sym typeface="Lucida Grande" charset="0"/>
              </a:rPr>
              <a:t>BC e sulfato industriais</a:t>
            </a:r>
          </a:p>
        </p:txBody>
      </p:sp>
      <p:sp>
        <p:nvSpPr>
          <p:cNvPr id="19468" name="Rectangle 11">
            <a:extLst>
              <a:ext uri="{FF2B5EF4-FFF2-40B4-BE49-F238E27FC236}">
                <a16:creationId xmlns:a16="http://schemas.microsoft.com/office/drawing/2014/main" id="{7044A23B-AE21-4AC2-A360-CC809999EB9D}"/>
              </a:ext>
            </a:extLst>
          </p:cNvPr>
          <p:cNvSpPr>
            <a:spLocks/>
          </p:cNvSpPr>
          <p:nvPr/>
        </p:nvSpPr>
        <p:spPr bwMode="auto">
          <a:xfrm rot="10800000">
            <a:off x="1779588" y="-79375"/>
            <a:ext cx="8674100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rPr>
              <a:t/>
            </a:r>
            <a:br>
              <a:rPr kumimoji="0" lang="en-US" altLang="pt-BR" sz="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+mn-cs"/>
                <a:sym typeface="Arial" panose="020B0604020202020204" pitchFamily="34" charset="0"/>
              </a:rPr>
            </a:br>
            <a:r>
              <a:rPr kumimoji="0" lang="en-US" altLang="pt-BR" sz="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No such thing as just BC emissions; co-emitted species tend to have effect.</a:t>
            </a:r>
          </a:p>
        </p:txBody>
      </p:sp>
      <p:pic>
        <p:nvPicPr>
          <p:cNvPr id="19469" name="Picture 12">
            <a:extLst>
              <a:ext uri="{FF2B5EF4-FFF2-40B4-BE49-F238E27FC236}">
                <a16:creationId xmlns:a16="http://schemas.microsoft.com/office/drawing/2014/main" id="{BF34E028-899A-49DC-8DBD-9E358DA2ADA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3810000"/>
            <a:ext cx="35687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Rectangle 13">
            <a:extLst>
              <a:ext uri="{FF2B5EF4-FFF2-40B4-BE49-F238E27FC236}">
                <a16:creationId xmlns:a16="http://schemas.microsoft.com/office/drawing/2014/main" id="{19DCAC84-FE60-47D3-8906-754B40C8D606}"/>
              </a:ext>
            </a:extLst>
          </p:cNvPr>
          <p:cNvSpPr>
            <a:spLocks/>
          </p:cNvSpPr>
          <p:nvPr/>
        </p:nvSpPr>
        <p:spPr bwMode="auto">
          <a:xfrm>
            <a:off x="2514600" y="304800"/>
            <a:ext cx="6578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spcBef>
                <a:spcPts val="700"/>
              </a:spcBef>
              <a:buClr>
                <a:srgbClr val="FFC000"/>
              </a:buClr>
              <a:buSzPct val="60000"/>
              <a:buFont typeface="Wingdings" panose="05000000000000000000" pitchFamily="2" charset="2"/>
              <a:buChar char="¨"/>
              <a:defRPr sz="29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0F6FC6"/>
              </a:buClr>
              <a:buSzPct val="68000"/>
              <a:buFont typeface="Wingdings 2" panose="05020102010507070707" pitchFamily="18" charset="2"/>
              <a:buChar char="¤"/>
              <a:defRPr sz="26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rgbClr val="FFC000"/>
              </a:buClr>
              <a:buSzPct val="7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0BD0D9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0CF9B"/>
              </a:buClr>
              <a:buSzPct val="63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Lucida Grande" charset="0"/>
                <a:ea typeface="ヒラギノ角ゴ ProN W3" charset="-128"/>
                <a:sym typeface="Lucida Grande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ヒラギノ角ゴ ProN W3" charset="-128"/>
                <a:cs typeface="+mn-cs"/>
                <a:sym typeface="Arial Bold" charset="0"/>
              </a:rPr>
              <a:t>Fontes de Black Carbon</a:t>
            </a:r>
          </a:p>
        </p:txBody>
      </p:sp>
    </p:spTree>
    <p:extLst>
      <p:ext uri="{BB962C8B-B14F-4D97-AF65-F5344CB8AC3E}">
        <p14:creationId xmlns:p14="http://schemas.microsoft.com/office/powerpoint/2010/main" val="32927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11307433" y="6262577"/>
            <a:ext cx="731600" cy="4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733" kern="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rPr>
              <a:pPr defTabSz="1219170">
                <a:buClr>
                  <a:srgbClr val="000000"/>
                </a:buClr>
                <a:defRPr/>
              </a:pPr>
              <a:t>27</a:t>
            </a:fld>
            <a:endParaRPr sz="1733" kern="0">
              <a:solidFill>
                <a:srgbClr val="97ABB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28511" y="5417363"/>
            <a:ext cx="7443239" cy="440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pt-B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451C162-15FE-7A7A-48EF-5B8ACCB8B2A8}"/>
              </a:ext>
            </a:extLst>
          </p:cNvPr>
          <p:cNvSpPr txBox="1">
            <a:spLocks/>
          </p:cNvSpPr>
          <p:nvPr/>
        </p:nvSpPr>
        <p:spPr>
          <a:xfrm>
            <a:off x="766186" y="5926313"/>
            <a:ext cx="9231255" cy="8312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20" tIns="60960" rIns="121920" bIns="6096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Lato"/>
              <a:buChar char="▷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spcBef>
                <a:spcPts val="800"/>
              </a:spcBef>
              <a:buClr>
                <a:srgbClr val="97ABBC"/>
              </a:buClr>
              <a:buNone/>
              <a:defRPr/>
            </a:pPr>
            <a:r>
              <a:rPr lang="en-US" sz="2133" dirty="0">
                <a:solidFill>
                  <a:srgbClr val="002060"/>
                </a:solidFill>
                <a:latin typeface="Arial"/>
              </a:rPr>
              <a:t>https://www.youtube.com/watch?v=_7kMb28Rg0o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31F3EA6-F212-55BE-5434-8E30BA28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67" y="1000229"/>
            <a:ext cx="7359444" cy="48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A9369B1-A3FA-EF96-EF8C-80C257167FC5}"/>
              </a:ext>
            </a:extLst>
          </p:cNvPr>
          <p:cNvSpPr txBox="1"/>
          <p:nvPr/>
        </p:nvSpPr>
        <p:spPr>
          <a:xfrm>
            <a:off x="259829" y="180496"/>
            <a:ext cx="7345180" cy="420564"/>
          </a:xfrm>
          <a:prstGeom prst="rect">
            <a:avLst/>
          </a:prstGeom>
          <a:solidFill>
            <a:srgbClr val="EBF2F7"/>
          </a:solidFill>
        </p:spPr>
        <p:txBody>
          <a:bodyPr wrap="square">
            <a:spAutoFit/>
          </a:bodyPr>
          <a:lstStyle/>
          <a:p>
            <a:r>
              <a:rPr lang="pt-BR" sz="2133" dirty="0"/>
              <a:t>Comportamento Global da Exposição Ambiental ao PM2.5</a:t>
            </a:r>
          </a:p>
        </p:txBody>
      </p:sp>
    </p:spTree>
    <p:extLst>
      <p:ext uri="{BB962C8B-B14F-4D97-AF65-F5344CB8AC3E}">
        <p14:creationId xmlns:p14="http://schemas.microsoft.com/office/powerpoint/2010/main" val="37960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D710A-4956-4195-8062-156B469E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Por que pobres são os mais afetados pelas mudanças climáticas?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82A29BC-579C-42E4-AE58-808A707D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1" y="1690688"/>
            <a:ext cx="7549346" cy="50010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3440AEC-E605-4C7B-B614-71AF5240A4F1}"/>
              </a:ext>
            </a:extLst>
          </p:cNvPr>
          <p:cNvSpPr txBox="1"/>
          <p:nvPr/>
        </p:nvSpPr>
        <p:spPr>
          <a:xfrm>
            <a:off x="6313715" y="63224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https://www.youtube.com/watch?v=rDsjVGPJyuM&amp;list=PPSV</a:t>
            </a:r>
          </a:p>
        </p:txBody>
      </p:sp>
    </p:spTree>
    <p:extLst>
      <p:ext uri="{BB962C8B-B14F-4D97-AF65-F5344CB8AC3E}">
        <p14:creationId xmlns:p14="http://schemas.microsoft.com/office/powerpoint/2010/main" val="26431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42EB7-C46B-45FB-9B93-855F1665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Resultado de imagem para climate change public health">
            <a:extLst>
              <a:ext uri="{FF2B5EF4-FFF2-40B4-BE49-F238E27FC236}">
                <a16:creationId xmlns:a16="http://schemas.microsoft.com/office/drawing/2014/main" id="{89534FFF-B7B5-4531-A25F-E9EC75E1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23" y="20009"/>
            <a:ext cx="9512753" cy="68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3ABCD66-7D17-40D7-ADEC-E01A4E9BECD8}"/>
              </a:ext>
            </a:extLst>
          </p:cNvPr>
          <p:cNvSpPr txBox="1"/>
          <p:nvPr/>
        </p:nvSpPr>
        <p:spPr>
          <a:xfrm>
            <a:off x="2399071" y="60474"/>
            <a:ext cx="5771535" cy="400110"/>
          </a:xfrm>
          <a:prstGeom prst="rect">
            <a:avLst/>
          </a:prstGeom>
          <a:solidFill>
            <a:srgbClr val="39383D"/>
          </a:solidFill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Como as mudanças climáticas afetam a sua saúde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2A5D68-8937-47F8-9936-942D5FF8F517}"/>
              </a:ext>
            </a:extLst>
          </p:cNvPr>
          <p:cNvSpPr txBox="1"/>
          <p:nvPr/>
        </p:nvSpPr>
        <p:spPr>
          <a:xfrm>
            <a:off x="2566220" y="825364"/>
            <a:ext cx="1612490" cy="523220"/>
          </a:xfrm>
          <a:prstGeom prst="rect">
            <a:avLst/>
          </a:prstGeom>
          <a:solidFill>
            <a:srgbClr val="F598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Aumento da temperatura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B14943-4BE4-46D6-8229-CAC78B78BC3D}"/>
              </a:ext>
            </a:extLst>
          </p:cNvPr>
          <p:cNvSpPr txBox="1"/>
          <p:nvPr/>
        </p:nvSpPr>
        <p:spPr>
          <a:xfrm>
            <a:off x="4599062" y="939999"/>
            <a:ext cx="1612490" cy="307777"/>
          </a:xfrm>
          <a:prstGeom prst="rect">
            <a:avLst/>
          </a:prstGeom>
          <a:solidFill>
            <a:srgbClr val="25AA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Eventos extremos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A8871B8-77CB-4495-A069-757790AB5867}"/>
              </a:ext>
            </a:extLst>
          </p:cNvPr>
          <p:cNvSpPr txBox="1"/>
          <p:nvPr/>
        </p:nvSpPr>
        <p:spPr>
          <a:xfrm>
            <a:off x="6668797" y="835196"/>
            <a:ext cx="1612490" cy="523220"/>
          </a:xfrm>
          <a:prstGeom prst="rect">
            <a:avLst/>
          </a:prstGeom>
          <a:solidFill>
            <a:srgbClr val="EE21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Impactos na qualidade do 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A45DA7-7BB5-436E-A51B-6AF82E66455F}"/>
              </a:ext>
            </a:extLst>
          </p:cNvPr>
          <p:cNvSpPr txBox="1"/>
          <p:nvPr/>
        </p:nvSpPr>
        <p:spPr>
          <a:xfrm>
            <a:off x="8613150" y="825364"/>
            <a:ext cx="1769716" cy="523220"/>
          </a:xfrm>
          <a:prstGeom prst="rect">
            <a:avLst/>
          </a:prstGeom>
          <a:solidFill>
            <a:srgbClr val="8DC7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doenças transmitidas por vetores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91662B1-FEA3-430D-A5A7-15F5A17CEB20}"/>
              </a:ext>
            </a:extLst>
          </p:cNvPr>
          <p:cNvSpPr txBox="1"/>
          <p:nvPr/>
        </p:nvSpPr>
        <p:spPr>
          <a:xfrm rot="16200000">
            <a:off x="2055199" y="5417318"/>
            <a:ext cx="1165668" cy="261610"/>
          </a:xfrm>
          <a:prstGeom prst="rect">
            <a:avLst/>
          </a:prstGeom>
          <a:solidFill>
            <a:srgbClr val="3A393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Efeitos na saúde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9610D3-1B25-4F5F-9B06-4D64BE2DFF90}"/>
              </a:ext>
            </a:extLst>
          </p:cNvPr>
          <p:cNvSpPr txBox="1"/>
          <p:nvPr/>
        </p:nvSpPr>
        <p:spPr>
          <a:xfrm rot="16200000">
            <a:off x="2015872" y="3666736"/>
            <a:ext cx="1165668" cy="430887"/>
          </a:xfrm>
          <a:prstGeom prst="rect">
            <a:avLst/>
          </a:prstGeom>
          <a:solidFill>
            <a:srgbClr val="3A393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Efeitos secundários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BA651B4-A6BD-4613-87B3-B99EC3E5DCBE}"/>
              </a:ext>
            </a:extLst>
          </p:cNvPr>
          <p:cNvSpPr txBox="1"/>
          <p:nvPr/>
        </p:nvSpPr>
        <p:spPr>
          <a:xfrm rot="16200000">
            <a:off x="1924104" y="2281921"/>
            <a:ext cx="1447526" cy="261610"/>
          </a:xfrm>
          <a:prstGeom prst="rect">
            <a:avLst/>
          </a:prstGeom>
          <a:solidFill>
            <a:srgbClr val="3A393E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</a:rPr>
              <a:t>Efeitos  ambientais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185E08-EF8F-4B94-893C-ECEB7AFC09A3}"/>
              </a:ext>
            </a:extLst>
          </p:cNvPr>
          <p:cNvSpPr txBox="1"/>
          <p:nvPr/>
        </p:nvSpPr>
        <p:spPr>
          <a:xfrm>
            <a:off x="2963053" y="2628742"/>
            <a:ext cx="1006434" cy="415498"/>
          </a:xfrm>
          <a:prstGeom prst="rect">
            <a:avLst/>
          </a:prstGeom>
          <a:solidFill>
            <a:srgbClr val="8281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Ondas de calor + frequentes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2FAC09-9BA8-40F3-A0E4-475F5209BA93}"/>
              </a:ext>
            </a:extLst>
          </p:cNvPr>
          <p:cNvSpPr txBox="1"/>
          <p:nvPr/>
        </p:nvSpPr>
        <p:spPr>
          <a:xfrm>
            <a:off x="4178710" y="1941018"/>
            <a:ext cx="1199535" cy="553998"/>
          </a:xfrm>
          <a:prstGeom prst="rect">
            <a:avLst/>
          </a:prstGeom>
          <a:solidFill>
            <a:srgbClr val="8281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aumento das enchentes e tempestades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1125CBB-3D75-47D9-A4CE-CC4D82E6BE37}"/>
              </a:ext>
            </a:extLst>
          </p:cNvPr>
          <p:cNvSpPr txBox="1"/>
          <p:nvPr/>
        </p:nvSpPr>
        <p:spPr>
          <a:xfrm>
            <a:off x="5378245" y="2624809"/>
            <a:ext cx="1290551" cy="400110"/>
          </a:xfrm>
          <a:prstGeom prst="rect">
            <a:avLst/>
          </a:prstGeom>
          <a:solidFill>
            <a:srgbClr val="8281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incêndios florestais + intensos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782F95F-AAEF-4C89-B81E-DE8846DA712A}"/>
              </a:ext>
            </a:extLst>
          </p:cNvPr>
          <p:cNvSpPr txBox="1"/>
          <p:nvPr/>
        </p:nvSpPr>
        <p:spPr>
          <a:xfrm>
            <a:off x="6765656" y="2458368"/>
            <a:ext cx="1290551" cy="553998"/>
          </a:xfrm>
          <a:prstGeom prst="rect">
            <a:avLst/>
          </a:prstGeom>
          <a:solidFill>
            <a:srgbClr val="8281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Aumento da poluição e emissão de GEE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BDA1495-90E6-4AFC-AA6F-9DAC0D53724D}"/>
              </a:ext>
            </a:extLst>
          </p:cNvPr>
          <p:cNvSpPr txBox="1"/>
          <p:nvPr/>
        </p:nvSpPr>
        <p:spPr>
          <a:xfrm>
            <a:off x="8384387" y="2535312"/>
            <a:ext cx="975923" cy="400110"/>
          </a:xfrm>
          <a:prstGeom prst="rect">
            <a:avLst/>
          </a:prstGeom>
          <a:solidFill>
            <a:srgbClr val="8281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Mudanças na precipitação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D8469E-BFE3-4D85-B4A4-C27161F6C55C}"/>
              </a:ext>
            </a:extLst>
          </p:cNvPr>
          <p:cNvSpPr txBox="1"/>
          <p:nvPr/>
        </p:nvSpPr>
        <p:spPr>
          <a:xfrm>
            <a:off x="9615948" y="1809678"/>
            <a:ext cx="1084075" cy="553998"/>
          </a:xfrm>
          <a:prstGeom prst="rect">
            <a:avLst/>
          </a:prstGeom>
          <a:solidFill>
            <a:srgbClr val="8281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aumento da duração da estação quente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8187794-A5CF-45D9-85A5-A742C0728FE9}"/>
              </a:ext>
            </a:extLst>
          </p:cNvPr>
          <p:cNvSpPr txBox="1"/>
          <p:nvPr/>
        </p:nvSpPr>
        <p:spPr>
          <a:xfrm>
            <a:off x="9816731" y="2432500"/>
            <a:ext cx="1084075" cy="553998"/>
          </a:xfrm>
          <a:prstGeom prst="rect">
            <a:avLst/>
          </a:prstGeom>
          <a:solidFill>
            <a:srgbClr val="82818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Mudanças na temperatura média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68444" y="5456219"/>
            <a:ext cx="1213666" cy="276999"/>
          </a:xfrm>
          <a:prstGeom prst="rect">
            <a:avLst/>
          </a:prstGeom>
          <a:solidFill>
            <a:srgbClr val="828186"/>
          </a:solidFill>
        </p:spPr>
        <p:txBody>
          <a:bodyPr wrap="none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Ataque cardíaco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924429" y="5835296"/>
            <a:ext cx="1015856" cy="276999"/>
          </a:xfrm>
          <a:prstGeom prst="rect">
            <a:avLst/>
          </a:prstGeom>
          <a:solidFill>
            <a:srgbClr val="828186"/>
          </a:solidFill>
        </p:spPr>
        <p:txBody>
          <a:bodyPr wrap="none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Desidratação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4095875" y="5674114"/>
            <a:ext cx="1063954" cy="507831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Agravamento de Doenças  Cardiovasculares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5315419" y="5733218"/>
            <a:ext cx="1063954" cy="507831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Agravamento de Doenças  Respiratórias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6668796" y="5462430"/>
            <a:ext cx="1085297" cy="276999"/>
          </a:xfrm>
          <a:prstGeom prst="rect">
            <a:avLst/>
          </a:prstGeom>
          <a:solidFill>
            <a:srgbClr val="828186"/>
          </a:solidFill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Lesão e morte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6643918" y="5820103"/>
            <a:ext cx="1110176" cy="553998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bg1"/>
                </a:solidFill>
              </a:rPr>
              <a:t>Doenças transmitidas </a:t>
            </a:r>
            <a:r>
              <a:rPr lang="pt-BR" sz="1000" b="1" dirty="0">
                <a:solidFill>
                  <a:schemeClr val="bg1"/>
                </a:solidFill>
              </a:rPr>
              <a:t>pela água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916081" y="5710134"/>
            <a:ext cx="1110176" cy="707886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Aumento da </a:t>
            </a:r>
            <a:r>
              <a:rPr lang="pt-BR" sz="1000" b="1" dirty="0" smtClean="0">
                <a:solidFill>
                  <a:schemeClr val="bg1"/>
                </a:solidFill>
              </a:rPr>
              <a:t>Doenças Relacionadas </a:t>
            </a:r>
            <a:r>
              <a:rPr lang="pt-BR" sz="1000" b="1" dirty="0">
                <a:solidFill>
                  <a:schemeClr val="bg1"/>
                </a:solidFill>
              </a:rPr>
              <a:t>à Alergia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9345841" y="5139600"/>
            <a:ext cx="1110176" cy="861774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Aumento de casos de doenças transmitidas por </a:t>
            </a:r>
            <a:r>
              <a:rPr lang="pt-BR" sz="1000" b="1" dirty="0" smtClean="0">
                <a:solidFill>
                  <a:schemeClr val="bg1"/>
                </a:solidFill>
              </a:rPr>
              <a:t>vetores (malária</a:t>
            </a:r>
            <a:r>
              <a:rPr lang="pt-BR" sz="1000" b="1" dirty="0">
                <a:solidFill>
                  <a:schemeClr val="bg1"/>
                </a:solidFill>
              </a:rPr>
              <a:t>, </a:t>
            </a:r>
            <a:r>
              <a:rPr lang="pt-BR" sz="1000" b="1" dirty="0" smtClean="0">
                <a:solidFill>
                  <a:schemeClr val="bg1"/>
                </a:solidFill>
              </a:rPr>
              <a:t> </a:t>
            </a:r>
            <a:r>
              <a:rPr lang="pt-BR" sz="1000" b="1" dirty="0" err="1" smtClean="0">
                <a:solidFill>
                  <a:schemeClr val="bg1"/>
                </a:solidFill>
              </a:rPr>
              <a:t>Zika</a:t>
            </a:r>
            <a:r>
              <a:rPr lang="pt-BR" sz="1000" b="1" dirty="0" smtClean="0">
                <a:solidFill>
                  <a:schemeClr val="bg1"/>
                </a:solidFill>
              </a:rPr>
              <a:t>...)</a:t>
            </a:r>
            <a:endParaRPr lang="pt-BR" sz="1000" b="1" dirty="0">
              <a:solidFill>
                <a:schemeClr val="bg1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9587955" y="3962780"/>
            <a:ext cx="1110176" cy="507831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Mudanças no comportamento de vetores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8281287" y="4020910"/>
            <a:ext cx="1110176" cy="369332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Expansão da área geográfica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8441366" y="4704601"/>
            <a:ext cx="1110176" cy="369332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Expansão da área geográfica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6910623" y="4172262"/>
            <a:ext cx="1110176" cy="369332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</a:rPr>
              <a:t>Aumento de </a:t>
            </a:r>
            <a:r>
              <a:rPr lang="pt-BR" sz="900" b="1" dirty="0" err="1">
                <a:solidFill>
                  <a:schemeClr val="bg1"/>
                </a:solidFill>
              </a:rPr>
              <a:t>alérgenos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4856191" y="3377245"/>
            <a:ext cx="1344861" cy="230832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Perdas de propriedades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4908178" y="3667503"/>
            <a:ext cx="1344861" cy="369332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Danos às Infraestruturas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4908178" y="4154995"/>
            <a:ext cx="1344861" cy="230832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 smtClean="0">
                <a:solidFill>
                  <a:schemeClr val="bg1"/>
                </a:solidFill>
              </a:rPr>
              <a:t>Contaminação da água</a:t>
            </a:r>
            <a:endParaRPr lang="pt-BR" sz="900" b="1" dirty="0">
              <a:solidFill>
                <a:schemeClr val="bg1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2963054" y="4150488"/>
            <a:ext cx="1006434" cy="369332"/>
          </a:xfrm>
          <a:prstGeom prst="rect">
            <a:avLst/>
          </a:prstGeom>
          <a:solidFill>
            <a:srgbClr val="828186"/>
          </a:solidFill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</a:rPr>
              <a:t>Efeito Ilha de Calor Urbano</a:t>
            </a:r>
          </a:p>
        </p:txBody>
      </p:sp>
    </p:spTree>
    <p:extLst>
      <p:ext uri="{BB962C8B-B14F-4D97-AF65-F5344CB8AC3E}">
        <p14:creationId xmlns:p14="http://schemas.microsoft.com/office/powerpoint/2010/main" val="6976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B8B9F5C-000C-4A42-B492-27B22D3E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182562"/>
            <a:ext cx="7532077" cy="1325563"/>
          </a:xfrm>
        </p:spPr>
        <p:txBody>
          <a:bodyPr/>
          <a:lstStyle/>
          <a:p>
            <a:r>
              <a:rPr lang="pt-BR" cap="small" dirty="0">
                <a:latin typeface="+mn-lt"/>
              </a:rPr>
              <a:t>Efeito Estufa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AEAA294-F344-4AA7-AACD-98E452DB1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82" y="2552384"/>
            <a:ext cx="5316069" cy="3054383"/>
          </a:xfrm>
          <a:prstGeom prst="rect">
            <a:avLst/>
          </a:prstGeom>
        </p:spPr>
      </p:pic>
      <p:graphicFrame>
        <p:nvGraphicFramePr>
          <p:cNvPr id="10" name="Espaço Reservado para Conteúdo 10">
            <a:extLst>
              <a:ext uri="{FF2B5EF4-FFF2-40B4-BE49-F238E27FC236}">
                <a16:creationId xmlns:a16="http://schemas.microsoft.com/office/drawing/2014/main" id="{AC744726-2869-4A43-BCE5-5A2C0FAD822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569151" y="1704273"/>
          <a:ext cx="6622849" cy="388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tângulo 10">
            <a:extLst>
              <a:ext uri="{FF2B5EF4-FFF2-40B4-BE49-F238E27FC236}">
                <a16:creationId xmlns:a16="http://schemas.microsoft.com/office/drawing/2014/main" id="{806DEE99-FA31-4CD8-9F17-2AB9EA11DDA2}"/>
              </a:ext>
            </a:extLst>
          </p:cNvPr>
          <p:cNvSpPr/>
          <p:nvPr/>
        </p:nvSpPr>
        <p:spPr>
          <a:xfrm>
            <a:off x="2003187" y="6179683"/>
            <a:ext cx="869815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pt-BR" sz="2800" b="1" dirty="0">
                <a:solidFill>
                  <a:srgbClr val="C00000"/>
                </a:solidFill>
              </a:rPr>
              <a:t>O aumento dos Gases estufa leva ao Aquecimento Global</a:t>
            </a:r>
          </a:p>
        </p:txBody>
      </p:sp>
    </p:spTree>
    <p:extLst>
      <p:ext uri="{BB962C8B-B14F-4D97-AF65-F5344CB8AC3E}">
        <p14:creationId xmlns:p14="http://schemas.microsoft.com/office/powerpoint/2010/main" val="2000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B8B9F5C-000C-4A42-B492-27B22D3E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182562"/>
            <a:ext cx="7532077" cy="1325563"/>
          </a:xfrm>
        </p:spPr>
        <p:txBody>
          <a:bodyPr/>
          <a:lstStyle/>
          <a:p>
            <a:r>
              <a:rPr lang="pt-BR" cap="small" dirty="0">
                <a:latin typeface="+mn-lt"/>
              </a:rPr>
              <a:t>Efeito Estufa</a:t>
            </a:r>
          </a:p>
        </p:txBody>
      </p:sp>
      <p:pic>
        <p:nvPicPr>
          <p:cNvPr id="10242" name="Picture 2" descr="https://skolas.lu.lv/pluginfile.php/106734/mod_book/chapter/286/gh2.gif">
            <a:extLst>
              <a:ext uri="{FF2B5EF4-FFF2-40B4-BE49-F238E27FC236}">
                <a16:creationId xmlns:a16="http://schemas.microsoft.com/office/drawing/2014/main" id="{272F0FCD-AB72-4700-AE88-7E648623D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8644AEB-4E9F-40E7-A037-D02F9E175DE3}"/>
              </a:ext>
            </a:extLst>
          </p:cNvPr>
          <p:cNvSpPr/>
          <p:nvPr/>
        </p:nvSpPr>
        <p:spPr>
          <a:xfrm>
            <a:off x="5227276" y="5572175"/>
            <a:ext cx="5994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https://skolas.lu.lv/mod/book/tool/print/index.php?id=39305</a:t>
            </a:r>
          </a:p>
        </p:txBody>
      </p:sp>
    </p:spTree>
    <p:extLst>
      <p:ext uri="{BB962C8B-B14F-4D97-AF65-F5344CB8AC3E}">
        <p14:creationId xmlns:p14="http://schemas.microsoft.com/office/powerpoint/2010/main" val="21264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B8B9F5C-000C-4A42-B492-27B22D3E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182562"/>
            <a:ext cx="7532077" cy="1325563"/>
          </a:xfrm>
        </p:spPr>
        <p:txBody>
          <a:bodyPr/>
          <a:lstStyle/>
          <a:p>
            <a:r>
              <a:rPr lang="pt-BR" cap="small" dirty="0">
                <a:latin typeface="+mn-lt"/>
              </a:rPr>
              <a:t>Efeito Estufa</a:t>
            </a:r>
          </a:p>
        </p:txBody>
      </p:sp>
      <p:pic>
        <p:nvPicPr>
          <p:cNvPr id="12290" name="Picture 2" descr="https://skolas.lu.lv/pluginfile.php/106734/mod_book/chapter/287/drivhuseffekt.gif">
            <a:extLst>
              <a:ext uri="{FF2B5EF4-FFF2-40B4-BE49-F238E27FC236}">
                <a16:creationId xmlns:a16="http://schemas.microsoft.com/office/drawing/2014/main" id="{75BB96BE-30FE-4A40-994C-532D8A735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" y="1317573"/>
            <a:ext cx="571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F91BEB2-D342-473F-8E11-A8C1815D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397" y="332814"/>
            <a:ext cx="3492786" cy="272207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6144FB2-D96D-42E4-B180-F7C1FF071D2F}"/>
              </a:ext>
            </a:extLst>
          </p:cNvPr>
          <p:cNvSpPr/>
          <p:nvPr/>
        </p:nvSpPr>
        <p:spPr>
          <a:xfrm>
            <a:off x="2559027" y="6227377"/>
            <a:ext cx="5994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https://skolas.lu.lv/mod/book/tool/print/index.php?id=39305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B41234D-2E98-4445-89C3-D78421AEBCAF}"/>
              </a:ext>
            </a:extLst>
          </p:cNvPr>
          <p:cNvSpPr/>
          <p:nvPr/>
        </p:nvSpPr>
        <p:spPr>
          <a:xfrm>
            <a:off x="6370820" y="3295816"/>
            <a:ext cx="525594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rgbClr val="C00000"/>
                </a:solidFill>
              </a:rPr>
              <a:t>O aumento dos Gases estufa leva ao Aquecimento Global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77CF4A18-DBC6-47F0-95F0-17B492247F9C}"/>
              </a:ext>
            </a:extLst>
          </p:cNvPr>
          <p:cNvSpPr/>
          <p:nvPr/>
        </p:nvSpPr>
        <p:spPr>
          <a:xfrm>
            <a:off x="9893508" y="4437089"/>
            <a:ext cx="851675" cy="12395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4C1F6A0-6A39-40E5-9B5C-7426A9AFBC00}"/>
              </a:ext>
            </a:extLst>
          </p:cNvPr>
          <p:cNvSpPr txBox="1"/>
          <p:nvPr/>
        </p:nvSpPr>
        <p:spPr>
          <a:xfrm>
            <a:off x="9254566" y="5830749"/>
            <a:ext cx="239309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pt-BR" sz="2000" b="1" dirty="0"/>
              <a:t>Mudanças climáticas</a:t>
            </a:r>
          </a:p>
        </p:txBody>
      </p:sp>
    </p:spTree>
    <p:extLst>
      <p:ext uri="{BB962C8B-B14F-4D97-AF65-F5344CB8AC3E}">
        <p14:creationId xmlns:p14="http://schemas.microsoft.com/office/powerpoint/2010/main" val="189930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69CD5-0AE2-48D2-8D07-E95D28DE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pt-BR" dirty="0"/>
              <a:t>Gases de efeito estufa (GEE)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6FAEB5-7D6A-4A8F-9DD1-07F5B05E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801866"/>
            <a:ext cx="5461347" cy="5230634"/>
          </a:xfrm>
        </p:spPr>
        <p:txBody>
          <a:bodyPr anchor="ctr">
            <a:normAutofit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Constituintes gasosos da atmosfera, naturais ou resultantes de processos antrópicos, capazes de absorver e reemitir a radiação solar infravermelha, especialmente o vapor d´água, o dióxido de carbono, o metano e o óxido nitroso, além do </a:t>
            </a:r>
            <a:r>
              <a:rPr lang="pt-BR" sz="2400" dirty="0" err="1">
                <a:solidFill>
                  <a:srgbClr val="000000"/>
                </a:solidFill>
              </a:rPr>
              <a:t>hexafluoreto</a:t>
            </a:r>
            <a:r>
              <a:rPr lang="pt-BR" sz="2400" dirty="0">
                <a:solidFill>
                  <a:srgbClr val="000000"/>
                </a:solidFill>
              </a:rPr>
              <a:t> de enxofre, dos </a:t>
            </a:r>
            <a:r>
              <a:rPr lang="pt-BR" sz="2400" dirty="0" err="1">
                <a:solidFill>
                  <a:srgbClr val="000000"/>
                </a:solidFill>
              </a:rPr>
              <a:t>hidrofluorcarbonos</a:t>
            </a:r>
            <a:r>
              <a:rPr lang="pt-BR" sz="2400" dirty="0">
                <a:solidFill>
                  <a:srgbClr val="000000"/>
                </a:solidFill>
              </a:rPr>
              <a:t> e dos </a:t>
            </a:r>
            <a:r>
              <a:rPr lang="pt-BR" sz="2400" dirty="0" err="1">
                <a:solidFill>
                  <a:srgbClr val="000000"/>
                </a:solidFill>
              </a:rPr>
              <a:t>perfluorcarbonos</a:t>
            </a:r>
            <a:r>
              <a:rPr lang="pt-BR" sz="2400" dirty="0">
                <a:solidFill>
                  <a:srgbClr val="000000"/>
                </a:solidFill>
              </a:rPr>
              <a:t>; 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dirty="0">
                <a:hlinkClick r:id="rId2"/>
              </a:rPr>
              <a:t>LEI Nº 13.798, 9 DE NOVEMBRO DE 2009</a:t>
            </a:r>
            <a:r>
              <a:rPr lang="pt-BR" dirty="0"/>
              <a:t> – Institui a Política Estadual de Mudanças Climáticas – PEMC.</a:t>
            </a:r>
            <a:endParaRPr lang="pt-B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H6fQh9eAQE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3595" y="4155398"/>
            <a:ext cx="3048000" cy="2286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15" y="182562"/>
            <a:ext cx="7532077" cy="1325563"/>
          </a:xfrm>
        </p:spPr>
        <p:txBody>
          <a:bodyPr/>
          <a:lstStyle/>
          <a:p>
            <a:r>
              <a:rPr lang="pt-BR" cap="small" dirty="0">
                <a:latin typeface="+mn-lt"/>
              </a:rPr>
              <a:t>Emissões de CO2</a:t>
            </a:r>
          </a:p>
        </p:txBody>
      </p:sp>
      <p:sp>
        <p:nvSpPr>
          <p:cNvPr id="7" name="Retângulo 6"/>
          <p:cNvSpPr/>
          <p:nvPr/>
        </p:nvSpPr>
        <p:spPr>
          <a:xfrm>
            <a:off x="-29028" y="1448825"/>
            <a:ext cx="12236400" cy="2418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034853" y="6226629"/>
            <a:ext cx="767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https://www.esrl.noaa.gov/gmd/ccgg/trends/history.html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428" y="1569756"/>
            <a:ext cx="8518972" cy="46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6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DAE3E-1D0F-42BD-883F-840B18CE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Tendências históricas da temperatura</a:t>
            </a:r>
          </a:p>
        </p:txBody>
      </p:sp>
      <p:pic>
        <p:nvPicPr>
          <p:cNvPr id="15362" name="Picture 2" descr="-CO2-Temp">
            <a:extLst>
              <a:ext uri="{FF2B5EF4-FFF2-40B4-BE49-F238E27FC236}">
                <a16:creationId xmlns:a16="http://schemas.microsoft.com/office/drawing/2014/main" id="{6569E2CA-478B-4183-8B51-74B446E4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03" y="1441033"/>
            <a:ext cx="7237497" cy="51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3DDEAD3-8B27-4D2B-B77D-D1B169BF4A03}"/>
              </a:ext>
            </a:extLst>
          </p:cNvPr>
          <p:cNvSpPr/>
          <p:nvPr/>
        </p:nvSpPr>
        <p:spPr>
          <a:xfrm>
            <a:off x="838200" y="6067744"/>
            <a:ext cx="29540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http://zfacts.com/p/226.html</a:t>
            </a:r>
          </a:p>
        </p:txBody>
      </p:sp>
    </p:spTree>
    <p:extLst>
      <p:ext uri="{BB962C8B-B14F-4D97-AF65-F5344CB8AC3E}">
        <p14:creationId xmlns:p14="http://schemas.microsoft.com/office/powerpoint/2010/main" val="3700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AC366-6DE3-4793-A489-FB8C833E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aquecimento global e as mudanças climáticas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6F79C0C-A6D4-4187-9756-4118EA06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86" y="3200400"/>
            <a:ext cx="2612572" cy="3429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4B5395-1DA9-4E7E-9F93-4426226E8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06" y="1825626"/>
            <a:ext cx="5271711" cy="412568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CBEBC03-06A6-4326-947E-E41CA1F36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050" y="6200684"/>
            <a:ext cx="8125959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DEE2E6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1373</Words>
  <Application>Microsoft Office PowerPoint</Application>
  <PresentationFormat>Widescreen</PresentationFormat>
  <Paragraphs>150</Paragraphs>
  <Slides>29</Slides>
  <Notes>14</Notes>
  <HiddenSlides>0</HiddenSlides>
  <MMClips>2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41" baseType="lpstr">
      <vt:lpstr>Arial</vt:lpstr>
      <vt:lpstr>Arial Bold</vt:lpstr>
      <vt:lpstr>Calibri</vt:lpstr>
      <vt:lpstr>Calibri Light</vt:lpstr>
      <vt:lpstr>Gill Sans</vt:lpstr>
      <vt:lpstr>Lato</vt:lpstr>
      <vt:lpstr>Lucida Grande</vt:lpstr>
      <vt:lpstr>Raleway</vt:lpstr>
      <vt:lpstr>Wingdings</vt:lpstr>
      <vt:lpstr>ヒラギノ角ゴ ProN W3</vt:lpstr>
      <vt:lpstr>Tema do Office</vt:lpstr>
      <vt:lpstr>Antonio template</vt:lpstr>
      <vt:lpstr>Poluição do ar e Mudanças Climáticas</vt:lpstr>
      <vt:lpstr>O que são as mudanças climáticas?</vt:lpstr>
      <vt:lpstr>Efeito Estufa</vt:lpstr>
      <vt:lpstr>Efeito Estufa</vt:lpstr>
      <vt:lpstr>Efeito Estufa</vt:lpstr>
      <vt:lpstr>Gases de efeito estufa (GEE)</vt:lpstr>
      <vt:lpstr>Emissões de CO2</vt:lpstr>
      <vt:lpstr>Tendências históricas da temperatura</vt:lpstr>
      <vt:lpstr>O aquecimento global e as mudanças climáticas</vt:lpstr>
      <vt:lpstr>Emissões de CO2</vt:lpstr>
      <vt:lpstr>Emissões de CO2</vt:lpstr>
      <vt:lpstr>Emissões globais de CO2:</vt:lpstr>
      <vt:lpstr>Emissões de CO2 fósseis por fonte</vt:lpstr>
      <vt:lpstr>Emissões de CO2 no Brasil</vt:lpstr>
      <vt:lpstr>Distribuição global de CO2 na atmosfera</vt:lpstr>
      <vt:lpstr>Emissões globais de CO2 de combustíveis fósseis</vt:lpstr>
      <vt:lpstr>Apresentação do PowerPoint</vt:lpstr>
      <vt:lpstr>Poluição do ar doméstico</vt:lpstr>
      <vt:lpstr>Apresentação do PowerPoint</vt:lpstr>
      <vt:lpstr>Documentário: Before  the flood</vt:lpstr>
      <vt:lpstr>Poluentes do ar</vt:lpstr>
      <vt:lpstr>Poluição do ar: das fontes aos impactos</vt:lpstr>
      <vt:lpstr>Relação entre Poluição do ar e Mudanças Climáticas</vt:lpstr>
      <vt:lpstr>Material Particulado</vt:lpstr>
      <vt:lpstr>Apresentação do PowerPoint</vt:lpstr>
      <vt:lpstr>Apresentação do PowerPoint</vt:lpstr>
      <vt:lpstr>Apresentação do PowerPoint</vt:lpstr>
      <vt:lpstr>Por que pobres são os mais afetados pelas mudanças climáticas?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Nogueira</dc:creator>
  <cp:lastModifiedBy>Thiago Nogueira</cp:lastModifiedBy>
  <cp:revision>14</cp:revision>
  <dcterms:created xsi:type="dcterms:W3CDTF">2022-09-21T19:53:36Z</dcterms:created>
  <dcterms:modified xsi:type="dcterms:W3CDTF">2022-09-22T16:40:26Z</dcterms:modified>
</cp:coreProperties>
</file>