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73" r:id="rId4"/>
    <p:sldId id="274" r:id="rId5"/>
    <p:sldId id="275" r:id="rId6"/>
    <p:sldId id="276" r:id="rId7"/>
    <p:sldId id="278" r:id="rId8"/>
    <p:sldId id="277" r:id="rId9"/>
    <p:sldId id="272" r:id="rId10"/>
    <p:sldId id="281" r:id="rId11"/>
    <p:sldId id="279" r:id="rId12"/>
    <p:sldId id="280" r:id="rId13"/>
    <p:sldId id="282" r:id="rId14"/>
    <p:sldId id="285" r:id="rId15"/>
    <p:sldId id="283" r:id="rId16"/>
    <p:sldId id="286" r:id="rId17"/>
    <p:sldId id="284" r:id="rId18"/>
    <p:sldId id="287" r:id="rId19"/>
    <p:sldId id="289" r:id="rId20"/>
    <p:sldId id="288" r:id="rId21"/>
    <p:sldId id="290" r:id="rId22"/>
    <p:sldId id="291" r:id="rId23"/>
    <p:sldId id="292" r:id="rId24"/>
    <p:sldId id="293" r:id="rId25"/>
    <p:sldId id="294" r:id="rId26"/>
    <p:sldId id="258" r:id="rId2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76" autoAdjust="0"/>
    <p:restoredTop sz="94660"/>
  </p:normalViewPr>
  <p:slideViewPr>
    <p:cSldViewPr snapToGrid="0">
      <p:cViewPr varScale="1">
        <p:scale>
          <a:sx n="128" d="100"/>
          <a:sy n="128" d="100"/>
        </p:scale>
        <p:origin x="4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B84F81-B66A-484F-97F7-18F25CE1BCD8}" type="datetimeFigureOut">
              <a:rPr lang="pt-BR" smtClean="0"/>
              <a:t>01/10/2019</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170903-6468-0044-997A-D113885AF95F}" type="slidenum">
              <a:rPr lang="pt-BR" smtClean="0"/>
              <a:t>‹nº›</a:t>
            </a:fld>
            <a:endParaRPr lang="pt-BR"/>
          </a:p>
        </p:txBody>
      </p:sp>
    </p:spTree>
    <p:extLst>
      <p:ext uri="{BB962C8B-B14F-4D97-AF65-F5344CB8AC3E}">
        <p14:creationId xmlns:p14="http://schemas.microsoft.com/office/powerpoint/2010/main" val="1383057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3478C988-0227-3B43-8AD6-63D8FAE589B3}" type="datetime1">
              <a:rPr lang="pt-BR" smtClean="0"/>
              <a:t>01/10/2019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0BC1486-347E-47CE-9F5E-1AA14666EB4A}" type="slidenum">
              <a:rPr lang="pt-BR" smtClean="0"/>
              <a:t>‹nº›</a:t>
            </a:fld>
            <a:endParaRPr lang="pt-BR"/>
          </a:p>
        </p:txBody>
      </p:sp>
    </p:spTree>
    <p:extLst>
      <p:ext uri="{BB962C8B-B14F-4D97-AF65-F5344CB8AC3E}">
        <p14:creationId xmlns:p14="http://schemas.microsoft.com/office/powerpoint/2010/main" val="3936999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1C0EEEF-C000-9942-81E2-4CE522EB27E2}" type="datetime1">
              <a:rPr lang="pt-BR" smtClean="0"/>
              <a:t>01/10/2019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0BC1486-347E-47CE-9F5E-1AA14666EB4A}" type="slidenum">
              <a:rPr lang="pt-BR" smtClean="0"/>
              <a:t>‹nº›</a:t>
            </a:fld>
            <a:endParaRPr lang="pt-BR"/>
          </a:p>
        </p:txBody>
      </p:sp>
    </p:spTree>
    <p:extLst>
      <p:ext uri="{BB962C8B-B14F-4D97-AF65-F5344CB8AC3E}">
        <p14:creationId xmlns:p14="http://schemas.microsoft.com/office/powerpoint/2010/main" val="2606815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55E25371-8CB0-3F4E-93A3-AE0E40EA206F}" type="datetime1">
              <a:rPr lang="pt-BR" smtClean="0"/>
              <a:t>01/10/2019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0BC1486-347E-47CE-9F5E-1AA14666EB4A}" type="slidenum">
              <a:rPr lang="pt-BR" smtClean="0"/>
              <a:t>‹nº›</a:t>
            </a:fld>
            <a:endParaRPr lang="pt-BR"/>
          </a:p>
        </p:txBody>
      </p:sp>
    </p:spTree>
    <p:extLst>
      <p:ext uri="{BB962C8B-B14F-4D97-AF65-F5344CB8AC3E}">
        <p14:creationId xmlns:p14="http://schemas.microsoft.com/office/powerpoint/2010/main" val="1298649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0CF11A1-6754-A649-A630-5063EBEA25DF}" type="datetime1">
              <a:rPr lang="pt-BR" smtClean="0"/>
              <a:t>01/10/2019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0BC1486-347E-47CE-9F5E-1AA14666EB4A}" type="slidenum">
              <a:rPr lang="pt-BR" smtClean="0"/>
              <a:t>‹nº›</a:t>
            </a:fld>
            <a:endParaRPr lang="pt-BR"/>
          </a:p>
        </p:txBody>
      </p:sp>
    </p:spTree>
    <p:extLst>
      <p:ext uri="{BB962C8B-B14F-4D97-AF65-F5344CB8AC3E}">
        <p14:creationId xmlns:p14="http://schemas.microsoft.com/office/powerpoint/2010/main" val="2030606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BC793174-80A8-7D4B-864D-57CBE2331F76}" type="datetime1">
              <a:rPr lang="pt-BR" smtClean="0"/>
              <a:t>01/10/2019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0BC1486-347E-47CE-9F5E-1AA14666EB4A}" type="slidenum">
              <a:rPr lang="pt-BR" smtClean="0"/>
              <a:t>‹nº›</a:t>
            </a:fld>
            <a:endParaRPr lang="pt-BR"/>
          </a:p>
        </p:txBody>
      </p:sp>
    </p:spTree>
    <p:extLst>
      <p:ext uri="{BB962C8B-B14F-4D97-AF65-F5344CB8AC3E}">
        <p14:creationId xmlns:p14="http://schemas.microsoft.com/office/powerpoint/2010/main" val="605027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F131FA03-9DBA-2842-B063-464D6455325C}" type="datetime1">
              <a:rPr lang="pt-BR" smtClean="0"/>
              <a:t>01/10/2019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0BC1486-347E-47CE-9F5E-1AA14666EB4A}" type="slidenum">
              <a:rPr lang="pt-BR" smtClean="0"/>
              <a:t>‹nº›</a:t>
            </a:fld>
            <a:endParaRPr lang="pt-BR"/>
          </a:p>
        </p:txBody>
      </p:sp>
    </p:spTree>
    <p:extLst>
      <p:ext uri="{BB962C8B-B14F-4D97-AF65-F5344CB8AC3E}">
        <p14:creationId xmlns:p14="http://schemas.microsoft.com/office/powerpoint/2010/main" val="1097489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C1F041BE-1EC9-A540-92E3-78E827007DD1}" type="datetime1">
              <a:rPr lang="pt-BR" smtClean="0"/>
              <a:t>01/10/2019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0BC1486-347E-47CE-9F5E-1AA14666EB4A}" type="slidenum">
              <a:rPr lang="pt-BR" smtClean="0"/>
              <a:t>‹nº›</a:t>
            </a:fld>
            <a:endParaRPr lang="pt-BR"/>
          </a:p>
        </p:txBody>
      </p:sp>
    </p:spTree>
    <p:extLst>
      <p:ext uri="{BB962C8B-B14F-4D97-AF65-F5344CB8AC3E}">
        <p14:creationId xmlns:p14="http://schemas.microsoft.com/office/powerpoint/2010/main" val="3505179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22DAC154-665E-0140-BF35-22559472A086}" type="datetime1">
              <a:rPr lang="pt-BR" smtClean="0"/>
              <a:t>01/10/2019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0BC1486-347E-47CE-9F5E-1AA14666EB4A}" type="slidenum">
              <a:rPr lang="pt-BR" smtClean="0"/>
              <a:t>‹nº›</a:t>
            </a:fld>
            <a:endParaRPr lang="pt-BR"/>
          </a:p>
        </p:txBody>
      </p:sp>
    </p:spTree>
    <p:extLst>
      <p:ext uri="{BB962C8B-B14F-4D97-AF65-F5344CB8AC3E}">
        <p14:creationId xmlns:p14="http://schemas.microsoft.com/office/powerpoint/2010/main" val="3866897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8EAF496-2328-404E-B515-199BB000DF3E}" type="datetime1">
              <a:rPr lang="pt-BR" smtClean="0"/>
              <a:t>01/10/2019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0BC1486-347E-47CE-9F5E-1AA14666EB4A}" type="slidenum">
              <a:rPr lang="pt-BR" smtClean="0"/>
              <a:t>‹nº›</a:t>
            </a:fld>
            <a:endParaRPr lang="pt-BR"/>
          </a:p>
        </p:txBody>
      </p:sp>
    </p:spTree>
    <p:extLst>
      <p:ext uri="{BB962C8B-B14F-4D97-AF65-F5344CB8AC3E}">
        <p14:creationId xmlns:p14="http://schemas.microsoft.com/office/powerpoint/2010/main" val="2716440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45A04617-CF64-5646-8417-92D53160379D}" type="datetime1">
              <a:rPr lang="pt-BR" smtClean="0"/>
              <a:t>01/10/2019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0BC1486-347E-47CE-9F5E-1AA14666EB4A}" type="slidenum">
              <a:rPr lang="pt-BR" smtClean="0"/>
              <a:t>‹nº›</a:t>
            </a:fld>
            <a:endParaRPr lang="pt-BR"/>
          </a:p>
        </p:txBody>
      </p:sp>
    </p:spTree>
    <p:extLst>
      <p:ext uri="{BB962C8B-B14F-4D97-AF65-F5344CB8AC3E}">
        <p14:creationId xmlns:p14="http://schemas.microsoft.com/office/powerpoint/2010/main" val="649681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EBCD485-6318-C64B-9690-A719D6032BCE}" type="datetime1">
              <a:rPr lang="pt-BR" smtClean="0"/>
              <a:t>01/10/2019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0BC1486-347E-47CE-9F5E-1AA14666EB4A}" type="slidenum">
              <a:rPr lang="pt-BR" smtClean="0"/>
              <a:t>‹nº›</a:t>
            </a:fld>
            <a:endParaRPr lang="pt-BR"/>
          </a:p>
        </p:txBody>
      </p:sp>
    </p:spTree>
    <p:extLst>
      <p:ext uri="{BB962C8B-B14F-4D97-AF65-F5344CB8AC3E}">
        <p14:creationId xmlns:p14="http://schemas.microsoft.com/office/powerpoint/2010/main" val="2656738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5D670-2334-C843-8225-FE87713E5807}" type="datetime1">
              <a:rPr lang="pt-BR" smtClean="0"/>
              <a:t>01/10/2019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BC1486-347E-47CE-9F5E-1AA14666EB4A}" type="slidenum">
              <a:rPr lang="pt-BR" smtClean="0"/>
              <a:t>‹nº›</a:t>
            </a:fld>
            <a:endParaRPr lang="pt-BR"/>
          </a:p>
        </p:txBody>
      </p:sp>
    </p:spTree>
    <p:extLst>
      <p:ext uri="{BB962C8B-B14F-4D97-AF65-F5344CB8AC3E}">
        <p14:creationId xmlns:p14="http://schemas.microsoft.com/office/powerpoint/2010/main" val="3087372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582737"/>
          </a:xfrm>
        </p:spPr>
        <p:txBody>
          <a:bodyPr>
            <a:normAutofit/>
          </a:bodyPr>
          <a:lstStyle/>
          <a:p>
            <a:r>
              <a:rPr lang="pt-BR" sz="4400" b="1" dirty="0">
                <a:solidFill>
                  <a:srgbClr val="FF0000"/>
                </a:solidFill>
                <a:effectLst>
                  <a:outerShdw blurRad="38100" dist="38100" dir="2700000" algn="tl">
                    <a:srgbClr val="000000">
                      <a:alpha val="43137"/>
                    </a:srgbClr>
                  </a:outerShdw>
                </a:effectLst>
              </a:rPr>
              <a:t>Sucessão testamentária. </a:t>
            </a:r>
          </a:p>
        </p:txBody>
      </p:sp>
      <p:sp>
        <p:nvSpPr>
          <p:cNvPr id="3" name="Subtítulo 2"/>
          <p:cNvSpPr>
            <a:spLocks noGrp="1"/>
          </p:cNvSpPr>
          <p:nvPr>
            <p:ph type="subTitle" idx="1"/>
          </p:nvPr>
        </p:nvSpPr>
        <p:spPr/>
        <p:txBody>
          <a:bodyPr/>
          <a:lstStyle/>
          <a:p>
            <a:endParaRPr lang="pt-BR" sz="2800" b="1" dirty="0"/>
          </a:p>
        </p:txBody>
      </p:sp>
      <p:sp>
        <p:nvSpPr>
          <p:cNvPr id="4" name="Espaço Reservado para Rodapé 3">
            <a:extLst>
              <a:ext uri="{FF2B5EF4-FFF2-40B4-BE49-F238E27FC236}">
                <a16:creationId xmlns:a16="http://schemas.microsoft.com/office/drawing/2014/main" id="{82EB6310-4FD5-F244-A860-83A78971870B}"/>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F902462C-F71A-1248-BE64-68E88777FD2A}"/>
              </a:ext>
            </a:extLst>
          </p:cNvPr>
          <p:cNvSpPr>
            <a:spLocks noGrp="1"/>
          </p:cNvSpPr>
          <p:nvPr>
            <p:ph type="sldNum" sz="quarter" idx="12"/>
          </p:nvPr>
        </p:nvSpPr>
        <p:spPr/>
        <p:txBody>
          <a:bodyPr/>
          <a:lstStyle/>
          <a:p>
            <a:fld id="{20BC1486-347E-47CE-9F5E-1AA14666EB4A}" type="slidenum">
              <a:rPr lang="pt-BR" smtClean="0"/>
              <a:t>1</a:t>
            </a:fld>
            <a:endParaRPr lang="pt-BR"/>
          </a:p>
        </p:txBody>
      </p:sp>
    </p:spTree>
    <p:extLst>
      <p:ext uri="{BB962C8B-B14F-4D97-AF65-F5344CB8AC3E}">
        <p14:creationId xmlns:p14="http://schemas.microsoft.com/office/powerpoint/2010/main" val="2245377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Modalidades de testamento</a:t>
            </a:r>
            <a:br>
              <a:rPr lang="pt-BR" sz="4000" b="1" dirty="0">
                <a:solidFill>
                  <a:srgbClr val="FF0000"/>
                </a:solidFill>
                <a:effectLst>
                  <a:outerShdw blurRad="38100" dist="38100" dir="2700000" algn="tl">
                    <a:srgbClr val="000000">
                      <a:alpha val="43137"/>
                    </a:srgbClr>
                  </a:outerShdw>
                </a:effectLst>
              </a:rPr>
            </a:br>
            <a:r>
              <a:rPr lang="pt-BR" sz="4000" b="1" dirty="0">
                <a:solidFill>
                  <a:srgbClr val="FF0000"/>
                </a:solidFill>
                <a:effectLst>
                  <a:outerShdw blurRad="38100" dist="38100" dir="2700000" algn="tl">
                    <a:srgbClr val="000000">
                      <a:alpha val="43137"/>
                    </a:srgbClr>
                  </a:outerShdw>
                </a:effectLst>
              </a:rPr>
              <a:t>Testamentos ordinários ou comuns</a:t>
            </a:r>
            <a:endParaRPr lang="pt-BR" sz="4000" dirty="0"/>
          </a:p>
        </p:txBody>
      </p:sp>
      <p:sp>
        <p:nvSpPr>
          <p:cNvPr id="3" name="Espaço Reservado para Conteúdo 2"/>
          <p:cNvSpPr>
            <a:spLocks noGrp="1"/>
          </p:cNvSpPr>
          <p:nvPr>
            <p:ph idx="1"/>
          </p:nvPr>
        </p:nvSpPr>
        <p:spPr/>
        <p:txBody>
          <a:bodyPr/>
          <a:lstStyle/>
          <a:p>
            <a:pPr marL="0" algn="just">
              <a:spcBef>
                <a:spcPts val="0"/>
              </a:spcBef>
              <a:buFont typeface="Wingdings" pitchFamily="2" charset="2"/>
              <a:buChar char="v"/>
            </a:pPr>
            <a:r>
              <a:rPr lang="pt-BR" sz="2300" u="sng" dirty="0"/>
              <a:t>testamento público</a:t>
            </a:r>
          </a:p>
          <a:p>
            <a:pPr marL="0" indent="0" algn="just">
              <a:spcBef>
                <a:spcPts val="0"/>
              </a:spcBef>
              <a:buNone/>
            </a:pPr>
            <a:endParaRPr lang="pt-BR" sz="2300" u="sng" dirty="0"/>
          </a:p>
          <a:p>
            <a:pPr marL="457200" lvl="1" indent="0" algn="just">
              <a:spcBef>
                <a:spcPts val="0"/>
              </a:spcBef>
              <a:buNone/>
            </a:pPr>
            <a:r>
              <a:rPr lang="pt-BR" sz="2300" dirty="0"/>
              <a:t>“Art. 1.865. Se o testador não souber, ou não puder assinar, o tabelião ou seu substituto legal assim o declarará, assinando, neste caso, pelo testador, e, a seu rogo, uma das testemunhas instrumentárias.”</a:t>
            </a:r>
          </a:p>
          <a:p>
            <a:pPr marL="457200" lvl="1" indent="0" algn="just">
              <a:spcBef>
                <a:spcPts val="0"/>
              </a:spcBef>
              <a:buNone/>
            </a:pPr>
            <a:endParaRPr lang="pt-BR" sz="2300" dirty="0"/>
          </a:p>
          <a:p>
            <a:pPr marL="457200" lvl="1" indent="0" algn="just">
              <a:spcBef>
                <a:spcPts val="0"/>
              </a:spcBef>
              <a:buNone/>
            </a:pPr>
            <a:r>
              <a:rPr lang="pt-BR" sz="2300" dirty="0"/>
              <a:t>“Art. 1.866. O indivíduo inteiramente surdo, sabendo ler, lerá o seu testamento, e, se não o souber, designará quem o leia em seu lugar, presentes as testemunhas.”</a:t>
            </a:r>
          </a:p>
          <a:p>
            <a:pPr marL="457200" lvl="1" indent="0" algn="just">
              <a:spcBef>
                <a:spcPts val="0"/>
              </a:spcBef>
              <a:buNone/>
            </a:pPr>
            <a:endParaRPr lang="pt-BR" sz="2300" dirty="0"/>
          </a:p>
          <a:p>
            <a:pPr marL="457200" lvl="1" indent="0" algn="just">
              <a:spcBef>
                <a:spcPts val="0"/>
              </a:spcBef>
              <a:buNone/>
            </a:pPr>
            <a:r>
              <a:rPr lang="pt-BR" sz="2300" dirty="0"/>
              <a:t>“Art. 1.867. Ao cego só se permite o testamento público, que lhe será lido, em voz alta, duas vezes, uma pelo tabelião ou por seu substituto legal, e a outra por uma das testemunhas, designada pelo testador, fazendo-se de tudo circunstanciada menção no testamento.”</a:t>
            </a:r>
          </a:p>
          <a:p>
            <a:pPr marL="457200" lvl="1" indent="0">
              <a:spcBef>
                <a:spcPts val="0"/>
              </a:spcBef>
              <a:buNone/>
            </a:pPr>
            <a:br>
              <a:rPr lang="pt-BR" dirty="0"/>
            </a:br>
            <a:endParaRPr lang="pt-BR" b="1" u="sng" dirty="0"/>
          </a:p>
        </p:txBody>
      </p:sp>
      <p:sp>
        <p:nvSpPr>
          <p:cNvPr id="4" name="Espaço Reservado para Rodapé 3">
            <a:extLst>
              <a:ext uri="{FF2B5EF4-FFF2-40B4-BE49-F238E27FC236}">
                <a16:creationId xmlns:a16="http://schemas.microsoft.com/office/drawing/2014/main" id="{291BA95A-CF7B-E747-A8D1-85FCCBB5B09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EE5250BF-CFAD-CB48-9B5C-FEF417FE5C2B}"/>
              </a:ext>
            </a:extLst>
          </p:cNvPr>
          <p:cNvSpPr>
            <a:spLocks noGrp="1"/>
          </p:cNvSpPr>
          <p:nvPr>
            <p:ph type="sldNum" sz="quarter" idx="12"/>
          </p:nvPr>
        </p:nvSpPr>
        <p:spPr/>
        <p:txBody>
          <a:bodyPr/>
          <a:lstStyle/>
          <a:p>
            <a:fld id="{20BC1486-347E-47CE-9F5E-1AA14666EB4A}" type="slidenum">
              <a:rPr lang="pt-BR" smtClean="0"/>
              <a:t>10</a:t>
            </a:fld>
            <a:endParaRPr lang="pt-BR"/>
          </a:p>
        </p:txBody>
      </p:sp>
    </p:spTree>
    <p:extLst>
      <p:ext uri="{BB962C8B-B14F-4D97-AF65-F5344CB8AC3E}">
        <p14:creationId xmlns:p14="http://schemas.microsoft.com/office/powerpoint/2010/main" val="3792109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Modalidades de testamento</a:t>
            </a:r>
            <a:br>
              <a:rPr lang="pt-BR" sz="4000" b="1" dirty="0">
                <a:solidFill>
                  <a:srgbClr val="FF0000"/>
                </a:solidFill>
                <a:effectLst>
                  <a:outerShdw blurRad="38100" dist="38100" dir="2700000" algn="tl">
                    <a:srgbClr val="000000">
                      <a:alpha val="43137"/>
                    </a:srgbClr>
                  </a:outerShdw>
                </a:effectLst>
              </a:rPr>
            </a:br>
            <a:r>
              <a:rPr lang="pt-BR" sz="4000" b="1" dirty="0">
                <a:solidFill>
                  <a:srgbClr val="FF0000"/>
                </a:solidFill>
                <a:effectLst>
                  <a:outerShdw blurRad="38100" dist="38100" dir="2700000" algn="tl">
                    <a:srgbClr val="000000">
                      <a:alpha val="43137"/>
                    </a:srgbClr>
                  </a:outerShdw>
                </a:effectLst>
              </a:rPr>
              <a:t>Testamentos ordinários ou comuns</a:t>
            </a:r>
            <a:endParaRPr lang="pt-BR" sz="4000" dirty="0"/>
          </a:p>
        </p:txBody>
      </p:sp>
      <p:sp>
        <p:nvSpPr>
          <p:cNvPr id="3" name="Espaço Reservado para Conteúdo 2"/>
          <p:cNvSpPr>
            <a:spLocks noGrp="1"/>
          </p:cNvSpPr>
          <p:nvPr>
            <p:ph idx="1"/>
          </p:nvPr>
        </p:nvSpPr>
        <p:spPr/>
        <p:txBody>
          <a:bodyPr>
            <a:noAutofit/>
          </a:bodyPr>
          <a:lstStyle/>
          <a:p>
            <a:pPr algn="just">
              <a:buFont typeface="Wingdings" pitchFamily="2" charset="2"/>
              <a:buChar char="v"/>
            </a:pPr>
            <a:r>
              <a:rPr lang="pt-BR" sz="2100" u="sng" dirty="0"/>
              <a:t>testamento público</a:t>
            </a:r>
          </a:p>
          <a:p>
            <a:pPr algn="just">
              <a:buFont typeface="Wingdings" pitchFamily="2" charset="2"/>
              <a:buChar char="v"/>
            </a:pPr>
            <a:endParaRPr lang="pt-BR" sz="2100" u="sng" dirty="0"/>
          </a:p>
          <a:p>
            <a:pPr marL="457200" lvl="1" indent="0" algn="just">
              <a:buNone/>
            </a:pPr>
            <a:r>
              <a:rPr lang="pt-BR" sz="2100" dirty="0"/>
              <a:t>Art. 215. A </a:t>
            </a:r>
            <a:r>
              <a:rPr lang="pt-BR" sz="2100" b="1" u="sng" dirty="0"/>
              <a:t>escritura pública</a:t>
            </a:r>
            <a:r>
              <a:rPr lang="pt-BR" sz="2100" dirty="0"/>
              <a:t>, lavrada em notas de tabelião, é documento dotado de fé pública, fazendo prova plena. § 1</a:t>
            </a:r>
            <a:r>
              <a:rPr lang="pt-BR" sz="2100" u="sng" baseline="30000" dirty="0"/>
              <a:t>o</a:t>
            </a:r>
            <a:r>
              <a:rPr lang="pt-BR" sz="2100" dirty="0"/>
              <a:t> Salvo quando exigidos por lei outros requisitos, a escritura pública deve conter: </a:t>
            </a:r>
            <a:r>
              <a:rPr lang="pt-BR" sz="2100" dirty="0" err="1"/>
              <a:t>I</a:t>
            </a:r>
            <a:r>
              <a:rPr lang="pt-BR" sz="2100" dirty="0"/>
              <a:t> - data e local de sua realização; II - reconhecimento da identidade e capacidade das partes e de quantos hajam comparecido ao ato, por si, como representantes, intervenientes ou testemunhas; III - nome, nacionalidade, estado civil, profissão, domicílio e residência das partes e demais comparecentes, com a indicação, quando necessário, do regime de bens do casamento, nome do outro cônjuge e filiação; IV - manifestação clara da vontade das partes e dos intervenientes; V - referência ao cumprimento das exigências legais e fiscais inerentes à legitimidade do ato; VI - declaração de ter sido lida na presença das partes e demais comparecentes, ou de que todos a leram; VII - assinatura das partes e </a:t>
            </a:r>
            <a:r>
              <a:rPr lang="pt-BR" sz="2000" dirty="0"/>
              <a:t>dos demais comparecentes, bem como a do tabelião ou seu substituto legal, encerrando o ato.</a:t>
            </a:r>
          </a:p>
          <a:p>
            <a:pPr marL="457200" lvl="1" indent="0">
              <a:buNone/>
            </a:pPr>
            <a:endParaRPr lang="pt-BR" dirty="0"/>
          </a:p>
        </p:txBody>
      </p:sp>
      <p:sp>
        <p:nvSpPr>
          <p:cNvPr id="4" name="Espaço Reservado para Rodapé 3">
            <a:extLst>
              <a:ext uri="{FF2B5EF4-FFF2-40B4-BE49-F238E27FC236}">
                <a16:creationId xmlns:a16="http://schemas.microsoft.com/office/drawing/2014/main" id="{291BA95A-CF7B-E747-A8D1-85FCCBB5B09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EE5250BF-CFAD-CB48-9B5C-FEF417FE5C2B}"/>
              </a:ext>
            </a:extLst>
          </p:cNvPr>
          <p:cNvSpPr>
            <a:spLocks noGrp="1"/>
          </p:cNvSpPr>
          <p:nvPr>
            <p:ph type="sldNum" sz="quarter" idx="12"/>
          </p:nvPr>
        </p:nvSpPr>
        <p:spPr/>
        <p:txBody>
          <a:bodyPr/>
          <a:lstStyle/>
          <a:p>
            <a:fld id="{20BC1486-347E-47CE-9F5E-1AA14666EB4A}" type="slidenum">
              <a:rPr lang="pt-BR" smtClean="0"/>
              <a:t>11</a:t>
            </a:fld>
            <a:endParaRPr lang="pt-BR"/>
          </a:p>
        </p:txBody>
      </p:sp>
    </p:spTree>
    <p:extLst>
      <p:ext uri="{BB962C8B-B14F-4D97-AF65-F5344CB8AC3E}">
        <p14:creationId xmlns:p14="http://schemas.microsoft.com/office/powerpoint/2010/main" val="2113002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Modalidades de testamento</a:t>
            </a:r>
            <a:br>
              <a:rPr lang="pt-BR" sz="4000" b="1" dirty="0">
                <a:solidFill>
                  <a:srgbClr val="FF0000"/>
                </a:solidFill>
                <a:effectLst>
                  <a:outerShdw blurRad="38100" dist="38100" dir="2700000" algn="tl">
                    <a:srgbClr val="000000">
                      <a:alpha val="43137"/>
                    </a:srgbClr>
                  </a:outerShdw>
                </a:effectLst>
              </a:rPr>
            </a:br>
            <a:r>
              <a:rPr lang="pt-BR" sz="4000" b="1" dirty="0">
                <a:solidFill>
                  <a:srgbClr val="FF0000"/>
                </a:solidFill>
                <a:effectLst>
                  <a:outerShdw blurRad="38100" dist="38100" dir="2700000" algn="tl">
                    <a:srgbClr val="000000">
                      <a:alpha val="43137"/>
                    </a:srgbClr>
                  </a:outerShdw>
                </a:effectLst>
              </a:rPr>
              <a:t>Testamentos ordinários ou comuns</a:t>
            </a:r>
            <a:endParaRPr lang="pt-BR" sz="4000" dirty="0"/>
          </a:p>
        </p:txBody>
      </p:sp>
      <p:sp>
        <p:nvSpPr>
          <p:cNvPr id="3" name="Espaço Reservado para Conteúdo 2"/>
          <p:cNvSpPr>
            <a:spLocks noGrp="1"/>
          </p:cNvSpPr>
          <p:nvPr>
            <p:ph idx="1"/>
          </p:nvPr>
        </p:nvSpPr>
        <p:spPr/>
        <p:txBody>
          <a:bodyPr/>
          <a:lstStyle/>
          <a:p>
            <a:pPr marL="457200" lvl="1" indent="0">
              <a:buNone/>
            </a:pPr>
            <a:r>
              <a:rPr lang="pt-BR" sz="2000" dirty="0"/>
              <a:t> </a:t>
            </a:r>
          </a:p>
          <a:p>
            <a:pPr marL="457200" lvl="1" indent="0" algn="just">
              <a:buNone/>
            </a:pPr>
            <a:r>
              <a:rPr lang="pt-BR" sz="2100" dirty="0"/>
              <a:t>art. 215.(...)</a:t>
            </a:r>
          </a:p>
          <a:p>
            <a:pPr marL="457200" lvl="1" indent="0" algn="just">
              <a:buNone/>
            </a:pPr>
            <a:r>
              <a:rPr lang="pt-BR" sz="2100" dirty="0"/>
              <a:t>(...)</a:t>
            </a:r>
          </a:p>
          <a:p>
            <a:pPr marL="457200" lvl="1" indent="0" algn="just">
              <a:buNone/>
            </a:pPr>
            <a:r>
              <a:rPr lang="pt-BR" sz="2100" dirty="0"/>
              <a:t>§ 2</a:t>
            </a:r>
            <a:r>
              <a:rPr lang="pt-BR" sz="2100" u="sng" baseline="30000" dirty="0"/>
              <a:t>o</a:t>
            </a:r>
            <a:r>
              <a:rPr lang="pt-BR" sz="2100" dirty="0"/>
              <a:t> Se algum </a:t>
            </a:r>
            <a:r>
              <a:rPr lang="pt-BR" sz="2100" b="1" u="sng" dirty="0"/>
              <a:t>comparecente não puder ou não souber escrever</a:t>
            </a:r>
            <a:r>
              <a:rPr lang="pt-BR" sz="2100" dirty="0"/>
              <a:t>, </a:t>
            </a:r>
            <a:r>
              <a:rPr lang="pt-BR" sz="2100" b="1" u="sng" dirty="0"/>
              <a:t>outra pessoa capaz assinará por ele, a seu rogo</a:t>
            </a:r>
            <a:r>
              <a:rPr lang="pt-BR" sz="2100" dirty="0"/>
              <a:t>.</a:t>
            </a:r>
          </a:p>
          <a:p>
            <a:pPr marL="457200" lvl="1" indent="0" algn="just">
              <a:buNone/>
            </a:pPr>
            <a:r>
              <a:rPr lang="pt-BR" sz="2100" dirty="0"/>
              <a:t>§ 3</a:t>
            </a:r>
            <a:r>
              <a:rPr lang="pt-BR" sz="2100" u="sng" baseline="30000" dirty="0"/>
              <a:t>o</a:t>
            </a:r>
            <a:r>
              <a:rPr lang="pt-BR" sz="2100" dirty="0"/>
              <a:t> A escritura será redigida na </a:t>
            </a:r>
            <a:r>
              <a:rPr lang="pt-BR" sz="2100" b="1" u="sng" dirty="0"/>
              <a:t>língua nacional</a:t>
            </a:r>
            <a:r>
              <a:rPr lang="pt-BR" sz="2100" dirty="0"/>
              <a:t>.</a:t>
            </a:r>
          </a:p>
          <a:p>
            <a:pPr marL="457200" lvl="1" indent="0" algn="just">
              <a:buNone/>
            </a:pPr>
            <a:r>
              <a:rPr lang="pt-BR" sz="2100" dirty="0"/>
              <a:t>§ 4</a:t>
            </a:r>
            <a:r>
              <a:rPr lang="pt-BR" sz="2100" u="sng" baseline="30000" dirty="0"/>
              <a:t>o</a:t>
            </a:r>
            <a:r>
              <a:rPr lang="pt-BR" sz="2100" dirty="0"/>
              <a:t> Se qualquer dos comparecentes </a:t>
            </a:r>
            <a:r>
              <a:rPr lang="pt-BR" sz="2100" b="1" u="sng" dirty="0"/>
              <a:t>não souber a língua nacional e o tabelião não entender o idioma</a:t>
            </a:r>
            <a:r>
              <a:rPr lang="pt-BR" sz="2100" dirty="0"/>
              <a:t> em que se expressa, deverá comparecer </a:t>
            </a:r>
            <a:r>
              <a:rPr lang="pt-BR" sz="2100" b="1" u="sng" dirty="0"/>
              <a:t>tradutor público</a:t>
            </a:r>
            <a:r>
              <a:rPr lang="pt-BR" sz="2100" dirty="0"/>
              <a:t> para servir de </a:t>
            </a:r>
            <a:r>
              <a:rPr lang="pt-BR" sz="2100" b="1" u="sng" dirty="0"/>
              <a:t>intérprete</a:t>
            </a:r>
            <a:r>
              <a:rPr lang="pt-BR" sz="2100" dirty="0"/>
              <a:t>, </a:t>
            </a:r>
            <a:r>
              <a:rPr lang="pt-BR" sz="2100" b="1" u="sng" dirty="0"/>
              <a:t>ou</a:t>
            </a:r>
            <a:r>
              <a:rPr lang="pt-BR" sz="2100" dirty="0"/>
              <a:t>, não o havendo na localidade, outra </a:t>
            </a:r>
            <a:r>
              <a:rPr lang="pt-BR" sz="2100" b="1" u="sng" dirty="0"/>
              <a:t>pessoa capaz</a:t>
            </a:r>
            <a:r>
              <a:rPr lang="pt-BR" sz="2100" dirty="0"/>
              <a:t> que, a </a:t>
            </a:r>
            <a:r>
              <a:rPr lang="pt-BR" sz="2100" b="1" u="sng" dirty="0"/>
              <a:t>juízo do tabelião</a:t>
            </a:r>
            <a:r>
              <a:rPr lang="pt-BR" sz="2100" dirty="0"/>
              <a:t>, tenha </a:t>
            </a:r>
            <a:r>
              <a:rPr lang="pt-BR" sz="2100" b="1" u="sng" dirty="0"/>
              <a:t>idoneidade e conhecimento</a:t>
            </a:r>
            <a:r>
              <a:rPr lang="pt-BR" sz="2100" dirty="0"/>
              <a:t> bastantes.</a:t>
            </a:r>
          </a:p>
          <a:p>
            <a:pPr marL="457200" lvl="1" indent="0" algn="just">
              <a:buNone/>
            </a:pPr>
            <a:r>
              <a:rPr lang="pt-BR" sz="2100" dirty="0"/>
              <a:t>§ 5</a:t>
            </a:r>
            <a:r>
              <a:rPr lang="pt-BR" sz="2100" u="sng" baseline="30000" dirty="0"/>
              <a:t>o</a:t>
            </a:r>
            <a:r>
              <a:rPr lang="pt-BR" sz="2100" dirty="0"/>
              <a:t> Se algum dos </a:t>
            </a:r>
            <a:r>
              <a:rPr lang="pt-BR" sz="2100" b="1" u="sng" dirty="0"/>
              <a:t>comparecentes não for conhecido do tabelião, nem puder identificar-se por documento</a:t>
            </a:r>
            <a:r>
              <a:rPr lang="pt-BR" sz="2100" dirty="0"/>
              <a:t>, deverão </a:t>
            </a:r>
            <a:r>
              <a:rPr lang="pt-BR" sz="2100" b="1" u="sng" dirty="0"/>
              <a:t>participar</a:t>
            </a:r>
            <a:r>
              <a:rPr lang="pt-BR" sz="2100" dirty="0"/>
              <a:t> do ato </a:t>
            </a:r>
            <a:r>
              <a:rPr lang="pt-BR" sz="2100" b="1" u="sng" dirty="0"/>
              <a:t>pelo menos duas testemunhas que o conheçam e atestem sua identidade</a:t>
            </a:r>
            <a:r>
              <a:rPr lang="pt-BR" sz="2100" dirty="0"/>
              <a:t>.</a:t>
            </a:r>
          </a:p>
          <a:p>
            <a:pPr marL="457200" lvl="1" indent="0">
              <a:buNone/>
            </a:pPr>
            <a:endParaRPr lang="pt-BR" dirty="0"/>
          </a:p>
        </p:txBody>
      </p:sp>
      <p:sp>
        <p:nvSpPr>
          <p:cNvPr id="4" name="Espaço Reservado para Rodapé 3">
            <a:extLst>
              <a:ext uri="{FF2B5EF4-FFF2-40B4-BE49-F238E27FC236}">
                <a16:creationId xmlns:a16="http://schemas.microsoft.com/office/drawing/2014/main" id="{291BA95A-CF7B-E747-A8D1-85FCCBB5B09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EE5250BF-CFAD-CB48-9B5C-FEF417FE5C2B}"/>
              </a:ext>
            </a:extLst>
          </p:cNvPr>
          <p:cNvSpPr>
            <a:spLocks noGrp="1"/>
          </p:cNvSpPr>
          <p:nvPr>
            <p:ph type="sldNum" sz="quarter" idx="12"/>
          </p:nvPr>
        </p:nvSpPr>
        <p:spPr/>
        <p:txBody>
          <a:bodyPr/>
          <a:lstStyle/>
          <a:p>
            <a:fld id="{20BC1486-347E-47CE-9F5E-1AA14666EB4A}" type="slidenum">
              <a:rPr lang="pt-BR" smtClean="0"/>
              <a:t>12</a:t>
            </a:fld>
            <a:endParaRPr lang="pt-BR"/>
          </a:p>
        </p:txBody>
      </p:sp>
    </p:spTree>
    <p:extLst>
      <p:ext uri="{BB962C8B-B14F-4D97-AF65-F5344CB8AC3E}">
        <p14:creationId xmlns:p14="http://schemas.microsoft.com/office/powerpoint/2010/main" val="2085828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Modalidades de testamento</a:t>
            </a:r>
            <a:br>
              <a:rPr lang="pt-BR" sz="4000" b="1" dirty="0">
                <a:solidFill>
                  <a:srgbClr val="FF0000"/>
                </a:solidFill>
                <a:effectLst>
                  <a:outerShdw blurRad="38100" dist="38100" dir="2700000" algn="tl">
                    <a:srgbClr val="000000">
                      <a:alpha val="43137"/>
                    </a:srgbClr>
                  </a:outerShdw>
                </a:effectLst>
              </a:rPr>
            </a:br>
            <a:r>
              <a:rPr lang="pt-BR" sz="4000" b="1" dirty="0">
                <a:solidFill>
                  <a:srgbClr val="FF0000"/>
                </a:solidFill>
                <a:effectLst>
                  <a:outerShdw blurRad="38100" dist="38100" dir="2700000" algn="tl">
                    <a:srgbClr val="000000">
                      <a:alpha val="43137"/>
                    </a:srgbClr>
                  </a:outerShdw>
                </a:effectLst>
              </a:rPr>
              <a:t>Testamentos ordinários ou comuns</a:t>
            </a:r>
            <a:endParaRPr lang="pt-BR" sz="4000" dirty="0"/>
          </a:p>
        </p:txBody>
      </p:sp>
      <p:sp>
        <p:nvSpPr>
          <p:cNvPr id="3" name="Espaço Reservado para Conteúdo 2"/>
          <p:cNvSpPr>
            <a:spLocks noGrp="1"/>
          </p:cNvSpPr>
          <p:nvPr>
            <p:ph idx="1"/>
          </p:nvPr>
        </p:nvSpPr>
        <p:spPr/>
        <p:txBody>
          <a:bodyPr>
            <a:normAutofit/>
          </a:bodyPr>
          <a:lstStyle/>
          <a:p>
            <a:pPr marL="0" algn="just">
              <a:spcBef>
                <a:spcPts val="0"/>
              </a:spcBef>
              <a:buFont typeface="Wingdings" pitchFamily="2" charset="2"/>
              <a:buChar char="v"/>
            </a:pPr>
            <a:r>
              <a:rPr lang="pt-BR" sz="2400" u="sng" dirty="0"/>
              <a:t>testamento público</a:t>
            </a:r>
          </a:p>
          <a:p>
            <a:pPr marL="0" indent="0" algn="just">
              <a:spcBef>
                <a:spcPts val="0"/>
              </a:spcBef>
              <a:buNone/>
            </a:pPr>
            <a:endParaRPr lang="pt-BR" sz="2400" u="sng" dirty="0"/>
          </a:p>
          <a:p>
            <a:pPr marL="0" lvl="1" indent="0" algn="just">
              <a:spcBef>
                <a:spcPts val="0"/>
              </a:spcBef>
            </a:pPr>
            <a:r>
              <a:rPr lang="pt-BR" dirty="0"/>
              <a:t>inexiste competência territorial</a:t>
            </a:r>
          </a:p>
          <a:p>
            <a:pPr marL="0" lvl="1" indent="0" algn="just">
              <a:spcBef>
                <a:spcPts val="0"/>
              </a:spcBef>
            </a:pPr>
            <a:br>
              <a:rPr lang="pt-BR" dirty="0"/>
            </a:br>
            <a:endParaRPr lang="pt-BR" b="1" u="sng" dirty="0"/>
          </a:p>
        </p:txBody>
      </p:sp>
      <p:sp>
        <p:nvSpPr>
          <p:cNvPr id="4" name="Espaço Reservado para Rodapé 3">
            <a:extLst>
              <a:ext uri="{FF2B5EF4-FFF2-40B4-BE49-F238E27FC236}">
                <a16:creationId xmlns:a16="http://schemas.microsoft.com/office/drawing/2014/main" id="{291BA95A-CF7B-E747-A8D1-85FCCBB5B09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EE5250BF-CFAD-CB48-9B5C-FEF417FE5C2B}"/>
              </a:ext>
            </a:extLst>
          </p:cNvPr>
          <p:cNvSpPr>
            <a:spLocks noGrp="1"/>
          </p:cNvSpPr>
          <p:nvPr>
            <p:ph type="sldNum" sz="quarter" idx="12"/>
          </p:nvPr>
        </p:nvSpPr>
        <p:spPr/>
        <p:txBody>
          <a:bodyPr/>
          <a:lstStyle/>
          <a:p>
            <a:fld id="{20BC1486-347E-47CE-9F5E-1AA14666EB4A}" type="slidenum">
              <a:rPr lang="pt-BR" smtClean="0"/>
              <a:t>13</a:t>
            </a:fld>
            <a:endParaRPr lang="pt-BR"/>
          </a:p>
        </p:txBody>
      </p:sp>
    </p:spTree>
    <p:extLst>
      <p:ext uri="{BB962C8B-B14F-4D97-AF65-F5344CB8AC3E}">
        <p14:creationId xmlns:p14="http://schemas.microsoft.com/office/powerpoint/2010/main" val="832095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Modalidades de testamento</a:t>
            </a:r>
            <a:br>
              <a:rPr lang="pt-BR" sz="4000" b="1" dirty="0">
                <a:solidFill>
                  <a:srgbClr val="FF0000"/>
                </a:solidFill>
                <a:effectLst>
                  <a:outerShdw blurRad="38100" dist="38100" dir="2700000" algn="tl">
                    <a:srgbClr val="000000">
                      <a:alpha val="43137"/>
                    </a:srgbClr>
                  </a:outerShdw>
                </a:effectLst>
              </a:rPr>
            </a:br>
            <a:r>
              <a:rPr lang="pt-BR" sz="4000" b="1" dirty="0">
                <a:solidFill>
                  <a:srgbClr val="FF0000"/>
                </a:solidFill>
                <a:effectLst>
                  <a:outerShdw blurRad="38100" dist="38100" dir="2700000" algn="tl">
                    <a:srgbClr val="000000">
                      <a:alpha val="43137"/>
                    </a:srgbClr>
                  </a:outerShdw>
                </a:effectLst>
              </a:rPr>
              <a:t>Testamentos ordinários ou comuns</a:t>
            </a:r>
            <a:endParaRPr lang="pt-BR" sz="4000" dirty="0"/>
          </a:p>
        </p:txBody>
      </p:sp>
      <p:sp>
        <p:nvSpPr>
          <p:cNvPr id="3" name="Espaço Reservado para Conteúdo 2"/>
          <p:cNvSpPr>
            <a:spLocks noGrp="1"/>
          </p:cNvSpPr>
          <p:nvPr>
            <p:ph idx="1"/>
          </p:nvPr>
        </p:nvSpPr>
        <p:spPr/>
        <p:txBody>
          <a:bodyPr>
            <a:normAutofit/>
          </a:bodyPr>
          <a:lstStyle/>
          <a:p>
            <a:pPr marL="0" algn="just">
              <a:spcBef>
                <a:spcPts val="0"/>
              </a:spcBef>
              <a:buFont typeface="Wingdings" pitchFamily="2" charset="2"/>
              <a:buChar char="v"/>
            </a:pPr>
            <a:r>
              <a:rPr lang="pt-BR" sz="2300" u="sng" dirty="0"/>
              <a:t>testamento cerrado</a:t>
            </a:r>
            <a:r>
              <a:rPr lang="pt-BR" sz="2300" dirty="0"/>
              <a:t> (</a:t>
            </a:r>
            <a:r>
              <a:rPr lang="pt-BR" sz="2300" dirty="0" err="1"/>
              <a:t>arts</a:t>
            </a:r>
            <a:r>
              <a:rPr lang="pt-BR" sz="2300" dirty="0"/>
              <a:t>. 1.868-1.875)</a:t>
            </a:r>
          </a:p>
          <a:p>
            <a:pPr marL="0" algn="just">
              <a:spcBef>
                <a:spcPts val="0"/>
              </a:spcBef>
              <a:buFont typeface="Wingdings" pitchFamily="2" charset="2"/>
              <a:buChar char="v"/>
            </a:pPr>
            <a:endParaRPr lang="pt-BR" sz="2300" dirty="0"/>
          </a:p>
          <a:p>
            <a:pPr algn="just">
              <a:spcBef>
                <a:spcPts val="0"/>
              </a:spcBef>
            </a:pPr>
            <a:r>
              <a:rPr lang="pt-BR" sz="2300" b="1" u="sng" dirty="0"/>
              <a:t>escrito pelo testador ou outra pessoa</a:t>
            </a:r>
            <a:r>
              <a:rPr lang="pt-BR" sz="2300" dirty="0"/>
              <a:t>, a </a:t>
            </a:r>
            <a:r>
              <a:rPr lang="pt-BR" sz="2300" b="1" u="sng" dirty="0"/>
              <a:t>rogo dele</a:t>
            </a:r>
            <a:r>
              <a:rPr lang="pt-BR" sz="2300" dirty="0"/>
              <a:t>; e </a:t>
            </a:r>
            <a:r>
              <a:rPr lang="pt-BR" sz="2300" b="1" u="sng" dirty="0"/>
              <a:t>assinado pelo testador</a:t>
            </a:r>
            <a:r>
              <a:rPr lang="pt-BR" sz="2300" dirty="0"/>
              <a:t>, será </a:t>
            </a:r>
            <a:r>
              <a:rPr lang="pt-BR" sz="2300" b="1" u="sng" dirty="0"/>
              <a:t>válido se</a:t>
            </a:r>
            <a:r>
              <a:rPr lang="pt-BR" sz="2300" dirty="0"/>
              <a:t> for </a:t>
            </a:r>
            <a:r>
              <a:rPr lang="pt-BR" sz="2300" b="1" u="sng" dirty="0"/>
              <a:t>aprovado pelo tabelião ou seu substituto legal</a:t>
            </a:r>
            <a:r>
              <a:rPr lang="pt-BR" sz="2300" dirty="0"/>
              <a:t>, o que se dará se:</a:t>
            </a:r>
          </a:p>
          <a:p>
            <a:pPr algn="just">
              <a:spcBef>
                <a:spcPts val="0"/>
              </a:spcBef>
            </a:pPr>
            <a:endParaRPr lang="pt-BR" sz="2300" dirty="0"/>
          </a:p>
          <a:p>
            <a:pPr algn="just">
              <a:spcBef>
                <a:spcPts val="0"/>
              </a:spcBef>
              <a:buFont typeface="Courier New" panose="02070309020205020404" pitchFamily="49" charset="0"/>
              <a:buChar char="o"/>
            </a:pPr>
            <a:r>
              <a:rPr lang="pt-BR" sz="2300" dirty="0"/>
              <a:t>entregue ao tabelião em presença de duas testemunhas; </a:t>
            </a:r>
          </a:p>
          <a:p>
            <a:pPr algn="just">
              <a:spcBef>
                <a:spcPts val="0"/>
              </a:spcBef>
              <a:buFont typeface="Courier New" panose="02070309020205020404" pitchFamily="49" charset="0"/>
              <a:buChar char="o"/>
            </a:pPr>
            <a:r>
              <a:rPr lang="pt-BR" sz="2300" dirty="0"/>
              <a:t>o testador declarar que aquele é o seu testamento e quer que seja aprovado;</a:t>
            </a:r>
          </a:p>
          <a:p>
            <a:pPr algn="just">
              <a:spcBef>
                <a:spcPts val="0"/>
              </a:spcBef>
              <a:buFont typeface="Courier New" panose="02070309020205020404" pitchFamily="49" charset="0"/>
              <a:buChar char="o"/>
            </a:pPr>
            <a:r>
              <a:rPr lang="pt-BR" sz="2300" dirty="0"/>
              <a:t>o tabelião lavrar, perante duas testemunhas, o auto de aprovação, que a elas e ao testador será lido;</a:t>
            </a:r>
          </a:p>
          <a:p>
            <a:pPr algn="just">
              <a:spcBef>
                <a:spcPts val="0"/>
              </a:spcBef>
              <a:buFont typeface="Courier New" panose="02070309020205020404" pitchFamily="49" charset="0"/>
              <a:buChar char="o"/>
            </a:pPr>
            <a:r>
              <a:rPr lang="pt-BR" sz="2300" dirty="0"/>
              <a:t>o auto de aprovação for assinado pelo tabelião, pelas testemunhas e pelo testador.</a:t>
            </a:r>
          </a:p>
          <a:p>
            <a:pPr algn="just">
              <a:spcBef>
                <a:spcPts val="0"/>
              </a:spcBef>
              <a:buFont typeface="Courier New" panose="02070309020205020404" pitchFamily="49" charset="0"/>
              <a:buChar char="o"/>
            </a:pPr>
            <a:endParaRPr lang="pt-BR" sz="2300" b="1" u="sng" dirty="0"/>
          </a:p>
          <a:p>
            <a:pPr algn="just">
              <a:spcBef>
                <a:spcPts val="0"/>
              </a:spcBef>
            </a:pPr>
            <a:r>
              <a:rPr lang="pt-BR" sz="2300" dirty="0"/>
              <a:t>o testamento cerrado pode ser escrito mecanicamente, desde que numerado e autenticado, pelo subscritor, com a respectiva assinatura em todas as páginas.</a:t>
            </a:r>
          </a:p>
        </p:txBody>
      </p:sp>
      <p:sp>
        <p:nvSpPr>
          <p:cNvPr id="4" name="Espaço Reservado para Rodapé 3">
            <a:extLst>
              <a:ext uri="{FF2B5EF4-FFF2-40B4-BE49-F238E27FC236}">
                <a16:creationId xmlns:a16="http://schemas.microsoft.com/office/drawing/2014/main" id="{291BA95A-CF7B-E747-A8D1-85FCCBB5B09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EE5250BF-CFAD-CB48-9B5C-FEF417FE5C2B}"/>
              </a:ext>
            </a:extLst>
          </p:cNvPr>
          <p:cNvSpPr>
            <a:spLocks noGrp="1"/>
          </p:cNvSpPr>
          <p:nvPr>
            <p:ph type="sldNum" sz="quarter" idx="12"/>
          </p:nvPr>
        </p:nvSpPr>
        <p:spPr/>
        <p:txBody>
          <a:bodyPr/>
          <a:lstStyle/>
          <a:p>
            <a:fld id="{20BC1486-347E-47CE-9F5E-1AA14666EB4A}" type="slidenum">
              <a:rPr lang="pt-BR" smtClean="0"/>
              <a:t>14</a:t>
            </a:fld>
            <a:endParaRPr lang="pt-BR"/>
          </a:p>
        </p:txBody>
      </p:sp>
    </p:spTree>
    <p:extLst>
      <p:ext uri="{BB962C8B-B14F-4D97-AF65-F5344CB8AC3E}">
        <p14:creationId xmlns:p14="http://schemas.microsoft.com/office/powerpoint/2010/main" val="2371792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Modalidades de testamento</a:t>
            </a:r>
            <a:br>
              <a:rPr lang="pt-BR" sz="4000" b="1" dirty="0">
                <a:solidFill>
                  <a:srgbClr val="FF0000"/>
                </a:solidFill>
                <a:effectLst>
                  <a:outerShdw blurRad="38100" dist="38100" dir="2700000" algn="tl">
                    <a:srgbClr val="000000">
                      <a:alpha val="43137"/>
                    </a:srgbClr>
                  </a:outerShdw>
                </a:effectLst>
              </a:rPr>
            </a:br>
            <a:r>
              <a:rPr lang="pt-BR" sz="4000" b="1" dirty="0">
                <a:solidFill>
                  <a:srgbClr val="FF0000"/>
                </a:solidFill>
                <a:effectLst>
                  <a:outerShdw blurRad="38100" dist="38100" dir="2700000" algn="tl">
                    <a:srgbClr val="000000">
                      <a:alpha val="43137"/>
                    </a:srgbClr>
                  </a:outerShdw>
                </a:effectLst>
              </a:rPr>
              <a:t>Testamentos ordinários ou comuns</a:t>
            </a:r>
            <a:endParaRPr lang="pt-BR" sz="4000" dirty="0"/>
          </a:p>
        </p:txBody>
      </p:sp>
      <p:sp>
        <p:nvSpPr>
          <p:cNvPr id="3" name="Espaço Reservado para Conteúdo 2"/>
          <p:cNvSpPr>
            <a:spLocks noGrp="1"/>
          </p:cNvSpPr>
          <p:nvPr>
            <p:ph idx="1"/>
          </p:nvPr>
        </p:nvSpPr>
        <p:spPr/>
        <p:txBody>
          <a:bodyPr>
            <a:normAutofit/>
          </a:bodyPr>
          <a:lstStyle/>
          <a:p>
            <a:pPr marL="0" algn="just">
              <a:spcBef>
                <a:spcPts val="0"/>
              </a:spcBef>
              <a:buFont typeface="Wingdings" pitchFamily="2" charset="2"/>
              <a:buChar char="v"/>
            </a:pPr>
            <a:r>
              <a:rPr lang="pt-BR" sz="2300" u="sng" dirty="0"/>
              <a:t>testamento cerrado</a:t>
            </a:r>
            <a:r>
              <a:rPr lang="pt-BR" sz="2300" dirty="0"/>
              <a:t> (</a:t>
            </a:r>
            <a:r>
              <a:rPr lang="pt-BR" sz="2300" dirty="0" err="1"/>
              <a:t>arts</a:t>
            </a:r>
            <a:r>
              <a:rPr lang="pt-BR" sz="2300" dirty="0"/>
              <a:t>. 1.868-1.875)</a:t>
            </a:r>
          </a:p>
          <a:p>
            <a:pPr marL="0" algn="just">
              <a:spcBef>
                <a:spcPts val="0"/>
              </a:spcBef>
              <a:buFont typeface="Wingdings" pitchFamily="2" charset="2"/>
              <a:buChar char="v"/>
            </a:pPr>
            <a:endParaRPr lang="pt-BR" sz="2300" dirty="0"/>
          </a:p>
          <a:p>
            <a:pPr algn="just"/>
            <a:r>
              <a:rPr lang="pt-BR" sz="2300" dirty="0"/>
              <a:t>o </a:t>
            </a:r>
            <a:r>
              <a:rPr lang="pt-BR" sz="2300" b="1" u="sng" dirty="0"/>
              <a:t>auto de aprovação</a:t>
            </a:r>
            <a:r>
              <a:rPr lang="pt-BR" sz="2300" dirty="0"/>
              <a:t> se inicia </a:t>
            </a:r>
            <a:r>
              <a:rPr lang="pt-BR" sz="2300" b="1" u="sng" dirty="0"/>
              <a:t>imediatamente depois da última palavra do testador</a:t>
            </a:r>
            <a:r>
              <a:rPr lang="pt-BR" sz="2300" dirty="0"/>
              <a:t>. </a:t>
            </a:r>
            <a:r>
              <a:rPr lang="pt-BR" sz="2300" b="1" u="sng" dirty="0"/>
              <a:t>Se não houver espaço</a:t>
            </a:r>
            <a:r>
              <a:rPr lang="pt-BR" sz="2300" dirty="0"/>
              <a:t>, o </a:t>
            </a:r>
            <a:r>
              <a:rPr lang="pt-BR" sz="2300" b="1" u="sng" dirty="0"/>
              <a:t>tabelião aporá</a:t>
            </a:r>
            <a:r>
              <a:rPr lang="pt-BR" sz="2300" dirty="0"/>
              <a:t> nele o seu </a:t>
            </a:r>
            <a:r>
              <a:rPr lang="pt-BR" sz="2300" b="1" u="sng" dirty="0"/>
              <a:t>sinal público, mencionando a circunstância no auto</a:t>
            </a:r>
            <a:r>
              <a:rPr lang="pt-BR" sz="2300" dirty="0"/>
              <a:t>; </a:t>
            </a:r>
          </a:p>
          <a:p>
            <a:pPr algn="just"/>
            <a:r>
              <a:rPr lang="pt-BR" sz="2300" dirty="0"/>
              <a:t>o </a:t>
            </a:r>
            <a:r>
              <a:rPr lang="pt-BR" sz="2300" b="1" u="sng" dirty="0"/>
              <a:t>tabelião cerrará e coserá</a:t>
            </a:r>
            <a:r>
              <a:rPr lang="pt-BR" sz="2300" dirty="0"/>
              <a:t> o instrumento aprovado;</a:t>
            </a:r>
          </a:p>
          <a:p>
            <a:pPr algn="just"/>
            <a:r>
              <a:rPr lang="pt-BR" sz="2300" dirty="0"/>
              <a:t>o </a:t>
            </a:r>
            <a:r>
              <a:rPr lang="pt-BR" sz="2300" b="1" u="sng" dirty="0"/>
              <a:t>tabelião</a:t>
            </a:r>
            <a:r>
              <a:rPr lang="pt-BR" sz="2300" dirty="0"/>
              <a:t> que </a:t>
            </a:r>
            <a:r>
              <a:rPr lang="pt-BR" sz="2300" b="1" u="sng" dirty="0"/>
              <a:t>escrever o testamento a rogo do testador, pode aprová-lo</a:t>
            </a:r>
            <a:r>
              <a:rPr lang="pt-BR" sz="2300" dirty="0"/>
              <a:t>; </a:t>
            </a:r>
          </a:p>
          <a:p>
            <a:pPr algn="just"/>
            <a:r>
              <a:rPr lang="pt-BR" sz="2300" dirty="0"/>
              <a:t>o testamento pode ser escrito em </a:t>
            </a:r>
            <a:r>
              <a:rPr lang="pt-BR" sz="2300" b="1" u="sng" dirty="0"/>
              <a:t>língua nacional ou estrangeira</a:t>
            </a:r>
            <a:r>
              <a:rPr lang="pt-BR" sz="2300" dirty="0"/>
              <a:t>, pelo próprio testador, ou por outrem, a seu rogo;</a:t>
            </a:r>
          </a:p>
          <a:p>
            <a:pPr algn="just"/>
            <a:r>
              <a:rPr lang="pt-BR" sz="2300" dirty="0"/>
              <a:t>quem </a:t>
            </a:r>
            <a:r>
              <a:rPr lang="pt-BR" sz="2300" b="1" u="sng" dirty="0"/>
              <a:t>não saiba ou não possa ler, não pode dispor</a:t>
            </a:r>
            <a:r>
              <a:rPr lang="pt-BR" sz="2300" dirty="0"/>
              <a:t> de seus bens em </a:t>
            </a:r>
            <a:r>
              <a:rPr lang="pt-BR" sz="2300" b="1" u="sng" dirty="0"/>
              <a:t>testamento cerrado</a:t>
            </a:r>
            <a:r>
              <a:rPr lang="pt-BR" sz="2300" dirty="0"/>
              <a:t>.</a:t>
            </a:r>
            <a:endParaRPr lang="pt-BR" sz="2300" b="1" u="sng" dirty="0"/>
          </a:p>
        </p:txBody>
      </p:sp>
      <p:sp>
        <p:nvSpPr>
          <p:cNvPr id="4" name="Espaço Reservado para Rodapé 3">
            <a:extLst>
              <a:ext uri="{FF2B5EF4-FFF2-40B4-BE49-F238E27FC236}">
                <a16:creationId xmlns:a16="http://schemas.microsoft.com/office/drawing/2014/main" id="{291BA95A-CF7B-E747-A8D1-85FCCBB5B09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EE5250BF-CFAD-CB48-9B5C-FEF417FE5C2B}"/>
              </a:ext>
            </a:extLst>
          </p:cNvPr>
          <p:cNvSpPr>
            <a:spLocks noGrp="1"/>
          </p:cNvSpPr>
          <p:nvPr>
            <p:ph type="sldNum" sz="quarter" idx="12"/>
          </p:nvPr>
        </p:nvSpPr>
        <p:spPr/>
        <p:txBody>
          <a:bodyPr/>
          <a:lstStyle/>
          <a:p>
            <a:fld id="{20BC1486-347E-47CE-9F5E-1AA14666EB4A}" type="slidenum">
              <a:rPr lang="pt-BR" smtClean="0"/>
              <a:t>15</a:t>
            </a:fld>
            <a:endParaRPr lang="pt-BR"/>
          </a:p>
        </p:txBody>
      </p:sp>
    </p:spTree>
    <p:extLst>
      <p:ext uri="{BB962C8B-B14F-4D97-AF65-F5344CB8AC3E}">
        <p14:creationId xmlns:p14="http://schemas.microsoft.com/office/powerpoint/2010/main" val="1265684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Modalidades de testamento</a:t>
            </a:r>
            <a:br>
              <a:rPr lang="pt-BR" sz="4000" b="1" dirty="0">
                <a:solidFill>
                  <a:srgbClr val="FF0000"/>
                </a:solidFill>
                <a:effectLst>
                  <a:outerShdw blurRad="38100" dist="38100" dir="2700000" algn="tl">
                    <a:srgbClr val="000000">
                      <a:alpha val="43137"/>
                    </a:srgbClr>
                  </a:outerShdw>
                </a:effectLst>
              </a:rPr>
            </a:br>
            <a:r>
              <a:rPr lang="pt-BR" sz="4000" b="1" dirty="0">
                <a:solidFill>
                  <a:srgbClr val="FF0000"/>
                </a:solidFill>
                <a:effectLst>
                  <a:outerShdw blurRad="38100" dist="38100" dir="2700000" algn="tl">
                    <a:srgbClr val="000000">
                      <a:alpha val="43137"/>
                    </a:srgbClr>
                  </a:outerShdw>
                </a:effectLst>
              </a:rPr>
              <a:t>Testamentos ordinários ou comuns</a:t>
            </a:r>
            <a:endParaRPr lang="pt-BR" sz="4000" dirty="0"/>
          </a:p>
        </p:txBody>
      </p:sp>
      <p:sp>
        <p:nvSpPr>
          <p:cNvPr id="3" name="Espaço Reservado para Conteúdo 2"/>
          <p:cNvSpPr>
            <a:spLocks noGrp="1"/>
          </p:cNvSpPr>
          <p:nvPr>
            <p:ph idx="1"/>
          </p:nvPr>
        </p:nvSpPr>
        <p:spPr/>
        <p:txBody>
          <a:bodyPr/>
          <a:lstStyle/>
          <a:p>
            <a:pPr marL="0" algn="just">
              <a:spcBef>
                <a:spcPts val="0"/>
              </a:spcBef>
              <a:buFont typeface="Wingdings" pitchFamily="2" charset="2"/>
              <a:buChar char="v"/>
            </a:pPr>
            <a:r>
              <a:rPr lang="pt-BR" sz="2300" u="sng" dirty="0"/>
              <a:t>testamento cerrado</a:t>
            </a:r>
            <a:r>
              <a:rPr lang="pt-BR" sz="2300" dirty="0"/>
              <a:t> (</a:t>
            </a:r>
            <a:r>
              <a:rPr lang="pt-BR" sz="2300" dirty="0" err="1"/>
              <a:t>arts</a:t>
            </a:r>
            <a:r>
              <a:rPr lang="pt-BR" sz="2300" dirty="0"/>
              <a:t>. 1.868-1.875)</a:t>
            </a:r>
          </a:p>
          <a:p>
            <a:pPr marL="0" indent="0" algn="just">
              <a:spcBef>
                <a:spcPts val="0"/>
              </a:spcBef>
              <a:buNone/>
            </a:pPr>
            <a:endParaRPr lang="pt-BR" sz="2300" dirty="0"/>
          </a:p>
          <a:p>
            <a:pPr algn="just"/>
            <a:r>
              <a:rPr lang="pt-BR" sz="2300" dirty="0"/>
              <a:t>o </a:t>
            </a:r>
            <a:r>
              <a:rPr lang="pt-BR" sz="2300" b="1" u="sng" dirty="0"/>
              <a:t>surdo-mudo</a:t>
            </a:r>
            <a:r>
              <a:rPr lang="pt-BR" sz="2300" dirty="0"/>
              <a:t> pode fazer testamento cerrado, desde que o </a:t>
            </a:r>
            <a:r>
              <a:rPr lang="pt-BR" sz="2300" b="1" u="sng" dirty="0"/>
              <a:t>escreva todo, e o assine de sua mão</a:t>
            </a:r>
            <a:r>
              <a:rPr lang="pt-BR" sz="2300" dirty="0"/>
              <a:t>, e que, </a:t>
            </a:r>
            <a:r>
              <a:rPr lang="pt-BR" sz="2300" b="1" u="sng" dirty="0"/>
              <a:t>ao entregá-lo</a:t>
            </a:r>
            <a:r>
              <a:rPr lang="pt-BR" sz="2300" dirty="0"/>
              <a:t> ao oficial público, ante as </a:t>
            </a:r>
            <a:r>
              <a:rPr lang="pt-BR" sz="2300" b="1" u="sng" dirty="0"/>
              <a:t>duas testemunhas</a:t>
            </a:r>
            <a:r>
              <a:rPr lang="pt-BR" sz="2300" dirty="0"/>
              <a:t>, </a:t>
            </a:r>
            <a:r>
              <a:rPr lang="pt-BR" sz="2300" b="1" u="sng" dirty="0"/>
              <a:t>escreva</a:t>
            </a:r>
            <a:r>
              <a:rPr lang="pt-BR" sz="2300" dirty="0"/>
              <a:t>, na </a:t>
            </a:r>
            <a:r>
              <a:rPr lang="pt-BR" sz="2300" b="1" u="sng" dirty="0"/>
              <a:t>face externa do papel ou do envoltório</a:t>
            </a:r>
            <a:r>
              <a:rPr lang="pt-BR" sz="2300" dirty="0"/>
              <a:t>, que </a:t>
            </a:r>
            <a:r>
              <a:rPr lang="pt-BR" sz="2300" b="1" u="sng" dirty="0"/>
              <a:t>aquele é o seu testamento, cuja aprovação lhe pede</a:t>
            </a:r>
            <a:r>
              <a:rPr lang="pt-BR" sz="2300" dirty="0"/>
              <a:t>;</a:t>
            </a:r>
          </a:p>
          <a:p>
            <a:pPr algn="just"/>
            <a:r>
              <a:rPr lang="pt-BR" sz="2300" dirty="0"/>
              <a:t>aprovado e cerrado, o </a:t>
            </a:r>
            <a:r>
              <a:rPr lang="pt-BR" sz="2300" b="1" u="sng" dirty="0"/>
              <a:t>testamento será entregue ao testador</a:t>
            </a:r>
            <a:r>
              <a:rPr lang="pt-BR" sz="2300" dirty="0"/>
              <a:t>, com o </a:t>
            </a:r>
            <a:r>
              <a:rPr lang="pt-BR" sz="2300" b="1" u="sng" dirty="0"/>
              <a:t>lançamento</a:t>
            </a:r>
            <a:r>
              <a:rPr lang="pt-BR" sz="2300" dirty="0"/>
              <a:t>, pelo tabelião, no seu livro, nota do lugar, dia, mês e ano em que o testamento foi aprovado e entregue;</a:t>
            </a:r>
          </a:p>
          <a:p>
            <a:pPr algn="just"/>
            <a:r>
              <a:rPr lang="pt-BR" sz="2300" b="1" u="sng" dirty="0"/>
              <a:t>falecido o testador,</a:t>
            </a:r>
            <a:r>
              <a:rPr lang="pt-BR" sz="2300" dirty="0"/>
              <a:t> o </a:t>
            </a:r>
            <a:r>
              <a:rPr lang="pt-BR" sz="2300" b="1" u="sng" dirty="0"/>
              <a:t>testamento</a:t>
            </a:r>
            <a:r>
              <a:rPr lang="pt-BR" sz="2300" dirty="0"/>
              <a:t> será </a:t>
            </a:r>
            <a:r>
              <a:rPr lang="pt-BR" sz="2300" b="1" u="sng" dirty="0"/>
              <a:t>apresentado ao juiz</a:t>
            </a:r>
            <a:r>
              <a:rPr lang="pt-BR" sz="2300" dirty="0"/>
              <a:t>, que o abrirá e o fará registrar, ordenando seja cumprido, se não achar vício externo que o torne eivado de nulidade ou suspeito de falsidade.</a:t>
            </a:r>
          </a:p>
          <a:p>
            <a:pPr marL="114300" indent="-342900" algn="just">
              <a:spcBef>
                <a:spcPts val="0"/>
              </a:spcBef>
            </a:pPr>
            <a:endParaRPr lang="pt-BR" sz="2000" dirty="0"/>
          </a:p>
          <a:p>
            <a:pPr marL="0" algn="just">
              <a:spcBef>
                <a:spcPts val="0"/>
              </a:spcBef>
              <a:buFont typeface="Wingdings" pitchFamily="2" charset="2"/>
              <a:buChar char="v"/>
            </a:pPr>
            <a:endParaRPr lang="pt-BR" sz="2000" dirty="0"/>
          </a:p>
        </p:txBody>
      </p:sp>
      <p:sp>
        <p:nvSpPr>
          <p:cNvPr id="4" name="Espaço Reservado para Rodapé 3">
            <a:extLst>
              <a:ext uri="{FF2B5EF4-FFF2-40B4-BE49-F238E27FC236}">
                <a16:creationId xmlns:a16="http://schemas.microsoft.com/office/drawing/2014/main" id="{291BA95A-CF7B-E747-A8D1-85FCCBB5B09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EE5250BF-CFAD-CB48-9B5C-FEF417FE5C2B}"/>
              </a:ext>
            </a:extLst>
          </p:cNvPr>
          <p:cNvSpPr>
            <a:spLocks noGrp="1"/>
          </p:cNvSpPr>
          <p:nvPr>
            <p:ph type="sldNum" sz="quarter" idx="12"/>
          </p:nvPr>
        </p:nvSpPr>
        <p:spPr/>
        <p:txBody>
          <a:bodyPr/>
          <a:lstStyle/>
          <a:p>
            <a:fld id="{20BC1486-347E-47CE-9F5E-1AA14666EB4A}" type="slidenum">
              <a:rPr lang="pt-BR" smtClean="0"/>
              <a:t>16</a:t>
            </a:fld>
            <a:endParaRPr lang="pt-BR"/>
          </a:p>
        </p:txBody>
      </p:sp>
    </p:spTree>
    <p:extLst>
      <p:ext uri="{BB962C8B-B14F-4D97-AF65-F5344CB8AC3E}">
        <p14:creationId xmlns:p14="http://schemas.microsoft.com/office/powerpoint/2010/main" val="4239346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Modalidades de testamento</a:t>
            </a:r>
            <a:br>
              <a:rPr lang="pt-BR" sz="4000" b="1" dirty="0">
                <a:solidFill>
                  <a:srgbClr val="FF0000"/>
                </a:solidFill>
                <a:effectLst>
                  <a:outerShdw blurRad="38100" dist="38100" dir="2700000" algn="tl">
                    <a:srgbClr val="000000">
                      <a:alpha val="43137"/>
                    </a:srgbClr>
                  </a:outerShdw>
                </a:effectLst>
              </a:rPr>
            </a:br>
            <a:r>
              <a:rPr lang="pt-BR" sz="4000" b="1" dirty="0">
                <a:solidFill>
                  <a:srgbClr val="FF0000"/>
                </a:solidFill>
                <a:effectLst>
                  <a:outerShdw blurRad="38100" dist="38100" dir="2700000" algn="tl">
                    <a:srgbClr val="000000">
                      <a:alpha val="43137"/>
                    </a:srgbClr>
                  </a:outerShdw>
                </a:effectLst>
              </a:rPr>
              <a:t>Testamentos ordinários ou comuns</a:t>
            </a:r>
            <a:endParaRPr lang="pt-BR" sz="4000" dirty="0"/>
          </a:p>
        </p:txBody>
      </p:sp>
      <p:sp>
        <p:nvSpPr>
          <p:cNvPr id="3" name="Espaço Reservado para Conteúdo 2"/>
          <p:cNvSpPr>
            <a:spLocks noGrp="1"/>
          </p:cNvSpPr>
          <p:nvPr>
            <p:ph idx="1"/>
          </p:nvPr>
        </p:nvSpPr>
        <p:spPr/>
        <p:txBody>
          <a:bodyPr>
            <a:normAutofit/>
          </a:bodyPr>
          <a:lstStyle/>
          <a:p>
            <a:pPr marL="0" indent="0" algn="just">
              <a:spcBef>
                <a:spcPts val="0"/>
              </a:spcBef>
              <a:buFont typeface="Wingdings" pitchFamily="2" charset="2"/>
              <a:buChar char="v"/>
            </a:pPr>
            <a:r>
              <a:rPr lang="pt-BR" sz="2400" u="sng" dirty="0"/>
              <a:t>testamento particular</a:t>
            </a:r>
            <a:r>
              <a:rPr lang="pt-BR" sz="2400" dirty="0"/>
              <a:t> (</a:t>
            </a:r>
            <a:r>
              <a:rPr lang="pt-BR" sz="2400" dirty="0" err="1"/>
              <a:t>arts</a:t>
            </a:r>
            <a:r>
              <a:rPr lang="pt-BR" sz="2400" dirty="0"/>
              <a:t>. 1.876-1.880)</a:t>
            </a:r>
          </a:p>
          <a:p>
            <a:pPr marL="0" indent="0" algn="just">
              <a:spcBef>
                <a:spcPts val="0"/>
              </a:spcBef>
              <a:buFont typeface="Wingdings" pitchFamily="2" charset="2"/>
              <a:buChar char="v"/>
            </a:pPr>
            <a:endParaRPr lang="pt-BR" sz="2400" u="sng" dirty="0"/>
          </a:p>
          <a:p>
            <a:pPr marL="0" indent="0" algn="just">
              <a:spcBef>
                <a:spcPts val="0"/>
              </a:spcBef>
            </a:pPr>
            <a:r>
              <a:rPr lang="pt-BR" sz="2400" b="1" u="sng" dirty="0"/>
              <a:t>pode</a:t>
            </a:r>
            <a:r>
              <a:rPr lang="pt-BR" sz="2400" dirty="0"/>
              <a:t> ser </a:t>
            </a:r>
            <a:r>
              <a:rPr lang="pt-BR" sz="2400" b="1" u="sng" dirty="0"/>
              <a:t>escrito de próprio punho ou mediante processo mecânico</a:t>
            </a:r>
            <a:r>
              <a:rPr lang="pt-BR" sz="2400" dirty="0"/>
              <a:t>, em </a:t>
            </a:r>
            <a:r>
              <a:rPr lang="pt-BR" sz="2400" b="1" u="sng" dirty="0"/>
              <a:t>língua nacional ou em estrangeira</a:t>
            </a:r>
            <a:r>
              <a:rPr lang="pt-BR" sz="2400" dirty="0"/>
              <a:t>, contanto que as </a:t>
            </a:r>
            <a:r>
              <a:rPr lang="pt-BR" sz="2400" b="1" u="sng" dirty="0"/>
              <a:t>testemunhas a compreendam</a:t>
            </a:r>
            <a:r>
              <a:rPr lang="pt-BR" sz="2400" dirty="0"/>
              <a:t>;</a:t>
            </a:r>
          </a:p>
          <a:p>
            <a:pPr marL="0" indent="0" algn="just">
              <a:spcBef>
                <a:spcPts val="0"/>
              </a:spcBef>
            </a:pPr>
            <a:endParaRPr lang="pt-BR" sz="2400" dirty="0"/>
          </a:p>
          <a:p>
            <a:pPr marL="0" indent="0" algn="just">
              <a:spcBef>
                <a:spcPts val="0"/>
              </a:spcBef>
            </a:pPr>
            <a:r>
              <a:rPr lang="pt-BR" sz="2400" dirty="0"/>
              <a:t>se escrito </a:t>
            </a:r>
            <a:r>
              <a:rPr lang="pt-BR" sz="2400" b="1" u="sng" dirty="0"/>
              <a:t>de próprio punho</a:t>
            </a:r>
            <a:r>
              <a:rPr lang="pt-BR" sz="2400" dirty="0"/>
              <a:t>, para ser </a:t>
            </a:r>
            <a:r>
              <a:rPr lang="pt-BR" sz="2400" b="1" u="sng" dirty="0"/>
              <a:t>válido</a:t>
            </a:r>
            <a:r>
              <a:rPr lang="pt-BR" sz="2400" dirty="0"/>
              <a:t>, tem de ser </a:t>
            </a:r>
            <a:r>
              <a:rPr lang="pt-BR" sz="2400" b="1" u="sng" dirty="0"/>
              <a:t>lido e assinado por quem o escreveu</a:t>
            </a:r>
            <a:r>
              <a:rPr lang="pt-BR" sz="2400" dirty="0"/>
              <a:t>, na presença de pelo menos </a:t>
            </a:r>
            <a:r>
              <a:rPr lang="pt-BR" sz="2400" b="1" u="sng" dirty="0"/>
              <a:t>três testemunhas</a:t>
            </a:r>
            <a:r>
              <a:rPr lang="pt-BR" sz="2400" dirty="0"/>
              <a:t>, que também o </a:t>
            </a:r>
            <a:r>
              <a:rPr lang="pt-BR" sz="2400" b="1" u="sng" dirty="0"/>
              <a:t>subscrevem</a:t>
            </a:r>
            <a:r>
              <a:rPr lang="pt-BR" sz="2400" dirty="0"/>
              <a:t>;</a:t>
            </a:r>
          </a:p>
          <a:p>
            <a:pPr marL="0" indent="0" algn="just">
              <a:spcBef>
                <a:spcPts val="0"/>
              </a:spcBef>
            </a:pPr>
            <a:endParaRPr lang="pt-BR" sz="2400" dirty="0"/>
          </a:p>
          <a:p>
            <a:pPr marL="0" indent="0" algn="just">
              <a:spcBef>
                <a:spcPts val="0"/>
              </a:spcBef>
            </a:pPr>
            <a:r>
              <a:rPr lang="pt-BR" sz="2400" dirty="0"/>
              <a:t>se </a:t>
            </a:r>
            <a:r>
              <a:rPr lang="pt-BR" sz="2400" b="1" u="sng" dirty="0"/>
              <a:t>elaborado por processo mecânico</a:t>
            </a:r>
            <a:r>
              <a:rPr lang="pt-BR" sz="2400" dirty="0"/>
              <a:t>, </a:t>
            </a:r>
            <a:r>
              <a:rPr lang="pt-BR" sz="2400" b="1" u="sng" dirty="0"/>
              <a:t>não</a:t>
            </a:r>
            <a:r>
              <a:rPr lang="pt-BR" sz="2400" dirty="0"/>
              <a:t> pode conter </a:t>
            </a:r>
            <a:r>
              <a:rPr lang="pt-BR" sz="2400" b="1" u="sng" dirty="0"/>
              <a:t>rasuras ou espaços em branco</a:t>
            </a:r>
            <a:r>
              <a:rPr lang="pt-BR" sz="2400" dirty="0"/>
              <a:t>, devendo ser </a:t>
            </a:r>
            <a:r>
              <a:rPr lang="pt-BR" sz="2400" b="1" u="sng" dirty="0"/>
              <a:t>assinado pelo testador</a:t>
            </a:r>
            <a:r>
              <a:rPr lang="pt-BR" sz="2400" dirty="0"/>
              <a:t>, </a:t>
            </a:r>
            <a:r>
              <a:rPr lang="pt-BR" sz="2400" b="1" u="sng" dirty="0"/>
              <a:t>depois</a:t>
            </a:r>
            <a:r>
              <a:rPr lang="pt-BR" sz="2400" dirty="0"/>
              <a:t> de o ter </a:t>
            </a:r>
            <a:r>
              <a:rPr lang="pt-BR" sz="2400" b="1" u="sng" dirty="0"/>
              <a:t>lido</a:t>
            </a:r>
            <a:r>
              <a:rPr lang="pt-BR" sz="2400" dirty="0"/>
              <a:t> na </a:t>
            </a:r>
            <a:r>
              <a:rPr lang="pt-BR" sz="2400" b="1" u="sng" dirty="0"/>
              <a:t>presença de pelo menos três testemunhas, que também o subscrevem</a:t>
            </a:r>
            <a:r>
              <a:rPr lang="pt-BR" sz="2400" dirty="0"/>
              <a:t>;</a:t>
            </a:r>
          </a:p>
        </p:txBody>
      </p:sp>
      <p:sp>
        <p:nvSpPr>
          <p:cNvPr id="4" name="Espaço Reservado para Rodapé 3">
            <a:extLst>
              <a:ext uri="{FF2B5EF4-FFF2-40B4-BE49-F238E27FC236}">
                <a16:creationId xmlns:a16="http://schemas.microsoft.com/office/drawing/2014/main" id="{291BA95A-CF7B-E747-A8D1-85FCCBB5B09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EE5250BF-CFAD-CB48-9B5C-FEF417FE5C2B}"/>
              </a:ext>
            </a:extLst>
          </p:cNvPr>
          <p:cNvSpPr>
            <a:spLocks noGrp="1"/>
          </p:cNvSpPr>
          <p:nvPr>
            <p:ph type="sldNum" sz="quarter" idx="12"/>
          </p:nvPr>
        </p:nvSpPr>
        <p:spPr/>
        <p:txBody>
          <a:bodyPr/>
          <a:lstStyle/>
          <a:p>
            <a:fld id="{20BC1486-347E-47CE-9F5E-1AA14666EB4A}" type="slidenum">
              <a:rPr lang="pt-BR" smtClean="0"/>
              <a:t>17</a:t>
            </a:fld>
            <a:endParaRPr lang="pt-BR"/>
          </a:p>
        </p:txBody>
      </p:sp>
    </p:spTree>
    <p:extLst>
      <p:ext uri="{BB962C8B-B14F-4D97-AF65-F5344CB8AC3E}">
        <p14:creationId xmlns:p14="http://schemas.microsoft.com/office/powerpoint/2010/main" val="1438985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Modalidades de testamento</a:t>
            </a:r>
            <a:br>
              <a:rPr lang="pt-BR" sz="4000" b="1" dirty="0">
                <a:solidFill>
                  <a:srgbClr val="FF0000"/>
                </a:solidFill>
                <a:effectLst>
                  <a:outerShdw blurRad="38100" dist="38100" dir="2700000" algn="tl">
                    <a:srgbClr val="000000">
                      <a:alpha val="43137"/>
                    </a:srgbClr>
                  </a:outerShdw>
                </a:effectLst>
              </a:rPr>
            </a:br>
            <a:r>
              <a:rPr lang="pt-BR" sz="4000" b="1" dirty="0">
                <a:solidFill>
                  <a:srgbClr val="FF0000"/>
                </a:solidFill>
                <a:effectLst>
                  <a:outerShdw blurRad="38100" dist="38100" dir="2700000" algn="tl">
                    <a:srgbClr val="000000">
                      <a:alpha val="43137"/>
                    </a:srgbClr>
                  </a:outerShdw>
                </a:effectLst>
              </a:rPr>
              <a:t>Testamentos ordinários ou comuns</a:t>
            </a:r>
            <a:endParaRPr lang="pt-BR" sz="4000" dirty="0"/>
          </a:p>
        </p:txBody>
      </p:sp>
      <p:sp>
        <p:nvSpPr>
          <p:cNvPr id="3" name="Espaço Reservado para Conteúdo 2"/>
          <p:cNvSpPr>
            <a:spLocks noGrp="1"/>
          </p:cNvSpPr>
          <p:nvPr>
            <p:ph idx="1"/>
          </p:nvPr>
        </p:nvSpPr>
        <p:spPr/>
        <p:txBody>
          <a:bodyPr/>
          <a:lstStyle/>
          <a:p>
            <a:pPr algn="just">
              <a:spcBef>
                <a:spcPts val="0"/>
              </a:spcBef>
              <a:buFont typeface="Wingdings" pitchFamily="2" charset="2"/>
              <a:buChar char="v"/>
            </a:pPr>
            <a:r>
              <a:rPr lang="pt-BR" sz="2400" u="sng" dirty="0"/>
              <a:t>testamento particular</a:t>
            </a:r>
          </a:p>
          <a:p>
            <a:pPr algn="just">
              <a:spcBef>
                <a:spcPts val="0"/>
              </a:spcBef>
              <a:buFont typeface="Wingdings" pitchFamily="2" charset="2"/>
              <a:buChar char="v"/>
            </a:pPr>
            <a:endParaRPr lang="pt-BR" sz="2400" u="sng" dirty="0"/>
          </a:p>
          <a:p>
            <a:pPr algn="just"/>
            <a:r>
              <a:rPr lang="pt-BR" sz="2400" b="1" u="sng" dirty="0"/>
              <a:t>após o falecimento</a:t>
            </a:r>
            <a:r>
              <a:rPr lang="pt-BR" sz="2400" dirty="0"/>
              <a:t>, o testamento será </a:t>
            </a:r>
            <a:r>
              <a:rPr lang="pt-BR" sz="2400" b="1" u="sng" dirty="0"/>
              <a:t>publicado em juízo</a:t>
            </a:r>
            <a:r>
              <a:rPr lang="pt-BR" sz="2400" dirty="0"/>
              <a:t>, com a </a:t>
            </a:r>
            <a:r>
              <a:rPr lang="pt-BR" sz="2400" b="1" u="sng" dirty="0"/>
              <a:t>citação dos herdeiros legítimos</a:t>
            </a:r>
            <a:r>
              <a:rPr lang="pt-BR" sz="2400" dirty="0"/>
              <a:t>;</a:t>
            </a:r>
          </a:p>
          <a:p>
            <a:pPr algn="just"/>
            <a:r>
              <a:rPr lang="pt-BR" sz="2400" dirty="0"/>
              <a:t>se as </a:t>
            </a:r>
            <a:r>
              <a:rPr lang="pt-BR" sz="2400" b="1" u="sng" dirty="0"/>
              <a:t>testemunhas</a:t>
            </a:r>
            <a:r>
              <a:rPr lang="pt-BR" sz="2400" dirty="0"/>
              <a:t> forem </a:t>
            </a:r>
            <a:r>
              <a:rPr lang="pt-BR" sz="2400" b="1" u="sng" dirty="0"/>
              <a:t>contestes</a:t>
            </a:r>
            <a:r>
              <a:rPr lang="pt-BR" sz="2400" dirty="0"/>
              <a:t> sobre o fato da </a:t>
            </a:r>
            <a:r>
              <a:rPr lang="pt-BR" sz="2400" b="1" u="sng" dirty="0"/>
              <a:t>disposição</a:t>
            </a:r>
            <a:r>
              <a:rPr lang="pt-BR" sz="2400" dirty="0"/>
              <a:t>, ou, ao menos, sobre a respectiva </a:t>
            </a:r>
            <a:r>
              <a:rPr lang="pt-BR" sz="2400" b="1" u="sng" dirty="0"/>
              <a:t>leitura perante elas</a:t>
            </a:r>
            <a:r>
              <a:rPr lang="pt-BR" sz="2400" dirty="0"/>
              <a:t>, e </a:t>
            </a:r>
            <a:r>
              <a:rPr lang="pt-BR" sz="2400" b="1" u="sng" dirty="0"/>
              <a:t>reconhecerem as próprias assinaturas</a:t>
            </a:r>
            <a:r>
              <a:rPr lang="pt-BR" sz="2400" dirty="0"/>
              <a:t>, assim como a do </a:t>
            </a:r>
            <a:r>
              <a:rPr lang="pt-BR" sz="2400" b="1" u="sng" dirty="0"/>
              <a:t>testador</a:t>
            </a:r>
            <a:r>
              <a:rPr lang="pt-BR" sz="2400" dirty="0"/>
              <a:t>, o testamento será </a:t>
            </a:r>
            <a:r>
              <a:rPr lang="pt-BR" sz="2400" b="1" u="sng" dirty="0"/>
              <a:t>confirmado</a:t>
            </a:r>
            <a:r>
              <a:rPr lang="pt-BR" sz="2400" dirty="0"/>
              <a:t>;</a:t>
            </a:r>
          </a:p>
          <a:p>
            <a:pPr algn="just"/>
            <a:r>
              <a:rPr lang="pt-BR" sz="2400" dirty="0"/>
              <a:t>se </a:t>
            </a:r>
            <a:r>
              <a:rPr lang="pt-BR" sz="2400" b="1" u="sng" dirty="0"/>
              <a:t>faltarem testemunhas</a:t>
            </a:r>
            <a:r>
              <a:rPr lang="pt-BR" sz="2400" dirty="0"/>
              <a:t>, por morte ou ausência, mas pelo menos </a:t>
            </a:r>
            <a:r>
              <a:rPr lang="pt-BR" sz="2400" b="1" u="sng" dirty="0"/>
              <a:t>uma delas o reconhecer</a:t>
            </a:r>
            <a:r>
              <a:rPr lang="pt-BR" sz="2400" dirty="0"/>
              <a:t>, o </a:t>
            </a:r>
            <a:r>
              <a:rPr lang="pt-BR" sz="2400" b="1" u="sng" dirty="0"/>
              <a:t>testamento poderá</a:t>
            </a:r>
            <a:r>
              <a:rPr lang="pt-BR" sz="2400" dirty="0"/>
              <a:t> ser </a:t>
            </a:r>
            <a:r>
              <a:rPr lang="pt-BR" sz="2400" b="1" u="sng" dirty="0"/>
              <a:t>confirmado</a:t>
            </a:r>
            <a:r>
              <a:rPr lang="pt-BR" sz="2400" dirty="0"/>
              <a:t>, se, a </a:t>
            </a:r>
            <a:r>
              <a:rPr lang="pt-BR" sz="2400" b="1" u="sng" dirty="0"/>
              <a:t>critério do juiz</a:t>
            </a:r>
            <a:r>
              <a:rPr lang="pt-BR" sz="2400" dirty="0"/>
              <a:t>, houver </a:t>
            </a:r>
            <a:r>
              <a:rPr lang="pt-BR" sz="2400" b="1" u="sng" dirty="0"/>
              <a:t>prova suficiente de sua veracidade</a:t>
            </a:r>
            <a:r>
              <a:rPr lang="pt-BR" sz="2400" dirty="0"/>
              <a:t>;</a:t>
            </a:r>
          </a:p>
        </p:txBody>
      </p:sp>
      <p:sp>
        <p:nvSpPr>
          <p:cNvPr id="4" name="Espaço Reservado para Rodapé 3">
            <a:extLst>
              <a:ext uri="{FF2B5EF4-FFF2-40B4-BE49-F238E27FC236}">
                <a16:creationId xmlns:a16="http://schemas.microsoft.com/office/drawing/2014/main" id="{291BA95A-CF7B-E747-A8D1-85FCCBB5B09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EE5250BF-CFAD-CB48-9B5C-FEF417FE5C2B}"/>
              </a:ext>
            </a:extLst>
          </p:cNvPr>
          <p:cNvSpPr>
            <a:spLocks noGrp="1"/>
          </p:cNvSpPr>
          <p:nvPr>
            <p:ph type="sldNum" sz="quarter" idx="12"/>
          </p:nvPr>
        </p:nvSpPr>
        <p:spPr/>
        <p:txBody>
          <a:bodyPr/>
          <a:lstStyle/>
          <a:p>
            <a:fld id="{20BC1486-347E-47CE-9F5E-1AA14666EB4A}" type="slidenum">
              <a:rPr lang="pt-BR" smtClean="0"/>
              <a:t>18</a:t>
            </a:fld>
            <a:endParaRPr lang="pt-BR"/>
          </a:p>
        </p:txBody>
      </p:sp>
    </p:spTree>
    <p:extLst>
      <p:ext uri="{BB962C8B-B14F-4D97-AF65-F5344CB8AC3E}">
        <p14:creationId xmlns:p14="http://schemas.microsoft.com/office/powerpoint/2010/main" val="2557868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Modalidades de testamento</a:t>
            </a:r>
            <a:br>
              <a:rPr lang="pt-BR" sz="4000" b="1" dirty="0">
                <a:solidFill>
                  <a:srgbClr val="FF0000"/>
                </a:solidFill>
                <a:effectLst>
                  <a:outerShdw blurRad="38100" dist="38100" dir="2700000" algn="tl">
                    <a:srgbClr val="000000">
                      <a:alpha val="43137"/>
                    </a:srgbClr>
                  </a:outerShdw>
                </a:effectLst>
              </a:rPr>
            </a:br>
            <a:r>
              <a:rPr lang="pt-BR" sz="4000" b="1" dirty="0">
                <a:solidFill>
                  <a:srgbClr val="FF0000"/>
                </a:solidFill>
                <a:effectLst>
                  <a:outerShdw blurRad="38100" dist="38100" dir="2700000" algn="tl">
                    <a:srgbClr val="000000">
                      <a:alpha val="43137"/>
                    </a:srgbClr>
                  </a:outerShdw>
                </a:effectLst>
              </a:rPr>
              <a:t>Testamentos ordinários ou comuns</a:t>
            </a:r>
            <a:endParaRPr lang="pt-BR" sz="4000" dirty="0"/>
          </a:p>
        </p:txBody>
      </p:sp>
      <p:sp>
        <p:nvSpPr>
          <p:cNvPr id="3" name="Espaço Reservado para Conteúdo 2"/>
          <p:cNvSpPr>
            <a:spLocks noGrp="1"/>
          </p:cNvSpPr>
          <p:nvPr>
            <p:ph idx="1"/>
          </p:nvPr>
        </p:nvSpPr>
        <p:spPr/>
        <p:txBody>
          <a:bodyPr/>
          <a:lstStyle/>
          <a:p>
            <a:pPr algn="just">
              <a:spcBef>
                <a:spcPts val="0"/>
              </a:spcBef>
              <a:buFont typeface="Wingdings" pitchFamily="2" charset="2"/>
              <a:buChar char="v"/>
            </a:pPr>
            <a:r>
              <a:rPr lang="pt-BR" sz="2400" u="sng" dirty="0"/>
              <a:t>testamento particular</a:t>
            </a:r>
          </a:p>
          <a:p>
            <a:pPr algn="just">
              <a:spcBef>
                <a:spcPts val="0"/>
              </a:spcBef>
              <a:buFont typeface="Wingdings" pitchFamily="2" charset="2"/>
              <a:buChar char="v"/>
            </a:pPr>
            <a:endParaRPr lang="pt-BR" sz="2400" u="sng" dirty="0"/>
          </a:p>
          <a:p>
            <a:pPr algn="just"/>
            <a:r>
              <a:rPr lang="pt-BR" sz="2400" dirty="0"/>
              <a:t>o testamento redigido de </a:t>
            </a:r>
            <a:r>
              <a:rPr lang="pt-BR" sz="2400" b="1" u="sng" dirty="0"/>
              <a:t>próprio punho, assinado pelo testador e sem testemunhas</a:t>
            </a:r>
            <a:r>
              <a:rPr lang="pt-BR" sz="2400" dirty="0"/>
              <a:t>, </a:t>
            </a:r>
            <a:r>
              <a:rPr lang="pt-BR" sz="2400" b="1" u="sng" dirty="0"/>
              <a:t>poderá</a:t>
            </a:r>
            <a:r>
              <a:rPr lang="pt-BR" sz="2400" dirty="0"/>
              <a:t>, em </a:t>
            </a:r>
            <a:r>
              <a:rPr lang="pt-BR" sz="2400" b="1" u="sng" dirty="0"/>
              <a:t>circunstâncias excepcionais ali declaradas</a:t>
            </a:r>
            <a:r>
              <a:rPr lang="pt-BR" sz="2400" dirty="0"/>
              <a:t>, ser </a:t>
            </a:r>
            <a:r>
              <a:rPr lang="pt-BR" sz="2400" b="1" u="sng" dirty="0"/>
              <a:t>confirmado</a:t>
            </a:r>
            <a:r>
              <a:rPr lang="pt-BR" sz="2400" dirty="0"/>
              <a:t>, a critério do juiz.</a:t>
            </a:r>
          </a:p>
        </p:txBody>
      </p:sp>
      <p:sp>
        <p:nvSpPr>
          <p:cNvPr id="4" name="Espaço Reservado para Rodapé 3">
            <a:extLst>
              <a:ext uri="{FF2B5EF4-FFF2-40B4-BE49-F238E27FC236}">
                <a16:creationId xmlns:a16="http://schemas.microsoft.com/office/drawing/2014/main" id="{291BA95A-CF7B-E747-A8D1-85FCCBB5B09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EE5250BF-CFAD-CB48-9B5C-FEF417FE5C2B}"/>
              </a:ext>
            </a:extLst>
          </p:cNvPr>
          <p:cNvSpPr>
            <a:spLocks noGrp="1"/>
          </p:cNvSpPr>
          <p:nvPr>
            <p:ph type="sldNum" sz="quarter" idx="12"/>
          </p:nvPr>
        </p:nvSpPr>
        <p:spPr/>
        <p:txBody>
          <a:bodyPr/>
          <a:lstStyle/>
          <a:p>
            <a:fld id="{20BC1486-347E-47CE-9F5E-1AA14666EB4A}" type="slidenum">
              <a:rPr lang="pt-BR" smtClean="0"/>
              <a:t>19</a:t>
            </a:fld>
            <a:endParaRPr lang="pt-BR"/>
          </a:p>
        </p:txBody>
      </p:sp>
    </p:spTree>
    <p:extLst>
      <p:ext uri="{BB962C8B-B14F-4D97-AF65-F5344CB8AC3E}">
        <p14:creationId xmlns:p14="http://schemas.microsoft.com/office/powerpoint/2010/main" val="2101636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Testamento</a:t>
            </a:r>
            <a:endParaRPr lang="pt-BR" sz="4000" dirty="0"/>
          </a:p>
        </p:txBody>
      </p:sp>
      <p:sp>
        <p:nvSpPr>
          <p:cNvPr id="3" name="Espaço Reservado para Conteúdo 2"/>
          <p:cNvSpPr>
            <a:spLocks noGrp="1"/>
          </p:cNvSpPr>
          <p:nvPr>
            <p:ph idx="1"/>
          </p:nvPr>
        </p:nvSpPr>
        <p:spPr/>
        <p:txBody>
          <a:bodyPr/>
          <a:lstStyle/>
          <a:p>
            <a:pPr marL="0" indent="0" algn="ctr">
              <a:buNone/>
            </a:pPr>
            <a:endParaRPr lang="pt-BR" dirty="0"/>
          </a:p>
          <a:p>
            <a:pPr marL="457200" lvl="1" indent="0" algn="just">
              <a:buNone/>
            </a:pPr>
            <a:r>
              <a:rPr lang="pt-BR" sz="2800" dirty="0"/>
              <a:t>“O testamento é um negócio jurídico unilateral, solene, personalíssimo e revogável, pelo qual o testador faz disposições de caráter patrimonial ou pessoal, para produzir efeitos depois de sua morte” (SIMÃO, José Fernando, </a:t>
            </a:r>
            <a:r>
              <a:rPr lang="pt-BR" sz="2800" i="1" dirty="0"/>
              <a:t>Código Civil comentado – doutrina e jurisprudência</a:t>
            </a:r>
            <a:r>
              <a:rPr lang="pt-BR" sz="2800" dirty="0"/>
              <a:t>, coordenação Anderson </a:t>
            </a:r>
            <a:r>
              <a:rPr lang="pt-BR" sz="2800" dirty="0" err="1"/>
              <a:t>Schreiber</a:t>
            </a:r>
            <a:r>
              <a:rPr lang="pt-BR" sz="2800" dirty="0"/>
              <a:t>[...]. Rio de Janeiro: Forense, 2019).</a:t>
            </a:r>
          </a:p>
        </p:txBody>
      </p:sp>
      <p:sp>
        <p:nvSpPr>
          <p:cNvPr id="4" name="Espaço Reservado para Rodapé 3">
            <a:extLst>
              <a:ext uri="{FF2B5EF4-FFF2-40B4-BE49-F238E27FC236}">
                <a16:creationId xmlns:a16="http://schemas.microsoft.com/office/drawing/2014/main" id="{297C73AE-99B1-E343-991A-7EB0D0BAA173}"/>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A715C089-A587-2041-AECC-6454D8CC1C26}"/>
              </a:ext>
            </a:extLst>
          </p:cNvPr>
          <p:cNvSpPr>
            <a:spLocks noGrp="1"/>
          </p:cNvSpPr>
          <p:nvPr>
            <p:ph type="sldNum" sz="quarter" idx="12"/>
          </p:nvPr>
        </p:nvSpPr>
        <p:spPr/>
        <p:txBody>
          <a:bodyPr/>
          <a:lstStyle/>
          <a:p>
            <a:fld id="{20BC1486-347E-47CE-9F5E-1AA14666EB4A}" type="slidenum">
              <a:rPr lang="pt-BR" smtClean="0"/>
              <a:t>2</a:t>
            </a:fld>
            <a:endParaRPr lang="pt-BR"/>
          </a:p>
        </p:txBody>
      </p:sp>
    </p:spTree>
    <p:extLst>
      <p:ext uri="{BB962C8B-B14F-4D97-AF65-F5344CB8AC3E}">
        <p14:creationId xmlns:p14="http://schemas.microsoft.com/office/powerpoint/2010/main" val="238676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Modalidades de testamento</a:t>
            </a:r>
            <a:br>
              <a:rPr lang="pt-BR" sz="4000" b="1" dirty="0">
                <a:solidFill>
                  <a:srgbClr val="FF0000"/>
                </a:solidFill>
                <a:effectLst>
                  <a:outerShdw blurRad="38100" dist="38100" dir="2700000" algn="tl">
                    <a:srgbClr val="000000">
                      <a:alpha val="43137"/>
                    </a:srgbClr>
                  </a:outerShdw>
                </a:effectLst>
              </a:rPr>
            </a:br>
            <a:r>
              <a:rPr lang="pt-BR" sz="4000" b="1" dirty="0">
                <a:solidFill>
                  <a:srgbClr val="FF0000"/>
                </a:solidFill>
                <a:effectLst>
                  <a:outerShdw blurRad="38100" dist="38100" dir="2700000" algn="tl">
                    <a:srgbClr val="000000">
                      <a:alpha val="43137"/>
                    </a:srgbClr>
                  </a:outerShdw>
                </a:effectLst>
              </a:rPr>
              <a:t>Testamentos especiais</a:t>
            </a:r>
            <a:endParaRPr lang="pt-BR" sz="4000" dirty="0"/>
          </a:p>
        </p:txBody>
      </p:sp>
      <p:sp>
        <p:nvSpPr>
          <p:cNvPr id="3" name="Espaço Reservado para Conteúdo 2"/>
          <p:cNvSpPr>
            <a:spLocks noGrp="1"/>
          </p:cNvSpPr>
          <p:nvPr>
            <p:ph idx="1"/>
          </p:nvPr>
        </p:nvSpPr>
        <p:spPr/>
        <p:txBody>
          <a:bodyPr>
            <a:noAutofit/>
          </a:bodyPr>
          <a:lstStyle/>
          <a:p>
            <a:pPr algn="just">
              <a:spcBef>
                <a:spcPts val="0"/>
              </a:spcBef>
              <a:buFont typeface="Wingdings" pitchFamily="2" charset="2"/>
              <a:buChar char="v"/>
            </a:pPr>
            <a:r>
              <a:rPr lang="pt-BR" sz="2400" u="sng" dirty="0"/>
              <a:t>testamento marítimo/aeronáutico</a:t>
            </a:r>
            <a:r>
              <a:rPr lang="pt-BR" sz="2400" dirty="0"/>
              <a:t> (</a:t>
            </a:r>
            <a:r>
              <a:rPr lang="pt-BR" sz="2400" dirty="0" err="1"/>
              <a:t>arts</a:t>
            </a:r>
            <a:r>
              <a:rPr lang="pt-BR" sz="2400" dirty="0"/>
              <a:t>. 1.888 a 1.892) </a:t>
            </a:r>
            <a:endParaRPr lang="pt-BR" sz="2400" u="sng" dirty="0"/>
          </a:p>
          <a:p>
            <a:pPr algn="just"/>
            <a:r>
              <a:rPr lang="pt-BR" sz="2400" dirty="0"/>
              <a:t>em </a:t>
            </a:r>
            <a:r>
              <a:rPr lang="pt-BR" sz="2400" b="1" u="sng" dirty="0"/>
              <a:t>viagem</a:t>
            </a:r>
            <a:r>
              <a:rPr lang="pt-BR" sz="2400" dirty="0"/>
              <a:t>, a bordo de </a:t>
            </a:r>
            <a:r>
              <a:rPr lang="pt-BR" sz="2400" b="1" u="sng" dirty="0"/>
              <a:t>navio nacional, de guerra ou mercante</a:t>
            </a:r>
            <a:r>
              <a:rPr lang="pt-BR" sz="2400" dirty="0"/>
              <a:t>, quando se testará </a:t>
            </a:r>
            <a:r>
              <a:rPr lang="pt-BR" sz="2400" b="1" u="sng" dirty="0"/>
              <a:t>perante o comandante</a:t>
            </a:r>
            <a:r>
              <a:rPr lang="pt-BR" sz="2400" dirty="0"/>
              <a:t>, em presença de </a:t>
            </a:r>
            <a:r>
              <a:rPr lang="pt-BR" sz="2400" b="1" u="sng" dirty="0"/>
              <a:t>duas testemunhas</a:t>
            </a:r>
            <a:r>
              <a:rPr lang="pt-BR" sz="2400" dirty="0"/>
              <a:t>, por forma que corresponda ao testamento público ou ao cerrado, dando-se o </a:t>
            </a:r>
            <a:r>
              <a:rPr lang="pt-BR" sz="2400" b="1" u="sng" dirty="0"/>
              <a:t>registro no diário de bordo</a:t>
            </a:r>
            <a:r>
              <a:rPr lang="pt-BR" sz="2400" dirty="0"/>
              <a:t>;</a:t>
            </a:r>
          </a:p>
          <a:p>
            <a:pPr algn="just"/>
            <a:r>
              <a:rPr lang="pt-BR" sz="2400" dirty="0"/>
              <a:t>em </a:t>
            </a:r>
            <a:r>
              <a:rPr lang="pt-BR" sz="2400" b="1" u="sng" dirty="0"/>
              <a:t>viagem</a:t>
            </a:r>
            <a:r>
              <a:rPr lang="pt-BR" sz="2400" dirty="0"/>
              <a:t>, a bordo de </a:t>
            </a:r>
            <a:r>
              <a:rPr lang="pt-BR" sz="2400" b="1" u="sng" dirty="0"/>
              <a:t>aeronave militar ou comercial</a:t>
            </a:r>
            <a:r>
              <a:rPr lang="pt-BR" sz="2400" dirty="0"/>
              <a:t>, quando se testará </a:t>
            </a:r>
            <a:r>
              <a:rPr lang="pt-BR" sz="2400" b="1" u="sng" dirty="0"/>
              <a:t>perante pessoa designada pelo comandante</a:t>
            </a:r>
            <a:r>
              <a:rPr lang="pt-BR" sz="2400" dirty="0"/>
              <a:t>, em presença de </a:t>
            </a:r>
            <a:r>
              <a:rPr lang="pt-BR" sz="2400" b="1" u="sng" dirty="0"/>
              <a:t>duas testemunhas</a:t>
            </a:r>
            <a:r>
              <a:rPr lang="pt-BR" sz="2400" dirty="0"/>
              <a:t>, por forma que corresponda ao testamento público ou ao cerrado, dando-se o </a:t>
            </a:r>
            <a:r>
              <a:rPr lang="pt-BR" sz="2400" b="1" u="sng" dirty="0"/>
              <a:t>registro no diário de bordo</a:t>
            </a:r>
            <a:r>
              <a:rPr lang="pt-BR" sz="2400" dirty="0"/>
              <a:t>;</a:t>
            </a:r>
          </a:p>
          <a:p>
            <a:pPr algn="just"/>
            <a:r>
              <a:rPr lang="pt-BR" sz="2400" dirty="0"/>
              <a:t>ambos permanecem sob a </a:t>
            </a:r>
            <a:r>
              <a:rPr lang="pt-BR" sz="2400" b="1" u="sng" dirty="0"/>
              <a:t>guarda do comandante</a:t>
            </a:r>
            <a:r>
              <a:rPr lang="pt-BR" sz="2400" dirty="0"/>
              <a:t>, que o </a:t>
            </a:r>
            <a:r>
              <a:rPr lang="pt-BR" sz="2400" b="1" u="sng" dirty="0"/>
              <a:t>entregará</a:t>
            </a:r>
            <a:r>
              <a:rPr lang="pt-BR" sz="2400" dirty="0"/>
              <a:t> às </a:t>
            </a:r>
            <a:r>
              <a:rPr lang="pt-BR" sz="2400" b="1" u="sng" dirty="0"/>
              <a:t>autoridades administrativas do primeiro porto ou aeroporto nacional</a:t>
            </a:r>
            <a:r>
              <a:rPr lang="pt-BR" sz="2400" dirty="0"/>
              <a:t>, contra recibo </a:t>
            </a:r>
            <a:r>
              <a:rPr lang="pt-BR" sz="2400" b="1" u="sng" dirty="0"/>
              <a:t>averbado no diário de bordo</a:t>
            </a:r>
            <a:r>
              <a:rPr lang="pt-BR" sz="2400" dirty="0"/>
              <a:t>;</a:t>
            </a:r>
            <a:endParaRPr lang="pt-BR" sz="2400" u="sng" dirty="0"/>
          </a:p>
        </p:txBody>
      </p:sp>
      <p:sp>
        <p:nvSpPr>
          <p:cNvPr id="4" name="Espaço Reservado para Rodapé 3">
            <a:extLst>
              <a:ext uri="{FF2B5EF4-FFF2-40B4-BE49-F238E27FC236}">
                <a16:creationId xmlns:a16="http://schemas.microsoft.com/office/drawing/2014/main" id="{291BA95A-CF7B-E747-A8D1-85FCCBB5B09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EE5250BF-CFAD-CB48-9B5C-FEF417FE5C2B}"/>
              </a:ext>
            </a:extLst>
          </p:cNvPr>
          <p:cNvSpPr>
            <a:spLocks noGrp="1"/>
          </p:cNvSpPr>
          <p:nvPr>
            <p:ph type="sldNum" sz="quarter" idx="12"/>
          </p:nvPr>
        </p:nvSpPr>
        <p:spPr/>
        <p:txBody>
          <a:bodyPr/>
          <a:lstStyle/>
          <a:p>
            <a:fld id="{20BC1486-347E-47CE-9F5E-1AA14666EB4A}" type="slidenum">
              <a:rPr lang="pt-BR" smtClean="0"/>
              <a:t>20</a:t>
            </a:fld>
            <a:endParaRPr lang="pt-BR"/>
          </a:p>
        </p:txBody>
      </p:sp>
    </p:spTree>
    <p:extLst>
      <p:ext uri="{BB962C8B-B14F-4D97-AF65-F5344CB8AC3E}">
        <p14:creationId xmlns:p14="http://schemas.microsoft.com/office/powerpoint/2010/main" val="2707070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Modalidades de testamento</a:t>
            </a:r>
            <a:br>
              <a:rPr lang="pt-BR" sz="4000" b="1" dirty="0">
                <a:solidFill>
                  <a:srgbClr val="FF0000"/>
                </a:solidFill>
                <a:effectLst>
                  <a:outerShdw blurRad="38100" dist="38100" dir="2700000" algn="tl">
                    <a:srgbClr val="000000">
                      <a:alpha val="43137"/>
                    </a:srgbClr>
                  </a:outerShdw>
                </a:effectLst>
              </a:rPr>
            </a:br>
            <a:r>
              <a:rPr lang="pt-BR" sz="4000" b="1" dirty="0">
                <a:solidFill>
                  <a:srgbClr val="FF0000"/>
                </a:solidFill>
                <a:effectLst>
                  <a:outerShdw blurRad="38100" dist="38100" dir="2700000" algn="tl">
                    <a:srgbClr val="000000">
                      <a:alpha val="43137"/>
                    </a:srgbClr>
                  </a:outerShdw>
                </a:effectLst>
              </a:rPr>
              <a:t>Testamentos especiais</a:t>
            </a:r>
            <a:endParaRPr lang="pt-BR" sz="4000" dirty="0"/>
          </a:p>
        </p:txBody>
      </p:sp>
      <p:sp>
        <p:nvSpPr>
          <p:cNvPr id="3" name="Espaço Reservado para Conteúdo 2"/>
          <p:cNvSpPr>
            <a:spLocks noGrp="1"/>
          </p:cNvSpPr>
          <p:nvPr>
            <p:ph idx="1"/>
          </p:nvPr>
        </p:nvSpPr>
        <p:spPr/>
        <p:txBody>
          <a:bodyPr>
            <a:noAutofit/>
          </a:bodyPr>
          <a:lstStyle/>
          <a:p>
            <a:pPr algn="just">
              <a:spcBef>
                <a:spcPts val="0"/>
              </a:spcBef>
              <a:buFont typeface="Wingdings" pitchFamily="2" charset="2"/>
              <a:buChar char="v"/>
            </a:pPr>
            <a:r>
              <a:rPr lang="pt-BR" sz="2400" u="sng" dirty="0"/>
              <a:t>testamento marítimo/aeronáutico</a:t>
            </a:r>
            <a:r>
              <a:rPr lang="pt-BR" sz="2400" dirty="0"/>
              <a:t> (</a:t>
            </a:r>
            <a:r>
              <a:rPr lang="pt-BR" sz="2400" dirty="0" err="1"/>
              <a:t>arts</a:t>
            </a:r>
            <a:r>
              <a:rPr lang="pt-BR" sz="2400" dirty="0"/>
              <a:t>. 1.888 a 1.892) </a:t>
            </a:r>
          </a:p>
          <a:p>
            <a:pPr algn="just">
              <a:spcBef>
                <a:spcPts val="0"/>
              </a:spcBef>
              <a:buFont typeface="Wingdings" pitchFamily="2" charset="2"/>
              <a:buChar char="v"/>
            </a:pPr>
            <a:endParaRPr lang="pt-BR" sz="2400" u="sng" dirty="0"/>
          </a:p>
          <a:p>
            <a:pPr algn="just"/>
            <a:r>
              <a:rPr lang="pt-BR" sz="2400" b="1" u="sng" dirty="0"/>
              <a:t>caduca</a:t>
            </a:r>
            <a:r>
              <a:rPr lang="pt-BR" sz="2400" dirty="0"/>
              <a:t> o testamento marítimo, ou aeronáutico, </a:t>
            </a:r>
            <a:r>
              <a:rPr lang="pt-BR" sz="2400" b="1" u="sng" dirty="0"/>
              <a:t>se</a:t>
            </a:r>
            <a:r>
              <a:rPr lang="pt-BR" sz="2400" dirty="0"/>
              <a:t> o </a:t>
            </a:r>
            <a:r>
              <a:rPr lang="pt-BR" sz="2400" b="1" u="sng" dirty="0"/>
              <a:t>testador não morrer na viagem, nem nos noventa dias subsequentes ao seu desembarque em terra, onde possa fazer, na forma ordinária, outro testamento</a:t>
            </a:r>
            <a:r>
              <a:rPr lang="pt-BR" sz="2400" dirty="0"/>
              <a:t>;</a:t>
            </a:r>
          </a:p>
          <a:p>
            <a:pPr algn="just"/>
            <a:endParaRPr lang="pt-BR" sz="2400" dirty="0"/>
          </a:p>
          <a:p>
            <a:pPr algn="just"/>
            <a:r>
              <a:rPr lang="pt-BR" sz="2400" b="1" u="sng" dirty="0"/>
              <a:t>não valerá</a:t>
            </a:r>
            <a:r>
              <a:rPr lang="pt-BR" sz="2400" dirty="0"/>
              <a:t> o testamento </a:t>
            </a:r>
            <a:r>
              <a:rPr lang="pt-BR" sz="2400" b="1" u="sng" dirty="0"/>
              <a:t>marítimo</a:t>
            </a:r>
            <a:r>
              <a:rPr lang="pt-BR" sz="2400" dirty="0"/>
              <a:t>, ainda que feito no curso de uma viagem, se, ao tempo em que se fez, o </a:t>
            </a:r>
            <a:r>
              <a:rPr lang="pt-BR" sz="2400" b="1" u="sng" dirty="0"/>
              <a:t>navio</a:t>
            </a:r>
            <a:r>
              <a:rPr lang="pt-BR" sz="2400" dirty="0"/>
              <a:t> estava </a:t>
            </a:r>
            <a:r>
              <a:rPr lang="pt-BR" sz="2400" b="1" u="sng" dirty="0"/>
              <a:t>em porto onde o testador pudesse desembarcar e testar na forma ordinária</a:t>
            </a:r>
            <a:r>
              <a:rPr lang="pt-BR" sz="2400" dirty="0"/>
              <a:t>.</a:t>
            </a:r>
          </a:p>
          <a:p>
            <a:pPr marL="0" indent="0">
              <a:buNone/>
            </a:pPr>
            <a:br>
              <a:rPr lang="pt-BR" sz="2400" dirty="0"/>
            </a:br>
            <a:endParaRPr lang="pt-BR" sz="2400" dirty="0"/>
          </a:p>
          <a:p>
            <a:pPr marL="0" indent="0" algn="just">
              <a:buNone/>
            </a:pPr>
            <a:endParaRPr lang="pt-BR" sz="2400" u="sng" dirty="0"/>
          </a:p>
        </p:txBody>
      </p:sp>
      <p:sp>
        <p:nvSpPr>
          <p:cNvPr id="4" name="Espaço Reservado para Rodapé 3">
            <a:extLst>
              <a:ext uri="{FF2B5EF4-FFF2-40B4-BE49-F238E27FC236}">
                <a16:creationId xmlns:a16="http://schemas.microsoft.com/office/drawing/2014/main" id="{291BA95A-CF7B-E747-A8D1-85FCCBB5B09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EE5250BF-CFAD-CB48-9B5C-FEF417FE5C2B}"/>
              </a:ext>
            </a:extLst>
          </p:cNvPr>
          <p:cNvSpPr>
            <a:spLocks noGrp="1"/>
          </p:cNvSpPr>
          <p:nvPr>
            <p:ph type="sldNum" sz="quarter" idx="12"/>
          </p:nvPr>
        </p:nvSpPr>
        <p:spPr/>
        <p:txBody>
          <a:bodyPr/>
          <a:lstStyle/>
          <a:p>
            <a:fld id="{20BC1486-347E-47CE-9F5E-1AA14666EB4A}" type="slidenum">
              <a:rPr lang="pt-BR" smtClean="0"/>
              <a:t>21</a:t>
            </a:fld>
            <a:endParaRPr lang="pt-BR"/>
          </a:p>
        </p:txBody>
      </p:sp>
    </p:spTree>
    <p:extLst>
      <p:ext uri="{BB962C8B-B14F-4D97-AF65-F5344CB8AC3E}">
        <p14:creationId xmlns:p14="http://schemas.microsoft.com/office/powerpoint/2010/main" val="3229701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Modalidades de testamento</a:t>
            </a:r>
            <a:br>
              <a:rPr lang="pt-BR" sz="4000" b="1" dirty="0">
                <a:solidFill>
                  <a:srgbClr val="FF0000"/>
                </a:solidFill>
                <a:effectLst>
                  <a:outerShdw blurRad="38100" dist="38100" dir="2700000" algn="tl">
                    <a:srgbClr val="000000">
                      <a:alpha val="43137"/>
                    </a:srgbClr>
                  </a:outerShdw>
                </a:effectLst>
              </a:rPr>
            </a:br>
            <a:r>
              <a:rPr lang="pt-BR" sz="4000" b="1" dirty="0">
                <a:solidFill>
                  <a:srgbClr val="FF0000"/>
                </a:solidFill>
                <a:effectLst>
                  <a:outerShdw blurRad="38100" dist="38100" dir="2700000" algn="tl">
                    <a:srgbClr val="000000">
                      <a:alpha val="43137"/>
                    </a:srgbClr>
                  </a:outerShdw>
                </a:effectLst>
              </a:rPr>
              <a:t>Testamentos especiais</a:t>
            </a:r>
            <a:endParaRPr lang="pt-BR" sz="4000" dirty="0"/>
          </a:p>
        </p:txBody>
      </p:sp>
      <p:sp>
        <p:nvSpPr>
          <p:cNvPr id="3" name="Espaço Reservado para Conteúdo 2"/>
          <p:cNvSpPr>
            <a:spLocks noGrp="1"/>
          </p:cNvSpPr>
          <p:nvPr>
            <p:ph idx="1"/>
          </p:nvPr>
        </p:nvSpPr>
        <p:spPr/>
        <p:txBody>
          <a:bodyPr>
            <a:noAutofit/>
          </a:bodyPr>
          <a:lstStyle/>
          <a:p>
            <a:pPr algn="just">
              <a:spcBef>
                <a:spcPts val="0"/>
              </a:spcBef>
              <a:buFont typeface="Wingdings" pitchFamily="2" charset="2"/>
              <a:buChar char="v"/>
            </a:pPr>
            <a:r>
              <a:rPr lang="pt-BR" sz="2400" u="sng" dirty="0"/>
              <a:t>testamento militar</a:t>
            </a:r>
            <a:r>
              <a:rPr lang="pt-BR" sz="2400" dirty="0"/>
              <a:t> (</a:t>
            </a:r>
            <a:r>
              <a:rPr lang="pt-BR" sz="2400" dirty="0" err="1"/>
              <a:t>arts</a:t>
            </a:r>
            <a:r>
              <a:rPr lang="pt-BR" sz="2400" dirty="0"/>
              <a:t>. 1.893 a 1.896) </a:t>
            </a:r>
          </a:p>
          <a:p>
            <a:pPr algn="just">
              <a:spcBef>
                <a:spcPts val="0"/>
              </a:spcBef>
              <a:buFont typeface="Wingdings" pitchFamily="2" charset="2"/>
              <a:buChar char="v"/>
            </a:pPr>
            <a:endParaRPr lang="pt-BR" sz="2400" u="sng" dirty="0"/>
          </a:p>
          <a:p>
            <a:pPr algn="just">
              <a:spcBef>
                <a:spcPts val="0"/>
              </a:spcBef>
            </a:pPr>
            <a:r>
              <a:rPr lang="pt-BR" sz="2400" b="1" u="sng" dirty="0"/>
              <a:t>militares e demais pessoas a serviço das Forças Armadas</a:t>
            </a:r>
            <a:r>
              <a:rPr lang="pt-BR" sz="2400" dirty="0"/>
              <a:t> em campanha, </a:t>
            </a:r>
            <a:r>
              <a:rPr lang="pt-BR" sz="2400" b="1" u="sng" dirty="0"/>
              <a:t>dentro do País ou fora dele</a:t>
            </a:r>
            <a:r>
              <a:rPr lang="pt-BR" sz="2400" dirty="0"/>
              <a:t>, assim como em </a:t>
            </a:r>
            <a:r>
              <a:rPr lang="pt-BR" sz="2400" b="1" u="sng" dirty="0"/>
              <a:t>praça sitiada</a:t>
            </a:r>
            <a:r>
              <a:rPr lang="pt-BR" sz="2400" dirty="0"/>
              <a:t>, </a:t>
            </a:r>
            <a:r>
              <a:rPr lang="pt-BR" sz="2400" b="1" u="sng" dirty="0"/>
              <a:t>ou</a:t>
            </a:r>
            <a:r>
              <a:rPr lang="pt-BR" sz="2400" dirty="0"/>
              <a:t> que esteja de </a:t>
            </a:r>
            <a:r>
              <a:rPr lang="pt-BR" sz="2400" b="1" u="sng" dirty="0"/>
              <a:t>comunicações interrompidas</a:t>
            </a:r>
            <a:r>
              <a:rPr lang="pt-BR" sz="2400" dirty="0"/>
              <a:t>, </a:t>
            </a:r>
            <a:r>
              <a:rPr lang="pt-BR" sz="2400" b="1" u="sng" dirty="0"/>
              <a:t>não havendo tabelião ou seu substituto legal</a:t>
            </a:r>
            <a:r>
              <a:rPr lang="pt-BR" sz="2400" dirty="0"/>
              <a:t>, poderão </a:t>
            </a:r>
            <a:r>
              <a:rPr lang="pt-BR" sz="2400" b="1" u="sng" dirty="0"/>
              <a:t>testar perante duas testemunhas</a:t>
            </a:r>
            <a:r>
              <a:rPr lang="pt-BR" sz="2400" dirty="0"/>
              <a:t>;</a:t>
            </a:r>
          </a:p>
          <a:p>
            <a:pPr algn="just">
              <a:spcBef>
                <a:spcPts val="0"/>
              </a:spcBef>
            </a:pPr>
            <a:endParaRPr lang="pt-BR" sz="2400" dirty="0"/>
          </a:p>
          <a:p>
            <a:pPr algn="just">
              <a:spcBef>
                <a:spcPts val="0"/>
              </a:spcBef>
            </a:pPr>
            <a:r>
              <a:rPr lang="pt-BR" sz="2400" dirty="0"/>
              <a:t>se o </a:t>
            </a:r>
            <a:r>
              <a:rPr lang="pt-BR" sz="2400" b="1" u="sng" dirty="0"/>
              <a:t>testador não puder, ou não souber assinar</a:t>
            </a:r>
            <a:r>
              <a:rPr lang="pt-BR" sz="2400" dirty="0"/>
              <a:t>, serão </a:t>
            </a:r>
            <a:r>
              <a:rPr lang="pt-BR" sz="2400" b="1" u="sng" dirty="0"/>
              <a:t>três testemunhas</a:t>
            </a:r>
            <a:r>
              <a:rPr lang="pt-BR" sz="2400" dirty="0"/>
              <a:t>, </a:t>
            </a:r>
            <a:r>
              <a:rPr lang="pt-BR" sz="2400" b="1" u="sng" dirty="0"/>
              <a:t>uma assinando por ele</a:t>
            </a:r>
            <a:r>
              <a:rPr lang="pt-BR" sz="2400" dirty="0"/>
              <a:t>;</a:t>
            </a:r>
          </a:p>
          <a:p>
            <a:pPr algn="just">
              <a:spcBef>
                <a:spcPts val="0"/>
              </a:spcBef>
            </a:pPr>
            <a:endParaRPr lang="pt-BR" sz="2400" dirty="0"/>
          </a:p>
          <a:p>
            <a:pPr algn="just">
              <a:spcBef>
                <a:spcPts val="0"/>
              </a:spcBef>
            </a:pPr>
            <a:r>
              <a:rPr lang="pt-BR" sz="2400" dirty="0"/>
              <a:t>se o testador pertencer a </a:t>
            </a:r>
            <a:r>
              <a:rPr lang="pt-BR" sz="2400" b="1" u="sng" dirty="0"/>
              <a:t>corpo ou seção de corpo destacado</a:t>
            </a:r>
            <a:r>
              <a:rPr lang="pt-BR" sz="2400" dirty="0"/>
              <a:t>, o testamento será </a:t>
            </a:r>
            <a:r>
              <a:rPr lang="pt-BR" sz="2400" b="1" u="sng" dirty="0"/>
              <a:t>escrito</a:t>
            </a:r>
            <a:r>
              <a:rPr lang="pt-BR" sz="2400" dirty="0"/>
              <a:t> pelo respectivo </a:t>
            </a:r>
            <a:r>
              <a:rPr lang="pt-BR" sz="2400" b="1" u="sng" dirty="0"/>
              <a:t>comandante</a:t>
            </a:r>
            <a:r>
              <a:rPr lang="pt-BR" sz="2400" dirty="0"/>
              <a:t>, ainda que de graduação ou posto inferior;</a:t>
            </a:r>
          </a:p>
        </p:txBody>
      </p:sp>
      <p:sp>
        <p:nvSpPr>
          <p:cNvPr id="4" name="Espaço Reservado para Rodapé 3">
            <a:extLst>
              <a:ext uri="{FF2B5EF4-FFF2-40B4-BE49-F238E27FC236}">
                <a16:creationId xmlns:a16="http://schemas.microsoft.com/office/drawing/2014/main" id="{291BA95A-CF7B-E747-A8D1-85FCCBB5B09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EE5250BF-CFAD-CB48-9B5C-FEF417FE5C2B}"/>
              </a:ext>
            </a:extLst>
          </p:cNvPr>
          <p:cNvSpPr>
            <a:spLocks noGrp="1"/>
          </p:cNvSpPr>
          <p:nvPr>
            <p:ph type="sldNum" sz="quarter" idx="12"/>
          </p:nvPr>
        </p:nvSpPr>
        <p:spPr/>
        <p:txBody>
          <a:bodyPr/>
          <a:lstStyle/>
          <a:p>
            <a:fld id="{20BC1486-347E-47CE-9F5E-1AA14666EB4A}" type="slidenum">
              <a:rPr lang="pt-BR" smtClean="0"/>
              <a:t>22</a:t>
            </a:fld>
            <a:endParaRPr lang="pt-BR"/>
          </a:p>
        </p:txBody>
      </p:sp>
    </p:spTree>
    <p:extLst>
      <p:ext uri="{BB962C8B-B14F-4D97-AF65-F5344CB8AC3E}">
        <p14:creationId xmlns:p14="http://schemas.microsoft.com/office/powerpoint/2010/main" val="29378132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Modalidades de testamento</a:t>
            </a:r>
            <a:br>
              <a:rPr lang="pt-BR" sz="4000" b="1" dirty="0">
                <a:solidFill>
                  <a:srgbClr val="FF0000"/>
                </a:solidFill>
                <a:effectLst>
                  <a:outerShdw blurRad="38100" dist="38100" dir="2700000" algn="tl">
                    <a:srgbClr val="000000">
                      <a:alpha val="43137"/>
                    </a:srgbClr>
                  </a:outerShdw>
                </a:effectLst>
              </a:rPr>
            </a:br>
            <a:r>
              <a:rPr lang="pt-BR" sz="4000" b="1" dirty="0">
                <a:solidFill>
                  <a:srgbClr val="FF0000"/>
                </a:solidFill>
                <a:effectLst>
                  <a:outerShdw blurRad="38100" dist="38100" dir="2700000" algn="tl">
                    <a:srgbClr val="000000">
                      <a:alpha val="43137"/>
                    </a:srgbClr>
                  </a:outerShdw>
                </a:effectLst>
              </a:rPr>
              <a:t>Testamentos especiais</a:t>
            </a:r>
            <a:endParaRPr lang="pt-BR" sz="4000" dirty="0"/>
          </a:p>
        </p:txBody>
      </p:sp>
      <p:sp>
        <p:nvSpPr>
          <p:cNvPr id="3" name="Espaço Reservado para Conteúdo 2"/>
          <p:cNvSpPr>
            <a:spLocks noGrp="1"/>
          </p:cNvSpPr>
          <p:nvPr>
            <p:ph idx="1"/>
          </p:nvPr>
        </p:nvSpPr>
        <p:spPr/>
        <p:txBody>
          <a:bodyPr>
            <a:noAutofit/>
          </a:bodyPr>
          <a:lstStyle/>
          <a:p>
            <a:pPr algn="just">
              <a:spcBef>
                <a:spcPts val="0"/>
              </a:spcBef>
              <a:buFont typeface="Wingdings" pitchFamily="2" charset="2"/>
              <a:buChar char="v"/>
            </a:pPr>
            <a:r>
              <a:rPr lang="pt-BR" sz="2200" u="sng" dirty="0"/>
              <a:t>testamento militar</a:t>
            </a:r>
            <a:r>
              <a:rPr lang="pt-BR" sz="2200" dirty="0"/>
              <a:t> (</a:t>
            </a:r>
            <a:r>
              <a:rPr lang="pt-BR" sz="2200" dirty="0" err="1"/>
              <a:t>arts</a:t>
            </a:r>
            <a:r>
              <a:rPr lang="pt-BR" sz="2200" dirty="0"/>
              <a:t>. 1.893 a 1.896) </a:t>
            </a:r>
          </a:p>
          <a:p>
            <a:pPr algn="just">
              <a:spcBef>
                <a:spcPts val="0"/>
              </a:spcBef>
              <a:buFont typeface="Wingdings" pitchFamily="2" charset="2"/>
              <a:buChar char="v"/>
            </a:pPr>
            <a:endParaRPr lang="pt-BR" sz="2200" u="sng" dirty="0"/>
          </a:p>
          <a:p>
            <a:pPr algn="just"/>
            <a:r>
              <a:rPr lang="pt-BR" sz="2200" dirty="0"/>
              <a:t>se o </a:t>
            </a:r>
            <a:r>
              <a:rPr lang="pt-BR" sz="2200" b="1" u="sng" dirty="0"/>
              <a:t>testador</a:t>
            </a:r>
            <a:r>
              <a:rPr lang="pt-BR" sz="2200" dirty="0"/>
              <a:t> estiver em </a:t>
            </a:r>
            <a:r>
              <a:rPr lang="pt-BR" sz="2200" b="1" u="sng" dirty="0"/>
              <a:t>tratamento em hospital</a:t>
            </a:r>
            <a:r>
              <a:rPr lang="pt-BR" sz="2200" dirty="0"/>
              <a:t>, o testamento será </a:t>
            </a:r>
            <a:r>
              <a:rPr lang="pt-BR" sz="2200" b="1" u="sng" dirty="0"/>
              <a:t>escrito</a:t>
            </a:r>
            <a:r>
              <a:rPr lang="pt-BR" sz="2200" dirty="0"/>
              <a:t> pelo respectivo </a:t>
            </a:r>
            <a:r>
              <a:rPr lang="pt-BR" sz="2200" b="1" u="sng" dirty="0"/>
              <a:t>oficial de saúde, ou pelo diretor do estabelecimento</a:t>
            </a:r>
            <a:r>
              <a:rPr lang="pt-BR" sz="2200" dirty="0"/>
              <a:t>;</a:t>
            </a:r>
          </a:p>
          <a:p>
            <a:pPr algn="just"/>
            <a:r>
              <a:rPr lang="pt-BR" sz="2200" dirty="0"/>
              <a:t>se o </a:t>
            </a:r>
            <a:r>
              <a:rPr lang="pt-BR" sz="2200" b="1" u="sng" dirty="0"/>
              <a:t>testador</a:t>
            </a:r>
            <a:r>
              <a:rPr lang="pt-BR" sz="2200" dirty="0"/>
              <a:t> for o </a:t>
            </a:r>
            <a:r>
              <a:rPr lang="pt-BR" sz="2200" b="1" u="sng" dirty="0"/>
              <a:t>oficial mais graduado</a:t>
            </a:r>
            <a:r>
              <a:rPr lang="pt-BR" sz="2200" dirty="0"/>
              <a:t>, o testamento será </a:t>
            </a:r>
            <a:r>
              <a:rPr lang="pt-BR" sz="2200" b="1" u="sng" dirty="0"/>
              <a:t>escrito</a:t>
            </a:r>
            <a:r>
              <a:rPr lang="pt-BR" sz="2200" dirty="0"/>
              <a:t> por </a:t>
            </a:r>
            <a:r>
              <a:rPr lang="pt-BR" sz="2200" b="1" u="sng" dirty="0"/>
              <a:t>aquele que o substituir</a:t>
            </a:r>
            <a:r>
              <a:rPr lang="pt-BR" sz="2200" dirty="0"/>
              <a:t>;</a:t>
            </a:r>
          </a:p>
          <a:p>
            <a:pPr algn="just"/>
            <a:r>
              <a:rPr lang="pt-BR" sz="2200" dirty="0"/>
              <a:t>se o </a:t>
            </a:r>
            <a:r>
              <a:rPr lang="pt-BR" sz="2200" b="1" u="sng" dirty="0"/>
              <a:t>testador souber escrever</a:t>
            </a:r>
            <a:r>
              <a:rPr lang="pt-BR" sz="2200" dirty="0"/>
              <a:t>, poderá fazer o </a:t>
            </a:r>
            <a:r>
              <a:rPr lang="pt-BR" sz="2200" b="1" u="sng" dirty="0"/>
              <a:t>testamento de seu punho</a:t>
            </a:r>
            <a:r>
              <a:rPr lang="pt-BR" sz="2200" dirty="0"/>
              <a:t>, contanto que o </a:t>
            </a:r>
            <a:r>
              <a:rPr lang="pt-BR" sz="2200" b="1" u="sng" dirty="0"/>
              <a:t>date e assine por extenso</a:t>
            </a:r>
            <a:r>
              <a:rPr lang="pt-BR" sz="2200" dirty="0"/>
              <a:t>, e o </a:t>
            </a:r>
            <a:r>
              <a:rPr lang="pt-BR" sz="2200" b="1" u="sng" dirty="0"/>
              <a:t>apresente aberto ou cerrado</a:t>
            </a:r>
            <a:r>
              <a:rPr lang="pt-BR" sz="2200" dirty="0"/>
              <a:t>, na </a:t>
            </a:r>
            <a:r>
              <a:rPr lang="pt-BR" sz="2200" b="1" u="sng" dirty="0"/>
              <a:t>presença de duas testemunhas ao auditor, ou ao oficial de patente</a:t>
            </a:r>
            <a:r>
              <a:rPr lang="pt-BR" sz="2200" dirty="0"/>
              <a:t>, que lhe faça as vezes neste mister;</a:t>
            </a:r>
          </a:p>
          <a:p>
            <a:pPr algn="just">
              <a:buFont typeface="Courier New" panose="02070309020205020404" pitchFamily="49" charset="0"/>
              <a:buChar char="o"/>
            </a:pPr>
            <a:r>
              <a:rPr lang="pt-BR" sz="2200" dirty="0"/>
              <a:t>o </a:t>
            </a:r>
            <a:r>
              <a:rPr lang="pt-BR" sz="2200" b="1" u="sng" dirty="0"/>
              <a:t>auditor, ou o oficial</a:t>
            </a:r>
            <a:r>
              <a:rPr lang="pt-BR" sz="2200" dirty="0"/>
              <a:t> a quem o testamento se apresente </a:t>
            </a:r>
            <a:r>
              <a:rPr lang="pt-BR" sz="2200" b="1" u="sng" dirty="0"/>
              <a:t>notará</a:t>
            </a:r>
            <a:r>
              <a:rPr lang="pt-BR" sz="2200" dirty="0"/>
              <a:t>, em qualquer parte dele, </a:t>
            </a:r>
            <a:r>
              <a:rPr lang="pt-BR" sz="2200" b="1" u="sng" dirty="0"/>
              <a:t>lugar, dia, mês e ano, em que lhe for apresentado</a:t>
            </a:r>
            <a:r>
              <a:rPr lang="pt-BR" sz="2200" dirty="0"/>
              <a:t>, nota esta que será </a:t>
            </a:r>
            <a:r>
              <a:rPr lang="pt-BR" sz="2200" b="1" u="sng" dirty="0"/>
              <a:t>assinada por ele e pelas testemunhas</a:t>
            </a:r>
            <a:r>
              <a:rPr lang="pt-BR" sz="2200" dirty="0"/>
              <a:t>;</a:t>
            </a:r>
          </a:p>
        </p:txBody>
      </p:sp>
      <p:sp>
        <p:nvSpPr>
          <p:cNvPr id="4" name="Espaço Reservado para Rodapé 3">
            <a:extLst>
              <a:ext uri="{FF2B5EF4-FFF2-40B4-BE49-F238E27FC236}">
                <a16:creationId xmlns:a16="http://schemas.microsoft.com/office/drawing/2014/main" id="{291BA95A-CF7B-E747-A8D1-85FCCBB5B09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EE5250BF-CFAD-CB48-9B5C-FEF417FE5C2B}"/>
              </a:ext>
            </a:extLst>
          </p:cNvPr>
          <p:cNvSpPr>
            <a:spLocks noGrp="1"/>
          </p:cNvSpPr>
          <p:nvPr>
            <p:ph type="sldNum" sz="quarter" idx="12"/>
          </p:nvPr>
        </p:nvSpPr>
        <p:spPr/>
        <p:txBody>
          <a:bodyPr/>
          <a:lstStyle/>
          <a:p>
            <a:fld id="{20BC1486-347E-47CE-9F5E-1AA14666EB4A}" type="slidenum">
              <a:rPr lang="pt-BR" smtClean="0"/>
              <a:t>23</a:t>
            </a:fld>
            <a:endParaRPr lang="pt-BR"/>
          </a:p>
        </p:txBody>
      </p:sp>
    </p:spTree>
    <p:extLst>
      <p:ext uri="{BB962C8B-B14F-4D97-AF65-F5344CB8AC3E}">
        <p14:creationId xmlns:p14="http://schemas.microsoft.com/office/powerpoint/2010/main" val="17845951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Modalidades de testamento</a:t>
            </a:r>
            <a:br>
              <a:rPr lang="pt-BR" sz="4000" b="1" dirty="0">
                <a:solidFill>
                  <a:srgbClr val="FF0000"/>
                </a:solidFill>
                <a:effectLst>
                  <a:outerShdw blurRad="38100" dist="38100" dir="2700000" algn="tl">
                    <a:srgbClr val="000000">
                      <a:alpha val="43137"/>
                    </a:srgbClr>
                  </a:outerShdw>
                </a:effectLst>
              </a:rPr>
            </a:br>
            <a:r>
              <a:rPr lang="pt-BR" sz="4000" b="1" dirty="0">
                <a:solidFill>
                  <a:srgbClr val="FF0000"/>
                </a:solidFill>
                <a:effectLst>
                  <a:outerShdw blurRad="38100" dist="38100" dir="2700000" algn="tl">
                    <a:srgbClr val="000000">
                      <a:alpha val="43137"/>
                    </a:srgbClr>
                  </a:outerShdw>
                </a:effectLst>
              </a:rPr>
              <a:t>Testamentos especiais</a:t>
            </a:r>
            <a:endParaRPr lang="pt-BR" sz="4000" dirty="0"/>
          </a:p>
        </p:txBody>
      </p:sp>
      <p:sp>
        <p:nvSpPr>
          <p:cNvPr id="3" name="Espaço Reservado para Conteúdo 2"/>
          <p:cNvSpPr>
            <a:spLocks noGrp="1"/>
          </p:cNvSpPr>
          <p:nvPr>
            <p:ph idx="1"/>
          </p:nvPr>
        </p:nvSpPr>
        <p:spPr/>
        <p:txBody>
          <a:bodyPr>
            <a:noAutofit/>
          </a:bodyPr>
          <a:lstStyle/>
          <a:p>
            <a:pPr algn="just">
              <a:spcBef>
                <a:spcPts val="0"/>
              </a:spcBef>
              <a:buFont typeface="Wingdings" pitchFamily="2" charset="2"/>
              <a:buChar char="v"/>
            </a:pPr>
            <a:r>
              <a:rPr lang="pt-BR" sz="2400" u="sng" dirty="0"/>
              <a:t>testamento militar</a:t>
            </a:r>
            <a:r>
              <a:rPr lang="pt-BR" sz="2400" dirty="0"/>
              <a:t> (</a:t>
            </a:r>
            <a:r>
              <a:rPr lang="pt-BR" sz="2400" dirty="0" err="1"/>
              <a:t>arts</a:t>
            </a:r>
            <a:r>
              <a:rPr lang="pt-BR" sz="2400" dirty="0"/>
              <a:t>. 1.893 a 1.896)</a:t>
            </a:r>
          </a:p>
          <a:p>
            <a:pPr algn="just">
              <a:spcBef>
                <a:spcPts val="0"/>
              </a:spcBef>
              <a:buFont typeface="Wingdings" pitchFamily="2" charset="2"/>
              <a:buChar char="v"/>
            </a:pPr>
            <a:endParaRPr lang="pt-BR" sz="2400" dirty="0"/>
          </a:p>
          <a:p>
            <a:pPr algn="just"/>
            <a:r>
              <a:rPr lang="pt-BR" sz="2400" b="1" u="sng" dirty="0"/>
              <a:t>caducidade</a:t>
            </a:r>
            <a:r>
              <a:rPr lang="pt-BR" sz="2400" dirty="0"/>
              <a:t>: se o </a:t>
            </a:r>
            <a:r>
              <a:rPr lang="pt-BR" sz="2400" b="1" u="sng" dirty="0"/>
              <a:t>testador permanecer</a:t>
            </a:r>
            <a:r>
              <a:rPr lang="pt-BR" sz="2400" dirty="0"/>
              <a:t>, </a:t>
            </a:r>
            <a:r>
              <a:rPr lang="pt-BR" sz="2400" b="1" u="sng" dirty="0"/>
              <a:t>noventa dias seguidos</a:t>
            </a:r>
            <a:r>
              <a:rPr lang="pt-BR" sz="2400" dirty="0"/>
              <a:t>, em </a:t>
            </a:r>
            <a:r>
              <a:rPr lang="pt-BR" sz="2400" b="1" u="sng" dirty="0"/>
              <a:t>lugar</a:t>
            </a:r>
            <a:r>
              <a:rPr lang="pt-BR" sz="2400" dirty="0"/>
              <a:t> onde </a:t>
            </a:r>
            <a:r>
              <a:rPr lang="pt-BR" sz="2400" b="1" u="sng" dirty="0"/>
              <a:t>possa testar</a:t>
            </a:r>
            <a:r>
              <a:rPr lang="pt-BR" sz="2400" dirty="0"/>
              <a:t> na forma ordinária, salvo se o auditor ou oficial que o receber, aberto ou cerrado, notar, em qualquer parte dele, lugar, dia, mês e ano, em que lhe for apresentado, nota esta que será assinada por ele e pelas testemunhas; </a:t>
            </a:r>
          </a:p>
        </p:txBody>
      </p:sp>
      <p:sp>
        <p:nvSpPr>
          <p:cNvPr id="4" name="Espaço Reservado para Rodapé 3">
            <a:extLst>
              <a:ext uri="{FF2B5EF4-FFF2-40B4-BE49-F238E27FC236}">
                <a16:creationId xmlns:a16="http://schemas.microsoft.com/office/drawing/2014/main" id="{291BA95A-CF7B-E747-A8D1-85FCCBB5B09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EE5250BF-CFAD-CB48-9B5C-FEF417FE5C2B}"/>
              </a:ext>
            </a:extLst>
          </p:cNvPr>
          <p:cNvSpPr>
            <a:spLocks noGrp="1"/>
          </p:cNvSpPr>
          <p:nvPr>
            <p:ph type="sldNum" sz="quarter" idx="12"/>
          </p:nvPr>
        </p:nvSpPr>
        <p:spPr/>
        <p:txBody>
          <a:bodyPr/>
          <a:lstStyle/>
          <a:p>
            <a:fld id="{20BC1486-347E-47CE-9F5E-1AA14666EB4A}" type="slidenum">
              <a:rPr lang="pt-BR" smtClean="0"/>
              <a:t>24</a:t>
            </a:fld>
            <a:endParaRPr lang="pt-BR"/>
          </a:p>
        </p:txBody>
      </p:sp>
    </p:spTree>
    <p:extLst>
      <p:ext uri="{BB962C8B-B14F-4D97-AF65-F5344CB8AC3E}">
        <p14:creationId xmlns:p14="http://schemas.microsoft.com/office/powerpoint/2010/main" val="1866066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Modalidades de testamento</a:t>
            </a:r>
            <a:br>
              <a:rPr lang="pt-BR" sz="4000" b="1" dirty="0">
                <a:solidFill>
                  <a:srgbClr val="FF0000"/>
                </a:solidFill>
                <a:effectLst>
                  <a:outerShdw blurRad="38100" dist="38100" dir="2700000" algn="tl">
                    <a:srgbClr val="000000">
                      <a:alpha val="43137"/>
                    </a:srgbClr>
                  </a:outerShdw>
                </a:effectLst>
              </a:rPr>
            </a:br>
            <a:r>
              <a:rPr lang="pt-BR" sz="4000" b="1" dirty="0">
                <a:solidFill>
                  <a:srgbClr val="FF0000"/>
                </a:solidFill>
                <a:effectLst>
                  <a:outerShdw blurRad="38100" dist="38100" dir="2700000" algn="tl">
                    <a:srgbClr val="000000">
                      <a:alpha val="43137"/>
                    </a:srgbClr>
                  </a:outerShdw>
                </a:effectLst>
              </a:rPr>
              <a:t>Testamentos especiais</a:t>
            </a:r>
            <a:endParaRPr lang="pt-BR" sz="4000" dirty="0"/>
          </a:p>
        </p:txBody>
      </p:sp>
      <p:sp>
        <p:nvSpPr>
          <p:cNvPr id="3" name="Espaço Reservado para Conteúdo 2"/>
          <p:cNvSpPr>
            <a:spLocks noGrp="1"/>
          </p:cNvSpPr>
          <p:nvPr>
            <p:ph idx="1"/>
          </p:nvPr>
        </p:nvSpPr>
        <p:spPr/>
        <p:txBody>
          <a:bodyPr>
            <a:noAutofit/>
          </a:bodyPr>
          <a:lstStyle/>
          <a:p>
            <a:pPr algn="just">
              <a:spcBef>
                <a:spcPts val="0"/>
              </a:spcBef>
              <a:buFont typeface="Wingdings" pitchFamily="2" charset="2"/>
              <a:buChar char="v"/>
            </a:pPr>
            <a:r>
              <a:rPr lang="pt-BR" sz="2400" u="sng" dirty="0"/>
              <a:t>testamento militar</a:t>
            </a:r>
            <a:r>
              <a:rPr lang="pt-BR" sz="2400" dirty="0"/>
              <a:t> (</a:t>
            </a:r>
            <a:r>
              <a:rPr lang="pt-BR" sz="2400" dirty="0" err="1"/>
              <a:t>arts</a:t>
            </a:r>
            <a:r>
              <a:rPr lang="pt-BR" sz="2400" dirty="0"/>
              <a:t>. 1.893 a 1.896)</a:t>
            </a:r>
          </a:p>
          <a:p>
            <a:pPr algn="just">
              <a:spcBef>
                <a:spcPts val="0"/>
              </a:spcBef>
              <a:buFont typeface="Wingdings" pitchFamily="2" charset="2"/>
              <a:buChar char="v"/>
            </a:pPr>
            <a:endParaRPr lang="pt-BR" sz="2400" dirty="0"/>
          </a:p>
          <a:p>
            <a:pPr algn="just">
              <a:spcBef>
                <a:spcPts val="0"/>
              </a:spcBef>
            </a:pPr>
            <a:r>
              <a:rPr lang="pt-BR" sz="2400" b="1" u="sng" dirty="0"/>
              <a:t>militares e demais pessoas a serviço das Forças Armadas</a:t>
            </a:r>
            <a:r>
              <a:rPr lang="pt-BR" sz="2400" dirty="0"/>
              <a:t> em campanha, </a:t>
            </a:r>
            <a:r>
              <a:rPr lang="pt-BR" sz="2400" b="1" u="sng" dirty="0"/>
              <a:t>dentro do País ou fora dele</a:t>
            </a:r>
            <a:r>
              <a:rPr lang="pt-BR" sz="2400" dirty="0"/>
              <a:t>, assim como em </a:t>
            </a:r>
            <a:r>
              <a:rPr lang="pt-BR" sz="2400" b="1" u="sng" dirty="0"/>
              <a:t>praça sitiada</a:t>
            </a:r>
            <a:r>
              <a:rPr lang="pt-BR" sz="2400" dirty="0"/>
              <a:t>, </a:t>
            </a:r>
            <a:r>
              <a:rPr lang="pt-BR" sz="2400" b="1" u="sng" dirty="0"/>
              <a:t>ou</a:t>
            </a:r>
            <a:r>
              <a:rPr lang="pt-BR" sz="2400" dirty="0"/>
              <a:t> que esteja de </a:t>
            </a:r>
            <a:r>
              <a:rPr lang="pt-BR" sz="2400" b="1" u="sng" dirty="0"/>
              <a:t>comunicações interrompidas</a:t>
            </a:r>
            <a:r>
              <a:rPr lang="pt-BR" sz="2400" dirty="0"/>
              <a:t>, estando empenhadas em combate, ou feridas, podem testar oralmente, confiando a sua última vontade a duas testemunhas;</a:t>
            </a:r>
          </a:p>
          <a:p>
            <a:pPr algn="just">
              <a:spcBef>
                <a:spcPts val="0"/>
              </a:spcBef>
            </a:pPr>
            <a:endParaRPr lang="pt-BR" sz="2400" dirty="0"/>
          </a:p>
          <a:p>
            <a:pPr algn="just">
              <a:spcBef>
                <a:spcPts val="0"/>
              </a:spcBef>
              <a:buFont typeface="Courier New" panose="02070309020205020404" pitchFamily="49" charset="0"/>
              <a:buChar char="o"/>
            </a:pPr>
            <a:r>
              <a:rPr lang="pt-BR" sz="2400" b="1" u="sng" dirty="0"/>
              <a:t>não</a:t>
            </a:r>
            <a:r>
              <a:rPr lang="pt-BR" sz="2400" dirty="0"/>
              <a:t> terá </a:t>
            </a:r>
            <a:r>
              <a:rPr lang="pt-BR" sz="2400" b="1" u="sng" dirty="0"/>
              <a:t>efeito</a:t>
            </a:r>
            <a:r>
              <a:rPr lang="pt-BR" sz="2400" dirty="0"/>
              <a:t> o testamento se o </a:t>
            </a:r>
            <a:r>
              <a:rPr lang="pt-BR" sz="2400" b="1" u="sng" dirty="0"/>
              <a:t>testador não morrer na guerra ou convalescer do ferimento</a:t>
            </a:r>
            <a:r>
              <a:rPr lang="pt-BR" sz="2400" dirty="0"/>
              <a:t>;</a:t>
            </a:r>
          </a:p>
        </p:txBody>
      </p:sp>
      <p:sp>
        <p:nvSpPr>
          <p:cNvPr id="4" name="Espaço Reservado para Rodapé 3">
            <a:extLst>
              <a:ext uri="{FF2B5EF4-FFF2-40B4-BE49-F238E27FC236}">
                <a16:creationId xmlns:a16="http://schemas.microsoft.com/office/drawing/2014/main" id="{291BA95A-CF7B-E747-A8D1-85FCCBB5B09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EE5250BF-CFAD-CB48-9B5C-FEF417FE5C2B}"/>
              </a:ext>
            </a:extLst>
          </p:cNvPr>
          <p:cNvSpPr>
            <a:spLocks noGrp="1"/>
          </p:cNvSpPr>
          <p:nvPr>
            <p:ph type="sldNum" sz="quarter" idx="12"/>
          </p:nvPr>
        </p:nvSpPr>
        <p:spPr/>
        <p:txBody>
          <a:bodyPr/>
          <a:lstStyle/>
          <a:p>
            <a:fld id="{20BC1486-347E-47CE-9F5E-1AA14666EB4A}" type="slidenum">
              <a:rPr lang="pt-BR" smtClean="0"/>
              <a:t>25</a:t>
            </a:fld>
            <a:endParaRPr lang="pt-BR"/>
          </a:p>
        </p:txBody>
      </p:sp>
    </p:spTree>
    <p:extLst>
      <p:ext uri="{BB962C8B-B14F-4D97-AF65-F5344CB8AC3E}">
        <p14:creationId xmlns:p14="http://schemas.microsoft.com/office/powerpoint/2010/main" val="2053780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Codicilo</a:t>
            </a:r>
            <a:endParaRPr lang="pt-BR" dirty="0"/>
          </a:p>
        </p:txBody>
      </p:sp>
      <p:sp>
        <p:nvSpPr>
          <p:cNvPr id="3" name="Espaço Reservado para Conteúdo 2"/>
          <p:cNvSpPr>
            <a:spLocks noGrp="1"/>
          </p:cNvSpPr>
          <p:nvPr>
            <p:ph idx="1"/>
          </p:nvPr>
        </p:nvSpPr>
        <p:spPr/>
        <p:txBody>
          <a:bodyPr>
            <a:normAutofit lnSpcReduction="10000"/>
          </a:bodyPr>
          <a:lstStyle/>
          <a:p>
            <a:pPr algn="just"/>
            <a:r>
              <a:rPr lang="pt-BR" sz="2400" dirty="0" err="1"/>
              <a:t>arts</a:t>
            </a:r>
            <a:r>
              <a:rPr lang="pt-BR" sz="2400" dirty="0"/>
              <a:t>. 1.881 a 1.885</a:t>
            </a:r>
          </a:p>
          <a:p>
            <a:pPr algn="just"/>
            <a:endParaRPr lang="pt-BR" sz="2400" dirty="0"/>
          </a:p>
          <a:p>
            <a:pPr algn="just"/>
            <a:r>
              <a:rPr lang="pt-BR" sz="2400" b="1" u="sng" dirty="0"/>
              <a:t>escrito particular</a:t>
            </a:r>
            <a:r>
              <a:rPr lang="pt-BR" sz="2400" dirty="0"/>
              <a:t>, </a:t>
            </a:r>
            <a:r>
              <a:rPr lang="pt-BR" sz="2400" b="1" u="sng" dirty="0"/>
              <a:t>datado e assinado</a:t>
            </a:r>
            <a:r>
              <a:rPr lang="pt-BR" sz="2400" dirty="0"/>
              <a:t> pelo testador, (</a:t>
            </a:r>
            <a:r>
              <a:rPr lang="pt-BR" sz="2400" i="1" dirty="0" err="1"/>
              <a:t>i</a:t>
            </a:r>
            <a:r>
              <a:rPr lang="pt-BR" sz="2400" dirty="0"/>
              <a:t>) contendo disposições especiais sobre o respectivo </a:t>
            </a:r>
            <a:r>
              <a:rPr lang="pt-BR" sz="2400" b="1" u="sng" dirty="0"/>
              <a:t>enterro</a:t>
            </a:r>
            <a:r>
              <a:rPr lang="pt-BR" sz="2400" dirty="0"/>
              <a:t>; (</a:t>
            </a:r>
            <a:r>
              <a:rPr lang="pt-BR" sz="2400" i="1" dirty="0" err="1"/>
              <a:t>ii</a:t>
            </a:r>
            <a:r>
              <a:rPr lang="pt-BR" sz="2400" dirty="0"/>
              <a:t>) destinando </a:t>
            </a:r>
            <a:r>
              <a:rPr lang="pt-BR" sz="2400" b="1" u="sng" dirty="0"/>
              <a:t>esmolas de pouca monta</a:t>
            </a:r>
            <a:r>
              <a:rPr lang="pt-BR" sz="2400" dirty="0"/>
              <a:t> a </a:t>
            </a:r>
            <a:r>
              <a:rPr lang="pt-BR" sz="2400" b="1" u="sng" dirty="0"/>
              <a:t>certas e determinadas pessoas</a:t>
            </a:r>
            <a:r>
              <a:rPr lang="pt-BR" sz="2400" dirty="0"/>
              <a:t>, ou, </a:t>
            </a:r>
            <a:r>
              <a:rPr lang="pt-BR" sz="2400" b="1" u="sng" dirty="0"/>
              <a:t>indeterminadamente</a:t>
            </a:r>
            <a:r>
              <a:rPr lang="pt-BR" sz="2400" dirty="0"/>
              <a:t>, aos </a:t>
            </a:r>
            <a:r>
              <a:rPr lang="pt-BR" sz="2400" b="1" u="sng" dirty="0"/>
              <a:t>pobres de certo lugar</a:t>
            </a:r>
            <a:r>
              <a:rPr lang="pt-BR" sz="2400" dirty="0"/>
              <a:t>; (</a:t>
            </a:r>
            <a:r>
              <a:rPr lang="pt-BR" sz="2400" i="1" dirty="0" err="1"/>
              <a:t>iii</a:t>
            </a:r>
            <a:r>
              <a:rPr lang="pt-BR" sz="2400" dirty="0"/>
              <a:t>) com o </a:t>
            </a:r>
            <a:r>
              <a:rPr lang="pt-BR" sz="2400" b="1" u="sng" dirty="0"/>
              <a:t>legado de móveis, roupas ou joias, de pouco valor</a:t>
            </a:r>
            <a:r>
              <a:rPr lang="pt-BR" sz="2400" dirty="0"/>
              <a:t>, de seu </a:t>
            </a:r>
            <a:r>
              <a:rPr lang="pt-BR" sz="2400" b="1" u="sng" dirty="0"/>
              <a:t>uso pessoal</a:t>
            </a:r>
            <a:r>
              <a:rPr lang="pt-BR" sz="2400" dirty="0"/>
              <a:t>; (</a:t>
            </a:r>
            <a:r>
              <a:rPr lang="pt-BR" sz="2400" i="1" dirty="0" err="1"/>
              <a:t>iv</a:t>
            </a:r>
            <a:r>
              <a:rPr lang="pt-BR" sz="2400" dirty="0"/>
              <a:t>) </a:t>
            </a:r>
            <a:r>
              <a:rPr lang="pt-BR" sz="2400" b="1" u="sng" dirty="0"/>
              <a:t>nomeando ou substituindo testamenteiros</a:t>
            </a:r>
            <a:r>
              <a:rPr lang="pt-BR" sz="2400" dirty="0"/>
              <a:t>;</a:t>
            </a:r>
          </a:p>
          <a:p>
            <a:pPr algn="just"/>
            <a:endParaRPr lang="pt-BR" sz="2400" dirty="0"/>
          </a:p>
          <a:p>
            <a:pPr algn="just"/>
            <a:r>
              <a:rPr lang="pt-BR" sz="2400" dirty="0"/>
              <a:t>a </a:t>
            </a:r>
            <a:r>
              <a:rPr lang="pt-BR" sz="2400" b="1" u="sng" dirty="0"/>
              <a:t>revogação</a:t>
            </a:r>
            <a:r>
              <a:rPr lang="pt-BR" sz="2400" dirty="0"/>
              <a:t> do codicilo se dá </a:t>
            </a:r>
            <a:r>
              <a:rPr lang="pt-BR" sz="2400" b="1" u="sng" dirty="0"/>
              <a:t>por outro</a:t>
            </a:r>
            <a:r>
              <a:rPr lang="pt-BR" sz="2400" dirty="0"/>
              <a:t>, </a:t>
            </a:r>
            <a:r>
              <a:rPr lang="pt-BR" sz="2400" b="1" u="sng" dirty="0"/>
              <a:t>ou</a:t>
            </a:r>
            <a:r>
              <a:rPr lang="pt-BR" sz="2400" dirty="0"/>
              <a:t> se </a:t>
            </a:r>
            <a:r>
              <a:rPr lang="pt-BR" sz="2400" b="1" u="sng" dirty="0"/>
              <a:t>não</a:t>
            </a:r>
            <a:r>
              <a:rPr lang="pt-BR" sz="2400" dirty="0"/>
              <a:t> for </a:t>
            </a:r>
            <a:r>
              <a:rPr lang="pt-BR" sz="2400" b="1" u="sng" dirty="0"/>
              <a:t>confirmado/modificado </a:t>
            </a:r>
            <a:r>
              <a:rPr lang="pt-BR" sz="2400" dirty="0"/>
              <a:t>em </a:t>
            </a:r>
            <a:r>
              <a:rPr lang="pt-BR" sz="2400" b="1" u="sng" dirty="0"/>
              <a:t>testamento posterior</a:t>
            </a:r>
            <a:r>
              <a:rPr lang="pt-BR" sz="2400" dirty="0"/>
              <a:t>;</a:t>
            </a:r>
          </a:p>
          <a:p>
            <a:pPr algn="just"/>
            <a:endParaRPr lang="pt-BR" sz="2400" dirty="0"/>
          </a:p>
          <a:p>
            <a:r>
              <a:rPr lang="pt-BR" sz="2400" dirty="0"/>
              <a:t>o </a:t>
            </a:r>
            <a:r>
              <a:rPr lang="pt-BR" sz="2400" b="1" u="sng" dirty="0"/>
              <a:t>codicilo fechado</a:t>
            </a:r>
            <a:r>
              <a:rPr lang="pt-BR" sz="2400" dirty="0"/>
              <a:t> será </a:t>
            </a:r>
            <a:r>
              <a:rPr lang="pt-BR" sz="2400" b="1" u="sng" dirty="0"/>
              <a:t>aberto</a:t>
            </a:r>
            <a:r>
              <a:rPr lang="pt-BR" sz="2400" dirty="0"/>
              <a:t> do mesmo modo que o </a:t>
            </a:r>
            <a:r>
              <a:rPr lang="pt-BR" sz="2400" b="1" u="sng" dirty="0"/>
              <a:t>testamento cerrado</a:t>
            </a:r>
          </a:p>
        </p:txBody>
      </p:sp>
      <p:sp>
        <p:nvSpPr>
          <p:cNvPr id="4" name="Espaço Reservado para Rodapé 3">
            <a:extLst>
              <a:ext uri="{FF2B5EF4-FFF2-40B4-BE49-F238E27FC236}">
                <a16:creationId xmlns:a16="http://schemas.microsoft.com/office/drawing/2014/main" id="{BACC4D71-0FCB-9440-B9FE-05BD8A35BC6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03DB5A0D-6CB2-C94A-9E1A-6A6B97FCBA30}"/>
              </a:ext>
            </a:extLst>
          </p:cNvPr>
          <p:cNvSpPr>
            <a:spLocks noGrp="1"/>
          </p:cNvSpPr>
          <p:nvPr>
            <p:ph type="sldNum" sz="quarter" idx="12"/>
          </p:nvPr>
        </p:nvSpPr>
        <p:spPr/>
        <p:txBody>
          <a:bodyPr/>
          <a:lstStyle/>
          <a:p>
            <a:fld id="{20BC1486-347E-47CE-9F5E-1AA14666EB4A}" type="slidenum">
              <a:rPr lang="pt-BR" smtClean="0"/>
              <a:t>26</a:t>
            </a:fld>
            <a:endParaRPr lang="pt-BR"/>
          </a:p>
        </p:txBody>
      </p:sp>
    </p:spTree>
    <p:extLst>
      <p:ext uri="{BB962C8B-B14F-4D97-AF65-F5344CB8AC3E}">
        <p14:creationId xmlns:p14="http://schemas.microsoft.com/office/powerpoint/2010/main" val="360361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Testamento</a:t>
            </a:r>
            <a:endParaRPr lang="pt-BR" sz="4000" dirty="0"/>
          </a:p>
        </p:txBody>
      </p:sp>
      <p:sp>
        <p:nvSpPr>
          <p:cNvPr id="3" name="Espaço Reservado para Conteúdo 2"/>
          <p:cNvSpPr>
            <a:spLocks noGrp="1"/>
          </p:cNvSpPr>
          <p:nvPr>
            <p:ph idx="1"/>
          </p:nvPr>
        </p:nvSpPr>
        <p:spPr/>
        <p:txBody>
          <a:bodyPr>
            <a:normAutofit/>
          </a:bodyPr>
          <a:lstStyle/>
          <a:p>
            <a:pPr>
              <a:spcBef>
                <a:spcPts val="0"/>
              </a:spcBef>
              <a:buFont typeface="Wingdings" pitchFamily="2" charset="2"/>
              <a:buChar char="v"/>
            </a:pPr>
            <a:r>
              <a:rPr lang="pt-BR" sz="2400" u="sng" dirty="0"/>
              <a:t>capacidade testamentária ativa</a:t>
            </a:r>
            <a:endParaRPr lang="pt-BR" sz="2400" dirty="0"/>
          </a:p>
          <a:p>
            <a:pPr>
              <a:spcBef>
                <a:spcPts val="0"/>
              </a:spcBef>
            </a:pPr>
            <a:endParaRPr lang="pt-BR" sz="2400" dirty="0"/>
          </a:p>
          <a:p>
            <a:pPr marL="457200" lvl="1" indent="0" algn="just">
              <a:spcBef>
                <a:spcPts val="0"/>
              </a:spcBef>
              <a:buNone/>
            </a:pPr>
            <a:r>
              <a:rPr lang="pt-BR" dirty="0"/>
              <a:t>“Art. 1.857. Toda </a:t>
            </a:r>
            <a:r>
              <a:rPr lang="pt-BR" b="1" u="sng" dirty="0"/>
              <a:t>pessoa capaz</a:t>
            </a:r>
            <a:r>
              <a:rPr lang="pt-BR" dirty="0"/>
              <a:t> pode dispor, por testamento, da totalidade dos seus bens, ou de parte deles, para depois de sua morte” </a:t>
            </a:r>
          </a:p>
          <a:p>
            <a:pPr marL="457200" lvl="1" indent="0" algn="just">
              <a:spcBef>
                <a:spcPts val="0"/>
              </a:spcBef>
              <a:buNone/>
            </a:pPr>
            <a:endParaRPr lang="pt-BR" dirty="0"/>
          </a:p>
          <a:p>
            <a:pPr marL="457200" lvl="1" indent="0">
              <a:spcBef>
                <a:spcPts val="0"/>
              </a:spcBef>
              <a:buNone/>
            </a:pPr>
            <a:r>
              <a:rPr lang="pt-BR" dirty="0"/>
              <a:t>“Art. 1.860. </a:t>
            </a:r>
            <a:r>
              <a:rPr lang="pt-BR" b="1" u="sng" dirty="0"/>
              <a:t>Além dos incapazes, não podem testar</a:t>
            </a:r>
            <a:r>
              <a:rPr lang="pt-BR" dirty="0"/>
              <a:t> os que, no ato de fazê-lo, </a:t>
            </a:r>
            <a:r>
              <a:rPr lang="pt-BR" b="1" u="sng" dirty="0"/>
              <a:t>não tiverem pleno discernimento</a:t>
            </a:r>
            <a:r>
              <a:rPr lang="pt-BR" dirty="0"/>
              <a:t>.</a:t>
            </a:r>
          </a:p>
          <a:p>
            <a:pPr marL="457200" lvl="1" indent="0">
              <a:spcBef>
                <a:spcPts val="0"/>
              </a:spcBef>
              <a:buNone/>
            </a:pPr>
            <a:endParaRPr lang="pt-BR" dirty="0"/>
          </a:p>
          <a:p>
            <a:pPr marL="457200" lvl="1" indent="0">
              <a:spcBef>
                <a:spcPts val="0"/>
              </a:spcBef>
              <a:buNone/>
            </a:pPr>
            <a:r>
              <a:rPr lang="pt-BR" dirty="0"/>
              <a:t>Parágrafo único. </a:t>
            </a:r>
            <a:r>
              <a:rPr lang="pt-BR" b="1" u="sng" dirty="0"/>
              <a:t>Podem</a:t>
            </a:r>
            <a:r>
              <a:rPr lang="pt-BR" dirty="0"/>
              <a:t> testar os </a:t>
            </a:r>
            <a:r>
              <a:rPr lang="pt-BR" b="1" u="sng" dirty="0"/>
              <a:t>maiores de dezesseis anos</a:t>
            </a:r>
            <a:r>
              <a:rPr lang="pt-BR" dirty="0"/>
              <a:t>”.</a:t>
            </a:r>
          </a:p>
          <a:p>
            <a:pPr marL="457200" lvl="1" indent="0">
              <a:spcBef>
                <a:spcPts val="0"/>
              </a:spcBef>
              <a:buNone/>
            </a:pPr>
            <a:endParaRPr lang="pt-BR" dirty="0"/>
          </a:p>
          <a:p>
            <a:pPr marL="0" lvl="1" indent="0">
              <a:spcBef>
                <a:spcPts val="0"/>
              </a:spcBef>
            </a:pPr>
            <a:r>
              <a:rPr lang="pt-BR" dirty="0"/>
              <a:t> a </a:t>
            </a:r>
            <a:r>
              <a:rPr lang="pt-BR" b="1" u="sng" dirty="0"/>
              <a:t>capacidade</a:t>
            </a:r>
            <a:r>
              <a:rPr lang="pt-BR" dirty="0"/>
              <a:t> é verificada no </a:t>
            </a:r>
            <a:r>
              <a:rPr lang="pt-BR" b="1" u="sng" dirty="0"/>
              <a:t>momento da lavratura</a:t>
            </a:r>
            <a:r>
              <a:rPr lang="pt-BR" dirty="0"/>
              <a:t> do testamento.</a:t>
            </a:r>
          </a:p>
        </p:txBody>
      </p:sp>
      <p:sp>
        <p:nvSpPr>
          <p:cNvPr id="4" name="Espaço Reservado para Rodapé 3">
            <a:extLst>
              <a:ext uri="{FF2B5EF4-FFF2-40B4-BE49-F238E27FC236}">
                <a16:creationId xmlns:a16="http://schemas.microsoft.com/office/drawing/2014/main" id="{D20D73EF-45BF-774A-9BBF-A86DFC5421EF}"/>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90D389F4-7992-F849-9E28-AB616E525AFA}"/>
              </a:ext>
            </a:extLst>
          </p:cNvPr>
          <p:cNvSpPr>
            <a:spLocks noGrp="1"/>
          </p:cNvSpPr>
          <p:nvPr>
            <p:ph type="sldNum" sz="quarter" idx="12"/>
          </p:nvPr>
        </p:nvSpPr>
        <p:spPr/>
        <p:txBody>
          <a:bodyPr/>
          <a:lstStyle/>
          <a:p>
            <a:fld id="{20BC1486-347E-47CE-9F5E-1AA14666EB4A}" type="slidenum">
              <a:rPr lang="pt-BR" smtClean="0"/>
              <a:t>3</a:t>
            </a:fld>
            <a:endParaRPr lang="pt-BR"/>
          </a:p>
        </p:txBody>
      </p:sp>
    </p:spTree>
    <p:extLst>
      <p:ext uri="{BB962C8B-B14F-4D97-AF65-F5344CB8AC3E}">
        <p14:creationId xmlns:p14="http://schemas.microsoft.com/office/powerpoint/2010/main" val="490973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Testamento</a:t>
            </a:r>
            <a:endParaRPr lang="pt-BR" sz="4000" dirty="0"/>
          </a:p>
        </p:txBody>
      </p:sp>
      <p:sp>
        <p:nvSpPr>
          <p:cNvPr id="3" name="Espaço Reservado para Conteúdo 2"/>
          <p:cNvSpPr>
            <a:spLocks noGrp="1"/>
          </p:cNvSpPr>
          <p:nvPr>
            <p:ph idx="1"/>
          </p:nvPr>
        </p:nvSpPr>
        <p:spPr/>
        <p:txBody>
          <a:bodyPr>
            <a:normAutofit/>
          </a:bodyPr>
          <a:lstStyle/>
          <a:p>
            <a:pPr>
              <a:spcBef>
                <a:spcPts val="0"/>
              </a:spcBef>
              <a:buFont typeface="Wingdings" pitchFamily="2" charset="2"/>
              <a:buChar char="v"/>
            </a:pPr>
            <a:r>
              <a:rPr lang="pt-BR" sz="2400" u="sng" dirty="0"/>
              <a:t>legitimidade para suceder por meio de testamento</a:t>
            </a:r>
            <a:endParaRPr lang="pt-BR" sz="2400" dirty="0"/>
          </a:p>
          <a:p>
            <a:pPr>
              <a:spcBef>
                <a:spcPts val="0"/>
              </a:spcBef>
            </a:pPr>
            <a:endParaRPr lang="pt-BR" sz="2400" dirty="0"/>
          </a:p>
          <a:p>
            <a:pPr marL="457200" lvl="1" indent="0">
              <a:buNone/>
            </a:pPr>
            <a:r>
              <a:rPr lang="pt-BR" dirty="0"/>
              <a:t>“Art. 1.798. </a:t>
            </a:r>
            <a:r>
              <a:rPr lang="pt-BR" b="1" u="sng" dirty="0"/>
              <a:t>Legitimam-se</a:t>
            </a:r>
            <a:r>
              <a:rPr lang="pt-BR" dirty="0"/>
              <a:t> a suceder as </a:t>
            </a:r>
            <a:r>
              <a:rPr lang="pt-BR" b="1" u="sng" dirty="0"/>
              <a:t>pessoas nascidas ou já concebidas</a:t>
            </a:r>
            <a:r>
              <a:rPr lang="pt-BR" dirty="0"/>
              <a:t> no momento da abertura da sucessão.”</a:t>
            </a:r>
          </a:p>
          <a:p>
            <a:pPr marL="457200" lvl="1" indent="0">
              <a:buNone/>
            </a:pPr>
            <a:endParaRPr lang="pt-BR" dirty="0"/>
          </a:p>
          <a:p>
            <a:pPr marL="457200" lvl="1" indent="0">
              <a:buNone/>
            </a:pPr>
            <a:r>
              <a:rPr lang="pt-BR" dirty="0"/>
              <a:t>Art. 1.799. Na sucessão testamentária podem ainda ser chamados a suceder:</a:t>
            </a:r>
          </a:p>
          <a:p>
            <a:pPr marL="457200" lvl="1" indent="0">
              <a:buNone/>
            </a:pPr>
            <a:r>
              <a:rPr lang="pt-BR" dirty="0" err="1"/>
              <a:t>I</a:t>
            </a:r>
            <a:r>
              <a:rPr lang="pt-BR" dirty="0"/>
              <a:t>	- os </a:t>
            </a:r>
            <a:r>
              <a:rPr lang="pt-BR" b="1" u="sng" dirty="0"/>
              <a:t>filhos, ainda não concebidos</a:t>
            </a:r>
            <a:r>
              <a:rPr lang="pt-BR" dirty="0"/>
              <a:t>, de </a:t>
            </a:r>
            <a:r>
              <a:rPr lang="pt-BR" b="1" u="sng" dirty="0"/>
              <a:t>pessoas indicadas pelo testador, desde que vivas estas ao abrir-se a sucessão</a:t>
            </a:r>
            <a:r>
              <a:rPr lang="pt-BR" dirty="0"/>
              <a:t>;</a:t>
            </a:r>
          </a:p>
          <a:p>
            <a:pPr marL="457200" lvl="1" indent="0">
              <a:buNone/>
            </a:pPr>
            <a:r>
              <a:rPr lang="pt-BR" dirty="0"/>
              <a:t>II	- as </a:t>
            </a:r>
            <a:r>
              <a:rPr lang="pt-BR" b="1" u="sng" dirty="0"/>
              <a:t>pessoas jurídicas</a:t>
            </a:r>
            <a:r>
              <a:rPr lang="pt-BR" dirty="0"/>
              <a:t>;</a:t>
            </a:r>
          </a:p>
          <a:p>
            <a:pPr marL="457200" lvl="1" indent="0">
              <a:buNone/>
            </a:pPr>
            <a:r>
              <a:rPr lang="pt-BR" dirty="0"/>
              <a:t>III	- as </a:t>
            </a:r>
            <a:r>
              <a:rPr lang="pt-BR" b="1" u="sng" dirty="0"/>
              <a:t>pessoas jurídicas</a:t>
            </a:r>
            <a:r>
              <a:rPr lang="pt-BR" dirty="0"/>
              <a:t>, cuja organização for determinada pelo testador sob a forma de </a:t>
            </a:r>
            <a:r>
              <a:rPr lang="pt-BR" b="1" u="sng" dirty="0"/>
              <a:t>fundação</a:t>
            </a:r>
            <a:r>
              <a:rPr lang="pt-BR" dirty="0"/>
              <a:t>.”</a:t>
            </a:r>
          </a:p>
        </p:txBody>
      </p:sp>
      <p:sp>
        <p:nvSpPr>
          <p:cNvPr id="4" name="Espaço Reservado para Rodapé 3">
            <a:extLst>
              <a:ext uri="{FF2B5EF4-FFF2-40B4-BE49-F238E27FC236}">
                <a16:creationId xmlns:a16="http://schemas.microsoft.com/office/drawing/2014/main" id="{1B04F6E6-BF39-6849-90E4-5E13AFA6A25F}"/>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B81DEF00-6AE2-8442-97D6-174F665E0F3B}"/>
              </a:ext>
            </a:extLst>
          </p:cNvPr>
          <p:cNvSpPr>
            <a:spLocks noGrp="1"/>
          </p:cNvSpPr>
          <p:nvPr>
            <p:ph type="sldNum" sz="quarter" idx="12"/>
          </p:nvPr>
        </p:nvSpPr>
        <p:spPr/>
        <p:txBody>
          <a:bodyPr/>
          <a:lstStyle/>
          <a:p>
            <a:fld id="{20BC1486-347E-47CE-9F5E-1AA14666EB4A}" type="slidenum">
              <a:rPr lang="pt-BR" smtClean="0"/>
              <a:t>4</a:t>
            </a:fld>
            <a:endParaRPr lang="pt-BR"/>
          </a:p>
        </p:txBody>
      </p:sp>
    </p:spTree>
    <p:extLst>
      <p:ext uri="{BB962C8B-B14F-4D97-AF65-F5344CB8AC3E}">
        <p14:creationId xmlns:p14="http://schemas.microsoft.com/office/powerpoint/2010/main" val="2574003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Testamento</a:t>
            </a:r>
            <a:endParaRPr lang="pt-BR" sz="4000" dirty="0"/>
          </a:p>
        </p:txBody>
      </p:sp>
      <p:sp>
        <p:nvSpPr>
          <p:cNvPr id="3" name="Espaço Reservado para Conteúdo 2"/>
          <p:cNvSpPr>
            <a:spLocks noGrp="1"/>
          </p:cNvSpPr>
          <p:nvPr>
            <p:ph idx="1"/>
          </p:nvPr>
        </p:nvSpPr>
        <p:spPr/>
        <p:txBody>
          <a:bodyPr>
            <a:normAutofit/>
          </a:bodyPr>
          <a:lstStyle/>
          <a:p>
            <a:pPr>
              <a:spcBef>
                <a:spcPts val="0"/>
              </a:spcBef>
              <a:buFont typeface="Wingdings" pitchFamily="2" charset="2"/>
              <a:buChar char="v"/>
            </a:pPr>
            <a:r>
              <a:rPr lang="pt-BR" sz="2400" u="sng" dirty="0"/>
              <a:t>não podem ser nomeados herdeiros/legatários</a:t>
            </a:r>
            <a:r>
              <a:rPr lang="pt-BR" sz="2400" dirty="0"/>
              <a:t>:</a:t>
            </a:r>
          </a:p>
          <a:p>
            <a:pPr>
              <a:spcBef>
                <a:spcPts val="0"/>
              </a:spcBef>
              <a:buFont typeface="Wingdings" pitchFamily="2" charset="2"/>
              <a:buChar char="ü"/>
            </a:pPr>
            <a:endParaRPr lang="pt-BR" sz="2000" dirty="0"/>
          </a:p>
          <a:p>
            <a:pPr marL="457200" lvl="1" indent="0">
              <a:spcBef>
                <a:spcPts val="0"/>
              </a:spcBef>
              <a:buNone/>
            </a:pPr>
            <a:r>
              <a:rPr lang="pt-BR" sz="2200" dirty="0"/>
              <a:t>“Art. 1.801. </a:t>
            </a:r>
            <a:r>
              <a:rPr lang="pt-BR" sz="2200" b="1" u="sng" dirty="0"/>
              <a:t>Não</a:t>
            </a:r>
            <a:r>
              <a:rPr lang="pt-BR" sz="2200" dirty="0"/>
              <a:t> podem ser nomeados </a:t>
            </a:r>
            <a:r>
              <a:rPr lang="pt-BR" sz="2200" b="1" u="sng" dirty="0"/>
              <a:t>herdeiros nem legatários</a:t>
            </a:r>
            <a:r>
              <a:rPr lang="pt-BR" sz="2200" dirty="0"/>
              <a:t>:</a:t>
            </a:r>
          </a:p>
          <a:p>
            <a:pPr marL="457200" lvl="1" indent="0">
              <a:spcBef>
                <a:spcPts val="0"/>
              </a:spcBef>
              <a:buNone/>
            </a:pPr>
            <a:endParaRPr lang="pt-BR" sz="2200" dirty="0"/>
          </a:p>
          <a:p>
            <a:pPr marL="457200" lvl="1" indent="0">
              <a:spcBef>
                <a:spcPts val="0"/>
              </a:spcBef>
              <a:buNone/>
            </a:pPr>
            <a:r>
              <a:rPr lang="pt-BR" sz="2200" dirty="0" err="1"/>
              <a:t>I</a:t>
            </a:r>
            <a:r>
              <a:rPr lang="pt-BR" sz="2200" dirty="0"/>
              <a:t>	- a pessoa que, a rogo, escreveu o testamento, nem o seu cônjuge ou companheiro, ou os seus ascendentes e irmãos;</a:t>
            </a:r>
          </a:p>
          <a:p>
            <a:pPr marL="457200" lvl="1" indent="0">
              <a:spcBef>
                <a:spcPts val="0"/>
              </a:spcBef>
              <a:buNone/>
            </a:pPr>
            <a:endParaRPr lang="pt-BR" sz="2200" dirty="0"/>
          </a:p>
          <a:p>
            <a:pPr marL="457200" lvl="1" indent="0">
              <a:spcBef>
                <a:spcPts val="0"/>
              </a:spcBef>
              <a:buNone/>
            </a:pPr>
            <a:r>
              <a:rPr lang="pt-BR" sz="2200" dirty="0"/>
              <a:t>II	- as testemunhas do testamento;</a:t>
            </a:r>
          </a:p>
          <a:p>
            <a:pPr marL="457200" lvl="1" indent="0">
              <a:spcBef>
                <a:spcPts val="0"/>
              </a:spcBef>
              <a:buNone/>
            </a:pPr>
            <a:endParaRPr lang="pt-BR" sz="2200" dirty="0"/>
          </a:p>
          <a:p>
            <a:pPr marL="457200" lvl="1" indent="0">
              <a:spcBef>
                <a:spcPts val="0"/>
              </a:spcBef>
              <a:buNone/>
            </a:pPr>
            <a:r>
              <a:rPr lang="pt-BR" sz="2200" dirty="0"/>
              <a:t>III	- o </a:t>
            </a:r>
            <a:r>
              <a:rPr lang="pt-BR" sz="2200" dirty="0" err="1"/>
              <a:t>concubino</a:t>
            </a:r>
            <a:r>
              <a:rPr lang="pt-BR" sz="2200" dirty="0"/>
              <a:t> do testador casado, salvo se este, sem culpa sua, estiver separado de fato do cônjuge há mais de cinco anos;</a:t>
            </a:r>
          </a:p>
          <a:p>
            <a:pPr marL="457200" lvl="1" indent="0">
              <a:spcBef>
                <a:spcPts val="0"/>
              </a:spcBef>
              <a:buNone/>
            </a:pPr>
            <a:endParaRPr lang="pt-BR" sz="2200" dirty="0"/>
          </a:p>
          <a:p>
            <a:pPr marL="457200" lvl="1" indent="0">
              <a:spcBef>
                <a:spcPts val="0"/>
              </a:spcBef>
              <a:buNone/>
            </a:pPr>
            <a:r>
              <a:rPr lang="pt-BR" sz="2200" dirty="0"/>
              <a:t>IV	- o tabelião, civil ou militar, ou o comandante ou escrivão, perante quem se fizer, assim como o que fizer ou aprovar o testamento.”</a:t>
            </a:r>
          </a:p>
        </p:txBody>
      </p:sp>
      <p:sp>
        <p:nvSpPr>
          <p:cNvPr id="4" name="Espaço Reservado para Rodapé 3">
            <a:extLst>
              <a:ext uri="{FF2B5EF4-FFF2-40B4-BE49-F238E27FC236}">
                <a16:creationId xmlns:a16="http://schemas.microsoft.com/office/drawing/2014/main" id="{341723A4-2EB4-F84F-9007-A66728E26E6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4FF02F5D-5856-374D-8E31-225696D836FF}"/>
              </a:ext>
            </a:extLst>
          </p:cNvPr>
          <p:cNvSpPr>
            <a:spLocks noGrp="1"/>
          </p:cNvSpPr>
          <p:nvPr>
            <p:ph type="sldNum" sz="quarter" idx="12"/>
          </p:nvPr>
        </p:nvSpPr>
        <p:spPr/>
        <p:txBody>
          <a:bodyPr/>
          <a:lstStyle/>
          <a:p>
            <a:fld id="{20BC1486-347E-47CE-9F5E-1AA14666EB4A}" type="slidenum">
              <a:rPr lang="pt-BR" smtClean="0"/>
              <a:t>5</a:t>
            </a:fld>
            <a:endParaRPr lang="pt-BR"/>
          </a:p>
        </p:txBody>
      </p:sp>
    </p:spTree>
    <p:extLst>
      <p:ext uri="{BB962C8B-B14F-4D97-AF65-F5344CB8AC3E}">
        <p14:creationId xmlns:p14="http://schemas.microsoft.com/office/powerpoint/2010/main" val="781989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Testamento</a:t>
            </a:r>
            <a:endParaRPr lang="pt-BR" sz="4000" dirty="0"/>
          </a:p>
        </p:txBody>
      </p:sp>
      <p:sp>
        <p:nvSpPr>
          <p:cNvPr id="3" name="Espaço Reservado para Conteúdo 2"/>
          <p:cNvSpPr>
            <a:spLocks noGrp="1"/>
          </p:cNvSpPr>
          <p:nvPr>
            <p:ph idx="1"/>
          </p:nvPr>
        </p:nvSpPr>
        <p:spPr/>
        <p:txBody>
          <a:bodyPr>
            <a:normAutofit/>
          </a:bodyPr>
          <a:lstStyle/>
          <a:p>
            <a:pPr>
              <a:spcBef>
                <a:spcPts val="0"/>
              </a:spcBef>
              <a:buFont typeface="Wingdings" pitchFamily="2" charset="2"/>
              <a:buChar char="v"/>
            </a:pPr>
            <a:r>
              <a:rPr lang="pt-BR" sz="2400" u="sng" dirty="0"/>
              <a:t>não podem ser nomeados herdeiros/legatários</a:t>
            </a:r>
            <a:r>
              <a:rPr lang="pt-BR" sz="2400" dirty="0"/>
              <a:t>:</a:t>
            </a:r>
          </a:p>
          <a:p>
            <a:pPr>
              <a:spcBef>
                <a:spcPts val="0"/>
              </a:spcBef>
              <a:buFont typeface="Wingdings" pitchFamily="2" charset="2"/>
              <a:buChar char="ü"/>
            </a:pPr>
            <a:endParaRPr lang="pt-BR" sz="2000" dirty="0"/>
          </a:p>
          <a:p>
            <a:pPr marL="457200" lvl="1" indent="0" algn="just">
              <a:buNone/>
            </a:pPr>
            <a:r>
              <a:rPr lang="pt-BR" dirty="0"/>
              <a:t>“Art. 1.802. São </a:t>
            </a:r>
            <a:r>
              <a:rPr lang="pt-BR" b="1" u="sng" dirty="0"/>
              <a:t>nulas</a:t>
            </a:r>
            <a:r>
              <a:rPr lang="pt-BR" dirty="0"/>
              <a:t> as </a:t>
            </a:r>
            <a:r>
              <a:rPr lang="pt-BR" b="1" u="sng" dirty="0"/>
              <a:t>disposições testamentárias</a:t>
            </a:r>
            <a:r>
              <a:rPr lang="pt-BR" dirty="0"/>
              <a:t> em favor de </a:t>
            </a:r>
            <a:r>
              <a:rPr lang="pt-BR" b="1" u="sng" dirty="0"/>
              <a:t>pessoas não legitimadas a suceder</a:t>
            </a:r>
            <a:r>
              <a:rPr lang="pt-BR" dirty="0"/>
              <a:t>, ainda quando </a:t>
            </a:r>
            <a:r>
              <a:rPr lang="pt-BR" b="1" u="sng" dirty="0"/>
              <a:t>simuladas</a:t>
            </a:r>
            <a:r>
              <a:rPr lang="pt-BR" dirty="0"/>
              <a:t> sob a forma de </a:t>
            </a:r>
            <a:r>
              <a:rPr lang="pt-BR" b="1" u="sng" dirty="0"/>
              <a:t>contrato oneroso</a:t>
            </a:r>
            <a:r>
              <a:rPr lang="pt-BR" dirty="0"/>
              <a:t>, ou feitas mediante </a:t>
            </a:r>
            <a:r>
              <a:rPr lang="pt-BR" b="1" u="sng" dirty="0"/>
              <a:t>interposta pessoa</a:t>
            </a:r>
            <a:r>
              <a:rPr lang="pt-BR" dirty="0"/>
              <a:t>.</a:t>
            </a:r>
          </a:p>
          <a:p>
            <a:pPr marL="457200" lvl="1" indent="0" algn="just">
              <a:buNone/>
            </a:pPr>
            <a:r>
              <a:rPr lang="pt-BR" dirty="0"/>
              <a:t>Parágrafo único. Presumem-se pessoas interpostas os </a:t>
            </a:r>
            <a:r>
              <a:rPr lang="pt-BR" b="1" u="sng" dirty="0"/>
              <a:t>ascendentes, os descendentes, os irmãos e o cônjuge ou companheiro do não legitimado a suceder</a:t>
            </a:r>
            <a:r>
              <a:rPr lang="pt-BR" dirty="0"/>
              <a:t>.”</a:t>
            </a:r>
          </a:p>
          <a:p>
            <a:pPr marL="457200" lvl="1" indent="0" algn="just">
              <a:buNone/>
            </a:pPr>
            <a:endParaRPr lang="pt-BR" dirty="0"/>
          </a:p>
          <a:p>
            <a:pPr marL="457200" lvl="1" indent="0" algn="just">
              <a:buNone/>
            </a:pPr>
            <a:r>
              <a:rPr lang="pt-BR" dirty="0"/>
              <a:t>“Art. 1.803. É </a:t>
            </a:r>
            <a:r>
              <a:rPr lang="pt-BR" b="1" u="sng" dirty="0"/>
              <a:t>lícita</a:t>
            </a:r>
            <a:r>
              <a:rPr lang="pt-BR" dirty="0"/>
              <a:t> a </a:t>
            </a:r>
            <a:r>
              <a:rPr lang="pt-BR" b="1" u="sng" dirty="0"/>
              <a:t>deixa</a:t>
            </a:r>
            <a:r>
              <a:rPr lang="pt-BR" dirty="0"/>
              <a:t> ao </a:t>
            </a:r>
            <a:r>
              <a:rPr lang="pt-BR" b="1" u="sng" dirty="0"/>
              <a:t>filho do </a:t>
            </a:r>
            <a:r>
              <a:rPr lang="pt-BR" b="1" u="sng" dirty="0" err="1"/>
              <a:t>concubino</a:t>
            </a:r>
            <a:r>
              <a:rPr lang="pt-BR" dirty="0"/>
              <a:t>, quando também o for do testador.”</a:t>
            </a:r>
            <a:endParaRPr lang="pt-BR" sz="2000" dirty="0"/>
          </a:p>
        </p:txBody>
      </p:sp>
      <p:sp>
        <p:nvSpPr>
          <p:cNvPr id="4" name="Espaço Reservado para Rodapé 3">
            <a:extLst>
              <a:ext uri="{FF2B5EF4-FFF2-40B4-BE49-F238E27FC236}">
                <a16:creationId xmlns:a16="http://schemas.microsoft.com/office/drawing/2014/main" id="{D38FE006-5BAA-244B-8242-D70BC430952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13C5D3C4-28E7-564A-820B-C17E24A3BF4D}"/>
              </a:ext>
            </a:extLst>
          </p:cNvPr>
          <p:cNvSpPr>
            <a:spLocks noGrp="1"/>
          </p:cNvSpPr>
          <p:nvPr>
            <p:ph type="sldNum" sz="quarter" idx="12"/>
          </p:nvPr>
        </p:nvSpPr>
        <p:spPr/>
        <p:txBody>
          <a:bodyPr/>
          <a:lstStyle/>
          <a:p>
            <a:fld id="{20BC1486-347E-47CE-9F5E-1AA14666EB4A}" type="slidenum">
              <a:rPr lang="pt-BR" smtClean="0"/>
              <a:t>6</a:t>
            </a:fld>
            <a:endParaRPr lang="pt-BR"/>
          </a:p>
        </p:txBody>
      </p:sp>
    </p:spTree>
    <p:extLst>
      <p:ext uri="{BB962C8B-B14F-4D97-AF65-F5344CB8AC3E}">
        <p14:creationId xmlns:p14="http://schemas.microsoft.com/office/powerpoint/2010/main" val="697869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Testamento</a:t>
            </a:r>
            <a:endParaRPr lang="pt-BR" sz="4000" dirty="0"/>
          </a:p>
        </p:txBody>
      </p:sp>
      <p:sp>
        <p:nvSpPr>
          <p:cNvPr id="3" name="Espaço Reservado para Conteúdo 2"/>
          <p:cNvSpPr>
            <a:spLocks noGrp="1"/>
          </p:cNvSpPr>
          <p:nvPr>
            <p:ph idx="1"/>
          </p:nvPr>
        </p:nvSpPr>
        <p:spPr/>
        <p:txBody>
          <a:bodyPr>
            <a:normAutofit/>
          </a:bodyPr>
          <a:lstStyle/>
          <a:p>
            <a:pPr>
              <a:spcBef>
                <a:spcPts val="0"/>
              </a:spcBef>
              <a:buFont typeface="Wingdings" pitchFamily="2" charset="2"/>
              <a:buChar char="v"/>
            </a:pPr>
            <a:r>
              <a:rPr lang="pt-BR" sz="2400" u="sng" dirty="0"/>
              <a:t>vedações</a:t>
            </a:r>
            <a:r>
              <a:rPr lang="pt-BR" sz="2400" dirty="0"/>
              <a:t>:</a:t>
            </a:r>
          </a:p>
          <a:p>
            <a:pPr>
              <a:spcBef>
                <a:spcPts val="0"/>
              </a:spcBef>
              <a:buFont typeface="Wingdings" pitchFamily="2" charset="2"/>
              <a:buChar char="v"/>
            </a:pPr>
            <a:endParaRPr lang="pt-BR" sz="2400" dirty="0"/>
          </a:p>
          <a:p>
            <a:pPr algn="just">
              <a:spcBef>
                <a:spcPts val="0"/>
              </a:spcBef>
              <a:buFont typeface="Wingdings" pitchFamily="2" charset="2"/>
              <a:buChar char="Ø"/>
            </a:pPr>
            <a:r>
              <a:rPr lang="pt-BR" sz="2400" b="1" u="sng" dirty="0"/>
              <a:t>pactos sucessórios: testamento comum, conjuntivo, </a:t>
            </a:r>
            <a:r>
              <a:rPr lang="pt-BR" sz="2400" b="1" i="1" u="sng" dirty="0"/>
              <a:t>uno </a:t>
            </a:r>
            <a:r>
              <a:rPr lang="pt-BR" sz="2400" b="1" i="1" u="sng" dirty="0" err="1"/>
              <a:t>contextu</a:t>
            </a:r>
            <a:r>
              <a:rPr lang="pt-BR" sz="2400" b="1" i="1" u="sng" dirty="0"/>
              <a:t> </a:t>
            </a:r>
            <a:r>
              <a:rPr lang="pt-BR" sz="2400" b="1" u="sng" dirty="0"/>
              <a:t>ou de mão comum</a:t>
            </a:r>
            <a:r>
              <a:rPr lang="pt-BR" sz="2400" dirty="0"/>
              <a:t> (</a:t>
            </a:r>
            <a:r>
              <a:rPr lang="pt-BR" sz="2400" dirty="0" err="1"/>
              <a:t>genêro</a:t>
            </a:r>
            <a:r>
              <a:rPr lang="pt-BR" sz="2400" dirty="0"/>
              <a:t>): instrumento único celebrado por duas ou mais pessoas, o que viola o caráter personalíssimo e unilateral</a:t>
            </a:r>
          </a:p>
          <a:p>
            <a:pPr algn="just">
              <a:spcBef>
                <a:spcPts val="0"/>
              </a:spcBef>
            </a:pPr>
            <a:endParaRPr lang="pt-BR" sz="2400" dirty="0"/>
          </a:p>
          <a:p>
            <a:pPr algn="just">
              <a:spcBef>
                <a:spcPts val="0"/>
              </a:spcBef>
            </a:pPr>
            <a:r>
              <a:rPr lang="pt-BR" sz="2400" u="sng" dirty="0"/>
              <a:t>testamento </a:t>
            </a:r>
            <a:r>
              <a:rPr lang="pt-BR" sz="2400" b="1" u="sng" dirty="0"/>
              <a:t>simultâneo</a:t>
            </a:r>
            <a:r>
              <a:rPr lang="pt-BR" sz="2400" dirty="0"/>
              <a:t>: dois testadores, no mesmo negócio, beneficiam terceira pessoa;</a:t>
            </a:r>
          </a:p>
          <a:p>
            <a:pPr algn="just">
              <a:spcBef>
                <a:spcPts val="0"/>
              </a:spcBef>
            </a:pPr>
            <a:r>
              <a:rPr lang="pt-BR" sz="2400" u="sng" dirty="0"/>
              <a:t>testamento </a:t>
            </a:r>
            <a:r>
              <a:rPr lang="pt-BR" sz="2400" b="1" u="sng" dirty="0"/>
              <a:t>recíproco</a:t>
            </a:r>
            <a:r>
              <a:rPr lang="pt-BR" sz="2400" dirty="0"/>
              <a:t>: realizado por duas pessoas que se beneficiam, reciprocamente, no mesmo ato;</a:t>
            </a:r>
          </a:p>
          <a:p>
            <a:pPr algn="just">
              <a:spcBef>
                <a:spcPts val="0"/>
              </a:spcBef>
            </a:pPr>
            <a:r>
              <a:rPr lang="pt-BR" sz="2400" u="sng" dirty="0"/>
              <a:t>testamento </a:t>
            </a:r>
            <a:r>
              <a:rPr lang="pt-BR" sz="2400" b="1" u="sng" dirty="0" err="1"/>
              <a:t>correspectivo</a:t>
            </a:r>
            <a:r>
              <a:rPr lang="pt-BR" sz="2400" dirty="0"/>
              <a:t>: os testadores fazem, em um mesmo instrumento, disposições de retribuição um ao outro, na mesma proporção.</a:t>
            </a:r>
            <a:endParaRPr lang="pt-BR" sz="2000" dirty="0"/>
          </a:p>
        </p:txBody>
      </p:sp>
      <p:sp>
        <p:nvSpPr>
          <p:cNvPr id="4" name="Espaço Reservado para Rodapé 3">
            <a:extLst>
              <a:ext uri="{FF2B5EF4-FFF2-40B4-BE49-F238E27FC236}">
                <a16:creationId xmlns:a16="http://schemas.microsoft.com/office/drawing/2014/main" id="{D38FE006-5BAA-244B-8242-D70BC430952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13C5D3C4-28E7-564A-820B-C17E24A3BF4D}"/>
              </a:ext>
            </a:extLst>
          </p:cNvPr>
          <p:cNvSpPr>
            <a:spLocks noGrp="1"/>
          </p:cNvSpPr>
          <p:nvPr>
            <p:ph type="sldNum" sz="quarter" idx="12"/>
          </p:nvPr>
        </p:nvSpPr>
        <p:spPr/>
        <p:txBody>
          <a:bodyPr/>
          <a:lstStyle/>
          <a:p>
            <a:fld id="{20BC1486-347E-47CE-9F5E-1AA14666EB4A}" type="slidenum">
              <a:rPr lang="pt-BR" smtClean="0"/>
              <a:t>7</a:t>
            </a:fld>
            <a:endParaRPr lang="pt-BR"/>
          </a:p>
        </p:txBody>
      </p:sp>
    </p:spTree>
    <p:extLst>
      <p:ext uri="{BB962C8B-B14F-4D97-AF65-F5344CB8AC3E}">
        <p14:creationId xmlns:p14="http://schemas.microsoft.com/office/powerpoint/2010/main" val="1072265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Testamento</a:t>
            </a:r>
            <a:endParaRPr lang="pt-BR" sz="4000" dirty="0"/>
          </a:p>
        </p:txBody>
      </p:sp>
      <p:sp>
        <p:nvSpPr>
          <p:cNvPr id="3" name="Espaço Reservado para Conteúdo 2"/>
          <p:cNvSpPr>
            <a:spLocks noGrp="1"/>
          </p:cNvSpPr>
          <p:nvPr>
            <p:ph idx="1"/>
          </p:nvPr>
        </p:nvSpPr>
        <p:spPr/>
        <p:txBody>
          <a:bodyPr>
            <a:normAutofit/>
          </a:bodyPr>
          <a:lstStyle/>
          <a:p>
            <a:pPr>
              <a:spcBef>
                <a:spcPts val="0"/>
              </a:spcBef>
              <a:buFont typeface="Wingdings" pitchFamily="2" charset="2"/>
              <a:buChar char="v"/>
            </a:pPr>
            <a:r>
              <a:rPr lang="pt-BR" sz="2400" u="sng" dirty="0"/>
              <a:t>objeto do testamento</a:t>
            </a:r>
          </a:p>
          <a:p>
            <a:pPr>
              <a:spcBef>
                <a:spcPts val="0"/>
              </a:spcBef>
              <a:buFont typeface="Wingdings" pitchFamily="2" charset="2"/>
              <a:buChar char="v"/>
            </a:pPr>
            <a:endParaRPr lang="pt-BR" sz="2400" u="sng" dirty="0"/>
          </a:p>
          <a:p>
            <a:pPr>
              <a:spcBef>
                <a:spcPts val="0"/>
              </a:spcBef>
            </a:pPr>
            <a:r>
              <a:rPr lang="pt-BR" sz="2300" dirty="0"/>
              <a:t>disposições de caráter </a:t>
            </a:r>
            <a:r>
              <a:rPr lang="pt-BR" sz="2300" b="1" u="sng" dirty="0"/>
              <a:t>extrapatrimonial</a:t>
            </a:r>
            <a:r>
              <a:rPr lang="pt-BR" sz="2300" dirty="0"/>
              <a:t> – conteúdo existencial</a:t>
            </a:r>
          </a:p>
          <a:p>
            <a:pPr>
              <a:spcBef>
                <a:spcPts val="0"/>
              </a:spcBef>
            </a:pPr>
            <a:endParaRPr lang="pt-BR" sz="2300" dirty="0"/>
          </a:p>
          <a:p>
            <a:pPr algn="just">
              <a:spcBef>
                <a:spcPts val="0"/>
              </a:spcBef>
            </a:pPr>
            <a:r>
              <a:rPr lang="pt-BR" sz="2300" dirty="0"/>
              <a:t>disposições de caráter </a:t>
            </a:r>
            <a:r>
              <a:rPr lang="pt-BR" sz="2300" b="1" u="sng" dirty="0"/>
              <a:t>patrimonial</a:t>
            </a:r>
            <a:r>
              <a:rPr lang="pt-BR" sz="2300" dirty="0"/>
              <a:t> – </a:t>
            </a:r>
            <a:r>
              <a:rPr lang="pt-BR" sz="2300" b="1" u="sng" dirty="0"/>
              <a:t>não</a:t>
            </a:r>
            <a:r>
              <a:rPr lang="pt-BR" sz="2300" dirty="0"/>
              <a:t> pode </a:t>
            </a:r>
            <a:r>
              <a:rPr lang="pt-BR" sz="2300" b="1" u="sng" dirty="0"/>
              <a:t>superar</a:t>
            </a:r>
            <a:r>
              <a:rPr lang="pt-BR" sz="2300" dirty="0"/>
              <a:t> a </a:t>
            </a:r>
            <a:r>
              <a:rPr lang="pt-BR" sz="2300" b="1" u="sng" dirty="0"/>
              <a:t>metade disponível</a:t>
            </a:r>
            <a:r>
              <a:rPr lang="pt-BR" sz="2300" dirty="0"/>
              <a:t>, se o testador tiver herdeiros necessários. Se superar – redução das disposições testamentárias (</a:t>
            </a:r>
            <a:r>
              <a:rPr lang="pt-BR" sz="2300" dirty="0" err="1"/>
              <a:t>arts</a:t>
            </a:r>
            <a:r>
              <a:rPr lang="pt-BR" sz="2300" dirty="0"/>
              <a:t>. 1.966 a 1.968)</a:t>
            </a:r>
          </a:p>
          <a:p>
            <a:pPr>
              <a:spcBef>
                <a:spcPts val="0"/>
              </a:spcBef>
            </a:pPr>
            <a:endParaRPr lang="pt-BR" sz="2300" dirty="0"/>
          </a:p>
          <a:p>
            <a:pPr marL="457200" lvl="1" indent="0">
              <a:buNone/>
            </a:pPr>
            <a:r>
              <a:rPr lang="pt-BR" sz="2300" dirty="0"/>
              <a:t>“Art. 1.857. Toda pessoa capaz pode dispor, por testamento, da totalidade dos seus bens, ou de parte deles, para depois de sua morte.</a:t>
            </a:r>
          </a:p>
          <a:p>
            <a:pPr marL="457200" lvl="1" indent="0">
              <a:buNone/>
            </a:pPr>
            <a:r>
              <a:rPr lang="pt-BR" sz="2300" dirty="0"/>
              <a:t>§ 1</a:t>
            </a:r>
            <a:r>
              <a:rPr lang="pt-BR" sz="2300" u="sng" baseline="30000" dirty="0"/>
              <a:t>o</a:t>
            </a:r>
            <a:r>
              <a:rPr lang="pt-BR" sz="2300" dirty="0"/>
              <a:t> A legítima dos herdeiros necessários não poderá ser incluída no testamento.</a:t>
            </a:r>
          </a:p>
          <a:p>
            <a:pPr marL="457200" lvl="1" indent="0">
              <a:buNone/>
            </a:pPr>
            <a:r>
              <a:rPr lang="pt-BR" sz="2300" dirty="0"/>
              <a:t>§ 2</a:t>
            </a:r>
            <a:r>
              <a:rPr lang="pt-BR" sz="2300" u="sng" baseline="30000" dirty="0"/>
              <a:t>o</a:t>
            </a:r>
            <a:r>
              <a:rPr lang="pt-BR" sz="2300" dirty="0"/>
              <a:t> São válidas as disposições testamentárias de caráter não patrimonial, ainda que o testador somente a elas se tenha limitado.”</a:t>
            </a:r>
          </a:p>
          <a:p>
            <a:pPr>
              <a:spcBef>
                <a:spcPts val="0"/>
              </a:spcBef>
            </a:pPr>
            <a:endParaRPr lang="pt-BR" sz="2000" dirty="0"/>
          </a:p>
          <a:p>
            <a:pPr>
              <a:spcBef>
                <a:spcPts val="0"/>
              </a:spcBef>
              <a:buFont typeface="Wingdings" pitchFamily="2" charset="2"/>
              <a:buChar char="ü"/>
            </a:pPr>
            <a:endParaRPr lang="pt-BR" sz="2400" u="sng" dirty="0"/>
          </a:p>
          <a:p>
            <a:pPr>
              <a:spcBef>
                <a:spcPts val="0"/>
              </a:spcBef>
              <a:buFont typeface="Wingdings" pitchFamily="2" charset="2"/>
              <a:buChar char="v"/>
            </a:pPr>
            <a:endParaRPr lang="pt-BR" sz="2400" dirty="0"/>
          </a:p>
          <a:p>
            <a:pPr>
              <a:spcBef>
                <a:spcPts val="0"/>
              </a:spcBef>
              <a:buFont typeface="Wingdings" pitchFamily="2" charset="2"/>
              <a:buChar char="ü"/>
            </a:pPr>
            <a:endParaRPr lang="pt-BR" sz="2000" dirty="0"/>
          </a:p>
          <a:p>
            <a:pPr marL="457200" lvl="1" indent="0" algn="just">
              <a:buNone/>
            </a:pPr>
            <a:r>
              <a:rPr lang="pt-BR" dirty="0"/>
              <a:t>“Art. 1.802. São nulas as disposições testamentárias em favor de pessoas não legitimadas a suceder, ainda quando simuladas sob a forma de contrato oneroso, ou feitas mediante interposta pessoa.</a:t>
            </a:r>
          </a:p>
          <a:p>
            <a:pPr marL="457200" lvl="1" indent="0" algn="just">
              <a:buNone/>
            </a:pPr>
            <a:r>
              <a:rPr lang="pt-BR" dirty="0"/>
              <a:t>Parágrafo único. Presumem-se pessoas interpostas os ascendentes, os descendentes, os irmãos e o cônjuge ou companheiro do não legitimado a suceder.”</a:t>
            </a:r>
          </a:p>
          <a:p>
            <a:pPr marL="457200" lvl="1" indent="0" algn="just">
              <a:buNone/>
            </a:pPr>
            <a:endParaRPr lang="pt-BR" dirty="0"/>
          </a:p>
          <a:p>
            <a:pPr marL="457200" lvl="1" indent="0" algn="just">
              <a:buNone/>
            </a:pPr>
            <a:r>
              <a:rPr lang="pt-BR" dirty="0"/>
              <a:t>“Art. 1.803. É lícita a deixa ao filho do </a:t>
            </a:r>
            <a:r>
              <a:rPr lang="pt-BR" dirty="0" err="1"/>
              <a:t>concubino</a:t>
            </a:r>
            <a:r>
              <a:rPr lang="pt-BR" dirty="0"/>
              <a:t>, quando também o for do testador.”</a:t>
            </a:r>
            <a:endParaRPr lang="pt-BR" sz="2000" dirty="0"/>
          </a:p>
        </p:txBody>
      </p:sp>
      <p:sp>
        <p:nvSpPr>
          <p:cNvPr id="4" name="Espaço Reservado para Rodapé 3">
            <a:extLst>
              <a:ext uri="{FF2B5EF4-FFF2-40B4-BE49-F238E27FC236}">
                <a16:creationId xmlns:a16="http://schemas.microsoft.com/office/drawing/2014/main" id="{D38FE006-5BAA-244B-8242-D70BC430952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13C5D3C4-28E7-564A-820B-C17E24A3BF4D}"/>
              </a:ext>
            </a:extLst>
          </p:cNvPr>
          <p:cNvSpPr>
            <a:spLocks noGrp="1"/>
          </p:cNvSpPr>
          <p:nvPr>
            <p:ph type="sldNum" sz="quarter" idx="12"/>
          </p:nvPr>
        </p:nvSpPr>
        <p:spPr/>
        <p:txBody>
          <a:bodyPr/>
          <a:lstStyle/>
          <a:p>
            <a:fld id="{20BC1486-347E-47CE-9F5E-1AA14666EB4A}" type="slidenum">
              <a:rPr lang="pt-BR" smtClean="0"/>
              <a:t>8</a:t>
            </a:fld>
            <a:endParaRPr lang="pt-BR"/>
          </a:p>
        </p:txBody>
      </p:sp>
    </p:spTree>
    <p:extLst>
      <p:ext uri="{BB962C8B-B14F-4D97-AF65-F5344CB8AC3E}">
        <p14:creationId xmlns:p14="http://schemas.microsoft.com/office/powerpoint/2010/main" val="832000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a:solidFill>
                  <a:srgbClr val="FF0000"/>
                </a:solidFill>
                <a:effectLst>
                  <a:outerShdw blurRad="38100" dist="38100" dir="2700000" algn="tl">
                    <a:srgbClr val="000000">
                      <a:alpha val="43137"/>
                    </a:srgbClr>
                  </a:outerShdw>
                </a:effectLst>
              </a:rPr>
              <a:t>Modalidades de testamento</a:t>
            </a:r>
            <a:br>
              <a:rPr lang="pt-BR" sz="4000" b="1" dirty="0">
                <a:solidFill>
                  <a:srgbClr val="FF0000"/>
                </a:solidFill>
                <a:effectLst>
                  <a:outerShdw blurRad="38100" dist="38100" dir="2700000" algn="tl">
                    <a:srgbClr val="000000">
                      <a:alpha val="43137"/>
                    </a:srgbClr>
                  </a:outerShdw>
                </a:effectLst>
              </a:rPr>
            </a:br>
            <a:r>
              <a:rPr lang="pt-BR" sz="4000" b="1" dirty="0">
                <a:solidFill>
                  <a:srgbClr val="FF0000"/>
                </a:solidFill>
                <a:effectLst>
                  <a:outerShdw blurRad="38100" dist="38100" dir="2700000" algn="tl">
                    <a:srgbClr val="000000">
                      <a:alpha val="43137"/>
                    </a:srgbClr>
                  </a:outerShdw>
                </a:effectLst>
              </a:rPr>
              <a:t>Testamentos ordinários ou comuns</a:t>
            </a:r>
            <a:endParaRPr lang="pt-BR" sz="4000" dirty="0"/>
          </a:p>
        </p:txBody>
      </p:sp>
      <p:sp>
        <p:nvSpPr>
          <p:cNvPr id="3" name="Espaço Reservado para Conteúdo 2"/>
          <p:cNvSpPr>
            <a:spLocks noGrp="1"/>
          </p:cNvSpPr>
          <p:nvPr>
            <p:ph idx="1"/>
          </p:nvPr>
        </p:nvSpPr>
        <p:spPr/>
        <p:txBody>
          <a:bodyPr>
            <a:noAutofit/>
          </a:bodyPr>
          <a:lstStyle/>
          <a:p>
            <a:pPr marL="0" algn="just">
              <a:spcBef>
                <a:spcPts val="0"/>
              </a:spcBef>
              <a:buFont typeface="Wingdings" pitchFamily="2" charset="2"/>
              <a:buChar char="v"/>
            </a:pPr>
            <a:r>
              <a:rPr lang="pt-BR" sz="2300" u="sng" dirty="0"/>
              <a:t>testamento público</a:t>
            </a:r>
          </a:p>
          <a:p>
            <a:pPr marL="0" indent="0" algn="just">
              <a:spcBef>
                <a:spcPts val="0"/>
              </a:spcBef>
              <a:buNone/>
            </a:pPr>
            <a:endParaRPr lang="pt-BR" sz="2300" u="sng" dirty="0"/>
          </a:p>
          <a:p>
            <a:pPr marL="457200" lvl="1" indent="0" algn="just">
              <a:buNone/>
            </a:pPr>
            <a:r>
              <a:rPr lang="pt-BR" sz="2300" dirty="0"/>
              <a:t>“Art. 1.864. São requisitos essenciais do testamento público: </a:t>
            </a:r>
            <a:r>
              <a:rPr lang="pt-BR" sz="2300" dirty="0" err="1"/>
              <a:t>I</a:t>
            </a:r>
            <a:r>
              <a:rPr lang="pt-BR" sz="2300" dirty="0"/>
              <a:t> - ser escrito por tabelião ou por seu substituto legal em seu livro de notas, de acordo com as declarações do testador, podendo este servir-se de minuta, notas ou apontamentos; II - lavrado o instrumento, ser lido em voz alta pelo tabelião ao testador e a duas testemunhas, a um só tempo; ou pelo testador, se o quiser, na presença destas e do oficial; III - ser o instrumento, em seguida à leitura, assinado pelo testador, pelas testemunhas e pelo tabelião. Parágrafo único. O testamento público pode ser escrito manualmente ou mecanicamente, bem como ser feito pela inserção da declaração de vontade em partes impressas de livro de notas, desde que rubricadas todas as páginas pelo testador, se mais de uma.” - princípio da unicidade.</a:t>
            </a:r>
          </a:p>
          <a:p>
            <a:pPr marL="457200" lvl="1" indent="0">
              <a:buNone/>
            </a:pPr>
            <a:br>
              <a:rPr lang="pt-BR" sz="2300" dirty="0"/>
            </a:br>
            <a:endParaRPr lang="pt-BR" sz="2300" b="1" u="sng" dirty="0"/>
          </a:p>
        </p:txBody>
      </p:sp>
      <p:sp>
        <p:nvSpPr>
          <p:cNvPr id="4" name="Espaço Reservado para Rodapé 3">
            <a:extLst>
              <a:ext uri="{FF2B5EF4-FFF2-40B4-BE49-F238E27FC236}">
                <a16:creationId xmlns:a16="http://schemas.microsoft.com/office/drawing/2014/main" id="{291BA95A-CF7B-E747-A8D1-85FCCBB5B09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EE5250BF-CFAD-CB48-9B5C-FEF417FE5C2B}"/>
              </a:ext>
            </a:extLst>
          </p:cNvPr>
          <p:cNvSpPr>
            <a:spLocks noGrp="1"/>
          </p:cNvSpPr>
          <p:nvPr>
            <p:ph type="sldNum" sz="quarter" idx="12"/>
          </p:nvPr>
        </p:nvSpPr>
        <p:spPr/>
        <p:txBody>
          <a:bodyPr/>
          <a:lstStyle/>
          <a:p>
            <a:fld id="{20BC1486-347E-47CE-9F5E-1AA14666EB4A}" type="slidenum">
              <a:rPr lang="pt-BR" smtClean="0"/>
              <a:t>9</a:t>
            </a:fld>
            <a:endParaRPr lang="pt-BR"/>
          </a:p>
        </p:txBody>
      </p:sp>
    </p:spTree>
    <p:extLst>
      <p:ext uri="{BB962C8B-B14F-4D97-AF65-F5344CB8AC3E}">
        <p14:creationId xmlns:p14="http://schemas.microsoft.com/office/powerpoint/2010/main" val="396676301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3718</TotalTime>
  <Words>2239</Words>
  <Application>Microsoft Macintosh PowerPoint</Application>
  <PresentationFormat>Widescreen</PresentationFormat>
  <Paragraphs>213</Paragraphs>
  <Slides>26</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26</vt:i4>
      </vt:variant>
    </vt:vector>
  </HeadingPairs>
  <TitlesOfParts>
    <vt:vector size="32" baseType="lpstr">
      <vt:lpstr>Arial</vt:lpstr>
      <vt:lpstr>Calibri</vt:lpstr>
      <vt:lpstr>Calibri Light</vt:lpstr>
      <vt:lpstr>Courier New</vt:lpstr>
      <vt:lpstr>Wingdings</vt:lpstr>
      <vt:lpstr>Tema do Office</vt:lpstr>
      <vt:lpstr>Sucessão testamentária. </vt:lpstr>
      <vt:lpstr>Testamento</vt:lpstr>
      <vt:lpstr>Testamento</vt:lpstr>
      <vt:lpstr>Testamento</vt:lpstr>
      <vt:lpstr>Testamento</vt:lpstr>
      <vt:lpstr>Testamento</vt:lpstr>
      <vt:lpstr>Testamento</vt:lpstr>
      <vt:lpstr>Testamento</vt:lpstr>
      <vt:lpstr>Modalidades de testamento Testamentos ordinários ou comuns</vt:lpstr>
      <vt:lpstr>Modalidades de testamento Testamentos ordinários ou comuns</vt:lpstr>
      <vt:lpstr>Modalidades de testamento Testamentos ordinários ou comuns</vt:lpstr>
      <vt:lpstr>Modalidades de testamento Testamentos ordinários ou comuns</vt:lpstr>
      <vt:lpstr>Modalidades de testamento Testamentos ordinários ou comuns</vt:lpstr>
      <vt:lpstr>Modalidades de testamento Testamentos ordinários ou comuns</vt:lpstr>
      <vt:lpstr>Modalidades de testamento Testamentos ordinários ou comuns</vt:lpstr>
      <vt:lpstr>Modalidades de testamento Testamentos ordinários ou comuns</vt:lpstr>
      <vt:lpstr>Modalidades de testamento Testamentos ordinários ou comuns</vt:lpstr>
      <vt:lpstr>Modalidades de testamento Testamentos ordinários ou comuns</vt:lpstr>
      <vt:lpstr>Modalidades de testamento Testamentos ordinários ou comuns</vt:lpstr>
      <vt:lpstr>Modalidades de testamento Testamentos especiais</vt:lpstr>
      <vt:lpstr>Modalidades de testamento Testamentos especiais</vt:lpstr>
      <vt:lpstr>Modalidades de testamento Testamentos especiais</vt:lpstr>
      <vt:lpstr>Modalidades de testamento Testamentos especiais</vt:lpstr>
      <vt:lpstr>Modalidades de testamento Testamentos especiais</vt:lpstr>
      <vt:lpstr>Modalidades de testamento Testamentos especiais</vt:lpstr>
      <vt:lpstr>Codicilo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Legitimação sucessória. Exclusão do herdeiro por indignidade.</dc:title>
  <dc:creator>Giselda</dc:creator>
  <cp:lastModifiedBy>Claudia Stein</cp:lastModifiedBy>
  <cp:revision>48</cp:revision>
  <dcterms:created xsi:type="dcterms:W3CDTF">2019-08-14T23:39:50Z</dcterms:created>
  <dcterms:modified xsi:type="dcterms:W3CDTF">2019-10-01T23:36:02Z</dcterms:modified>
</cp:coreProperties>
</file>