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5" r:id="rId3"/>
    <p:sldId id="284" r:id="rId4"/>
    <p:sldId id="260" r:id="rId5"/>
    <p:sldId id="257" r:id="rId6"/>
    <p:sldId id="265" r:id="rId7"/>
    <p:sldId id="267" r:id="rId8"/>
    <p:sldId id="259" r:id="rId9"/>
    <p:sldId id="266" r:id="rId10"/>
    <p:sldId id="262" r:id="rId11"/>
    <p:sldId id="263" r:id="rId12"/>
    <p:sldId id="278" r:id="rId13"/>
    <p:sldId id="285" r:id="rId14"/>
    <p:sldId id="286" r:id="rId15"/>
    <p:sldId id="277" r:id="rId16"/>
    <p:sldId id="292" r:id="rId17"/>
    <p:sldId id="293" r:id="rId18"/>
    <p:sldId id="272" r:id="rId19"/>
    <p:sldId id="271" r:id="rId20"/>
    <p:sldId id="273" r:id="rId21"/>
    <p:sldId id="294" r:id="rId22"/>
    <p:sldId id="287" r:id="rId23"/>
    <p:sldId id="288" r:id="rId24"/>
    <p:sldId id="289" r:id="rId25"/>
    <p:sldId id="290" r:id="rId26"/>
    <p:sldId id="279" r:id="rId27"/>
    <p:sldId id="280" r:id="rId28"/>
    <p:sldId id="281" r:id="rId29"/>
    <p:sldId id="282" r:id="rId30"/>
    <p:sldId id="283" r:id="rId31"/>
    <p:sldId id="276" r:id="rId32"/>
    <p:sldId id="268" r:id="rId33"/>
    <p:sldId id="291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B6092-9606-446B-B6AB-0E79999DDD90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8A65F-1490-4524-8669-6DE6E237AC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48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07CBDA6-67DF-4351-906E-5F4811E4682E}" type="slidenum">
              <a:rPr lang="pt-B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D7BBA57-961C-46CC-A594-80F2A473A4BF}" type="slidenum">
              <a:rPr 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4991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1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72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0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11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02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28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1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3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27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44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112D-86FE-4974-86CE-696B839ACD25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29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6112D-86FE-4974-86CE-696B839ACD25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A012-D593-4D9F-8539-082ADEC443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09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VnmtVP_S_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2637" y="1727671"/>
            <a:ext cx="9144000" cy="2387600"/>
          </a:xfrm>
        </p:spPr>
        <p:txBody>
          <a:bodyPr>
            <a:normAutofit/>
          </a:bodyPr>
          <a:lstStyle/>
          <a:p>
            <a:r>
              <a:rPr lang="pt-BR" b="1" dirty="0" smtClean="0"/>
              <a:t>Gestão e assistência hospitalar</a:t>
            </a:r>
            <a:br>
              <a:rPr lang="pt-BR" b="1" dirty="0" smtClean="0"/>
            </a:br>
            <a:r>
              <a:rPr lang="pt-BR" sz="2200" dirty="0">
                <a:hlinkClick r:id="rId2"/>
              </a:rPr>
              <a:t>https://</a:t>
            </a:r>
            <a:r>
              <a:rPr lang="pt-BR" sz="2200" dirty="0" smtClean="0">
                <a:hlinkClick r:id="rId2"/>
              </a:rPr>
              <a:t>www.youtube.com/watch?v=4VnmtVP_S_0</a:t>
            </a:r>
            <a:r>
              <a:rPr lang="pt-BR" sz="2200" dirty="0" smtClean="0"/>
              <a:t/>
            </a:r>
            <a:br>
              <a:rPr lang="pt-BR" sz="2200" dirty="0" smtClean="0"/>
            </a:b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9937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559" r="9777" b="7125"/>
          <a:stretch/>
        </p:blipFill>
        <p:spPr>
          <a:xfrm>
            <a:off x="1336431" y="991775"/>
            <a:ext cx="9425354" cy="579588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19644" y="351690"/>
            <a:ext cx="734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Abrangência geográfica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5050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9151" y="337625"/>
            <a:ext cx="11844997" cy="6302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b="1" u="sng" dirty="0" smtClean="0"/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b="1" u="sng" dirty="0" smtClean="0"/>
              <a:t>Especialidades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</a:t>
            </a:r>
            <a:r>
              <a:rPr lang="pt-BR" sz="2000" b="1" dirty="0" smtClean="0"/>
              <a:t>Geral</a:t>
            </a:r>
            <a:r>
              <a:rPr lang="pt-BR" sz="2000" dirty="0" smtClean="0"/>
              <a:t> – Destinado a prestar assistência nas quatro especialidades médicas básicas, clínica médica, clinica cirúrgica, clínica </a:t>
            </a:r>
            <a:r>
              <a:rPr lang="pt-BR" sz="2000" dirty="0" err="1" smtClean="0"/>
              <a:t>gineco</a:t>
            </a:r>
            <a:r>
              <a:rPr lang="pt-BR" sz="2000" dirty="0" smtClean="0"/>
              <a:t>-obstétrica e clínica pediátrica.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</a:t>
            </a:r>
            <a:r>
              <a:rPr lang="pt-BR" sz="2000" b="1" dirty="0" smtClean="0"/>
              <a:t>Especializado</a:t>
            </a:r>
            <a:r>
              <a:rPr lang="pt-BR" sz="2000" dirty="0" smtClean="0"/>
              <a:t> – Com assistência em especialidades como maternidade, neurocirurgia, ortopedia, etc.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b="1" u="sng" dirty="0" smtClean="0"/>
              <a:t>Número de Leitos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De acordo com seu número de leitos, o hospital pode ser classificado em porte: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Pequeno – até 50 leitos;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Médio – de 51 a 150 leitos;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Grande – de 151 a 500 leitos;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000" dirty="0" smtClean="0"/>
              <a:t>	Porte Especial para acima de 500 leitos.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445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12303" y="464869"/>
            <a:ext cx="10270955" cy="1439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500" b="1" dirty="0" smtClean="0">
                <a:latin typeface="+mn-lt"/>
              </a:rPr>
              <a:t>De acordo com a permanecia da clientela</a:t>
            </a:r>
            <a:r>
              <a:rPr lang="pt-BR" sz="4500" dirty="0" smtClean="0">
                <a:latin typeface="+mn-lt"/>
              </a:rPr>
              <a:t> </a:t>
            </a:r>
            <a:endParaRPr lang="pt-BR" sz="4500" dirty="0"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9489" y="1547446"/>
            <a:ext cx="10773770" cy="46927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Hospital dia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Hospital de curta permanência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Hospital de longa permanência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Hospital de crônicas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35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67286" y="976704"/>
            <a:ext cx="11437034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pt-BR" b="1" dirty="0" smtClean="0"/>
              <a:t>Corpo Clínico</a:t>
            </a:r>
          </a:p>
          <a:p>
            <a:pPr lvl="1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0000"/>
                </a:solidFill>
              </a:rPr>
              <a:t>Aberto: </a:t>
            </a:r>
            <a:r>
              <a:rPr lang="pt-BR" dirty="0" smtClean="0"/>
              <a:t>os médicos não são necessariamente funcionários da instituição;</a:t>
            </a:r>
          </a:p>
          <a:p>
            <a:pPr lvl="1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FF0000"/>
                </a:solidFill>
              </a:rPr>
              <a:t>Fechado: </a:t>
            </a:r>
            <a:r>
              <a:rPr lang="pt-BR" dirty="0" smtClean="0"/>
              <a:t>apenas os médicos contratados podem atender aos leitos;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6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36099" y="906365"/>
            <a:ext cx="11352627" cy="51568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Edificação: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dirty="0" err="1" smtClean="0"/>
              <a:t>Pavilhonar</a:t>
            </a:r>
            <a:r>
              <a:rPr lang="pt-BR" dirty="0" smtClean="0"/>
              <a:t>: distribuídos por edificações isoladas, de pequeno porte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Monobloco: concentrados em um único bloco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Vertical</a:t>
            </a: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Horizontal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8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471267" y="436100"/>
            <a:ext cx="11373729" cy="5396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sz="2400" b="1" dirty="0" smtClean="0"/>
              <a:t>Leitos hospitalares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Mínimo – 2,5 leitos/1.000 habitantes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Máximo – 3 leitos/1.000 habitantes</a:t>
            </a:r>
          </a:p>
          <a:p>
            <a:pPr marL="0" indent="0">
              <a:lnSpc>
                <a:spcPct val="200000"/>
              </a:lnSpc>
              <a:buNone/>
            </a:pPr>
            <a:endParaRPr lang="pt-BR" sz="24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pt-BR" sz="2400" b="1" dirty="0" smtClean="0"/>
              <a:t>Leitos de UTI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Mínimo – 4% dos leitos hospitalares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/>
              <a:t>Máximo – 10% dos leitos hospitalares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19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9" y="520506"/>
            <a:ext cx="10381956" cy="57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9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422032"/>
            <a:ext cx="10297550" cy="59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83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11500338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atin typeface="+mn-lt"/>
              </a:rPr>
              <a:t>A Organização Hospitalar (assistência/ensino/pesquisa)</a:t>
            </a:r>
            <a:endParaRPr lang="pt-BR" sz="2800" b="1" dirty="0"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6948" y="787791"/>
            <a:ext cx="11760590" cy="5852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As Instituições de Saúde podem possuir em suas dependências: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I - Unidades Ambulatoriais e;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II - Unidades de Internação.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t-BR" sz="1800" dirty="0" smtClean="0"/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b="1" dirty="0" smtClean="0"/>
              <a:t>I – Unidade Ambulatorial</a:t>
            </a:r>
            <a:r>
              <a:rPr lang="pt-BR" sz="1800" dirty="0" smtClean="0"/>
              <a:t>: destina-se a atender a população na modalidade de consulta médica geral ou especializada, podendo ser estruturado da seguinte forma: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Consultórios,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Sala de curativos / Sala de gesso / Sala de reanimação,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Sala de aplicação de medicamentos / Sala de triagem,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Sala de inalação / Sala de sutura / Sala de observação,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Sala cirúrgica ambulatorial,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dirty="0" smtClean="0"/>
              <a:t>	- Unidade de URGÊNCIA e EMERGÊNCIA.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b="1" dirty="0" smtClean="0"/>
              <a:t>*URGÊNCIA</a:t>
            </a:r>
            <a:r>
              <a:rPr lang="pt-BR" sz="1800" dirty="0" smtClean="0"/>
              <a:t>: Constatação médica de condições do paciente, imprevista, de agravo à saúde sem risco potencial de vida, exigindo tratamento médico de imediato.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t-BR" sz="1800" b="1" dirty="0" smtClean="0"/>
              <a:t>*EMERGÊNCIA</a:t>
            </a:r>
            <a:r>
              <a:rPr lang="pt-BR" sz="1800" dirty="0" smtClean="0"/>
              <a:t>: Constatação médica de condições do paciente que impliquem em risco iminente de vida ou sofrimento intenso, exigindo tratamento médico de imediato.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227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0340" y="520505"/>
            <a:ext cx="11971606" cy="5605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sz="2000" b="1" dirty="0" smtClean="0"/>
              <a:t>II – Unidade de Internação</a:t>
            </a:r>
            <a:r>
              <a:rPr lang="pt-BR" sz="2000" dirty="0" smtClean="0"/>
              <a:t>: destina-se a promover a internação de pacientes adultos e infantis em ambientes individuais em apartamentos ou enfermarias conforme faixa etária, patologia, sexo, e intensidade de cuidados, podendo ser estruturado da seguinte forma: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Enfermaria / Apartamento / Berçário;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Isolamento / UTI / SADT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Centro Cirúrgico / Centro Obstétrico;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Recepção / Posto de enfermagem;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Expurgo / Rouparia / Equipamentos;</a:t>
            </a:r>
          </a:p>
          <a:p>
            <a:pPr marL="0" indent="0">
              <a:buNone/>
            </a:pPr>
            <a:r>
              <a:rPr lang="pt-BR" sz="2000" dirty="0" smtClean="0"/>
              <a:t>                - Necrotério / Abrigo de Resíduos Sólidos / Higienização,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Monta Cargas / Elevadores / Farmácia / Banco de sangue,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Área de circulação / Manutenção / Faturamento,</a:t>
            </a:r>
          </a:p>
          <a:p>
            <a:pPr marL="0" indent="0" algn="just">
              <a:buFontTx/>
              <a:buNone/>
            </a:pPr>
            <a:r>
              <a:rPr lang="pt-BR" sz="2000" dirty="0" smtClean="0"/>
              <a:t>	- Diretoria / Tesouraria / Telefonista / Guias.</a:t>
            </a:r>
          </a:p>
          <a:p>
            <a:pPr marL="0" indent="0" algn="just">
              <a:buNone/>
            </a:pPr>
            <a:r>
              <a:rPr lang="pt-BR" sz="2000" dirty="0" smtClean="0"/>
              <a:t>	- Contabilidade</a:t>
            </a:r>
          </a:p>
          <a:p>
            <a:pPr marL="0" indent="0" algn="just">
              <a:buFontTx/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065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39151" y="1322362"/>
            <a:ext cx="11746523" cy="4164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pt-BR" dirty="0" smtClean="0">
                <a:latin typeface="+mj-lt"/>
              </a:rPr>
              <a:t>Palavra de </a:t>
            </a:r>
            <a:r>
              <a:rPr lang="pt-BR" b="1" dirty="0" smtClean="0">
                <a:latin typeface="+mj-lt"/>
              </a:rPr>
              <a:t>origem do latim “</a:t>
            </a:r>
            <a:r>
              <a:rPr lang="pt-BR" b="1" i="1" dirty="0" err="1" smtClean="0">
                <a:latin typeface="+mj-lt"/>
              </a:rPr>
              <a:t>hopes</a:t>
            </a:r>
            <a:r>
              <a:rPr lang="pt-BR" b="1" i="1" dirty="0" smtClean="0">
                <a:latin typeface="+mj-lt"/>
              </a:rPr>
              <a:t>”</a:t>
            </a:r>
            <a:r>
              <a:rPr lang="pt-BR" b="1" dirty="0" smtClean="0">
                <a:latin typeface="+mj-lt"/>
              </a:rPr>
              <a:t> – hospede, que significa “ lugar em que há pessoas hospedadas”. </a:t>
            </a:r>
            <a:r>
              <a:rPr lang="pt-BR" dirty="0" smtClean="0">
                <a:latin typeface="+mj-lt"/>
              </a:rPr>
              <a:t>Foram diversas definições de hospital dadas ao longo dos tempos na tentativa de conceituar mais amplamente possível este ambiente fundamental no restabelecimento da saúde perdida.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87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199" y="274638"/>
            <a:ext cx="11584745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/>
              <a:t>Fluxos</a:t>
            </a:r>
            <a:endParaRPr lang="pt-BR" sz="36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57824"/>
            <a:ext cx="12041944" cy="4929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400" b="1" dirty="0" smtClean="0"/>
              <a:t>INTERNAÇÃO</a:t>
            </a:r>
            <a:r>
              <a:rPr lang="pt-BR" sz="2400" dirty="0" smtClean="0"/>
              <a:t>: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400" dirty="0" smtClean="0"/>
              <a:t>A internação é a admissão do paciente para ocupar um leito hospitalar por 24 horas ou mais. </a:t>
            </a:r>
            <a:r>
              <a:rPr lang="pt-BR" sz="2400" dirty="0" smtClean="0">
                <a:solidFill>
                  <a:srgbClr val="FF0000"/>
                </a:solidFill>
              </a:rPr>
              <a:t>Para ele isso significa a interrupção do curso normal de vida e a convivência temporária com pessoas estranhas e em ambiente não familiar</a:t>
            </a:r>
            <a:r>
              <a:rPr lang="pt-BR" sz="2400" dirty="0" smtClean="0"/>
              <a:t>. Muitas vezes este fato representa a </a:t>
            </a:r>
            <a:r>
              <a:rPr lang="pt-BR" sz="2400" dirty="0" smtClean="0">
                <a:solidFill>
                  <a:srgbClr val="FF0000"/>
                </a:solidFill>
              </a:rPr>
              <a:t>perda da privacidade, sensação de insegurança, medo e abandono</a:t>
            </a:r>
            <a:r>
              <a:rPr lang="pt-BR" sz="2400" dirty="0" smtClean="0"/>
              <a:t>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t-BR" sz="2400" dirty="0" smtClean="0"/>
              <a:t>O internamento é feito em três circunstâncias: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Emergência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Urgência 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Eletivo.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3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471" y="2306467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/>
              <a:t>Padronizações/convenções (mundo)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17439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3.amazonaws.com/magoo/ABAAAAz8EAB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7963"/>
            <a:ext cx="10990873" cy="609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0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7SeqcOyqvro/TGRNHRX65vI/AAAAAAAAACY/2KYkLPi4-JM/s1600/organigr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0" y="562708"/>
            <a:ext cx="11113184" cy="592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07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+mn-lt"/>
              </a:rPr>
              <a:t>Qualidade hospitalar – Acreditação (ONA)</a:t>
            </a:r>
            <a:endParaRPr lang="pt-BR" dirty="0">
              <a:latin typeface="+mn-lt"/>
            </a:endParaRP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53219" y="1760267"/>
            <a:ext cx="1166211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800100" lvl="1" indent="-342900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Nível 1: Acreditado (atende aos requisitos básicos)</a:t>
            </a:r>
          </a:p>
          <a:p>
            <a:pPr marL="800100" lvl="1" indent="-342900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</a:rPr>
              <a:t>Nível </a:t>
            </a:r>
            <a:r>
              <a:rPr lang="pt-BR" sz="2400" dirty="0">
                <a:solidFill>
                  <a:schemeClr val="tx1"/>
                </a:solidFill>
              </a:rPr>
              <a:t>2: Acreditado Pleno (requisitos básicos mais procedimentos padronizados)</a:t>
            </a:r>
          </a:p>
          <a:p>
            <a:pPr marL="800100" lvl="1" indent="-342900"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</a:rPr>
              <a:t>Nível </a:t>
            </a:r>
            <a:r>
              <a:rPr lang="pt-BR" sz="2400" dirty="0">
                <a:solidFill>
                  <a:schemeClr val="tx1"/>
                </a:solidFill>
              </a:rPr>
              <a:t>3: Acreditado com excelência (requisitos básicos, procedimentos padronizados mais indicadores</a:t>
            </a:r>
            <a:r>
              <a:rPr lang="pt-BR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66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" b="17036"/>
          <a:stretch/>
        </p:blipFill>
        <p:spPr bwMode="auto">
          <a:xfrm>
            <a:off x="390868" y="249090"/>
            <a:ext cx="10427188" cy="568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1776413" y="263035"/>
            <a:ext cx="8712200" cy="583321"/>
          </a:xfrm>
          <a:custGeom>
            <a:avLst/>
            <a:gdLst>
              <a:gd name="T0" fmla="*/ 8712200 w 8712200"/>
              <a:gd name="T1" fmla="*/ 8015116 h 365125"/>
              <a:gd name="T2" fmla="*/ 4356100 w 8712200"/>
              <a:gd name="T3" fmla="*/ 16030187 h 365125"/>
              <a:gd name="T4" fmla="*/ 0 w 8712200"/>
              <a:gd name="T5" fmla="*/ 8015116 h 365125"/>
              <a:gd name="T6" fmla="*/ 4356100 w 8712200"/>
              <a:gd name="T7" fmla="*/ 0 h 365125"/>
              <a:gd name="T8" fmla="*/ 0 60000 65536"/>
              <a:gd name="T9" fmla="*/ 0 60000 65536"/>
              <a:gd name="T10" fmla="*/ 0 60000 65536"/>
              <a:gd name="T11" fmla="*/ 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sz="3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Vantagens da acreditação hospitalar</a:t>
            </a:r>
            <a:endParaRPr lang="pt-BR" sz="3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514476" y="3960813"/>
            <a:ext cx="916146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725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2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CaixaDeTexto 5"/>
          <p:cNvSpPr txBox="1">
            <a:spLocks noChangeArrowheads="1"/>
          </p:cNvSpPr>
          <p:nvPr/>
        </p:nvSpPr>
        <p:spPr bwMode="auto">
          <a:xfrm>
            <a:off x="520505" y="1779588"/>
            <a:ext cx="1115568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Critérios e objetivos concretos e consistentes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Adaptada à realidade brasileira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Ferramenta para motivar e disseminar a qualidade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Segurança para os pacientes e profissionais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Reduz os riscos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Acrescenta valor à imagem da Instituição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Estratégia que agrega um diferencial em relação à </a:t>
            </a:r>
            <a:r>
              <a:rPr lang="pt-BR" sz="2400" dirty="0" smtClean="0"/>
              <a:t>concorrência</a:t>
            </a:r>
            <a:endParaRPr lang="pt-BR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32321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uario\Pictures\regua+de+oxigenio+ar+comprimido+vacuo+clinicas+ambulatorio+ambulancia+medico+hospital+hospitalar+estetica__24023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49" y="2082018"/>
            <a:ext cx="6344529" cy="441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s://cirurgicasaopaulo.websiteseguro.com/images/20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430" y="2379784"/>
            <a:ext cx="14573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26942" y="421083"/>
            <a:ext cx="10607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Na área hospitalar, as cores são importantes </a:t>
            </a:r>
            <a:r>
              <a:rPr lang="pt-BR" sz="2800" b="1" dirty="0" smtClean="0">
                <a:solidFill>
                  <a:srgbClr val="FF0000"/>
                </a:solidFill>
              </a:rPr>
              <a:t>na organização das instalações</a:t>
            </a:r>
            <a:r>
              <a:rPr lang="pt-BR" sz="2800" dirty="0" smtClean="0"/>
              <a:t>, como no caso de gases, facilitando a orientação para sua utilização e manutenção.</a:t>
            </a:r>
          </a:p>
        </p:txBody>
      </p:sp>
    </p:spTree>
    <p:extLst>
      <p:ext uri="{BB962C8B-B14F-4D97-AF65-F5344CB8AC3E}">
        <p14:creationId xmlns:p14="http://schemas.microsoft.com/office/powerpoint/2010/main" val="28781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aslab.com.br/regua_hospita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31" y="647115"/>
            <a:ext cx="9294349" cy="57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577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26609" y="562709"/>
            <a:ext cx="11901267" cy="576189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25400" contourW="12700">
              <a:bevelB w="38100" h="38100"/>
              <a:contourClr>
                <a:schemeClr val="tx1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As cores, quando condicionadas, são usadas para identificar perigo, alerta ou situação de risco -  provocam reação de defesa no espectador. Como exemplos: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vermelho aviso de – perigo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endPos="65000" dist="635000" dir="5400000" sy="-100000" algn="bl" rotWithShape="0"/>
                </a:effectLst>
              </a:rPr>
              <a:t>amarelo aviso de - transporte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B050"/>
                </a:solidFill>
              </a:rPr>
              <a:t>verde equipamentos de - socorro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70C0"/>
                </a:solidFill>
              </a:rPr>
              <a:t>azul sinalização, avisos e orientação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54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82881" y="590843"/>
            <a:ext cx="11282288" cy="573375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dirty="0" smtClean="0"/>
              <a:t>Para identificar os diversos tipos de resíduos sólidos: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70C0"/>
                </a:solidFill>
              </a:rPr>
              <a:t>Azul - papel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C000"/>
                </a:solidFill>
              </a:rPr>
              <a:t>Amarelo - metal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B050"/>
                </a:solidFill>
              </a:rPr>
              <a:t>V</a:t>
            </a:r>
            <a:r>
              <a:rPr lang="pt-BR" b="1" dirty="0" smtClean="0">
                <a:solidFill>
                  <a:srgbClr val="00B050"/>
                </a:solidFill>
              </a:rPr>
              <a:t>erde - vidro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FF0000"/>
                </a:solidFill>
              </a:rPr>
              <a:t>Vermelho - plástico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1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50938" y="214313"/>
            <a:ext cx="7782047" cy="1462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latin typeface="+mn-lt"/>
              </a:rPr>
              <a:t>Histórico no Brasil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25084" y="1151549"/>
            <a:ext cx="11690252" cy="8661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1543 – Primeiro hospital do Brasil e da América do Sul – Santa Casa de Misericórdia de Santos;</a:t>
            </a:r>
            <a:endParaRPr lang="pt-BR" dirty="0"/>
          </a:p>
        </p:txBody>
      </p:sp>
      <p:pic>
        <p:nvPicPr>
          <p:cNvPr id="4" name="Picture 2" descr="http://www.novomilenio.inf.br/santos/lendas/h0260d27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5" y="2419643"/>
            <a:ext cx="5528602" cy="40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mg.diariodolitoral.com.br/Sa%C3%BAde/Santa_C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72" y="2419642"/>
            <a:ext cx="5679563" cy="40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 txBox="1">
            <a:spLocks/>
          </p:cNvSpPr>
          <p:nvPr/>
        </p:nvSpPr>
        <p:spPr>
          <a:xfrm>
            <a:off x="485336" y="353158"/>
            <a:ext cx="11176782" cy="4627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latin typeface="+mn-lt"/>
              </a:rPr>
              <a:t>Efeitos subjetivos de algumas cores em ambiente hospitalar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latin typeface="+mn-lt"/>
            </a:endParaRPr>
          </a:p>
        </p:txBody>
      </p:sp>
      <p:graphicFrame>
        <p:nvGraphicFramePr>
          <p:cNvPr id="3" name="Group 1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61895"/>
              </p:ext>
            </p:extLst>
          </p:nvPr>
        </p:nvGraphicFramePr>
        <p:xfrm>
          <a:off x="703386" y="1039026"/>
          <a:ext cx="10958731" cy="5649717"/>
        </p:xfrm>
        <a:graphic>
          <a:graphicData uri="http://schemas.openxmlformats.org/drawingml/2006/table">
            <a:tbl>
              <a:tblPr/>
              <a:tblGrid>
                <a:gridCol w="2741899"/>
                <a:gridCol w="2739683"/>
                <a:gridCol w="2735249"/>
                <a:gridCol w="2741900"/>
              </a:tblGrid>
              <a:tr h="560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Efeito de distância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Efeito de temperatura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Disposição psíquica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Azul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Distância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Tranquilizante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Verde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Distância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Frio a neutro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tranqüilizante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Vermelho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Próximo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irritante 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intranquilizante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Laranja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próximo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quente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Estimulante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Amarelo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Próximo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Quente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Estimulante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Marrom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próximo Contenção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Neutro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Estimulante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Violeta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próximo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Muito próximo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Agressivo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intranquilizante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desestimulante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198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67286" y="252194"/>
            <a:ext cx="11690251" cy="6048375"/>
          </a:xfrm>
          <a:prstGeom prst="rect">
            <a:avLst/>
          </a:prstGeom>
        </p:spPr>
        <p:txBody>
          <a:bodyPr tIns="2124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17500">
              <a:lnSpc>
                <a:spcPct val="150000"/>
              </a:lnSpc>
              <a:spcAft>
                <a:spcPts val="1425"/>
              </a:spcAft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400" b="1" dirty="0" smtClean="0"/>
              <a:t>Os critérios que conduzem a uma nova gestão hospitalar são:</a:t>
            </a:r>
          </a:p>
          <a:p>
            <a:pPr marL="425450" indent="-320675">
              <a:lnSpc>
                <a:spcPct val="15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a orientação ao usuário</a:t>
            </a:r>
            <a:r>
              <a:rPr lang="pt-BR" altLang="pt-BR" sz="2400" dirty="0" smtClean="0">
                <a:solidFill>
                  <a:srgbClr val="FF0000"/>
                </a:solidFill>
              </a:rPr>
              <a:t> </a:t>
            </a:r>
            <a:r>
              <a:rPr lang="pt-BR" altLang="pt-BR" sz="2400" dirty="0" smtClean="0"/>
              <a:t>e o avanço contínuo da procura por excelência e autoridade responsável no contexto de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coordenação e integração em redes</a:t>
            </a:r>
            <a:r>
              <a:rPr lang="pt-BR" altLang="pt-BR" sz="2400" dirty="0" smtClean="0"/>
              <a:t>, acompanhados por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elementos estratégicos</a:t>
            </a:r>
            <a:r>
              <a:rPr lang="pt-BR" altLang="pt-BR" sz="2400" dirty="0" smtClean="0"/>
              <a:t>, tais como participação social, transparência e responsabilidade no desenvolvimento das políticas públicas (SCARPI, 2014).</a:t>
            </a:r>
          </a:p>
          <a:p>
            <a:pPr marL="431800" indent="-317500">
              <a:lnSpc>
                <a:spcPct val="150000"/>
              </a:lnSpc>
              <a:spcAft>
                <a:spcPts val="1425"/>
              </a:spcAft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400" dirty="0" smtClean="0"/>
              <a:t>Sejam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públicos ou privados</a:t>
            </a:r>
            <a:r>
              <a:rPr lang="pt-BR" altLang="pt-BR" sz="2400" dirty="0" smtClean="0"/>
              <a:t>, é necessário que os hospitais possuam um perfil com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postura empreendedora</a:t>
            </a:r>
            <a:r>
              <a:rPr lang="pt-BR" altLang="pt-BR" sz="2400" dirty="0" smtClean="0"/>
              <a:t>, baseada no entendimento das organizações como conjuntos de elementos que interagem entre si para a realização de um objetivo comum, mantendo </a:t>
            </a:r>
            <a:r>
              <a:rPr lang="pt-BR" altLang="pt-BR" sz="2400" dirty="0" err="1" smtClean="0"/>
              <a:t>interrelação</a:t>
            </a:r>
            <a:r>
              <a:rPr lang="pt-BR" altLang="pt-BR" sz="2400" dirty="0" smtClean="0"/>
              <a:t> com o ambiente (CATELLI et al, 2001).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398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39149" y="946980"/>
            <a:ext cx="11774657" cy="511175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/>
            </a:pP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O Gestor Hospitalar: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capaz de gerenciar </a:t>
            </a: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de forma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eficiente </a:t>
            </a: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a complexidade das atividades das instituições de saúde, adquirindo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autonomia no processo </a:t>
            </a: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de aquisição e disseminação do conhecimento para ser um agente multiplicador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apto a resolver questões internas e externas da organização</a:t>
            </a: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 e suas relações humanas, sociais e tecnológicas. </a:t>
            </a:r>
          </a:p>
          <a:p>
            <a:pPr>
              <a:lnSpc>
                <a:spcPct val="150000"/>
              </a:lnSpc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/>
            </a:pPr>
            <a:r>
              <a:rPr lang="pt-BR" altLang="pt-BR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As instituições de assistência à saúde são compostas pelos mais diversos setores, com equipes multidisciplinares e demandas muito especificas o que torna a </a:t>
            </a:r>
            <a:r>
              <a:rPr lang="pt-BR" alt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Gestão Hospitalar complexa e única.</a:t>
            </a:r>
          </a:p>
          <a:p>
            <a:pPr>
              <a:lnSpc>
                <a:spcPct val="150000"/>
              </a:lnSpc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/>
            </a:pPr>
            <a:r>
              <a:rPr lang="pt-BR" altLang="pt-BR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/>
            </a:pPr>
            <a:r>
              <a:rPr lang="pt-BR" altLang="pt-BR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90991" y="169203"/>
            <a:ext cx="90709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pt-BR" alt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GESTOR HOSPITALAR</a:t>
            </a:r>
          </a:p>
        </p:txBody>
      </p:sp>
    </p:spTree>
    <p:extLst>
      <p:ext uri="{BB962C8B-B14F-4D97-AF65-F5344CB8AC3E}">
        <p14:creationId xmlns:p14="http://schemas.microsoft.com/office/powerpoint/2010/main" val="812826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0573"/>
            <a:ext cx="10515600" cy="78009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+mn-lt"/>
              </a:rPr>
              <a:t>Características de um bom gestor hospitalar</a:t>
            </a:r>
            <a:endParaRPr lang="pt-BR" sz="32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151" y="858128"/>
            <a:ext cx="11338560" cy="554267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 Médico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Formação clínica/cirúrgica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Experiência profissional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Especialização em gestão de serviços de saúde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 Conhecimento intermediário/avançado de técnicas administrativas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Conhecimento básico de economia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Conhecimento básico de contabilidade/apuração de custos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Noções de direito sanitário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err="1" smtClean="0"/>
              <a:t>Proatividade</a:t>
            </a:r>
            <a:endParaRPr lang="pt-BR" sz="1800" dirty="0"/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 Capacidade de trabalhar em equipe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/>
              <a:t> </a:t>
            </a:r>
            <a:r>
              <a:rPr lang="pt-BR" sz="1800" dirty="0" smtClean="0"/>
              <a:t>Capacidade de atribuir funções e responsabilidades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Bom relacionamento pessoal e profissional]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Capacidade de ouvir, observar, planejar e executar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Liderança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1800" dirty="0" smtClean="0"/>
              <a:t>Humildade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70101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70" t="5440" r="3289" b="5699"/>
          <a:stretch/>
        </p:blipFill>
        <p:spPr>
          <a:xfrm>
            <a:off x="540913" y="631065"/>
            <a:ext cx="10483401" cy="53962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9828" y="3105444"/>
            <a:ext cx="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4911" y="3077308"/>
            <a:ext cx="6231987" cy="735036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2367" y="4586066"/>
            <a:ext cx="4642338" cy="6893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348112" y="2363372"/>
            <a:ext cx="6499274" cy="576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70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136" t="-411" r="3167" b="15097"/>
          <a:stretch/>
        </p:blipFill>
        <p:spPr>
          <a:xfrm>
            <a:off x="914400" y="647115"/>
            <a:ext cx="10269415" cy="52894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12543" y="278913"/>
            <a:ext cx="11732454" cy="6080125"/>
          </a:xfrm>
          <a:prstGeom prst="rect">
            <a:avLst/>
          </a:prstGeom>
        </p:spPr>
        <p:txBody>
          <a:bodyPr tIns="2124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17500">
              <a:spcAft>
                <a:spcPts val="1425"/>
              </a:spcAft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400" b="1" dirty="0" smtClean="0"/>
              <a:t>“ </a:t>
            </a:r>
            <a:r>
              <a:rPr lang="pt-BR" altLang="pt-BR" sz="2000" b="1" dirty="0" smtClean="0"/>
              <a:t>Os hospitais estão entre os organismos mais complexos de serem administrados.”  </a:t>
            </a:r>
          </a:p>
          <a:p>
            <a:pPr marL="431800" indent="-407988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Nos hospitais estão reunidos vários serviços e situações simultâneas: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Hospital é hotel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Lavanderia, zeladoria e limpeza 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Serviços médicos e apoio médico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Restaurante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Vigilância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Engenharias (civil, elétrica, refrigeração, clínica, produção </a:t>
            </a:r>
            <a:r>
              <a:rPr lang="pt-BR" altLang="pt-BR" sz="2000" dirty="0" err="1" smtClean="0"/>
              <a:t>etc</a:t>
            </a:r>
            <a:r>
              <a:rPr lang="pt-BR" altLang="pt-BR" sz="2000" dirty="0" smtClean="0"/>
              <a:t>)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Recursos humanos altamente especializados </a:t>
            </a:r>
            <a:r>
              <a:rPr lang="pt-BR" altLang="pt-BR" sz="2000" b="1" i="1" dirty="0" smtClean="0">
                <a:solidFill>
                  <a:srgbClr val="FF0000"/>
                </a:solidFill>
              </a:rPr>
              <a:t>VS</a:t>
            </a:r>
            <a:r>
              <a:rPr lang="pt-BR" altLang="pt-BR" sz="2000" dirty="0" smtClean="0"/>
              <a:t> pouco especializados</a:t>
            </a:r>
          </a:p>
          <a:p>
            <a:pPr indent="114300">
              <a:spcAft>
                <a:spcPts val="1425"/>
              </a:spcAft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pt-BR" altLang="pt-BR" sz="2000" dirty="0" smtClean="0"/>
              <a:t>Relacionamento com consumidor.</a:t>
            </a:r>
          </a:p>
        </p:txBody>
      </p:sp>
    </p:spTree>
    <p:extLst>
      <p:ext uri="{BB962C8B-B14F-4D97-AF65-F5344CB8AC3E}">
        <p14:creationId xmlns:p14="http://schemas.microsoft.com/office/powerpoint/2010/main" val="31198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" y="351693"/>
            <a:ext cx="10733650" cy="620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7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2905" b="748"/>
          <a:stretch/>
        </p:blipFill>
        <p:spPr>
          <a:xfrm>
            <a:off x="502276" y="850006"/>
            <a:ext cx="10676586" cy="49970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65915" y="6156101"/>
            <a:ext cx="394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 smtClean="0"/>
              <a:t>Filerman</a:t>
            </a:r>
            <a:r>
              <a:rPr lang="pt-BR" i="1" dirty="0" smtClean="0"/>
              <a:t>, 2014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516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92371"/>
            <a:ext cx="9144000" cy="1100332"/>
          </a:xfrm>
        </p:spPr>
        <p:txBody>
          <a:bodyPr/>
          <a:lstStyle/>
          <a:p>
            <a:r>
              <a:rPr lang="pt-BR" b="1" dirty="0" smtClean="0"/>
              <a:t>Classificação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468" y="1561514"/>
            <a:ext cx="9880209" cy="4276578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Modelos de gestão</a:t>
            </a:r>
          </a:p>
          <a:p>
            <a:pPr algn="l">
              <a:lnSpc>
                <a:spcPct val="150000"/>
              </a:lnSpc>
            </a:pPr>
            <a:r>
              <a:rPr lang="pt-BR" sz="4400" dirty="0" smtClean="0"/>
              <a:t>Públicos</a:t>
            </a:r>
          </a:p>
          <a:p>
            <a:pPr algn="l">
              <a:lnSpc>
                <a:spcPct val="150000"/>
              </a:lnSpc>
            </a:pPr>
            <a:r>
              <a:rPr lang="pt-BR" sz="4400" dirty="0" smtClean="0"/>
              <a:t>Privados</a:t>
            </a:r>
          </a:p>
          <a:p>
            <a:pPr algn="l">
              <a:lnSpc>
                <a:spcPct val="150000"/>
              </a:lnSpc>
            </a:pPr>
            <a:r>
              <a:rPr lang="pt-BR" sz="4400" dirty="0" smtClean="0"/>
              <a:t>Filantrópicos</a:t>
            </a:r>
          </a:p>
          <a:p>
            <a:pPr algn="l"/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447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902</Words>
  <Application>Microsoft Office PowerPoint</Application>
  <PresentationFormat>Widescreen</PresentationFormat>
  <Paragraphs>170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Microsoft YaHei</vt:lpstr>
      <vt:lpstr>Arial</vt:lpstr>
      <vt:lpstr>Calibri</vt:lpstr>
      <vt:lpstr>Calibri Light</vt:lpstr>
      <vt:lpstr>Times New Roman</vt:lpstr>
      <vt:lpstr>Wingdings</vt:lpstr>
      <vt:lpstr>Wingdings 2</vt:lpstr>
      <vt:lpstr>Tema do Office</vt:lpstr>
      <vt:lpstr>Gestão e assistência hospitalar https://www.youtube.com/watch?v=4VnmtVP_S_0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Classificação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Padronizações/convenções (mundo)</vt:lpstr>
      <vt:lpstr>Apresentação do PowerPoint</vt:lpstr>
      <vt:lpstr>Apresentação do PowerPoint</vt:lpstr>
      <vt:lpstr>Qualidade hospitalar – Acreditação (ONA)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Características de um bom gestor hospitalar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Administração hospitalar</dc:title>
  <dc:creator>Altacílio Nunes</dc:creator>
  <cp:lastModifiedBy>Altacílio Nunes</cp:lastModifiedBy>
  <cp:revision>29</cp:revision>
  <dcterms:created xsi:type="dcterms:W3CDTF">2018-03-19T17:19:18Z</dcterms:created>
  <dcterms:modified xsi:type="dcterms:W3CDTF">2020-08-04T18:10:06Z</dcterms:modified>
</cp:coreProperties>
</file>