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1" r:id="rId18"/>
  </p:sldIdLst>
  <p:sldSz cx="9144000" cy="6858000" type="screen4x3"/>
  <p:notesSz cx="9144000" cy="6858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182"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14546" y="1110614"/>
            <a:ext cx="610235" cy="103505"/>
          </a:xfrm>
          <a:custGeom>
            <a:avLst/>
            <a:gdLst/>
            <a:ahLst/>
            <a:cxnLst/>
            <a:rect l="l" t="t" r="r" b="b"/>
            <a:pathLst>
              <a:path w="610235" h="103505">
                <a:moveTo>
                  <a:pt x="584871" y="51688"/>
                </a:moveTo>
                <a:lnTo>
                  <a:pt x="514984" y="92456"/>
                </a:lnTo>
                <a:lnTo>
                  <a:pt x="513968" y="96265"/>
                </a:lnTo>
                <a:lnTo>
                  <a:pt x="517525" y="102362"/>
                </a:lnTo>
                <a:lnTo>
                  <a:pt x="521462" y="103377"/>
                </a:lnTo>
                <a:lnTo>
                  <a:pt x="524382" y="101600"/>
                </a:lnTo>
                <a:lnTo>
                  <a:pt x="600728" y="57150"/>
                </a:lnTo>
                <a:lnTo>
                  <a:pt x="594232" y="57150"/>
                </a:lnTo>
                <a:lnTo>
                  <a:pt x="584871" y="51688"/>
                </a:lnTo>
                <a:close/>
              </a:path>
              <a:path w="610235" h="103505">
                <a:moveTo>
                  <a:pt x="573985" y="45338"/>
                </a:moveTo>
                <a:lnTo>
                  <a:pt x="2793" y="45338"/>
                </a:lnTo>
                <a:lnTo>
                  <a:pt x="0" y="48260"/>
                </a:lnTo>
                <a:lnTo>
                  <a:pt x="0" y="55245"/>
                </a:lnTo>
                <a:lnTo>
                  <a:pt x="2793" y="58038"/>
                </a:lnTo>
                <a:lnTo>
                  <a:pt x="573985" y="58038"/>
                </a:lnTo>
                <a:lnTo>
                  <a:pt x="584871" y="51688"/>
                </a:lnTo>
                <a:lnTo>
                  <a:pt x="573985" y="45338"/>
                </a:lnTo>
                <a:close/>
              </a:path>
              <a:path w="610235" h="103505">
                <a:moveTo>
                  <a:pt x="603420" y="55582"/>
                </a:moveTo>
                <a:lnTo>
                  <a:pt x="599201" y="58038"/>
                </a:lnTo>
                <a:lnTo>
                  <a:pt x="600963" y="58038"/>
                </a:lnTo>
                <a:lnTo>
                  <a:pt x="603420" y="55582"/>
                </a:lnTo>
                <a:close/>
              </a:path>
              <a:path w="610235" h="103505">
                <a:moveTo>
                  <a:pt x="594232" y="46227"/>
                </a:moveTo>
                <a:lnTo>
                  <a:pt x="584871" y="51688"/>
                </a:lnTo>
                <a:lnTo>
                  <a:pt x="594232" y="57150"/>
                </a:lnTo>
                <a:lnTo>
                  <a:pt x="594232" y="46227"/>
                </a:lnTo>
                <a:close/>
              </a:path>
              <a:path w="610235" h="103505">
                <a:moveTo>
                  <a:pt x="600728" y="46227"/>
                </a:moveTo>
                <a:lnTo>
                  <a:pt x="594232" y="46227"/>
                </a:lnTo>
                <a:lnTo>
                  <a:pt x="594232" y="57150"/>
                </a:lnTo>
                <a:lnTo>
                  <a:pt x="600728" y="57150"/>
                </a:lnTo>
                <a:lnTo>
                  <a:pt x="603420" y="55582"/>
                </a:lnTo>
                <a:lnTo>
                  <a:pt x="603757" y="55245"/>
                </a:lnTo>
                <a:lnTo>
                  <a:pt x="603757" y="48260"/>
                </a:lnTo>
                <a:lnTo>
                  <a:pt x="603179" y="47654"/>
                </a:lnTo>
                <a:lnTo>
                  <a:pt x="600728" y="46227"/>
                </a:lnTo>
                <a:close/>
              </a:path>
              <a:path w="610235" h="103505">
                <a:moveTo>
                  <a:pt x="603179" y="47654"/>
                </a:moveTo>
                <a:lnTo>
                  <a:pt x="603757" y="48260"/>
                </a:lnTo>
                <a:lnTo>
                  <a:pt x="603757" y="55245"/>
                </a:lnTo>
                <a:lnTo>
                  <a:pt x="603420" y="55582"/>
                </a:lnTo>
                <a:lnTo>
                  <a:pt x="610107" y="51688"/>
                </a:lnTo>
                <a:lnTo>
                  <a:pt x="603179" y="47654"/>
                </a:lnTo>
                <a:close/>
              </a:path>
              <a:path w="610235" h="103505">
                <a:moveTo>
                  <a:pt x="521462" y="0"/>
                </a:moveTo>
                <a:lnTo>
                  <a:pt x="517525" y="1015"/>
                </a:lnTo>
                <a:lnTo>
                  <a:pt x="513968" y="7112"/>
                </a:lnTo>
                <a:lnTo>
                  <a:pt x="514984" y="10922"/>
                </a:lnTo>
                <a:lnTo>
                  <a:pt x="584871" y="51688"/>
                </a:lnTo>
                <a:lnTo>
                  <a:pt x="594232" y="46227"/>
                </a:lnTo>
                <a:lnTo>
                  <a:pt x="600728" y="46227"/>
                </a:lnTo>
                <a:lnTo>
                  <a:pt x="524382" y="1777"/>
                </a:lnTo>
                <a:lnTo>
                  <a:pt x="521462" y="0"/>
                </a:lnTo>
                <a:close/>
              </a:path>
              <a:path w="610235" h="103505">
                <a:moveTo>
                  <a:pt x="600963" y="45338"/>
                </a:moveTo>
                <a:lnTo>
                  <a:pt x="599201" y="45338"/>
                </a:lnTo>
                <a:lnTo>
                  <a:pt x="603179" y="47654"/>
                </a:lnTo>
                <a:lnTo>
                  <a:pt x="600963" y="45338"/>
                </a:lnTo>
                <a:close/>
              </a:path>
            </a:pathLst>
          </a:custGeom>
          <a:solidFill>
            <a:srgbClr val="7ED13A"/>
          </a:solidFill>
        </p:spPr>
        <p:txBody>
          <a:bodyPr wrap="square" lIns="0" tIns="0" rIns="0" bIns="0" rtlCol="0"/>
          <a:lstStyle/>
          <a:p>
            <a:endParaRPr/>
          </a:p>
        </p:txBody>
      </p:sp>
      <p:sp>
        <p:nvSpPr>
          <p:cNvPr id="17" name="bk object 17"/>
          <p:cNvSpPr/>
          <p:nvPr/>
        </p:nvSpPr>
        <p:spPr>
          <a:xfrm>
            <a:off x="1364869" y="335025"/>
            <a:ext cx="2757805" cy="1654810"/>
          </a:xfrm>
          <a:custGeom>
            <a:avLst/>
            <a:gdLst/>
            <a:ahLst/>
            <a:cxnLst/>
            <a:rect l="l" t="t" r="r" b="b"/>
            <a:pathLst>
              <a:path w="2757804" h="1654810">
                <a:moveTo>
                  <a:pt x="0" y="1654683"/>
                </a:moveTo>
                <a:lnTo>
                  <a:pt x="2757805" y="1654683"/>
                </a:lnTo>
                <a:lnTo>
                  <a:pt x="2757805" y="0"/>
                </a:lnTo>
                <a:lnTo>
                  <a:pt x="0" y="0"/>
                </a:lnTo>
                <a:lnTo>
                  <a:pt x="0" y="1654683"/>
                </a:lnTo>
                <a:close/>
              </a:path>
            </a:pathLst>
          </a:custGeom>
          <a:solidFill>
            <a:srgbClr val="7ED13A"/>
          </a:solidFill>
        </p:spPr>
        <p:txBody>
          <a:bodyPr wrap="square" lIns="0" tIns="0" rIns="0" bIns="0" rtlCol="0"/>
          <a:lstStyle/>
          <a:p>
            <a:endParaRPr/>
          </a:p>
        </p:txBody>
      </p:sp>
      <p:sp>
        <p:nvSpPr>
          <p:cNvPr id="18" name="bk object 18"/>
          <p:cNvSpPr/>
          <p:nvPr/>
        </p:nvSpPr>
        <p:spPr>
          <a:xfrm>
            <a:off x="1340866" y="311022"/>
            <a:ext cx="2806065" cy="1703070"/>
          </a:xfrm>
          <a:custGeom>
            <a:avLst/>
            <a:gdLst/>
            <a:ahLst/>
            <a:cxnLst/>
            <a:rect l="l" t="t" r="r" b="b"/>
            <a:pathLst>
              <a:path w="2806065" h="1703070">
                <a:moveTo>
                  <a:pt x="2781808" y="0"/>
                </a:moveTo>
                <a:lnTo>
                  <a:pt x="24003" y="0"/>
                </a:lnTo>
                <a:lnTo>
                  <a:pt x="14626" y="1875"/>
                </a:lnTo>
                <a:lnTo>
                  <a:pt x="7000" y="7000"/>
                </a:lnTo>
                <a:lnTo>
                  <a:pt x="1875" y="14626"/>
                </a:lnTo>
                <a:lnTo>
                  <a:pt x="0" y="24002"/>
                </a:lnTo>
                <a:lnTo>
                  <a:pt x="0" y="1678686"/>
                </a:lnTo>
                <a:lnTo>
                  <a:pt x="1875" y="1688008"/>
                </a:lnTo>
                <a:lnTo>
                  <a:pt x="7000" y="1695640"/>
                </a:lnTo>
                <a:lnTo>
                  <a:pt x="14626" y="1700795"/>
                </a:lnTo>
                <a:lnTo>
                  <a:pt x="24003" y="1702689"/>
                </a:lnTo>
                <a:lnTo>
                  <a:pt x="2781808" y="1702689"/>
                </a:lnTo>
                <a:lnTo>
                  <a:pt x="2791130" y="1700795"/>
                </a:lnTo>
                <a:lnTo>
                  <a:pt x="2798762" y="1695640"/>
                </a:lnTo>
                <a:lnTo>
                  <a:pt x="2803917" y="1688008"/>
                </a:lnTo>
                <a:lnTo>
                  <a:pt x="2805811" y="1678686"/>
                </a:lnTo>
                <a:lnTo>
                  <a:pt x="2805811" y="1673860"/>
                </a:lnTo>
                <a:lnTo>
                  <a:pt x="28828" y="1673860"/>
                </a:lnTo>
                <a:lnTo>
                  <a:pt x="28828" y="28701"/>
                </a:lnTo>
                <a:lnTo>
                  <a:pt x="2805811" y="28701"/>
                </a:lnTo>
                <a:lnTo>
                  <a:pt x="2805811" y="24002"/>
                </a:lnTo>
                <a:lnTo>
                  <a:pt x="2803917" y="14626"/>
                </a:lnTo>
                <a:lnTo>
                  <a:pt x="2798762" y="7000"/>
                </a:lnTo>
                <a:lnTo>
                  <a:pt x="2791130" y="1875"/>
                </a:lnTo>
                <a:lnTo>
                  <a:pt x="2781808" y="0"/>
                </a:lnTo>
                <a:close/>
              </a:path>
              <a:path w="2806065" h="1703070">
                <a:moveTo>
                  <a:pt x="2805811" y="28701"/>
                </a:moveTo>
                <a:lnTo>
                  <a:pt x="2776982" y="28701"/>
                </a:lnTo>
                <a:lnTo>
                  <a:pt x="2776982" y="1673860"/>
                </a:lnTo>
                <a:lnTo>
                  <a:pt x="2805811" y="1673860"/>
                </a:lnTo>
                <a:lnTo>
                  <a:pt x="2805811" y="28701"/>
                </a:lnTo>
                <a:close/>
              </a:path>
              <a:path w="2806065" h="1703070">
                <a:moveTo>
                  <a:pt x="2767457" y="38353"/>
                </a:moveTo>
                <a:lnTo>
                  <a:pt x="38353" y="38353"/>
                </a:lnTo>
                <a:lnTo>
                  <a:pt x="38353" y="1664207"/>
                </a:lnTo>
                <a:lnTo>
                  <a:pt x="2767457" y="1664207"/>
                </a:lnTo>
                <a:lnTo>
                  <a:pt x="2767457" y="1654682"/>
                </a:lnTo>
                <a:lnTo>
                  <a:pt x="48006" y="1654682"/>
                </a:lnTo>
                <a:lnTo>
                  <a:pt x="48006" y="48005"/>
                </a:lnTo>
                <a:lnTo>
                  <a:pt x="2767457" y="48005"/>
                </a:lnTo>
                <a:lnTo>
                  <a:pt x="2767457" y="38353"/>
                </a:lnTo>
                <a:close/>
              </a:path>
              <a:path w="2806065" h="1703070">
                <a:moveTo>
                  <a:pt x="2767457" y="48005"/>
                </a:moveTo>
                <a:lnTo>
                  <a:pt x="2757805" y="48005"/>
                </a:lnTo>
                <a:lnTo>
                  <a:pt x="2757805" y="1654682"/>
                </a:lnTo>
                <a:lnTo>
                  <a:pt x="2767457" y="1654682"/>
                </a:lnTo>
                <a:lnTo>
                  <a:pt x="2767457" y="48005"/>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492882"/>
            <a:ext cx="9144000" cy="1800225"/>
          </a:xfrm>
          <a:custGeom>
            <a:avLst/>
            <a:gdLst/>
            <a:ahLst/>
            <a:cxnLst/>
            <a:rect l="l" t="t" r="r" b="b"/>
            <a:pathLst>
              <a:path w="9144000" h="1800225">
                <a:moveTo>
                  <a:pt x="0" y="1800225"/>
                </a:moveTo>
                <a:lnTo>
                  <a:pt x="9144000" y="1800225"/>
                </a:lnTo>
                <a:lnTo>
                  <a:pt x="9144000" y="0"/>
                </a:lnTo>
                <a:lnTo>
                  <a:pt x="0" y="0"/>
                </a:lnTo>
                <a:lnTo>
                  <a:pt x="0" y="1800225"/>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412747"/>
            <a:ext cx="9144000" cy="112775"/>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4538471" y="1435608"/>
            <a:ext cx="67055" cy="67055"/>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0" y="1435861"/>
            <a:ext cx="9144000" cy="45720"/>
          </a:xfrm>
          <a:custGeom>
            <a:avLst/>
            <a:gdLst/>
            <a:ahLst/>
            <a:cxnLst/>
            <a:rect l="l" t="t" r="r" b="b"/>
            <a:pathLst>
              <a:path w="9144000" h="45719">
                <a:moveTo>
                  <a:pt x="0" y="45720"/>
                </a:moveTo>
                <a:lnTo>
                  <a:pt x="9144000" y="45720"/>
                </a:lnTo>
                <a:lnTo>
                  <a:pt x="9144000" y="0"/>
                </a:lnTo>
                <a:lnTo>
                  <a:pt x="0" y="0"/>
                </a:lnTo>
                <a:lnTo>
                  <a:pt x="0" y="45720"/>
                </a:lnTo>
                <a:close/>
              </a:path>
            </a:pathLst>
          </a:custGeom>
          <a:solidFill>
            <a:srgbClr val="FFFFFF"/>
          </a:solidFill>
        </p:spPr>
        <p:txBody>
          <a:bodyPr wrap="square" lIns="0" tIns="0" rIns="0" bIns="0" rtlCol="0"/>
          <a:lstStyle/>
          <a:p>
            <a:endParaRPr/>
          </a:p>
        </p:txBody>
      </p:sp>
      <p:sp>
        <p:nvSpPr>
          <p:cNvPr id="19" name="bk object 19"/>
          <p:cNvSpPr/>
          <p:nvPr/>
        </p:nvSpPr>
        <p:spPr>
          <a:xfrm>
            <a:off x="0" y="0"/>
            <a:ext cx="9144000" cy="1433830"/>
          </a:xfrm>
          <a:custGeom>
            <a:avLst/>
            <a:gdLst/>
            <a:ahLst/>
            <a:cxnLst/>
            <a:rect l="l" t="t" r="r" b="b"/>
            <a:pathLst>
              <a:path w="9144000" h="1433830">
                <a:moveTo>
                  <a:pt x="0" y="1433702"/>
                </a:moveTo>
                <a:lnTo>
                  <a:pt x="9144000" y="1433702"/>
                </a:lnTo>
                <a:lnTo>
                  <a:pt x="9144000" y="0"/>
                </a:lnTo>
                <a:lnTo>
                  <a:pt x="0" y="0"/>
                </a:lnTo>
                <a:lnTo>
                  <a:pt x="0" y="1433702"/>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1629283" y="820623"/>
            <a:ext cx="5885433" cy="574675"/>
          </a:xfrm>
          <a:prstGeom prst="rect">
            <a:avLst/>
          </a:prstGeom>
        </p:spPr>
        <p:txBody>
          <a:bodyPr wrap="square" lIns="0" tIns="0" rIns="0" bIns="0">
            <a:spAutoFit/>
          </a:bodyPr>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18236" y="1834641"/>
            <a:ext cx="7907527" cy="14890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10/13/2020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5135880"/>
          </a:xfrm>
          <a:custGeom>
            <a:avLst/>
            <a:gdLst/>
            <a:ahLst/>
            <a:cxnLst/>
            <a:rect l="l" t="t" r="r" b="b"/>
            <a:pathLst>
              <a:path w="9144000" h="5135880">
                <a:moveTo>
                  <a:pt x="0" y="5135372"/>
                </a:moveTo>
                <a:lnTo>
                  <a:pt x="9144000" y="5135372"/>
                </a:lnTo>
                <a:lnTo>
                  <a:pt x="9144000" y="0"/>
                </a:lnTo>
                <a:lnTo>
                  <a:pt x="0" y="0"/>
                </a:lnTo>
                <a:lnTo>
                  <a:pt x="0" y="5135372"/>
                </a:lnTo>
                <a:close/>
              </a:path>
            </a:pathLst>
          </a:custGeom>
          <a:solidFill>
            <a:srgbClr val="000000"/>
          </a:solidFill>
        </p:spPr>
        <p:txBody>
          <a:bodyPr wrap="square" lIns="0" tIns="0" rIns="0" bIns="0" rtlCol="0"/>
          <a:lstStyle/>
          <a:p>
            <a:endParaRPr/>
          </a:p>
        </p:txBody>
      </p:sp>
      <p:sp>
        <p:nvSpPr>
          <p:cNvPr id="4" name="object 4"/>
          <p:cNvSpPr/>
          <p:nvPr/>
        </p:nvSpPr>
        <p:spPr>
          <a:xfrm>
            <a:off x="0" y="5105400"/>
            <a:ext cx="9144000" cy="1127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38471" y="5128259"/>
            <a:ext cx="67055" cy="6705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5151246"/>
            <a:ext cx="9144000" cy="0"/>
          </a:xfrm>
          <a:custGeom>
            <a:avLst/>
            <a:gdLst/>
            <a:ahLst/>
            <a:cxnLst/>
            <a:rect l="l" t="t" r="r" b="b"/>
            <a:pathLst>
              <a:path w="9144000">
                <a:moveTo>
                  <a:pt x="0" y="0"/>
                </a:moveTo>
                <a:lnTo>
                  <a:pt x="9144000" y="0"/>
                </a:lnTo>
              </a:path>
            </a:pathLst>
          </a:custGeom>
          <a:ln w="45719">
            <a:solidFill>
              <a:srgbClr val="FFFFFF"/>
            </a:solidFill>
          </a:ln>
        </p:spPr>
        <p:txBody>
          <a:bodyPr wrap="square" lIns="0" tIns="0" rIns="0" bIns="0" rtlCol="0"/>
          <a:lstStyle/>
          <a:p>
            <a:endParaRPr/>
          </a:p>
        </p:txBody>
      </p:sp>
      <p:sp>
        <p:nvSpPr>
          <p:cNvPr id="7" name="object 7"/>
          <p:cNvSpPr/>
          <p:nvPr/>
        </p:nvSpPr>
        <p:spPr>
          <a:xfrm>
            <a:off x="406908" y="3163823"/>
            <a:ext cx="8403336" cy="914400"/>
          </a:xfrm>
          <a:prstGeom prst="rect">
            <a:avLst/>
          </a:prstGeom>
          <a:blipFill>
            <a:blip r:embed="rId5" cstate="print"/>
            <a:stretch>
              <a:fillRect/>
            </a:stretch>
          </a:blipFill>
        </p:spPr>
        <p:txBody>
          <a:bodyPr wrap="square" lIns="0" tIns="0" rIns="0" bIns="0" rtlCol="0"/>
          <a:lstStyle/>
          <a:p>
            <a:pPr algn="ctr"/>
            <a:endParaRPr dirty="0"/>
          </a:p>
        </p:txBody>
      </p:sp>
      <p:sp>
        <p:nvSpPr>
          <p:cNvPr id="8" name="object 8"/>
          <p:cNvSpPr txBox="1">
            <a:spLocks noGrp="1"/>
          </p:cNvSpPr>
          <p:nvPr>
            <p:ph type="title"/>
          </p:nvPr>
        </p:nvSpPr>
        <p:spPr>
          <a:xfrm>
            <a:off x="1752600" y="2438400"/>
            <a:ext cx="4724400" cy="321242"/>
          </a:xfrm>
          <a:prstGeom prst="rect">
            <a:avLst/>
          </a:prstGeom>
        </p:spPr>
        <p:txBody>
          <a:bodyPr vert="horz" wrap="square" lIns="0" tIns="13335" rIns="0" bIns="0" rtlCol="0">
            <a:spAutoFit/>
          </a:bodyPr>
          <a:lstStyle/>
          <a:p>
            <a:pPr marL="12700" algn="ctr">
              <a:lnSpc>
                <a:spcPct val="100000"/>
              </a:lnSpc>
              <a:spcBef>
                <a:spcPts val="105"/>
              </a:spcBef>
            </a:pPr>
            <a:r>
              <a:rPr sz="2000" spc="-30" dirty="0"/>
              <a:t>Questões</a:t>
            </a:r>
            <a:r>
              <a:rPr sz="2000" spc="-470" dirty="0"/>
              <a:t> </a:t>
            </a:r>
            <a:r>
              <a:rPr sz="2000" spc="-75" dirty="0"/>
              <a:t>de </a:t>
            </a:r>
            <a:r>
              <a:rPr sz="2000" spc="-35" dirty="0"/>
              <a:t>Sociologia </a:t>
            </a:r>
            <a:r>
              <a:rPr sz="2000" spc="-70" dirty="0"/>
              <a:t>- </a:t>
            </a:r>
            <a:r>
              <a:rPr sz="2000" spc="-85" dirty="0"/>
              <a:t>Pierre </a:t>
            </a:r>
            <a:r>
              <a:rPr sz="2000" spc="-55" dirty="0"/>
              <a:t>Bourdieu</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0" y="22859"/>
            <a:ext cx="7909559" cy="14081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8600" y="1831593"/>
            <a:ext cx="8686800" cy="4767331"/>
          </a:xfrm>
          <a:prstGeom prst="rect">
            <a:avLst/>
          </a:prstGeom>
        </p:spPr>
        <p:txBody>
          <a:bodyPr vert="horz" wrap="square" lIns="0" tIns="12065" rIns="0" bIns="0" rtlCol="0">
            <a:spAutoFit/>
          </a:bodyPr>
          <a:lstStyle/>
          <a:p>
            <a:pPr marL="332740" marR="321310" indent="-320040" algn="just">
              <a:lnSpc>
                <a:spcPct val="100000"/>
              </a:lnSpc>
              <a:spcBef>
                <a:spcPts val="95"/>
              </a:spcBef>
              <a:buClr>
                <a:srgbClr val="7ED13A"/>
              </a:buClr>
              <a:buSzPct val="80357"/>
              <a:buFont typeface="Arial"/>
              <a:buChar char=""/>
              <a:tabLst>
                <a:tab pos="332105" algn="l"/>
                <a:tab pos="332740" algn="l"/>
              </a:tabLst>
            </a:pPr>
            <a:r>
              <a:rPr lang="pt-BR" sz="2800" spc="120" dirty="0" smtClean="0">
                <a:latin typeface="Trebuchet MS"/>
                <a:cs typeface="Trebuchet MS"/>
              </a:rPr>
              <a:t>Pode-se estar suficientemente bem no sistema escolar para se manter distante do mercado de trabalho, sem estar se preparando suficientemente bem para conseguir um posto de trabalho por meio dos títulos escolares. </a:t>
            </a:r>
          </a:p>
          <a:p>
            <a:pPr algn="just">
              <a:lnSpc>
                <a:spcPct val="100000"/>
              </a:lnSpc>
              <a:spcBef>
                <a:spcPts val="25"/>
              </a:spcBef>
              <a:buClr>
                <a:srgbClr val="7ED13A"/>
              </a:buClr>
              <a:buFont typeface="Arial"/>
              <a:buChar char=""/>
            </a:pPr>
            <a:endParaRPr sz="2900" dirty="0">
              <a:latin typeface="Times New Roman"/>
              <a:cs typeface="Times New Roman"/>
            </a:endParaRPr>
          </a:p>
          <a:p>
            <a:pPr marL="332740" marR="5080" indent="-320040" algn="just">
              <a:lnSpc>
                <a:spcPct val="100000"/>
              </a:lnSpc>
              <a:spcBef>
                <a:spcPts val="5"/>
              </a:spcBef>
              <a:buClr>
                <a:srgbClr val="7ED13A"/>
              </a:buClr>
              <a:buSzPct val="80357"/>
              <a:buFont typeface="Arial"/>
              <a:buChar char=""/>
              <a:tabLst>
                <a:tab pos="332105" algn="l"/>
                <a:tab pos="332740" algn="l"/>
              </a:tabLst>
            </a:pPr>
            <a:r>
              <a:rPr sz="2800" spc="-80" dirty="0">
                <a:latin typeface="Trebuchet MS"/>
                <a:cs typeface="Trebuchet MS"/>
              </a:rPr>
              <a:t>Descoberta </a:t>
            </a:r>
            <a:r>
              <a:rPr sz="2800" spc="-100" dirty="0">
                <a:latin typeface="Trebuchet MS"/>
                <a:cs typeface="Trebuchet MS"/>
              </a:rPr>
              <a:t>de </a:t>
            </a:r>
            <a:r>
              <a:rPr sz="2800" spc="-110" dirty="0">
                <a:latin typeface="Trebuchet MS"/>
                <a:cs typeface="Trebuchet MS"/>
              </a:rPr>
              <a:t>que </a:t>
            </a:r>
            <a:r>
              <a:rPr sz="2800" spc="-15" dirty="0">
                <a:latin typeface="Trebuchet MS"/>
                <a:cs typeface="Trebuchet MS"/>
              </a:rPr>
              <a:t>o </a:t>
            </a:r>
            <a:r>
              <a:rPr sz="2800" spc="-85" dirty="0">
                <a:latin typeface="Trebuchet MS"/>
                <a:cs typeface="Trebuchet MS"/>
              </a:rPr>
              <a:t>sistema </a:t>
            </a:r>
            <a:r>
              <a:rPr sz="2800" spc="-110" dirty="0">
                <a:latin typeface="Trebuchet MS"/>
                <a:cs typeface="Trebuchet MS"/>
              </a:rPr>
              <a:t>escolar </a:t>
            </a:r>
            <a:r>
              <a:rPr sz="2800" spc="-140" dirty="0">
                <a:latin typeface="Trebuchet MS"/>
                <a:cs typeface="Trebuchet MS"/>
              </a:rPr>
              <a:t>é </a:t>
            </a:r>
            <a:r>
              <a:rPr sz="2800" spc="-65" dirty="0">
                <a:latin typeface="Trebuchet MS"/>
                <a:cs typeface="Trebuchet MS"/>
              </a:rPr>
              <a:t>uma </a:t>
            </a:r>
            <a:r>
              <a:rPr sz="2800" spc="-60" dirty="0">
                <a:latin typeface="Trebuchet MS"/>
                <a:cs typeface="Trebuchet MS"/>
              </a:rPr>
              <a:t>das  </a:t>
            </a:r>
            <a:r>
              <a:rPr sz="2800" spc="-110" dirty="0">
                <a:latin typeface="Trebuchet MS"/>
                <a:cs typeface="Trebuchet MS"/>
              </a:rPr>
              <a:t>principais</a:t>
            </a:r>
            <a:r>
              <a:rPr sz="2800" spc="-280" dirty="0">
                <a:latin typeface="Trebuchet MS"/>
                <a:cs typeface="Trebuchet MS"/>
              </a:rPr>
              <a:t> </a:t>
            </a:r>
            <a:r>
              <a:rPr sz="2800" spc="-100" dirty="0">
                <a:latin typeface="Trebuchet MS"/>
                <a:cs typeface="Trebuchet MS"/>
              </a:rPr>
              <a:t>instituições</a:t>
            </a:r>
            <a:r>
              <a:rPr sz="2800" spc="-270" dirty="0">
                <a:latin typeface="Trebuchet MS"/>
                <a:cs typeface="Trebuchet MS"/>
              </a:rPr>
              <a:t> </a:t>
            </a:r>
            <a:r>
              <a:rPr sz="2800" spc="-80" dirty="0">
                <a:latin typeface="Trebuchet MS"/>
                <a:cs typeface="Trebuchet MS"/>
              </a:rPr>
              <a:t>por</a:t>
            </a:r>
            <a:r>
              <a:rPr sz="2800" spc="-285" dirty="0">
                <a:latin typeface="Trebuchet MS"/>
                <a:cs typeface="Trebuchet MS"/>
              </a:rPr>
              <a:t> </a:t>
            </a:r>
            <a:r>
              <a:rPr sz="2800" spc="-75" dirty="0">
                <a:latin typeface="Trebuchet MS"/>
                <a:cs typeface="Trebuchet MS"/>
              </a:rPr>
              <a:t>meio</a:t>
            </a:r>
            <a:r>
              <a:rPr sz="2800" spc="-295" dirty="0">
                <a:latin typeface="Trebuchet MS"/>
                <a:cs typeface="Trebuchet MS"/>
              </a:rPr>
              <a:t> </a:t>
            </a:r>
            <a:r>
              <a:rPr sz="2800" spc="-85" dirty="0">
                <a:latin typeface="Trebuchet MS"/>
                <a:cs typeface="Trebuchet MS"/>
              </a:rPr>
              <a:t>da</a:t>
            </a:r>
            <a:r>
              <a:rPr sz="2800" spc="-280" dirty="0">
                <a:latin typeface="Trebuchet MS"/>
                <a:cs typeface="Trebuchet MS"/>
              </a:rPr>
              <a:t> </a:t>
            </a:r>
            <a:r>
              <a:rPr sz="2800" spc="-120" dirty="0">
                <a:latin typeface="Trebuchet MS"/>
                <a:cs typeface="Trebuchet MS"/>
              </a:rPr>
              <a:t>qual</a:t>
            </a:r>
            <a:r>
              <a:rPr sz="2800" spc="-270" dirty="0">
                <a:latin typeface="Trebuchet MS"/>
                <a:cs typeface="Trebuchet MS"/>
              </a:rPr>
              <a:t> </a:t>
            </a:r>
            <a:r>
              <a:rPr sz="2800" spc="-75" dirty="0">
                <a:latin typeface="Trebuchet MS"/>
                <a:cs typeface="Trebuchet MS"/>
              </a:rPr>
              <a:t>se</a:t>
            </a:r>
            <a:r>
              <a:rPr sz="2800" spc="-290" dirty="0">
                <a:latin typeface="Trebuchet MS"/>
                <a:cs typeface="Trebuchet MS"/>
              </a:rPr>
              <a:t> </a:t>
            </a:r>
            <a:r>
              <a:rPr sz="2800" spc="-75" dirty="0">
                <a:latin typeface="Trebuchet MS"/>
                <a:cs typeface="Trebuchet MS"/>
              </a:rPr>
              <a:t>mantêm</a:t>
            </a:r>
            <a:r>
              <a:rPr sz="2800" spc="-270" dirty="0">
                <a:latin typeface="Trebuchet MS"/>
                <a:cs typeface="Trebuchet MS"/>
              </a:rPr>
              <a:t> </a:t>
            </a:r>
            <a:r>
              <a:rPr sz="2800" spc="-135" dirty="0">
                <a:latin typeface="Trebuchet MS"/>
                <a:cs typeface="Trebuchet MS"/>
              </a:rPr>
              <a:t>e  </a:t>
            </a:r>
            <a:r>
              <a:rPr sz="2800" spc="-75" dirty="0">
                <a:latin typeface="Trebuchet MS"/>
                <a:cs typeface="Trebuchet MS"/>
              </a:rPr>
              <a:t>se </a:t>
            </a:r>
            <a:r>
              <a:rPr sz="2800" spc="-90" dirty="0">
                <a:latin typeface="Trebuchet MS"/>
                <a:cs typeface="Trebuchet MS"/>
              </a:rPr>
              <a:t>legitimam </a:t>
            </a:r>
            <a:r>
              <a:rPr sz="2800" spc="-10" dirty="0">
                <a:latin typeface="Trebuchet MS"/>
                <a:cs typeface="Trebuchet MS"/>
              </a:rPr>
              <a:t>os </a:t>
            </a:r>
            <a:r>
              <a:rPr sz="2800" spc="-95" dirty="0">
                <a:latin typeface="Trebuchet MS"/>
                <a:cs typeface="Trebuchet MS"/>
              </a:rPr>
              <a:t>privilégios </a:t>
            </a:r>
            <a:r>
              <a:rPr sz="2800" spc="-100" dirty="0">
                <a:latin typeface="Trebuchet MS"/>
                <a:cs typeface="Trebuchet MS"/>
              </a:rPr>
              <a:t>invertendo </a:t>
            </a:r>
            <a:r>
              <a:rPr sz="2800" spc="-55" dirty="0">
                <a:latin typeface="Trebuchet MS"/>
                <a:cs typeface="Trebuchet MS"/>
              </a:rPr>
              <a:t>as  </a:t>
            </a:r>
            <a:r>
              <a:rPr sz="2800" spc="-105" dirty="0">
                <a:latin typeface="Trebuchet MS"/>
                <a:cs typeface="Trebuchet MS"/>
              </a:rPr>
              <a:t>perspectivas</a:t>
            </a:r>
            <a:r>
              <a:rPr sz="2800" spc="-285" dirty="0">
                <a:latin typeface="Trebuchet MS"/>
                <a:cs typeface="Trebuchet MS"/>
              </a:rPr>
              <a:t> </a:t>
            </a:r>
            <a:r>
              <a:rPr sz="2800" spc="-80" dirty="0">
                <a:latin typeface="Trebuchet MS"/>
                <a:cs typeface="Trebuchet MS"/>
              </a:rPr>
              <a:t>sobre</a:t>
            </a:r>
            <a:r>
              <a:rPr sz="2800" spc="-275" dirty="0">
                <a:latin typeface="Trebuchet MS"/>
                <a:cs typeface="Trebuchet MS"/>
              </a:rPr>
              <a:t> </a:t>
            </a:r>
            <a:r>
              <a:rPr sz="2800" spc="-15" dirty="0">
                <a:latin typeface="Trebuchet MS"/>
                <a:cs typeface="Trebuchet MS"/>
              </a:rPr>
              <a:t>o</a:t>
            </a:r>
            <a:r>
              <a:rPr sz="2800" spc="-295" dirty="0">
                <a:latin typeface="Trebuchet MS"/>
                <a:cs typeface="Trebuchet MS"/>
              </a:rPr>
              <a:t> </a:t>
            </a:r>
            <a:r>
              <a:rPr sz="2800" spc="-80" dirty="0">
                <a:latin typeface="Trebuchet MS"/>
                <a:cs typeface="Trebuchet MS"/>
              </a:rPr>
              <a:t>destino</a:t>
            </a:r>
            <a:r>
              <a:rPr sz="2800" spc="-270" dirty="0">
                <a:latin typeface="Trebuchet MS"/>
                <a:cs typeface="Trebuchet MS"/>
              </a:rPr>
              <a:t> </a:t>
            </a:r>
            <a:r>
              <a:rPr sz="2800" spc="-150" dirty="0">
                <a:latin typeface="Trebuchet MS"/>
                <a:cs typeface="Trebuchet MS"/>
              </a:rPr>
              <a:t>escolar.</a:t>
            </a:r>
            <a:endParaRPr sz="2800" dirty="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38275" y="2803982"/>
            <a:ext cx="1818005" cy="514350"/>
          </a:xfrm>
          <a:prstGeom prst="rect">
            <a:avLst/>
          </a:prstGeom>
        </p:spPr>
        <p:txBody>
          <a:bodyPr vert="horz" wrap="square" lIns="0" tIns="13335" rIns="0" bIns="0" rtlCol="0">
            <a:spAutoFit/>
          </a:bodyPr>
          <a:lstStyle/>
          <a:p>
            <a:pPr marL="12700">
              <a:lnSpc>
                <a:spcPct val="100000"/>
              </a:lnSpc>
              <a:spcBef>
                <a:spcPts val="105"/>
              </a:spcBef>
              <a:tabLst>
                <a:tab pos="1213485" algn="l"/>
              </a:tabLst>
            </a:pPr>
            <a:r>
              <a:rPr sz="3200" i="1" spc="-55" dirty="0">
                <a:latin typeface="Arial"/>
                <a:cs typeface="Arial"/>
              </a:rPr>
              <a:t>“</a:t>
            </a:r>
            <a:r>
              <a:rPr sz="3200" i="1" spc="-170" dirty="0">
                <a:latin typeface="Arial"/>
                <a:cs typeface="Arial"/>
              </a:rPr>
              <a:t>P</a:t>
            </a:r>
            <a:r>
              <a:rPr sz="3200" i="1" spc="-120" dirty="0">
                <a:latin typeface="Arial"/>
                <a:cs typeface="Arial"/>
              </a:rPr>
              <a:t>ar</a:t>
            </a:r>
            <a:r>
              <a:rPr sz="3200" i="1" spc="-140" dirty="0">
                <a:latin typeface="Arial"/>
                <a:cs typeface="Arial"/>
              </a:rPr>
              <a:t>a</a:t>
            </a:r>
            <a:r>
              <a:rPr sz="3200" i="1" dirty="0">
                <a:latin typeface="Arial"/>
                <a:cs typeface="Arial"/>
              </a:rPr>
              <a:t>	</a:t>
            </a:r>
            <a:r>
              <a:rPr sz="3200" i="1" spc="-195" dirty="0">
                <a:latin typeface="Arial"/>
                <a:cs typeface="Arial"/>
              </a:rPr>
              <a:t>q</a:t>
            </a:r>
            <a:r>
              <a:rPr sz="3200" i="1" spc="-260" dirty="0">
                <a:latin typeface="Arial"/>
                <a:cs typeface="Arial"/>
              </a:rPr>
              <a:t>ue</a:t>
            </a:r>
            <a:endParaRPr sz="3200">
              <a:latin typeface="Arial"/>
              <a:cs typeface="Arial"/>
            </a:endParaRPr>
          </a:p>
        </p:txBody>
      </p:sp>
      <p:sp>
        <p:nvSpPr>
          <p:cNvPr id="3" name="object 3"/>
          <p:cNvSpPr txBox="1"/>
          <p:nvPr/>
        </p:nvSpPr>
        <p:spPr>
          <a:xfrm>
            <a:off x="3011551" y="2803982"/>
            <a:ext cx="3691254" cy="514350"/>
          </a:xfrm>
          <a:prstGeom prst="rect">
            <a:avLst/>
          </a:prstGeom>
        </p:spPr>
        <p:txBody>
          <a:bodyPr vert="horz" wrap="square" lIns="0" tIns="13335" rIns="0" bIns="0" rtlCol="0">
            <a:spAutoFit/>
          </a:bodyPr>
          <a:lstStyle/>
          <a:p>
            <a:pPr marL="12700">
              <a:lnSpc>
                <a:spcPct val="100000"/>
              </a:lnSpc>
              <a:spcBef>
                <a:spcPts val="105"/>
              </a:spcBef>
              <a:tabLst>
                <a:tab pos="661670" algn="l"/>
                <a:tab pos="2085339" algn="l"/>
              </a:tabLst>
            </a:pPr>
            <a:r>
              <a:rPr sz="3200" i="1" spc="-260" dirty="0">
                <a:latin typeface="Arial"/>
                <a:cs typeface="Arial"/>
              </a:rPr>
              <a:t>a</a:t>
            </a:r>
            <a:r>
              <a:rPr sz="3200" i="1" spc="-229" dirty="0">
                <a:latin typeface="Arial"/>
                <a:cs typeface="Arial"/>
              </a:rPr>
              <a:t>s</a:t>
            </a:r>
            <a:r>
              <a:rPr sz="3200" i="1" dirty="0">
                <a:latin typeface="Arial"/>
                <a:cs typeface="Arial"/>
              </a:rPr>
              <a:t>	</a:t>
            </a:r>
            <a:r>
              <a:rPr sz="3200" i="1" spc="-200" dirty="0">
                <a:latin typeface="Arial"/>
                <a:cs typeface="Arial"/>
              </a:rPr>
              <a:t>clas</a:t>
            </a:r>
            <a:r>
              <a:rPr sz="3200" i="1" spc="-235" dirty="0">
                <a:latin typeface="Arial"/>
                <a:cs typeface="Arial"/>
              </a:rPr>
              <a:t>s</a:t>
            </a:r>
            <a:r>
              <a:rPr sz="3200" i="1" spc="-345" dirty="0">
                <a:latin typeface="Arial"/>
                <a:cs typeface="Arial"/>
              </a:rPr>
              <a:t>e</a:t>
            </a:r>
            <a:r>
              <a:rPr sz="3200" i="1" spc="-305" dirty="0">
                <a:latin typeface="Arial"/>
                <a:cs typeface="Arial"/>
              </a:rPr>
              <a:t>s</a:t>
            </a:r>
            <a:r>
              <a:rPr sz="3200" i="1" dirty="0">
                <a:latin typeface="Arial"/>
                <a:cs typeface="Arial"/>
              </a:rPr>
              <a:t>	</a:t>
            </a:r>
            <a:r>
              <a:rPr sz="3200" i="1" spc="-170" dirty="0">
                <a:latin typeface="Arial"/>
                <a:cs typeface="Arial"/>
              </a:rPr>
              <a:t>populares</a:t>
            </a:r>
            <a:endParaRPr sz="3200">
              <a:latin typeface="Arial"/>
              <a:cs typeface="Arial"/>
            </a:endParaRPr>
          </a:p>
        </p:txBody>
      </p:sp>
      <p:sp>
        <p:nvSpPr>
          <p:cNvPr id="4" name="object 4"/>
          <p:cNvSpPr txBox="1"/>
          <p:nvPr/>
        </p:nvSpPr>
        <p:spPr>
          <a:xfrm>
            <a:off x="6954773" y="2803982"/>
            <a:ext cx="1655445" cy="514350"/>
          </a:xfrm>
          <a:prstGeom prst="rect">
            <a:avLst/>
          </a:prstGeom>
        </p:spPr>
        <p:txBody>
          <a:bodyPr vert="horz" wrap="square" lIns="0" tIns="13335" rIns="0" bIns="0" rtlCol="0">
            <a:spAutoFit/>
          </a:bodyPr>
          <a:lstStyle/>
          <a:p>
            <a:pPr marL="12700">
              <a:lnSpc>
                <a:spcPct val="100000"/>
              </a:lnSpc>
              <a:spcBef>
                <a:spcPts val="105"/>
              </a:spcBef>
            </a:pPr>
            <a:r>
              <a:rPr sz="3200" i="1" spc="-235" dirty="0">
                <a:latin typeface="Arial"/>
                <a:cs typeface="Arial"/>
              </a:rPr>
              <a:t>pude</a:t>
            </a:r>
            <a:r>
              <a:rPr sz="3200" i="1" spc="-220" dirty="0">
                <a:latin typeface="Arial"/>
                <a:cs typeface="Arial"/>
              </a:rPr>
              <a:t>s</a:t>
            </a:r>
            <a:r>
              <a:rPr sz="3200" i="1" spc="-310" dirty="0">
                <a:latin typeface="Arial"/>
                <a:cs typeface="Arial"/>
              </a:rPr>
              <a:t>s</a:t>
            </a:r>
            <a:r>
              <a:rPr sz="3200" i="1" spc="-335" dirty="0">
                <a:latin typeface="Arial"/>
                <a:cs typeface="Arial"/>
              </a:rPr>
              <a:t>e</a:t>
            </a:r>
            <a:r>
              <a:rPr sz="3200" i="1" spc="-160" dirty="0">
                <a:latin typeface="Arial"/>
                <a:cs typeface="Arial"/>
              </a:rPr>
              <a:t>m</a:t>
            </a:r>
            <a:endParaRPr sz="3200">
              <a:latin typeface="Arial"/>
              <a:cs typeface="Arial"/>
            </a:endParaRPr>
          </a:p>
        </p:txBody>
      </p:sp>
      <p:sp>
        <p:nvSpPr>
          <p:cNvPr id="5" name="object 5"/>
          <p:cNvSpPr txBox="1"/>
          <p:nvPr/>
        </p:nvSpPr>
        <p:spPr>
          <a:xfrm>
            <a:off x="938275" y="3291966"/>
            <a:ext cx="7670165" cy="513715"/>
          </a:xfrm>
          <a:prstGeom prst="rect">
            <a:avLst/>
          </a:prstGeom>
        </p:spPr>
        <p:txBody>
          <a:bodyPr vert="horz" wrap="square" lIns="0" tIns="13335" rIns="0" bIns="0" rtlCol="0">
            <a:spAutoFit/>
          </a:bodyPr>
          <a:lstStyle/>
          <a:p>
            <a:pPr marL="12700">
              <a:lnSpc>
                <a:spcPct val="100000"/>
              </a:lnSpc>
              <a:spcBef>
                <a:spcPts val="105"/>
              </a:spcBef>
            </a:pPr>
            <a:r>
              <a:rPr sz="3200" i="1" spc="-180" dirty="0">
                <a:latin typeface="Arial"/>
                <a:cs typeface="Arial"/>
              </a:rPr>
              <a:t>descobrir </a:t>
            </a:r>
            <a:r>
              <a:rPr sz="3200" i="1" spc="-235" dirty="0">
                <a:latin typeface="Arial"/>
                <a:cs typeface="Arial"/>
              </a:rPr>
              <a:t>que </a:t>
            </a:r>
            <a:r>
              <a:rPr sz="3200" i="1" spc="-210" dirty="0">
                <a:latin typeface="Arial"/>
                <a:cs typeface="Arial"/>
              </a:rPr>
              <a:t>o </a:t>
            </a:r>
            <a:r>
              <a:rPr sz="3200" i="1" spc="-160" dirty="0">
                <a:latin typeface="Arial"/>
                <a:cs typeface="Arial"/>
              </a:rPr>
              <a:t>sistema </a:t>
            </a:r>
            <a:r>
              <a:rPr sz="3200" i="1" spc="-190" dirty="0">
                <a:latin typeface="Arial"/>
                <a:cs typeface="Arial"/>
              </a:rPr>
              <a:t>escolar </a:t>
            </a:r>
            <a:r>
              <a:rPr sz="3200" i="1" spc="-125" dirty="0">
                <a:latin typeface="Arial"/>
                <a:cs typeface="Arial"/>
              </a:rPr>
              <a:t>funciona</a:t>
            </a:r>
            <a:r>
              <a:rPr sz="3200" i="1" spc="285" dirty="0">
                <a:latin typeface="Arial"/>
                <a:cs typeface="Arial"/>
              </a:rPr>
              <a:t> </a:t>
            </a:r>
            <a:r>
              <a:rPr sz="3200" i="1" spc="-215" dirty="0">
                <a:latin typeface="Arial"/>
                <a:cs typeface="Arial"/>
              </a:rPr>
              <a:t>como</a:t>
            </a:r>
            <a:endParaRPr sz="3200">
              <a:latin typeface="Arial"/>
              <a:cs typeface="Arial"/>
            </a:endParaRPr>
          </a:p>
        </p:txBody>
      </p:sp>
      <p:sp>
        <p:nvSpPr>
          <p:cNvPr id="6" name="object 6"/>
          <p:cNvSpPr txBox="1"/>
          <p:nvPr/>
        </p:nvSpPr>
        <p:spPr>
          <a:xfrm>
            <a:off x="938275" y="3779342"/>
            <a:ext cx="3039745" cy="514350"/>
          </a:xfrm>
          <a:prstGeom prst="rect">
            <a:avLst/>
          </a:prstGeom>
        </p:spPr>
        <p:txBody>
          <a:bodyPr vert="horz" wrap="square" lIns="0" tIns="13335" rIns="0" bIns="0" rtlCol="0">
            <a:spAutoFit/>
          </a:bodyPr>
          <a:lstStyle/>
          <a:p>
            <a:pPr marL="12700">
              <a:lnSpc>
                <a:spcPct val="100000"/>
              </a:lnSpc>
              <a:spcBef>
                <a:spcPts val="105"/>
              </a:spcBef>
              <a:tabLst>
                <a:tab pos="1042669" algn="l"/>
              </a:tabLst>
            </a:pPr>
            <a:r>
              <a:rPr sz="3200" i="1" spc="-175" dirty="0">
                <a:latin typeface="Arial"/>
                <a:cs typeface="Arial"/>
              </a:rPr>
              <a:t>um	</a:t>
            </a:r>
            <a:r>
              <a:rPr sz="3200" i="1" spc="-105" dirty="0">
                <a:latin typeface="Arial"/>
                <a:cs typeface="Arial"/>
              </a:rPr>
              <a:t>instrumento</a:t>
            </a:r>
            <a:endParaRPr sz="3200">
              <a:latin typeface="Arial"/>
              <a:cs typeface="Arial"/>
            </a:endParaRPr>
          </a:p>
        </p:txBody>
      </p:sp>
      <p:sp>
        <p:nvSpPr>
          <p:cNvPr id="7" name="object 7"/>
          <p:cNvSpPr txBox="1"/>
          <p:nvPr/>
        </p:nvSpPr>
        <p:spPr>
          <a:xfrm>
            <a:off x="4460875" y="3779342"/>
            <a:ext cx="2867025" cy="514350"/>
          </a:xfrm>
          <a:prstGeom prst="rect">
            <a:avLst/>
          </a:prstGeom>
        </p:spPr>
        <p:txBody>
          <a:bodyPr vert="horz" wrap="square" lIns="0" tIns="13335" rIns="0" bIns="0" rtlCol="0">
            <a:spAutoFit/>
          </a:bodyPr>
          <a:lstStyle/>
          <a:p>
            <a:pPr marL="12700">
              <a:lnSpc>
                <a:spcPct val="100000"/>
              </a:lnSpc>
              <a:spcBef>
                <a:spcPts val="105"/>
              </a:spcBef>
              <a:tabLst>
                <a:tab pos="916305" algn="l"/>
              </a:tabLst>
            </a:pPr>
            <a:r>
              <a:rPr sz="3200" i="1" spc="-229" dirty="0">
                <a:latin typeface="Arial"/>
                <a:cs typeface="Arial"/>
              </a:rPr>
              <a:t>de	</a:t>
            </a:r>
            <a:r>
              <a:rPr sz="3200" i="1" spc="-170" dirty="0">
                <a:latin typeface="Arial"/>
                <a:cs typeface="Arial"/>
              </a:rPr>
              <a:t>reprodução,</a:t>
            </a:r>
            <a:endParaRPr sz="3200" dirty="0">
              <a:latin typeface="Arial"/>
              <a:cs typeface="Arial"/>
            </a:endParaRPr>
          </a:p>
        </p:txBody>
      </p:sp>
      <p:sp>
        <p:nvSpPr>
          <p:cNvPr id="8" name="object 8"/>
          <p:cNvSpPr txBox="1"/>
          <p:nvPr/>
        </p:nvSpPr>
        <p:spPr>
          <a:xfrm>
            <a:off x="938275" y="4267580"/>
            <a:ext cx="2723515" cy="513715"/>
          </a:xfrm>
          <a:prstGeom prst="rect">
            <a:avLst/>
          </a:prstGeom>
        </p:spPr>
        <p:txBody>
          <a:bodyPr vert="horz" wrap="square" lIns="0" tIns="12700" rIns="0" bIns="0" rtlCol="0">
            <a:spAutoFit/>
          </a:bodyPr>
          <a:lstStyle/>
          <a:p>
            <a:pPr marL="12700">
              <a:lnSpc>
                <a:spcPct val="100000"/>
              </a:lnSpc>
              <a:spcBef>
                <a:spcPts val="100"/>
              </a:spcBef>
              <a:tabLst>
                <a:tab pos="2120900" algn="l"/>
              </a:tabLst>
            </a:pPr>
            <a:r>
              <a:rPr sz="3200" i="1" spc="-215" dirty="0">
                <a:latin typeface="Arial"/>
                <a:cs typeface="Arial"/>
              </a:rPr>
              <a:t>necessário	</a:t>
            </a:r>
            <a:r>
              <a:rPr sz="3200" i="1" spc="-235" dirty="0">
                <a:latin typeface="Arial"/>
                <a:cs typeface="Arial"/>
              </a:rPr>
              <a:t>que</a:t>
            </a:r>
            <a:endParaRPr sz="3200">
              <a:latin typeface="Arial"/>
              <a:cs typeface="Arial"/>
            </a:endParaRPr>
          </a:p>
        </p:txBody>
      </p:sp>
      <p:sp>
        <p:nvSpPr>
          <p:cNvPr id="9" name="object 9"/>
          <p:cNvSpPr txBox="1"/>
          <p:nvPr/>
        </p:nvSpPr>
        <p:spPr>
          <a:xfrm>
            <a:off x="4047871" y="4267580"/>
            <a:ext cx="2889885" cy="513715"/>
          </a:xfrm>
          <a:prstGeom prst="rect">
            <a:avLst/>
          </a:prstGeom>
        </p:spPr>
        <p:txBody>
          <a:bodyPr vert="horz" wrap="square" lIns="0" tIns="12700" rIns="0" bIns="0" rtlCol="0">
            <a:spAutoFit/>
          </a:bodyPr>
          <a:lstStyle/>
          <a:p>
            <a:pPr marL="12700">
              <a:lnSpc>
                <a:spcPct val="100000"/>
              </a:lnSpc>
              <a:spcBef>
                <a:spcPts val="100"/>
              </a:spcBef>
              <a:tabLst>
                <a:tab pos="2192020" algn="l"/>
              </a:tabLst>
            </a:pPr>
            <a:r>
              <a:rPr sz="3200" i="1" spc="-229" dirty="0">
                <a:latin typeface="Arial"/>
                <a:cs typeface="Arial"/>
              </a:rPr>
              <a:t>pa</a:t>
            </a:r>
            <a:r>
              <a:rPr sz="3200" i="1" spc="-215" dirty="0">
                <a:latin typeface="Arial"/>
                <a:cs typeface="Arial"/>
              </a:rPr>
              <a:t>s</a:t>
            </a:r>
            <a:r>
              <a:rPr sz="3200" i="1" spc="-280" dirty="0">
                <a:latin typeface="Arial"/>
                <a:cs typeface="Arial"/>
              </a:rPr>
              <a:t>sa</a:t>
            </a:r>
            <a:r>
              <a:rPr sz="3200" i="1" spc="-250" dirty="0">
                <a:latin typeface="Arial"/>
                <a:cs typeface="Arial"/>
              </a:rPr>
              <a:t>s</a:t>
            </a:r>
            <a:r>
              <a:rPr sz="3200" i="1" spc="-229" dirty="0">
                <a:latin typeface="Arial"/>
                <a:cs typeface="Arial"/>
              </a:rPr>
              <a:t>se</a:t>
            </a:r>
            <a:r>
              <a:rPr sz="3200" i="1" spc="-355" dirty="0">
                <a:latin typeface="Arial"/>
                <a:cs typeface="Arial"/>
              </a:rPr>
              <a:t>m</a:t>
            </a:r>
            <a:r>
              <a:rPr sz="3200" i="1" dirty="0">
                <a:latin typeface="Arial"/>
                <a:cs typeface="Arial"/>
              </a:rPr>
              <a:t>	</a:t>
            </a:r>
            <a:r>
              <a:rPr sz="3200" i="1" spc="-250" dirty="0">
                <a:latin typeface="Arial"/>
                <a:cs typeface="Arial"/>
              </a:rPr>
              <a:t>p</a:t>
            </a:r>
            <a:r>
              <a:rPr sz="3200" i="1" spc="-265" dirty="0">
                <a:latin typeface="Arial"/>
                <a:cs typeface="Arial"/>
              </a:rPr>
              <a:t>e</a:t>
            </a:r>
            <a:r>
              <a:rPr sz="3200" i="1" spc="-75" dirty="0">
                <a:latin typeface="Arial"/>
                <a:cs typeface="Arial"/>
              </a:rPr>
              <a:t>lo</a:t>
            </a:r>
            <a:endParaRPr sz="3200">
              <a:latin typeface="Arial"/>
              <a:cs typeface="Arial"/>
            </a:endParaRPr>
          </a:p>
        </p:txBody>
      </p:sp>
      <p:sp>
        <p:nvSpPr>
          <p:cNvPr id="10" name="object 10"/>
          <p:cNvSpPr txBox="1"/>
          <p:nvPr/>
        </p:nvSpPr>
        <p:spPr>
          <a:xfrm>
            <a:off x="7323581" y="3779342"/>
            <a:ext cx="1284605" cy="1002030"/>
          </a:xfrm>
          <a:prstGeom prst="rect">
            <a:avLst/>
          </a:prstGeom>
        </p:spPr>
        <p:txBody>
          <a:bodyPr vert="horz" wrap="square" lIns="0" tIns="13335" rIns="0" bIns="0" rtlCol="0">
            <a:spAutoFit/>
          </a:bodyPr>
          <a:lstStyle/>
          <a:p>
            <a:pPr marL="12700" marR="5080" indent="488950">
              <a:lnSpc>
                <a:spcPct val="100000"/>
              </a:lnSpc>
              <a:spcBef>
                <a:spcPts val="105"/>
              </a:spcBef>
            </a:pPr>
            <a:r>
              <a:rPr sz="3200" i="1" spc="-170" dirty="0" err="1" smtClean="0">
                <a:latin typeface="Arial"/>
                <a:cs typeface="Arial"/>
              </a:rPr>
              <a:t>seria</a:t>
            </a:r>
            <a:r>
              <a:rPr sz="3200" i="1" spc="-170" dirty="0" smtClean="0">
                <a:latin typeface="Arial"/>
                <a:cs typeface="Arial"/>
              </a:rPr>
              <a:t> </a:t>
            </a:r>
            <a:r>
              <a:rPr sz="3200" i="1" spc="-120" dirty="0" smtClean="0">
                <a:latin typeface="Arial"/>
                <a:cs typeface="Arial"/>
              </a:rPr>
              <a:t> </a:t>
            </a:r>
            <a:r>
              <a:rPr sz="3200" i="1" spc="-165" dirty="0">
                <a:latin typeface="Arial"/>
                <a:cs typeface="Arial"/>
              </a:rPr>
              <a:t>sistema</a:t>
            </a:r>
            <a:endParaRPr sz="3200" dirty="0">
              <a:latin typeface="Arial"/>
              <a:cs typeface="Arial"/>
            </a:endParaRPr>
          </a:p>
        </p:txBody>
      </p:sp>
      <p:sp>
        <p:nvSpPr>
          <p:cNvPr id="11" name="object 11"/>
          <p:cNvSpPr txBox="1"/>
          <p:nvPr/>
        </p:nvSpPr>
        <p:spPr>
          <a:xfrm>
            <a:off x="938275" y="4755260"/>
            <a:ext cx="2658110" cy="513715"/>
          </a:xfrm>
          <a:prstGeom prst="rect">
            <a:avLst/>
          </a:prstGeom>
        </p:spPr>
        <p:txBody>
          <a:bodyPr vert="horz" wrap="square" lIns="0" tIns="12700" rIns="0" bIns="0" rtlCol="0">
            <a:spAutoFit/>
          </a:bodyPr>
          <a:lstStyle/>
          <a:p>
            <a:pPr marL="12700">
              <a:lnSpc>
                <a:spcPct val="100000"/>
              </a:lnSpc>
              <a:spcBef>
                <a:spcPts val="100"/>
              </a:spcBef>
            </a:pPr>
            <a:r>
              <a:rPr sz="3200" i="1" spc="-135" dirty="0">
                <a:latin typeface="Arial"/>
                <a:cs typeface="Arial"/>
              </a:rPr>
              <a:t>escolar” </a:t>
            </a:r>
            <a:r>
              <a:rPr sz="3200" spc="-215" dirty="0">
                <a:latin typeface="Trebuchet MS"/>
                <a:cs typeface="Trebuchet MS"/>
              </a:rPr>
              <a:t>(p.</a:t>
            </a:r>
            <a:r>
              <a:rPr sz="3200" spc="-500" dirty="0">
                <a:latin typeface="Trebuchet MS"/>
                <a:cs typeface="Trebuchet MS"/>
              </a:rPr>
              <a:t> </a:t>
            </a:r>
            <a:r>
              <a:rPr sz="3200" spc="-160" dirty="0">
                <a:latin typeface="Trebuchet MS"/>
                <a:cs typeface="Trebuchet MS"/>
              </a:rPr>
              <a:t>158)</a:t>
            </a:r>
            <a:endParaRPr sz="3200">
              <a:latin typeface="Trebuchet MS"/>
              <a:cs typeface="Trebuchet MS"/>
            </a:endParaRPr>
          </a:p>
        </p:txBody>
      </p:sp>
      <p:sp>
        <p:nvSpPr>
          <p:cNvPr id="12" name="object 12"/>
          <p:cNvSpPr/>
          <p:nvPr/>
        </p:nvSpPr>
        <p:spPr>
          <a:xfrm>
            <a:off x="320040" y="22859"/>
            <a:ext cx="7909559" cy="14081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64869" y="820623"/>
            <a:ext cx="2757805" cy="574675"/>
          </a:xfrm>
          <a:prstGeom prst="rect">
            <a:avLst/>
          </a:prstGeom>
        </p:spPr>
        <p:txBody>
          <a:bodyPr vert="horz" wrap="square" lIns="0" tIns="12700" rIns="0" bIns="0" rtlCol="0">
            <a:spAutoFit/>
          </a:bodyPr>
          <a:lstStyle/>
          <a:p>
            <a:pPr marL="739140">
              <a:lnSpc>
                <a:spcPct val="100000"/>
              </a:lnSpc>
              <a:spcBef>
                <a:spcPts val="100"/>
              </a:spcBef>
            </a:pPr>
            <a:r>
              <a:rPr sz="3600" spc="-125" dirty="0">
                <a:solidFill>
                  <a:srgbClr val="FFFFFF"/>
                </a:solidFill>
                <a:latin typeface="Trebuchet MS"/>
                <a:cs typeface="Trebuchet MS"/>
              </a:rPr>
              <a:t>Jovens</a:t>
            </a:r>
            <a:endParaRPr sz="3600">
              <a:latin typeface="Trebuchet MS"/>
              <a:cs typeface="Trebuchet MS"/>
            </a:endParaRPr>
          </a:p>
        </p:txBody>
      </p:sp>
      <p:sp>
        <p:nvSpPr>
          <p:cNvPr id="3" name="object 3"/>
          <p:cNvSpPr/>
          <p:nvPr/>
        </p:nvSpPr>
        <p:spPr>
          <a:xfrm>
            <a:off x="2692019" y="1981580"/>
            <a:ext cx="3450590" cy="610235"/>
          </a:xfrm>
          <a:custGeom>
            <a:avLst/>
            <a:gdLst/>
            <a:ahLst/>
            <a:cxnLst/>
            <a:rect l="l" t="t" r="r" b="b"/>
            <a:pathLst>
              <a:path w="3450590" h="610235">
                <a:moveTo>
                  <a:pt x="47808" y="603326"/>
                </a:moveTo>
                <a:lnTo>
                  <a:pt x="51688" y="609981"/>
                </a:lnTo>
                <a:lnTo>
                  <a:pt x="55326" y="603758"/>
                </a:lnTo>
                <a:lnTo>
                  <a:pt x="48260" y="603758"/>
                </a:lnTo>
                <a:lnTo>
                  <a:pt x="47808" y="603326"/>
                </a:lnTo>
                <a:close/>
              </a:path>
              <a:path w="3450590" h="610235">
                <a:moveTo>
                  <a:pt x="45338" y="573767"/>
                </a:moveTo>
                <a:lnTo>
                  <a:pt x="45355" y="599118"/>
                </a:lnTo>
                <a:lnTo>
                  <a:pt x="47808" y="603326"/>
                </a:lnTo>
                <a:lnTo>
                  <a:pt x="48260" y="603758"/>
                </a:lnTo>
                <a:lnTo>
                  <a:pt x="55244" y="603758"/>
                </a:lnTo>
                <a:lnTo>
                  <a:pt x="55441" y="603561"/>
                </a:lnTo>
                <a:lnTo>
                  <a:pt x="58038" y="599118"/>
                </a:lnTo>
                <a:lnTo>
                  <a:pt x="58038" y="594233"/>
                </a:lnTo>
                <a:lnTo>
                  <a:pt x="46228" y="594233"/>
                </a:lnTo>
                <a:lnTo>
                  <a:pt x="51752" y="584762"/>
                </a:lnTo>
                <a:lnTo>
                  <a:pt x="45338" y="573767"/>
                </a:lnTo>
                <a:close/>
              </a:path>
              <a:path w="3450590" h="610235">
                <a:moveTo>
                  <a:pt x="55441" y="603561"/>
                </a:moveTo>
                <a:lnTo>
                  <a:pt x="55244" y="603758"/>
                </a:lnTo>
                <a:lnTo>
                  <a:pt x="55441" y="603561"/>
                </a:lnTo>
                <a:close/>
              </a:path>
              <a:path w="3450590" h="610235">
                <a:moveTo>
                  <a:pt x="58038" y="599118"/>
                </a:moveTo>
                <a:lnTo>
                  <a:pt x="55441" y="603561"/>
                </a:lnTo>
                <a:lnTo>
                  <a:pt x="58038" y="600964"/>
                </a:lnTo>
                <a:lnTo>
                  <a:pt x="58038" y="599118"/>
                </a:lnTo>
                <a:close/>
              </a:path>
              <a:path w="3450590" h="610235">
                <a:moveTo>
                  <a:pt x="45338" y="599090"/>
                </a:moveTo>
                <a:lnTo>
                  <a:pt x="45338" y="600964"/>
                </a:lnTo>
                <a:lnTo>
                  <a:pt x="47808" y="603326"/>
                </a:lnTo>
                <a:lnTo>
                  <a:pt x="45338" y="599090"/>
                </a:lnTo>
                <a:close/>
              </a:path>
              <a:path w="3450590" h="610235">
                <a:moveTo>
                  <a:pt x="96393" y="513969"/>
                </a:moveTo>
                <a:lnTo>
                  <a:pt x="92456" y="514985"/>
                </a:lnTo>
                <a:lnTo>
                  <a:pt x="58038" y="573985"/>
                </a:lnTo>
                <a:lnTo>
                  <a:pt x="58038" y="599118"/>
                </a:lnTo>
                <a:lnTo>
                  <a:pt x="101726" y="524383"/>
                </a:lnTo>
                <a:lnTo>
                  <a:pt x="103378" y="521335"/>
                </a:lnTo>
                <a:lnTo>
                  <a:pt x="102362" y="517525"/>
                </a:lnTo>
                <a:lnTo>
                  <a:pt x="99441" y="515747"/>
                </a:lnTo>
                <a:lnTo>
                  <a:pt x="96393" y="513969"/>
                </a:lnTo>
                <a:close/>
              </a:path>
              <a:path w="3450590" h="610235">
                <a:moveTo>
                  <a:pt x="7112" y="513969"/>
                </a:moveTo>
                <a:lnTo>
                  <a:pt x="1016" y="517525"/>
                </a:lnTo>
                <a:lnTo>
                  <a:pt x="0" y="521335"/>
                </a:lnTo>
                <a:lnTo>
                  <a:pt x="45338" y="599090"/>
                </a:lnTo>
                <a:lnTo>
                  <a:pt x="45338" y="573767"/>
                </a:lnTo>
                <a:lnTo>
                  <a:pt x="11049" y="514985"/>
                </a:lnTo>
                <a:lnTo>
                  <a:pt x="7112" y="513969"/>
                </a:lnTo>
                <a:close/>
              </a:path>
              <a:path w="3450590" h="610235">
                <a:moveTo>
                  <a:pt x="51752" y="584762"/>
                </a:moveTo>
                <a:lnTo>
                  <a:pt x="46228" y="594233"/>
                </a:lnTo>
                <a:lnTo>
                  <a:pt x="57276" y="594233"/>
                </a:lnTo>
                <a:lnTo>
                  <a:pt x="51752" y="584762"/>
                </a:lnTo>
                <a:close/>
              </a:path>
              <a:path w="3450590" h="610235">
                <a:moveTo>
                  <a:pt x="58038" y="573985"/>
                </a:moveTo>
                <a:lnTo>
                  <a:pt x="51752" y="584762"/>
                </a:lnTo>
                <a:lnTo>
                  <a:pt x="57276" y="594233"/>
                </a:lnTo>
                <a:lnTo>
                  <a:pt x="58038" y="594233"/>
                </a:lnTo>
                <a:lnTo>
                  <a:pt x="58038" y="573985"/>
                </a:lnTo>
                <a:close/>
              </a:path>
              <a:path w="3450590" h="610235">
                <a:moveTo>
                  <a:pt x="3437508" y="318897"/>
                </a:moveTo>
                <a:lnTo>
                  <a:pt x="48260" y="318897"/>
                </a:lnTo>
                <a:lnTo>
                  <a:pt x="45338" y="321691"/>
                </a:lnTo>
                <a:lnTo>
                  <a:pt x="45338" y="573767"/>
                </a:lnTo>
                <a:lnTo>
                  <a:pt x="51752" y="584762"/>
                </a:lnTo>
                <a:lnTo>
                  <a:pt x="58038" y="573985"/>
                </a:lnTo>
                <a:lnTo>
                  <a:pt x="58038" y="331597"/>
                </a:lnTo>
                <a:lnTo>
                  <a:pt x="51688" y="331597"/>
                </a:lnTo>
                <a:lnTo>
                  <a:pt x="58038" y="325247"/>
                </a:lnTo>
                <a:lnTo>
                  <a:pt x="3437508" y="325247"/>
                </a:lnTo>
                <a:lnTo>
                  <a:pt x="3437508" y="318897"/>
                </a:lnTo>
                <a:close/>
              </a:path>
              <a:path w="3450590" h="610235">
                <a:moveTo>
                  <a:pt x="58038" y="325247"/>
                </a:moveTo>
                <a:lnTo>
                  <a:pt x="51688" y="331597"/>
                </a:lnTo>
                <a:lnTo>
                  <a:pt x="58038" y="331597"/>
                </a:lnTo>
                <a:lnTo>
                  <a:pt x="58038" y="325247"/>
                </a:lnTo>
                <a:close/>
              </a:path>
              <a:path w="3450590" h="610235">
                <a:moveTo>
                  <a:pt x="3450208" y="318897"/>
                </a:moveTo>
                <a:lnTo>
                  <a:pt x="3443858" y="318897"/>
                </a:lnTo>
                <a:lnTo>
                  <a:pt x="3437508" y="325247"/>
                </a:lnTo>
                <a:lnTo>
                  <a:pt x="58038" y="325247"/>
                </a:lnTo>
                <a:lnTo>
                  <a:pt x="58038" y="331597"/>
                </a:lnTo>
                <a:lnTo>
                  <a:pt x="3447415" y="331597"/>
                </a:lnTo>
                <a:lnTo>
                  <a:pt x="3450208" y="328803"/>
                </a:lnTo>
                <a:lnTo>
                  <a:pt x="3450208" y="318897"/>
                </a:lnTo>
                <a:close/>
              </a:path>
              <a:path w="3450590" h="610235">
                <a:moveTo>
                  <a:pt x="3447415" y="0"/>
                </a:moveTo>
                <a:lnTo>
                  <a:pt x="3440303" y="0"/>
                </a:lnTo>
                <a:lnTo>
                  <a:pt x="3437508" y="2794"/>
                </a:lnTo>
                <a:lnTo>
                  <a:pt x="3437508" y="325247"/>
                </a:lnTo>
                <a:lnTo>
                  <a:pt x="3443858" y="318897"/>
                </a:lnTo>
                <a:lnTo>
                  <a:pt x="3450208" y="318897"/>
                </a:lnTo>
                <a:lnTo>
                  <a:pt x="3450208" y="2794"/>
                </a:lnTo>
                <a:lnTo>
                  <a:pt x="3447415" y="0"/>
                </a:lnTo>
                <a:close/>
              </a:path>
            </a:pathLst>
          </a:custGeom>
          <a:solidFill>
            <a:srgbClr val="7ED13A"/>
          </a:solidFill>
        </p:spPr>
        <p:txBody>
          <a:bodyPr wrap="square" lIns="0" tIns="0" rIns="0" bIns="0" rtlCol="0"/>
          <a:lstStyle/>
          <a:p>
            <a:endParaRPr/>
          </a:p>
        </p:txBody>
      </p:sp>
      <p:sp>
        <p:nvSpPr>
          <p:cNvPr id="4" name="object 4"/>
          <p:cNvSpPr/>
          <p:nvPr/>
        </p:nvSpPr>
        <p:spPr>
          <a:xfrm>
            <a:off x="4756911" y="335025"/>
            <a:ext cx="2757805" cy="1654810"/>
          </a:xfrm>
          <a:custGeom>
            <a:avLst/>
            <a:gdLst/>
            <a:ahLst/>
            <a:cxnLst/>
            <a:rect l="l" t="t" r="r" b="b"/>
            <a:pathLst>
              <a:path w="2757804" h="1654810">
                <a:moveTo>
                  <a:pt x="0" y="1654683"/>
                </a:moveTo>
                <a:lnTo>
                  <a:pt x="2757805" y="1654683"/>
                </a:lnTo>
                <a:lnTo>
                  <a:pt x="2757805" y="0"/>
                </a:lnTo>
                <a:lnTo>
                  <a:pt x="0" y="0"/>
                </a:lnTo>
                <a:lnTo>
                  <a:pt x="0" y="1654683"/>
                </a:lnTo>
                <a:close/>
              </a:path>
            </a:pathLst>
          </a:custGeom>
          <a:solidFill>
            <a:srgbClr val="7ED13A"/>
          </a:solidFill>
        </p:spPr>
        <p:txBody>
          <a:bodyPr wrap="square" lIns="0" tIns="0" rIns="0" bIns="0" rtlCol="0"/>
          <a:lstStyle/>
          <a:p>
            <a:endParaRPr/>
          </a:p>
        </p:txBody>
      </p:sp>
      <p:sp>
        <p:nvSpPr>
          <p:cNvPr id="5" name="object 5"/>
          <p:cNvSpPr/>
          <p:nvPr/>
        </p:nvSpPr>
        <p:spPr>
          <a:xfrm>
            <a:off x="4732909" y="311022"/>
            <a:ext cx="2806065" cy="1703070"/>
          </a:xfrm>
          <a:custGeom>
            <a:avLst/>
            <a:gdLst/>
            <a:ahLst/>
            <a:cxnLst/>
            <a:rect l="l" t="t" r="r" b="b"/>
            <a:pathLst>
              <a:path w="2806065" h="1703070">
                <a:moveTo>
                  <a:pt x="2781808" y="0"/>
                </a:moveTo>
                <a:lnTo>
                  <a:pt x="24002" y="0"/>
                </a:lnTo>
                <a:lnTo>
                  <a:pt x="14680" y="1875"/>
                </a:lnTo>
                <a:lnTo>
                  <a:pt x="7048" y="7000"/>
                </a:lnTo>
                <a:lnTo>
                  <a:pt x="1893" y="14626"/>
                </a:lnTo>
                <a:lnTo>
                  <a:pt x="0" y="24002"/>
                </a:lnTo>
                <a:lnTo>
                  <a:pt x="0" y="1678686"/>
                </a:lnTo>
                <a:lnTo>
                  <a:pt x="1893" y="1688008"/>
                </a:lnTo>
                <a:lnTo>
                  <a:pt x="7048" y="1695640"/>
                </a:lnTo>
                <a:lnTo>
                  <a:pt x="14680" y="1700795"/>
                </a:lnTo>
                <a:lnTo>
                  <a:pt x="24002" y="1702689"/>
                </a:lnTo>
                <a:lnTo>
                  <a:pt x="2781808" y="1702689"/>
                </a:lnTo>
                <a:lnTo>
                  <a:pt x="2791184" y="1700795"/>
                </a:lnTo>
                <a:lnTo>
                  <a:pt x="2798810" y="1695640"/>
                </a:lnTo>
                <a:lnTo>
                  <a:pt x="2803935" y="1688008"/>
                </a:lnTo>
                <a:lnTo>
                  <a:pt x="2805811" y="1678686"/>
                </a:lnTo>
                <a:lnTo>
                  <a:pt x="2805811" y="1673860"/>
                </a:lnTo>
                <a:lnTo>
                  <a:pt x="28828" y="1673860"/>
                </a:lnTo>
                <a:lnTo>
                  <a:pt x="28828" y="28701"/>
                </a:lnTo>
                <a:lnTo>
                  <a:pt x="2805811" y="28701"/>
                </a:lnTo>
                <a:lnTo>
                  <a:pt x="2805811" y="24002"/>
                </a:lnTo>
                <a:lnTo>
                  <a:pt x="2803935" y="14626"/>
                </a:lnTo>
                <a:lnTo>
                  <a:pt x="2798810" y="7000"/>
                </a:lnTo>
                <a:lnTo>
                  <a:pt x="2791184" y="1875"/>
                </a:lnTo>
                <a:lnTo>
                  <a:pt x="2781808" y="0"/>
                </a:lnTo>
                <a:close/>
              </a:path>
              <a:path w="2806065" h="1703070">
                <a:moveTo>
                  <a:pt x="2805811" y="28701"/>
                </a:moveTo>
                <a:lnTo>
                  <a:pt x="2777109" y="28701"/>
                </a:lnTo>
                <a:lnTo>
                  <a:pt x="2777109" y="1673860"/>
                </a:lnTo>
                <a:lnTo>
                  <a:pt x="2805811" y="1673860"/>
                </a:lnTo>
                <a:lnTo>
                  <a:pt x="2805811" y="28701"/>
                </a:lnTo>
                <a:close/>
              </a:path>
              <a:path w="2806065" h="1703070">
                <a:moveTo>
                  <a:pt x="2767457" y="38353"/>
                </a:moveTo>
                <a:lnTo>
                  <a:pt x="38480" y="38353"/>
                </a:lnTo>
                <a:lnTo>
                  <a:pt x="38480" y="1664207"/>
                </a:lnTo>
                <a:lnTo>
                  <a:pt x="2767457" y="1664207"/>
                </a:lnTo>
                <a:lnTo>
                  <a:pt x="2767457" y="1654682"/>
                </a:lnTo>
                <a:lnTo>
                  <a:pt x="48005" y="1654682"/>
                </a:lnTo>
                <a:lnTo>
                  <a:pt x="48005" y="48005"/>
                </a:lnTo>
                <a:lnTo>
                  <a:pt x="2767457" y="48005"/>
                </a:lnTo>
                <a:lnTo>
                  <a:pt x="2767457" y="38353"/>
                </a:lnTo>
                <a:close/>
              </a:path>
              <a:path w="2806065" h="1703070">
                <a:moveTo>
                  <a:pt x="2767457" y="48005"/>
                </a:moveTo>
                <a:lnTo>
                  <a:pt x="2757805" y="48005"/>
                </a:lnTo>
                <a:lnTo>
                  <a:pt x="2757805" y="1654682"/>
                </a:lnTo>
                <a:lnTo>
                  <a:pt x="2767457" y="1654682"/>
                </a:lnTo>
                <a:lnTo>
                  <a:pt x="2767457" y="48005"/>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3874770">
              <a:lnSpc>
                <a:spcPct val="100000"/>
              </a:lnSpc>
              <a:spcBef>
                <a:spcPts val="100"/>
              </a:spcBef>
            </a:pPr>
            <a:r>
              <a:rPr spc="-90" dirty="0"/>
              <a:t>Velhos</a:t>
            </a:r>
          </a:p>
        </p:txBody>
      </p:sp>
      <p:sp>
        <p:nvSpPr>
          <p:cNvPr id="7" name="object 7"/>
          <p:cNvSpPr/>
          <p:nvPr/>
        </p:nvSpPr>
        <p:spPr>
          <a:xfrm>
            <a:off x="4114546" y="3399663"/>
            <a:ext cx="610235" cy="103505"/>
          </a:xfrm>
          <a:custGeom>
            <a:avLst/>
            <a:gdLst/>
            <a:ahLst/>
            <a:cxnLst/>
            <a:rect l="l" t="t" r="r" b="b"/>
            <a:pathLst>
              <a:path w="610235" h="103504">
                <a:moveTo>
                  <a:pt x="584762" y="51625"/>
                </a:moveTo>
                <a:lnTo>
                  <a:pt x="514984" y="92328"/>
                </a:lnTo>
                <a:lnTo>
                  <a:pt x="513968" y="96265"/>
                </a:lnTo>
                <a:lnTo>
                  <a:pt x="517525" y="102362"/>
                </a:lnTo>
                <a:lnTo>
                  <a:pt x="521462" y="103377"/>
                </a:lnTo>
                <a:lnTo>
                  <a:pt x="524382" y="101600"/>
                </a:lnTo>
                <a:lnTo>
                  <a:pt x="600728" y="57150"/>
                </a:lnTo>
                <a:lnTo>
                  <a:pt x="594232" y="57150"/>
                </a:lnTo>
                <a:lnTo>
                  <a:pt x="584762" y="51625"/>
                </a:lnTo>
                <a:close/>
              </a:path>
              <a:path w="610235" h="103504">
                <a:moveTo>
                  <a:pt x="573985" y="45338"/>
                </a:moveTo>
                <a:lnTo>
                  <a:pt x="2793" y="45338"/>
                </a:lnTo>
                <a:lnTo>
                  <a:pt x="0" y="48133"/>
                </a:lnTo>
                <a:lnTo>
                  <a:pt x="0" y="55117"/>
                </a:lnTo>
                <a:lnTo>
                  <a:pt x="2793" y="58038"/>
                </a:lnTo>
                <a:lnTo>
                  <a:pt x="573767" y="58038"/>
                </a:lnTo>
                <a:lnTo>
                  <a:pt x="584762" y="51625"/>
                </a:lnTo>
                <a:lnTo>
                  <a:pt x="573985" y="45338"/>
                </a:lnTo>
                <a:close/>
              </a:path>
              <a:path w="610235" h="103504">
                <a:moveTo>
                  <a:pt x="603179" y="55723"/>
                </a:moveTo>
                <a:lnTo>
                  <a:pt x="599201" y="58038"/>
                </a:lnTo>
                <a:lnTo>
                  <a:pt x="600963" y="58038"/>
                </a:lnTo>
                <a:lnTo>
                  <a:pt x="603179" y="55723"/>
                </a:lnTo>
                <a:close/>
              </a:path>
              <a:path w="610235" h="103504">
                <a:moveTo>
                  <a:pt x="594232" y="46100"/>
                </a:moveTo>
                <a:lnTo>
                  <a:pt x="584762" y="51625"/>
                </a:lnTo>
                <a:lnTo>
                  <a:pt x="594232" y="57150"/>
                </a:lnTo>
                <a:lnTo>
                  <a:pt x="594232" y="46100"/>
                </a:lnTo>
                <a:close/>
              </a:path>
              <a:path w="610235" h="103504">
                <a:moveTo>
                  <a:pt x="600534" y="46100"/>
                </a:moveTo>
                <a:lnTo>
                  <a:pt x="594232" y="46100"/>
                </a:lnTo>
                <a:lnTo>
                  <a:pt x="594232" y="57150"/>
                </a:lnTo>
                <a:lnTo>
                  <a:pt x="600728" y="57150"/>
                </a:lnTo>
                <a:lnTo>
                  <a:pt x="603179" y="55723"/>
                </a:lnTo>
                <a:lnTo>
                  <a:pt x="603757" y="55117"/>
                </a:lnTo>
                <a:lnTo>
                  <a:pt x="603757" y="48133"/>
                </a:lnTo>
                <a:lnTo>
                  <a:pt x="603396" y="47771"/>
                </a:lnTo>
                <a:lnTo>
                  <a:pt x="600534" y="46100"/>
                </a:lnTo>
                <a:close/>
              </a:path>
              <a:path w="610235" h="103504">
                <a:moveTo>
                  <a:pt x="603396" y="47771"/>
                </a:moveTo>
                <a:lnTo>
                  <a:pt x="603757" y="48133"/>
                </a:lnTo>
                <a:lnTo>
                  <a:pt x="603757" y="55117"/>
                </a:lnTo>
                <a:lnTo>
                  <a:pt x="603179" y="55723"/>
                </a:lnTo>
                <a:lnTo>
                  <a:pt x="610107" y="51688"/>
                </a:lnTo>
                <a:lnTo>
                  <a:pt x="603396" y="47771"/>
                </a:lnTo>
                <a:close/>
              </a:path>
              <a:path w="610235" h="103504">
                <a:moveTo>
                  <a:pt x="521462" y="0"/>
                </a:moveTo>
                <a:lnTo>
                  <a:pt x="517525" y="1015"/>
                </a:lnTo>
                <a:lnTo>
                  <a:pt x="515746" y="3937"/>
                </a:lnTo>
                <a:lnTo>
                  <a:pt x="513968" y="6985"/>
                </a:lnTo>
                <a:lnTo>
                  <a:pt x="514984" y="10922"/>
                </a:lnTo>
                <a:lnTo>
                  <a:pt x="584762" y="51625"/>
                </a:lnTo>
                <a:lnTo>
                  <a:pt x="594232" y="46100"/>
                </a:lnTo>
                <a:lnTo>
                  <a:pt x="600534" y="46100"/>
                </a:lnTo>
                <a:lnTo>
                  <a:pt x="524382" y="1650"/>
                </a:lnTo>
                <a:lnTo>
                  <a:pt x="521462" y="0"/>
                </a:lnTo>
                <a:close/>
              </a:path>
              <a:path w="610235" h="103504">
                <a:moveTo>
                  <a:pt x="600963" y="45338"/>
                </a:moveTo>
                <a:lnTo>
                  <a:pt x="599229" y="45338"/>
                </a:lnTo>
                <a:lnTo>
                  <a:pt x="603396" y="47771"/>
                </a:lnTo>
                <a:lnTo>
                  <a:pt x="600963" y="45338"/>
                </a:lnTo>
                <a:close/>
              </a:path>
            </a:pathLst>
          </a:custGeom>
          <a:solidFill>
            <a:srgbClr val="7ED13A"/>
          </a:solidFill>
        </p:spPr>
        <p:txBody>
          <a:bodyPr wrap="square" lIns="0" tIns="0" rIns="0" bIns="0" rtlCol="0"/>
          <a:lstStyle/>
          <a:p>
            <a:endParaRPr/>
          </a:p>
        </p:txBody>
      </p:sp>
      <p:sp>
        <p:nvSpPr>
          <p:cNvPr id="8" name="object 8"/>
          <p:cNvSpPr/>
          <p:nvPr/>
        </p:nvSpPr>
        <p:spPr>
          <a:xfrm>
            <a:off x="1364869" y="2623947"/>
            <a:ext cx="2757805" cy="1654810"/>
          </a:xfrm>
          <a:custGeom>
            <a:avLst/>
            <a:gdLst/>
            <a:ahLst/>
            <a:cxnLst/>
            <a:rect l="l" t="t" r="r" b="b"/>
            <a:pathLst>
              <a:path w="2757804" h="1654810">
                <a:moveTo>
                  <a:pt x="0" y="1654683"/>
                </a:moveTo>
                <a:lnTo>
                  <a:pt x="2757805" y="1654683"/>
                </a:lnTo>
                <a:lnTo>
                  <a:pt x="2757805" y="0"/>
                </a:lnTo>
                <a:lnTo>
                  <a:pt x="0" y="0"/>
                </a:lnTo>
                <a:lnTo>
                  <a:pt x="0" y="1654683"/>
                </a:lnTo>
                <a:close/>
              </a:path>
            </a:pathLst>
          </a:custGeom>
          <a:solidFill>
            <a:srgbClr val="7ED13A"/>
          </a:solidFill>
        </p:spPr>
        <p:txBody>
          <a:bodyPr wrap="square" lIns="0" tIns="0" rIns="0" bIns="0" rtlCol="0"/>
          <a:lstStyle/>
          <a:p>
            <a:endParaRPr/>
          </a:p>
        </p:txBody>
      </p:sp>
      <p:sp>
        <p:nvSpPr>
          <p:cNvPr id="9" name="object 9"/>
          <p:cNvSpPr/>
          <p:nvPr/>
        </p:nvSpPr>
        <p:spPr>
          <a:xfrm>
            <a:off x="1340866" y="2599944"/>
            <a:ext cx="2806065" cy="1703070"/>
          </a:xfrm>
          <a:custGeom>
            <a:avLst/>
            <a:gdLst/>
            <a:ahLst/>
            <a:cxnLst/>
            <a:rect l="l" t="t" r="r" b="b"/>
            <a:pathLst>
              <a:path w="2806065" h="1703070">
                <a:moveTo>
                  <a:pt x="2781808" y="0"/>
                </a:moveTo>
                <a:lnTo>
                  <a:pt x="24003" y="0"/>
                </a:lnTo>
                <a:lnTo>
                  <a:pt x="14626" y="1893"/>
                </a:lnTo>
                <a:lnTo>
                  <a:pt x="7000" y="7048"/>
                </a:lnTo>
                <a:lnTo>
                  <a:pt x="1875" y="14680"/>
                </a:lnTo>
                <a:lnTo>
                  <a:pt x="0" y="24002"/>
                </a:lnTo>
                <a:lnTo>
                  <a:pt x="0" y="1678685"/>
                </a:lnTo>
                <a:lnTo>
                  <a:pt x="1875" y="1688062"/>
                </a:lnTo>
                <a:lnTo>
                  <a:pt x="7000" y="1695688"/>
                </a:lnTo>
                <a:lnTo>
                  <a:pt x="14626" y="1700813"/>
                </a:lnTo>
                <a:lnTo>
                  <a:pt x="24003" y="1702688"/>
                </a:lnTo>
                <a:lnTo>
                  <a:pt x="2781808" y="1702688"/>
                </a:lnTo>
                <a:lnTo>
                  <a:pt x="2791130" y="1700813"/>
                </a:lnTo>
                <a:lnTo>
                  <a:pt x="2798762" y="1695688"/>
                </a:lnTo>
                <a:lnTo>
                  <a:pt x="2803917" y="1688062"/>
                </a:lnTo>
                <a:lnTo>
                  <a:pt x="2805811" y="1678685"/>
                </a:lnTo>
                <a:lnTo>
                  <a:pt x="2805811" y="1673859"/>
                </a:lnTo>
                <a:lnTo>
                  <a:pt x="28828" y="1673859"/>
                </a:lnTo>
                <a:lnTo>
                  <a:pt x="28828" y="28828"/>
                </a:lnTo>
                <a:lnTo>
                  <a:pt x="2805811" y="28828"/>
                </a:lnTo>
                <a:lnTo>
                  <a:pt x="2805811" y="24002"/>
                </a:lnTo>
                <a:lnTo>
                  <a:pt x="2803917" y="14680"/>
                </a:lnTo>
                <a:lnTo>
                  <a:pt x="2798762" y="7048"/>
                </a:lnTo>
                <a:lnTo>
                  <a:pt x="2791130" y="1893"/>
                </a:lnTo>
                <a:lnTo>
                  <a:pt x="2781808" y="0"/>
                </a:lnTo>
                <a:close/>
              </a:path>
              <a:path w="2806065" h="1703070">
                <a:moveTo>
                  <a:pt x="2805811" y="28828"/>
                </a:moveTo>
                <a:lnTo>
                  <a:pt x="2776982" y="28828"/>
                </a:lnTo>
                <a:lnTo>
                  <a:pt x="2776982" y="1673859"/>
                </a:lnTo>
                <a:lnTo>
                  <a:pt x="2805811" y="1673859"/>
                </a:lnTo>
                <a:lnTo>
                  <a:pt x="2805811" y="28828"/>
                </a:lnTo>
                <a:close/>
              </a:path>
              <a:path w="2806065" h="1703070">
                <a:moveTo>
                  <a:pt x="2767457" y="38480"/>
                </a:moveTo>
                <a:lnTo>
                  <a:pt x="38353" y="38480"/>
                </a:lnTo>
                <a:lnTo>
                  <a:pt x="38353" y="1664334"/>
                </a:lnTo>
                <a:lnTo>
                  <a:pt x="2767457" y="1664334"/>
                </a:lnTo>
                <a:lnTo>
                  <a:pt x="2767457" y="1654682"/>
                </a:lnTo>
                <a:lnTo>
                  <a:pt x="48006" y="1654682"/>
                </a:lnTo>
                <a:lnTo>
                  <a:pt x="48006" y="48005"/>
                </a:lnTo>
                <a:lnTo>
                  <a:pt x="2767457" y="48005"/>
                </a:lnTo>
                <a:lnTo>
                  <a:pt x="2767457" y="38480"/>
                </a:lnTo>
                <a:close/>
              </a:path>
              <a:path w="2806065" h="1703070">
                <a:moveTo>
                  <a:pt x="2767457" y="48005"/>
                </a:moveTo>
                <a:lnTo>
                  <a:pt x="2757805" y="48005"/>
                </a:lnTo>
                <a:lnTo>
                  <a:pt x="2757805" y="1654682"/>
                </a:lnTo>
                <a:lnTo>
                  <a:pt x="2767457" y="1654682"/>
                </a:lnTo>
                <a:lnTo>
                  <a:pt x="2767457" y="48005"/>
                </a:lnTo>
                <a:close/>
              </a:path>
            </a:pathLst>
          </a:custGeom>
          <a:solidFill>
            <a:srgbClr val="FFFFFF"/>
          </a:solidFill>
        </p:spPr>
        <p:txBody>
          <a:bodyPr wrap="square" lIns="0" tIns="0" rIns="0" bIns="0" rtlCol="0"/>
          <a:lstStyle/>
          <a:p>
            <a:endParaRPr/>
          </a:p>
        </p:txBody>
      </p:sp>
      <p:sp>
        <p:nvSpPr>
          <p:cNvPr id="10" name="object 10"/>
          <p:cNvSpPr txBox="1"/>
          <p:nvPr/>
        </p:nvSpPr>
        <p:spPr>
          <a:xfrm>
            <a:off x="1447800" y="2667001"/>
            <a:ext cx="2590800" cy="1676399"/>
          </a:xfrm>
          <a:prstGeom prst="rect">
            <a:avLst/>
          </a:prstGeom>
        </p:spPr>
        <p:txBody>
          <a:bodyPr vert="horz" wrap="square" lIns="0" tIns="12700" rIns="0" bIns="0" rtlCol="0">
            <a:spAutoFit/>
          </a:bodyPr>
          <a:lstStyle/>
          <a:p>
            <a:pPr marL="294005" algn="ctr">
              <a:lnSpc>
                <a:spcPct val="100000"/>
              </a:lnSpc>
              <a:spcBef>
                <a:spcPts val="100"/>
              </a:spcBef>
            </a:pPr>
            <a:r>
              <a:rPr sz="3600" spc="-100" dirty="0" smtClean="0">
                <a:solidFill>
                  <a:srgbClr val="FFFFFF"/>
                </a:solidFill>
                <a:latin typeface="Trebuchet MS"/>
                <a:cs typeface="Trebuchet MS"/>
              </a:rPr>
              <a:t>D</a:t>
            </a:r>
            <a:r>
              <a:rPr lang="pt-BR" sz="3600" spc="-100" dirty="0" err="1" smtClean="0">
                <a:solidFill>
                  <a:srgbClr val="FFFFFF"/>
                </a:solidFill>
                <a:latin typeface="Trebuchet MS"/>
                <a:cs typeface="Trebuchet MS"/>
              </a:rPr>
              <a:t>isputa</a:t>
            </a:r>
            <a:r>
              <a:rPr lang="pt-BR" sz="3600" spc="-100" dirty="0" smtClean="0">
                <a:solidFill>
                  <a:srgbClr val="FFFFFF"/>
                </a:solidFill>
                <a:latin typeface="Trebuchet MS"/>
                <a:cs typeface="Trebuchet MS"/>
              </a:rPr>
              <a:t> de lugares sociais</a:t>
            </a:r>
            <a:endParaRPr sz="3600" dirty="0">
              <a:latin typeface="Trebuchet MS"/>
              <a:cs typeface="Trebuchet MS"/>
            </a:endParaRPr>
          </a:p>
        </p:txBody>
      </p:sp>
      <p:sp>
        <p:nvSpPr>
          <p:cNvPr id="11" name="object 11"/>
          <p:cNvSpPr/>
          <p:nvPr/>
        </p:nvSpPr>
        <p:spPr>
          <a:xfrm>
            <a:off x="2692019" y="4270502"/>
            <a:ext cx="3450590" cy="610235"/>
          </a:xfrm>
          <a:custGeom>
            <a:avLst/>
            <a:gdLst/>
            <a:ahLst/>
            <a:cxnLst/>
            <a:rect l="l" t="t" r="r" b="b"/>
            <a:pathLst>
              <a:path w="3450590" h="610235">
                <a:moveTo>
                  <a:pt x="47781" y="603406"/>
                </a:moveTo>
                <a:lnTo>
                  <a:pt x="51688" y="610108"/>
                </a:lnTo>
                <a:lnTo>
                  <a:pt x="55326" y="603885"/>
                </a:lnTo>
                <a:lnTo>
                  <a:pt x="48260" y="603885"/>
                </a:lnTo>
                <a:lnTo>
                  <a:pt x="47781" y="603406"/>
                </a:lnTo>
                <a:close/>
              </a:path>
              <a:path w="3450590" h="610235">
                <a:moveTo>
                  <a:pt x="45338" y="573767"/>
                </a:moveTo>
                <a:lnTo>
                  <a:pt x="45355" y="599245"/>
                </a:lnTo>
                <a:lnTo>
                  <a:pt x="47781" y="603406"/>
                </a:lnTo>
                <a:lnTo>
                  <a:pt x="48260" y="603885"/>
                </a:lnTo>
                <a:lnTo>
                  <a:pt x="55244" y="603885"/>
                </a:lnTo>
                <a:lnTo>
                  <a:pt x="55455" y="603665"/>
                </a:lnTo>
                <a:lnTo>
                  <a:pt x="58038" y="599245"/>
                </a:lnTo>
                <a:lnTo>
                  <a:pt x="58038" y="594233"/>
                </a:lnTo>
                <a:lnTo>
                  <a:pt x="46228" y="594233"/>
                </a:lnTo>
                <a:lnTo>
                  <a:pt x="51752" y="584762"/>
                </a:lnTo>
                <a:lnTo>
                  <a:pt x="45338" y="573767"/>
                </a:lnTo>
                <a:close/>
              </a:path>
              <a:path w="3450590" h="610235">
                <a:moveTo>
                  <a:pt x="55455" y="603665"/>
                </a:moveTo>
                <a:lnTo>
                  <a:pt x="55244" y="603885"/>
                </a:lnTo>
                <a:lnTo>
                  <a:pt x="55455" y="603665"/>
                </a:lnTo>
                <a:close/>
              </a:path>
              <a:path w="3450590" h="610235">
                <a:moveTo>
                  <a:pt x="58038" y="599245"/>
                </a:moveTo>
                <a:lnTo>
                  <a:pt x="55455" y="603665"/>
                </a:lnTo>
                <a:lnTo>
                  <a:pt x="58038" y="600964"/>
                </a:lnTo>
                <a:lnTo>
                  <a:pt x="58038" y="599245"/>
                </a:lnTo>
                <a:close/>
              </a:path>
              <a:path w="3450590" h="610235">
                <a:moveTo>
                  <a:pt x="45338" y="599217"/>
                </a:moveTo>
                <a:lnTo>
                  <a:pt x="45338" y="600964"/>
                </a:lnTo>
                <a:lnTo>
                  <a:pt x="47781" y="603406"/>
                </a:lnTo>
                <a:lnTo>
                  <a:pt x="45338" y="599217"/>
                </a:lnTo>
                <a:close/>
              </a:path>
              <a:path w="3450590" h="610235">
                <a:moveTo>
                  <a:pt x="96393" y="513969"/>
                </a:moveTo>
                <a:lnTo>
                  <a:pt x="92456" y="514985"/>
                </a:lnTo>
                <a:lnTo>
                  <a:pt x="58038" y="573985"/>
                </a:lnTo>
                <a:lnTo>
                  <a:pt x="58038" y="599245"/>
                </a:lnTo>
                <a:lnTo>
                  <a:pt x="101726" y="524510"/>
                </a:lnTo>
                <a:lnTo>
                  <a:pt x="103378" y="521462"/>
                </a:lnTo>
                <a:lnTo>
                  <a:pt x="102362" y="517525"/>
                </a:lnTo>
                <a:lnTo>
                  <a:pt x="99441" y="515747"/>
                </a:lnTo>
                <a:lnTo>
                  <a:pt x="96393" y="513969"/>
                </a:lnTo>
                <a:close/>
              </a:path>
              <a:path w="3450590" h="610235">
                <a:moveTo>
                  <a:pt x="7112" y="513969"/>
                </a:moveTo>
                <a:lnTo>
                  <a:pt x="1016" y="517525"/>
                </a:lnTo>
                <a:lnTo>
                  <a:pt x="0" y="521462"/>
                </a:lnTo>
                <a:lnTo>
                  <a:pt x="45338" y="599217"/>
                </a:lnTo>
                <a:lnTo>
                  <a:pt x="45338" y="573767"/>
                </a:lnTo>
                <a:lnTo>
                  <a:pt x="11049" y="514985"/>
                </a:lnTo>
                <a:lnTo>
                  <a:pt x="7112" y="513969"/>
                </a:lnTo>
                <a:close/>
              </a:path>
              <a:path w="3450590" h="610235">
                <a:moveTo>
                  <a:pt x="51752" y="584762"/>
                </a:moveTo>
                <a:lnTo>
                  <a:pt x="46228" y="594233"/>
                </a:lnTo>
                <a:lnTo>
                  <a:pt x="57276" y="594233"/>
                </a:lnTo>
                <a:lnTo>
                  <a:pt x="51752" y="584762"/>
                </a:lnTo>
                <a:close/>
              </a:path>
              <a:path w="3450590" h="610235">
                <a:moveTo>
                  <a:pt x="58038" y="573985"/>
                </a:moveTo>
                <a:lnTo>
                  <a:pt x="51752" y="584762"/>
                </a:lnTo>
                <a:lnTo>
                  <a:pt x="57276" y="594233"/>
                </a:lnTo>
                <a:lnTo>
                  <a:pt x="58038" y="594233"/>
                </a:lnTo>
                <a:lnTo>
                  <a:pt x="58038" y="573985"/>
                </a:lnTo>
                <a:close/>
              </a:path>
              <a:path w="3450590" h="610235">
                <a:moveTo>
                  <a:pt x="3437508" y="318897"/>
                </a:moveTo>
                <a:lnTo>
                  <a:pt x="48260" y="318897"/>
                </a:lnTo>
                <a:lnTo>
                  <a:pt x="45338" y="321818"/>
                </a:lnTo>
                <a:lnTo>
                  <a:pt x="45338" y="573767"/>
                </a:lnTo>
                <a:lnTo>
                  <a:pt x="51752" y="584762"/>
                </a:lnTo>
                <a:lnTo>
                  <a:pt x="58038" y="573985"/>
                </a:lnTo>
                <a:lnTo>
                  <a:pt x="58038" y="331597"/>
                </a:lnTo>
                <a:lnTo>
                  <a:pt x="51688" y="331597"/>
                </a:lnTo>
                <a:lnTo>
                  <a:pt x="58038" y="325247"/>
                </a:lnTo>
                <a:lnTo>
                  <a:pt x="3437508" y="325247"/>
                </a:lnTo>
                <a:lnTo>
                  <a:pt x="3437508" y="318897"/>
                </a:lnTo>
                <a:close/>
              </a:path>
              <a:path w="3450590" h="610235">
                <a:moveTo>
                  <a:pt x="58038" y="325247"/>
                </a:moveTo>
                <a:lnTo>
                  <a:pt x="51688" y="331597"/>
                </a:lnTo>
                <a:lnTo>
                  <a:pt x="58038" y="331597"/>
                </a:lnTo>
                <a:lnTo>
                  <a:pt x="58038" y="325247"/>
                </a:lnTo>
                <a:close/>
              </a:path>
              <a:path w="3450590" h="610235">
                <a:moveTo>
                  <a:pt x="3450208" y="318897"/>
                </a:moveTo>
                <a:lnTo>
                  <a:pt x="3443858" y="318897"/>
                </a:lnTo>
                <a:lnTo>
                  <a:pt x="3437508" y="325247"/>
                </a:lnTo>
                <a:lnTo>
                  <a:pt x="58038" y="325247"/>
                </a:lnTo>
                <a:lnTo>
                  <a:pt x="58038" y="331597"/>
                </a:lnTo>
                <a:lnTo>
                  <a:pt x="3447415" y="331597"/>
                </a:lnTo>
                <a:lnTo>
                  <a:pt x="3450208" y="328803"/>
                </a:lnTo>
                <a:lnTo>
                  <a:pt x="3450208" y="318897"/>
                </a:lnTo>
                <a:close/>
              </a:path>
              <a:path w="3450590" h="610235">
                <a:moveTo>
                  <a:pt x="3447415" y="0"/>
                </a:moveTo>
                <a:lnTo>
                  <a:pt x="3440303" y="0"/>
                </a:lnTo>
                <a:lnTo>
                  <a:pt x="3437508" y="2793"/>
                </a:lnTo>
                <a:lnTo>
                  <a:pt x="3437508" y="325247"/>
                </a:lnTo>
                <a:lnTo>
                  <a:pt x="3443858" y="318897"/>
                </a:lnTo>
                <a:lnTo>
                  <a:pt x="3450208" y="318897"/>
                </a:lnTo>
                <a:lnTo>
                  <a:pt x="3450208" y="2793"/>
                </a:lnTo>
                <a:lnTo>
                  <a:pt x="3447415" y="0"/>
                </a:lnTo>
                <a:close/>
              </a:path>
            </a:pathLst>
          </a:custGeom>
          <a:solidFill>
            <a:srgbClr val="7ED13A"/>
          </a:solidFill>
        </p:spPr>
        <p:txBody>
          <a:bodyPr wrap="square" lIns="0" tIns="0" rIns="0" bIns="0" rtlCol="0"/>
          <a:lstStyle/>
          <a:p>
            <a:endParaRPr/>
          </a:p>
        </p:txBody>
      </p:sp>
      <p:sp>
        <p:nvSpPr>
          <p:cNvPr id="12" name="object 12"/>
          <p:cNvSpPr/>
          <p:nvPr/>
        </p:nvSpPr>
        <p:spPr>
          <a:xfrm>
            <a:off x="4756911" y="2623947"/>
            <a:ext cx="2757805" cy="1654810"/>
          </a:xfrm>
          <a:custGeom>
            <a:avLst/>
            <a:gdLst/>
            <a:ahLst/>
            <a:cxnLst/>
            <a:rect l="l" t="t" r="r" b="b"/>
            <a:pathLst>
              <a:path w="2757804" h="1654810">
                <a:moveTo>
                  <a:pt x="0" y="1654683"/>
                </a:moveTo>
                <a:lnTo>
                  <a:pt x="2757805" y="1654683"/>
                </a:lnTo>
                <a:lnTo>
                  <a:pt x="2757805" y="0"/>
                </a:lnTo>
                <a:lnTo>
                  <a:pt x="0" y="0"/>
                </a:lnTo>
                <a:lnTo>
                  <a:pt x="0" y="1654683"/>
                </a:lnTo>
                <a:close/>
              </a:path>
            </a:pathLst>
          </a:custGeom>
          <a:solidFill>
            <a:srgbClr val="7ED13A"/>
          </a:solidFill>
        </p:spPr>
        <p:txBody>
          <a:bodyPr wrap="square" lIns="0" tIns="0" rIns="0" bIns="0" rtlCol="0"/>
          <a:lstStyle/>
          <a:p>
            <a:endParaRPr/>
          </a:p>
        </p:txBody>
      </p:sp>
      <p:sp>
        <p:nvSpPr>
          <p:cNvPr id="13" name="object 13"/>
          <p:cNvSpPr/>
          <p:nvPr/>
        </p:nvSpPr>
        <p:spPr>
          <a:xfrm>
            <a:off x="4732909" y="2599944"/>
            <a:ext cx="2806065" cy="1703070"/>
          </a:xfrm>
          <a:custGeom>
            <a:avLst/>
            <a:gdLst/>
            <a:ahLst/>
            <a:cxnLst/>
            <a:rect l="l" t="t" r="r" b="b"/>
            <a:pathLst>
              <a:path w="2806065" h="1703070">
                <a:moveTo>
                  <a:pt x="2781808" y="0"/>
                </a:moveTo>
                <a:lnTo>
                  <a:pt x="24002" y="0"/>
                </a:lnTo>
                <a:lnTo>
                  <a:pt x="14680" y="1893"/>
                </a:lnTo>
                <a:lnTo>
                  <a:pt x="7048" y="7048"/>
                </a:lnTo>
                <a:lnTo>
                  <a:pt x="1893" y="14680"/>
                </a:lnTo>
                <a:lnTo>
                  <a:pt x="0" y="24002"/>
                </a:lnTo>
                <a:lnTo>
                  <a:pt x="0" y="1678685"/>
                </a:lnTo>
                <a:lnTo>
                  <a:pt x="1893" y="1688062"/>
                </a:lnTo>
                <a:lnTo>
                  <a:pt x="7048" y="1695688"/>
                </a:lnTo>
                <a:lnTo>
                  <a:pt x="14680" y="1700813"/>
                </a:lnTo>
                <a:lnTo>
                  <a:pt x="24002" y="1702688"/>
                </a:lnTo>
                <a:lnTo>
                  <a:pt x="2781808" y="1702688"/>
                </a:lnTo>
                <a:lnTo>
                  <a:pt x="2791184" y="1700813"/>
                </a:lnTo>
                <a:lnTo>
                  <a:pt x="2798810" y="1695688"/>
                </a:lnTo>
                <a:lnTo>
                  <a:pt x="2803935" y="1688062"/>
                </a:lnTo>
                <a:lnTo>
                  <a:pt x="2805811" y="1678685"/>
                </a:lnTo>
                <a:lnTo>
                  <a:pt x="2805811" y="1673859"/>
                </a:lnTo>
                <a:lnTo>
                  <a:pt x="28828" y="1673859"/>
                </a:lnTo>
                <a:lnTo>
                  <a:pt x="28828" y="28828"/>
                </a:lnTo>
                <a:lnTo>
                  <a:pt x="2805811" y="28828"/>
                </a:lnTo>
                <a:lnTo>
                  <a:pt x="2805811" y="24002"/>
                </a:lnTo>
                <a:lnTo>
                  <a:pt x="2803935" y="14680"/>
                </a:lnTo>
                <a:lnTo>
                  <a:pt x="2798810" y="7048"/>
                </a:lnTo>
                <a:lnTo>
                  <a:pt x="2791184" y="1893"/>
                </a:lnTo>
                <a:lnTo>
                  <a:pt x="2781808" y="0"/>
                </a:lnTo>
                <a:close/>
              </a:path>
              <a:path w="2806065" h="1703070">
                <a:moveTo>
                  <a:pt x="2805811" y="28828"/>
                </a:moveTo>
                <a:lnTo>
                  <a:pt x="2777109" y="28828"/>
                </a:lnTo>
                <a:lnTo>
                  <a:pt x="2777109" y="1673859"/>
                </a:lnTo>
                <a:lnTo>
                  <a:pt x="2805811" y="1673859"/>
                </a:lnTo>
                <a:lnTo>
                  <a:pt x="2805811" y="28828"/>
                </a:lnTo>
                <a:close/>
              </a:path>
              <a:path w="2806065" h="1703070">
                <a:moveTo>
                  <a:pt x="2767457" y="38480"/>
                </a:moveTo>
                <a:lnTo>
                  <a:pt x="38480" y="38480"/>
                </a:lnTo>
                <a:lnTo>
                  <a:pt x="38480" y="1664334"/>
                </a:lnTo>
                <a:lnTo>
                  <a:pt x="2767457" y="1664334"/>
                </a:lnTo>
                <a:lnTo>
                  <a:pt x="2767457" y="1654682"/>
                </a:lnTo>
                <a:lnTo>
                  <a:pt x="48005" y="1654682"/>
                </a:lnTo>
                <a:lnTo>
                  <a:pt x="48005" y="48005"/>
                </a:lnTo>
                <a:lnTo>
                  <a:pt x="2767457" y="48005"/>
                </a:lnTo>
                <a:lnTo>
                  <a:pt x="2767457" y="38480"/>
                </a:lnTo>
                <a:close/>
              </a:path>
              <a:path w="2806065" h="1703070">
                <a:moveTo>
                  <a:pt x="2767457" y="48005"/>
                </a:moveTo>
                <a:lnTo>
                  <a:pt x="2757805" y="48005"/>
                </a:lnTo>
                <a:lnTo>
                  <a:pt x="2757805" y="1654682"/>
                </a:lnTo>
                <a:lnTo>
                  <a:pt x="2767457" y="1654682"/>
                </a:lnTo>
                <a:lnTo>
                  <a:pt x="2767457" y="48005"/>
                </a:lnTo>
                <a:close/>
              </a:path>
            </a:pathLst>
          </a:custGeom>
          <a:solidFill>
            <a:srgbClr val="FFFFFF"/>
          </a:solidFill>
        </p:spPr>
        <p:txBody>
          <a:bodyPr wrap="square" lIns="0" tIns="0" rIns="0" bIns="0" rtlCol="0"/>
          <a:lstStyle/>
          <a:p>
            <a:endParaRPr/>
          </a:p>
        </p:txBody>
      </p:sp>
      <p:sp>
        <p:nvSpPr>
          <p:cNvPr id="14" name="object 14"/>
          <p:cNvSpPr txBox="1"/>
          <p:nvPr/>
        </p:nvSpPr>
        <p:spPr>
          <a:xfrm>
            <a:off x="4756911" y="2859404"/>
            <a:ext cx="2757805" cy="1076960"/>
          </a:xfrm>
          <a:prstGeom prst="rect">
            <a:avLst/>
          </a:prstGeom>
        </p:spPr>
        <p:txBody>
          <a:bodyPr vert="horz" wrap="square" lIns="0" tIns="67310" rIns="0" bIns="0" rtlCol="0">
            <a:spAutoFit/>
          </a:bodyPr>
          <a:lstStyle/>
          <a:p>
            <a:pPr marL="696595" marR="602615" indent="-83820">
              <a:lnSpc>
                <a:spcPts val="3960"/>
              </a:lnSpc>
              <a:spcBef>
                <a:spcPts val="530"/>
              </a:spcBef>
            </a:pPr>
            <a:r>
              <a:rPr sz="3600" spc="-55" dirty="0">
                <a:solidFill>
                  <a:srgbClr val="FFFFFF"/>
                </a:solidFill>
                <a:latin typeface="Trebuchet MS"/>
                <a:cs typeface="Trebuchet MS"/>
              </a:rPr>
              <a:t>Sistema  </a:t>
            </a:r>
            <a:r>
              <a:rPr sz="3600" spc="-110" dirty="0">
                <a:solidFill>
                  <a:srgbClr val="FFFFFF"/>
                </a:solidFill>
                <a:latin typeface="Trebuchet MS"/>
                <a:cs typeface="Trebuchet MS"/>
              </a:rPr>
              <a:t>Escolar</a:t>
            </a:r>
            <a:endParaRPr sz="3600" dirty="0">
              <a:latin typeface="Trebuchet MS"/>
              <a:cs typeface="Trebuchet MS"/>
            </a:endParaRPr>
          </a:p>
        </p:txBody>
      </p:sp>
      <p:sp>
        <p:nvSpPr>
          <p:cNvPr id="15" name="object 15"/>
          <p:cNvSpPr/>
          <p:nvPr/>
        </p:nvSpPr>
        <p:spPr>
          <a:xfrm>
            <a:off x="1364869" y="4912956"/>
            <a:ext cx="2757805" cy="1654810"/>
          </a:xfrm>
          <a:custGeom>
            <a:avLst/>
            <a:gdLst/>
            <a:ahLst/>
            <a:cxnLst/>
            <a:rect l="l" t="t" r="r" b="b"/>
            <a:pathLst>
              <a:path w="2757804" h="1654809">
                <a:moveTo>
                  <a:pt x="0" y="1654683"/>
                </a:moveTo>
                <a:lnTo>
                  <a:pt x="2757805" y="1654683"/>
                </a:lnTo>
                <a:lnTo>
                  <a:pt x="2757805" y="0"/>
                </a:lnTo>
                <a:lnTo>
                  <a:pt x="0" y="0"/>
                </a:lnTo>
                <a:lnTo>
                  <a:pt x="0" y="1654683"/>
                </a:lnTo>
                <a:close/>
              </a:path>
            </a:pathLst>
          </a:custGeom>
          <a:solidFill>
            <a:srgbClr val="7ED13A"/>
          </a:solidFill>
        </p:spPr>
        <p:txBody>
          <a:bodyPr wrap="square" lIns="0" tIns="0" rIns="0" bIns="0" rtlCol="0"/>
          <a:lstStyle/>
          <a:p>
            <a:endParaRPr/>
          </a:p>
        </p:txBody>
      </p:sp>
      <p:sp>
        <p:nvSpPr>
          <p:cNvPr id="16" name="object 16"/>
          <p:cNvSpPr/>
          <p:nvPr/>
        </p:nvSpPr>
        <p:spPr>
          <a:xfrm>
            <a:off x="1340866" y="4888991"/>
            <a:ext cx="2806065" cy="1703070"/>
          </a:xfrm>
          <a:custGeom>
            <a:avLst/>
            <a:gdLst/>
            <a:ahLst/>
            <a:cxnLst/>
            <a:rect l="l" t="t" r="r" b="b"/>
            <a:pathLst>
              <a:path w="2806065" h="1703070">
                <a:moveTo>
                  <a:pt x="2781808" y="0"/>
                </a:moveTo>
                <a:lnTo>
                  <a:pt x="24003" y="0"/>
                </a:lnTo>
                <a:lnTo>
                  <a:pt x="14626" y="1875"/>
                </a:lnTo>
                <a:lnTo>
                  <a:pt x="7000" y="7000"/>
                </a:lnTo>
                <a:lnTo>
                  <a:pt x="1875" y="14626"/>
                </a:lnTo>
                <a:lnTo>
                  <a:pt x="0" y="24002"/>
                </a:lnTo>
                <a:lnTo>
                  <a:pt x="0" y="1678647"/>
                </a:lnTo>
                <a:lnTo>
                  <a:pt x="1875" y="1687991"/>
                </a:lnTo>
                <a:lnTo>
                  <a:pt x="7000" y="1695621"/>
                </a:lnTo>
                <a:lnTo>
                  <a:pt x="14626" y="1700764"/>
                </a:lnTo>
                <a:lnTo>
                  <a:pt x="24003" y="1702650"/>
                </a:lnTo>
                <a:lnTo>
                  <a:pt x="2781808" y="1702650"/>
                </a:lnTo>
                <a:lnTo>
                  <a:pt x="2791130" y="1700764"/>
                </a:lnTo>
                <a:lnTo>
                  <a:pt x="2798762" y="1695621"/>
                </a:lnTo>
                <a:lnTo>
                  <a:pt x="2803917" y="1687991"/>
                </a:lnTo>
                <a:lnTo>
                  <a:pt x="2805811" y="1678647"/>
                </a:lnTo>
                <a:lnTo>
                  <a:pt x="2805811" y="1673847"/>
                </a:lnTo>
                <a:lnTo>
                  <a:pt x="28828" y="1673847"/>
                </a:lnTo>
                <a:lnTo>
                  <a:pt x="28828" y="28701"/>
                </a:lnTo>
                <a:lnTo>
                  <a:pt x="2805811" y="28701"/>
                </a:lnTo>
                <a:lnTo>
                  <a:pt x="2805811" y="24002"/>
                </a:lnTo>
                <a:lnTo>
                  <a:pt x="2803917" y="14626"/>
                </a:lnTo>
                <a:lnTo>
                  <a:pt x="2798762" y="7000"/>
                </a:lnTo>
                <a:lnTo>
                  <a:pt x="2791130" y="1875"/>
                </a:lnTo>
                <a:lnTo>
                  <a:pt x="2781808" y="0"/>
                </a:lnTo>
                <a:close/>
              </a:path>
              <a:path w="2806065" h="1703070">
                <a:moveTo>
                  <a:pt x="2805811" y="28701"/>
                </a:moveTo>
                <a:lnTo>
                  <a:pt x="2776982" y="28701"/>
                </a:lnTo>
                <a:lnTo>
                  <a:pt x="2776982" y="1673847"/>
                </a:lnTo>
                <a:lnTo>
                  <a:pt x="2805811" y="1673847"/>
                </a:lnTo>
                <a:lnTo>
                  <a:pt x="2805811" y="28701"/>
                </a:lnTo>
                <a:close/>
              </a:path>
              <a:path w="2806065" h="1703070">
                <a:moveTo>
                  <a:pt x="2767457" y="38353"/>
                </a:moveTo>
                <a:lnTo>
                  <a:pt x="38353" y="38353"/>
                </a:lnTo>
                <a:lnTo>
                  <a:pt x="38353" y="1664246"/>
                </a:lnTo>
                <a:lnTo>
                  <a:pt x="2767457" y="1664246"/>
                </a:lnTo>
                <a:lnTo>
                  <a:pt x="2767457" y="1654644"/>
                </a:lnTo>
                <a:lnTo>
                  <a:pt x="48006" y="1654644"/>
                </a:lnTo>
                <a:lnTo>
                  <a:pt x="48006" y="48005"/>
                </a:lnTo>
                <a:lnTo>
                  <a:pt x="2767457" y="48005"/>
                </a:lnTo>
                <a:lnTo>
                  <a:pt x="2767457" y="38353"/>
                </a:lnTo>
                <a:close/>
              </a:path>
              <a:path w="2806065" h="1703070">
                <a:moveTo>
                  <a:pt x="2767457" y="48005"/>
                </a:moveTo>
                <a:lnTo>
                  <a:pt x="2757805" y="48005"/>
                </a:lnTo>
                <a:lnTo>
                  <a:pt x="2757805" y="1654644"/>
                </a:lnTo>
                <a:lnTo>
                  <a:pt x="2767457" y="1654644"/>
                </a:lnTo>
                <a:lnTo>
                  <a:pt x="2767457" y="48005"/>
                </a:lnTo>
                <a:close/>
              </a:path>
            </a:pathLst>
          </a:custGeom>
          <a:solidFill>
            <a:srgbClr val="FFFFFF"/>
          </a:solidFill>
        </p:spPr>
        <p:txBody>
          <a:bodyPr wrap="square" lIns="0" tIns="0" rIns="0" bIns="0" rtlCol="0"/>
          <a:lstStyle/>
          <a:p>
            <a:endParaRPr/>
          </a:p>
        </p:txBody>
      </p:sp>
      <p:sp>
        <p:nvSpPr>
          <p:cNvPr id="17" name="object 17"/>
          <p:cNvSpPr txBox="1"/>
          <p:nvPr/>
        </p:nvSpPr>
        <p:spPr>
          <a:xfrm>
            <a:off x="1371600" y="4953001"/>
            <a:ext cx="3962400" cy="1607491"/>
          </a:xfrm>
          <a:prstGeom prst="rect">
            <a:avLst/>
          </a:prstGeom>
          <a:noFill/>
        </p:spPr>
        <p:txBody>
          <a:bodyPr vert="horz" wrap="square" lIns="0" tIns="67945" rIns="0" bIns="0" rtlCol="0">
            <a:spAutoFit/>
          </a:bodyPr>
          <a:lstStyle/>
          <a:p>
            <a:pPr marL="412750" marR="288925" indent="-114300">
              <a:lnSpc>
                <a:spcPts val="3960"/>
              </a:lnSpc>
              <a:spcBef>
                <a:spcPts val="535"/>
              </a:spcBef>
            </a:pPr>
            <a:r>
              <a:rPr lang="pt-BR" sz="3600" spc="-95" dirty="0" smtClean="0">
                <a:solidFill>
                  <a:srgbClr val="FFFFFF"/>
                </a:solidFill>
                <a:latin typeface="Trebuchet MS"/>
                <a:cs typeface="Trebuchet MS"/>
              </a:rPr>
              <a:t>Aspirações e conflitos geracionais</a:t>
            </a:r>
            <a:endParaRPr sz="3600" dirty="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0" y="22859"/>
            <a:ext cx="8663940" cy="14081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993008" y="1493392"/>
            <a:ext cx="6150991" cy="530488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894578" y="4745812"/>
            <a:ext cx="1614805" cy="635000"/>
          </a:xfrm>
          <a:prstGeom prst="rect">
            <a:avLst/>
          </a:prstGeom>
        </p:spPr>
        <p:txBody>
          <a:bodyPr vert="horz" wrap="square" lIns="0" tIns="12065" rIns="0" bIns="0" rtlCol="0">
            <a:spAutoFit/>
          </a:bodyPr>
          <a:lstStyle/>
          <a:p>
            <a:pPr marL="12700">
              <a:lnSpc>
                <a:spcPct val="100000"/>
              </a:lnSpc>
              <a:spcBef>
                <a:spcPts val="95"/>
              </a:spcBef>
            </a:pPr>
            <a:r>
              <a:rPr sz="4000" spc="-45" dirty="0">
                <a:solidFill>
                  <a:srgbClr val="FFFFFF"/>
                </a:solidFill>
                <a:latin typeface="Trebuchet MS"/>
                <a:cs typeface="Trebuchet MS"/>
              </a:rPr>
              <a:t>R</a:t>
            </a:r>
            <a:r>
              <a:rPr sz="4000" spc="-220" dirty="0">
                <a:solidFill>
                  <a:srgbClr val="FFFFFF"/>
                </a:solidFill>
                <a:latin typeface="Trebuchet MS"/>
                <a:cs typeface="Trebuchet MS"/>
              </a:rPr>
              <a:t>e</a:t>
            </a:r>
            <a:r>
              <a:rPr sz="4000" spc="-145" dirty="0">
                <a:solidFill>
                  <a:srgbClr val="FFFFFF"/>
                </a:solidFill>
                <a:latin typeface="Trebuchet MS"/>
                <a:cs typeface="Trebuchet MS"/>
              </a:rPr>
              <a:t>volta</a:t>
            </a:r>
            <a:endParaRPr sz="4000">
              <a:latin typeface="Trebuchet MS"/>
              <a:cs typeface="Trebuchet MS"/>
            </a:endParaRPr>
          </a:p>
        </p:txBody>
      </p:sp>
      <p:sp>
        <p:nvSpPr>
          <p:cNvPr id="5" name="object 5"/>
          <p:cNvSpPr txBox="1"/>
          <p:nvPr/>
        </p:nvSpPr>
        <p:spPr>
          <a:xfrm>
            <a:off x="4817745" y="5718759"/>
            <a:ext cx="1861820" cy="644525"/>
          </a:xfrm>
          <a:prstGeom prst="rect">
            <a:avLst/>
          </a:prstGeom>
        </p:spPr>
        <p:txBody>
          <a:bodyPr vert="horz" wrap="square" lIns="0" tIns="108585" rIns="0" bIns="0" rtlCol="0">
            <a:spAutoFit/>
          </a:bodyPr>
          <a:lstStyle/>
          <a:p>
            <a:pPr marL="127000" indent="-114300">
              <a:lnSpc>
                <a:spcPct val="100000"/>
              </a:lnSpc>
              <a:spcBef>
                <a:spcPts val="855"/>
              </a:spcBef>
              <a:buFont typeface="Arial"/>
              <a:buChar char="•"/>
              <a:tabLst>
                <a:tab pos="127000" algn="l"/>
              </a:tabLst>
            </a:pPr>
            <a:r>
              <a:rPr sz="1400" spc="-50" dirty="0">
                <a:latin typeface="Trebuchet MS"/>
                <a:cs typeface="Trebuchet MS"/>
              </a:rPr>
              <a:t>Insatisfação </a:t>
            </a:r>
            <a:r>
              <a:rPr sz="1400" spc="-35" dirty="0">
                <a:latin typeface="Trebuchet MS"/>
                <a:cs typeface="Trebuchet MS"/>
              </a:rPr>
              <a:t>-&gt;</a:t>
            </a:r>
            <a:r>
              <a:rPr sz="1400" spc="-280" dirty="0">
                <a:latin typeface="Trebuchet MS"/>
                <a:cs typeface="Trebuchet MS"/>
              </a:rPr>
              <a:t> </a:t>
            </a:r>
            <a:r>
              <a:rPr sz="1400" spc="-60" dirty="0">
                <a:latin typeface="Trebuchet MS"/>
                <a:cs typeface="Trebuchet MS"/>
              </a:rPr>
              <a:t>apolítica</a:t>
            </a:r>
            <a:endParaRPr sz="1400" dirty="0">
              <a:latin typeface="Trebuchet MS"/>
              <a:cs typeface="Trebuchet MS"/>
            </a:endParaRPr>
          </a:p>
          <a:p>
            <a:pPr marL="127000" indent="-114300">
              <a:lnSpc>
                <a:spcPct val="100000"/>
              </a:lnSpc>
              <a:spcBef>
                <a:spcPts val="755"/>
              </a:spcBef>
              <a:buFont typeface="Arial"/>
              <a:buChar char="•"/>
              <a:tabLst>
                <a:tab pos="127000" algn="l"/>
              </a:tabLst>
            </a:pPr>
            <a:r>
              <a:rPr sz="1400" i="1" spc="-35" dirty="0">
                <a:latin typeface="Arial"/>
                <a:cs typeface="Arial"/>
              </a:rPr>
              <a:t>Mal </a:t>
            </a:r>
            <a:r>
              <a:rPr sz="1400" i="1" spc="-60" dirty="0">
                <a:latin typeface="Arial"/>
                <a:cs typeface="Arial"/>
              </a:rPr>
              <a:t>estar </a:t>
            </a:r>
            <a:r>
              <a:rPr sz="1400" i="1" spc="-75" dirty="0">
                <a:latin typeface="Arial"/>
                <a:cs typeface="Arial"/>
              </a:rPr>
              <a:t>no</a:t>
            </a:r>
            <a:r>
              <a:rPr sz="1400" i="1" spc="-295" dirty="0">
                <a:latin typeface="Arial"/>
                <a:cs typeface="Arial"/>
              </a:rPr>
              <a:t> </a:t>
            </a:r>
            <a:r>
              <a:rPr sz="1400" i="1" spc="-40" dirty="0">
                <a:latin typeface="Arial"/>
                <a:cs typeface="Arial"/>
              </a:rPr>
              <a:t>trabalho</a:t>
            </a:r>
            <a:endParaRPr sz="1400" dirty="0">
              <a:latin typeface="Arial"/>
              <a:cs typeface="Arial"/>
            </a:endParaRPr>
          </a:p>
        </p:txBody>
      </p:sp>
      <p:sp>
        <p:nvSpPr>
          <p:cNvPr id="6" name="object 6"/>
          <p:cNvSpPr txBox="1"/>
          <p:nvPr/>
        </p:nvSpPr>
        <p:spPr>
          <a:xfrm>
            <a:off x="3886200" y="3505200"/>
            <a:ext cx="1524000" cy="810478"/>
          </a:xfrm>
          <a:prstGeom prst="rect">
            <a:avLst/>
          </a:prstGeom>
        </p:spPr>
        <p:txBody>
          <a:bodyPr vert="horz" wrap="square" lIns="0" tIns="12700" rIns="0" bIns="0" rtlCol="0">
            <a:spAutoFit/>
          </a:bodyPr>
          <a:lstStyle/>
          <a:p>
            <a:pPr marL="12700">
              <a:lnSpc>
                <a:spcPct val="100000"/>
              </a:lnSpc>
              <a:spcBef>
                <a:spcPts val="100"/>
              </a:spcBef>
            </a:pPr>
            <a:r>
              <a:rPr lang="pt-BR" sz="1700" b="1" spc="-65" dirty="0" smtClean="0">
                <a:solidFill>
                  <a:srgbClr val="FFFFFF"/>
                </a:solidFill>
                <a:latin typeface="Trebuchet MS"/>
                <a:cs typeface="Trebuchet MS"/>
              </a:rPr>
              <a:t>Certas formas de consciência</a:t>
            </a:r>
          </a:p>
          <a:p>
            <a:pPr marL="12700">
              <a:lnSpc>
                <a:spcPct val="100000"/>
              </a:lnSpc>
              <a:spcBef>
                <a:spcPts val="100"/>
              </a:spcBef>
            </a:pPr>
            <a:r>
              <a:rPr lang="pt-BR" sz="1700" b="1" spc="-65" dirty="0" smtClean="0">
                <a:solidFill>
                  <a:srgbClr val="FFFFFF"/>
                </a:solidFill>
                <a:latin typeface="Trebuchet MS"/>
                <a:cs typeface="Trebuchet MS"/>
              </a:rPr>
              <a:t>Política</a:t>
            </a:r>
            <a:r>
              <a:rPr lang="pt-BR" sz="1700" b="1" spc="-45" dirty="0" smtClean="0">
                <a:solidFill>
                  <a:srgbClr val="FFFFFF"/>
                </a:solidFill>
                <a:latin typeface="Trebuchet MS"/>
                <a:cs typeface="Trebuchet MS"/>
              </a:rPr>
              <a:t>.</a:t>
            </a:r>
            <a:endParaRPr sz="1700" dirty="0">
              <a:latin typeface="Trebuchet MS"/>
              <a:cs typeface="Trebuchet MS"/>
            </a:endParaRPr>
          </a:p>
        </p:txBody>
      </p:sp>
      <p:sp>
        <p:nvSpPr>
          <p:cNvPr id="7" name="object 7"/>
          <p:cNvSpPr txBox="1"/>
          <p:nvPr/>
        </p:nvSpPr>
        <p:spPr>
          <a:xfrm>
            <a:off x="3276600" y="4572000"/>
            <a:ext cx="1494155" cy="839469"/>
          </a:xfrm>
          <a:prstGeom prst="rect">
            <a:avLst/>
          </a:prstGeom>
        </p:spPr>
        <p:txBody>
          <a:bodyPr vert="horz" wrap="square" lIns="0" tIns="108585" rIns="0" bIns="0" rtlCol="0">
            <a:spAutoFit/>
          </a:bodyPr>
          <a:lstStyle/>
          <a:p>
            <a:pPr marL="127000" indent="-114300">
              <a:lnSpc>
                <a:spcPct val="100000"/>
              </a:lnSpc>
              <a:spcBef>
                <a:spcPts val="855"/>
              </a:spcBef>
              <a:buFont typeface="Arial"/>
              <a:buChar char="•"/>
              <a:tabLst>
                <a:tab pos="127000" algn="l"/>
              </a:tabLst>
            </a:pPr>
            <a:r>
              <a:rPr sz="1400" spc="-25" dirty="0">
                <a:latin typeface="Trebuchet MS"/>
                <a:cs typeface="Trebuchet MS"/>
              </a:rPr>
              <a:t>Cegas</a:t>
            </a:r>
            <a:r>
              <a:rPr sz="1400" spc="-175" dirty="0">
                <a:latin typeface="Trebuchet MS"/>
                <a:cs typeface="Trebuchet MS"/>
              </a:rPr>
              <a:t> </a:t>
            </a:r>
            <a:r>
              <a:rPr sz="1400" spc="-50" dirty="0">
                <a:latin typeface="Trebuchet MS"/>
                <a:cs typeface="Trebuchet MS"/>
              </a:rPr>
              <a:t>a</a:t>
            </a:r>
            <a:r>
              <a:rPr sz="1400" spc="-160" dirty="0">
                <a:latin typeface="Trebuchet MS"/>
                <a:cs typeface="Trebuchet MS"/>
              </a:rPr>
              <a:t> </a:t>
            </a:r>
            <a:r>
              <a:rPr sz="1400" spc="-40" dirty="0">
                <a:latin typeface="Trebuchet MS"/>
                <a:cs typeface="Trebuchet MS"/>
              </a:rPr>
              <a:t>si</a:t>
            </a:r>
            <a:r>
              <a:rPr sz="1400" spc="-160" dirty="0">
                <a:latin typeface="Trebuchet MS"/>
                <a:cs typeface="Trebuchet MS"/>
              </a:rPr>
              <a:t> </a:t>
            </a:r>
            <a:r>
              <a:rPr sz="1400" spc="-50" dirty="0">
                <a:latin typeface="Trebuchet MS"/>
                <a:cs typeface="Trebuchet MS"/>
              </a:rPr>
              <a:t>próprias</a:t>
            </a:r>
            <a:endParaRPr sz="1400" dirty="0">
              <a:latin typeface="Trebuchet MS"/>
              <a:cs typeface="Trebuchet MS"/>
            </a:endParaRPr>
          </a:p>
          <a:p>
            <a:pPr marL="127000" marR="307340" indent="-114300">
              <a:lnSpc>
                <a:spcPts val="1540"/>
              </a:lnSpc>
              <a:spcBef>
                <a:spcPts val="925"/>
              </a:spcBef>
              <a:buFont typeface="Arial"/>
              <a:buChar char="•"/>
              <a:tabLst>
                <a:tab pos="127000" algn="l"/>
              </a:tabLst>
            </a:pPr>
            <a:r>
              <a:rPr sz="1400" i="1" spc="-65" dirty="0">
                <a:latin typeface="Arial"/>
                <a:cs typeface="Arial"/>
              </a:rPr>
              <a:t>Potencial  </a:t>
            </a:r>
            <a:r>
              <a:rPr sz="1400" i="1" spc="-125" dirty="0">
                <a:latin typeface="Arial"/>
                <a:cs typeface="Arial"/>
              </a:rPr>
              <a:t>Revo</a:t>
            </a:r>
            <a:r>
              <a:rPr sz="1400" i="1" spc="-55" dirty="0">
                <a:latin typeface="Arial"/>
                <a:cs typeface="Arial"/>
              </a:rPr>
              <a:t>lucionário</a:t>
            </a:r>
            <a:endParaRPr sz="1400" dirty="0">
              <a:latin typeface="Arial"/>
              <a:cs typeface="Arial"/>
            </a:endParaRPr>
          </a:p>
        </p:txBody>
      </p:sp>
      <p:sp>
        <p:nvSpPr>
          <p:cNvPr id="8" name="object 8"/>
          <p:cNvSpPr txBox="1"/>
          <p:nvPr/>
        </p:nvSpPr>
        <p:spPr>
          <a:xfrm>
            <a:off x="5162169" y="2510409"/>
            <a:ext cx="1303020" cy="566822"/>
          </a:xfrm>
          <a:prstGeom prst="rect">
            <a:avLst/>
          </a:prstGeom>
        </p:spPr>
        <p:txBody>
          <a:bodyPr vert="horz" wrap="square" lIns="0" tIns="12700" rIns="0" bIns="0" rtlCol="0">
            <a:spAutoFit/>
          </a:bodyPr>
          <a:lstStyle/>
          <a:p>
            <a:pPr marL="12700">
              <a:lnSpc>
                <a:spcPct val="100000"/>
              </a:lnSpc>
              <a:spcBef>
                <a:spcPts val="100"/>
              </a:spcBef>
            </a:pPr>
            <a:r>
              <a:rPr lang="pt-BR" sz="1800" b="1" spc="-75" dirty="0" smtClean="0">
                <a:solidFill>
                  <a:srgbClr val="FFFFFF"/>
                </a:solidFill>
                <a:latin typeface="Trebuchet MS"/>
                <a:cs typeface="Trebuchet MS"/>
              </a:rPr>
              <a:t>Insucesso escolar</a:t>
            </a:r>
            <a:endParaRPr sz="1800" dirty="0">
              <a:latin typeface="Trebuchet MS"/>
              <a:cs typeface="Trebuchet MS"/>
            </a:endParaRPr>
          </a:p>
        </p:txBody>
      </p:sp>
      <p:sp>
        <p:nvSpPr>
          <p:cNvPr id="9" name="object 9"/>
          <p:cNvSpPr txBox="1"/>
          <p:nvPr/>
        </p:nvSpPr>
        <p:spPr>
          <a:xfrm>
            <a:off x="6740142" y="1863064"/>
            <a:ext cx="2403857" cy="961161"/>
          </a:xfrm>
          <a:prstGeom prst="rect">
            <a:avLst/>
          </a:prstGeom>
        </p:spPr>
        <p:txBody>
          <a:bodyPr vert="horz" wrap="square" lIns="0" tIns="108585" rIns="0" bIns="0" rtlCol="0">
            <a:spAutoFit/>
          </a:bodyPr>
          <a:lstStyle/>
          <a:p>
            <a:pPr marL="127000" indent="-114300">
              <a:lnSpc>
                <a:spcPct val="100000"/>
              </a:lnSpc>
              <a:spcBef>
                <a:spcPts val="855"/>
              </a:spcBef>
              <a:buFont typeface="Arial"/>
              <a:buChar char="•"/>
              <a:tabLst>
                <a:tab pos="127000" algn="l"/>
              </a:tabLst>
            </a:pPr>
            <a:r>
              <a:rPr lang="pt-BR" sz="1400" i="1" spc="-90" dirty="0" err="1" smtClean="0">
                <a:latin typeface="Arial"/>
                <a:cs typeface="Arial"/>
              </a:rPr>
              <a:t>Esqueridismo</a:t>
            </a:r>
            <a:r>
              <a:rPr lang="pt-BR" sz="1400" i="1" spc="-90" dirty="0" smtClean="0">
                <a:latin typeface="Arial"/>
                <a:cs typeface="Arial"/>
              </a:rPr>
              <a:t> e</a:t>
            </a:r>
            <a:r>
              <a:rPr sz="1400" i="1" spc="-90" dirty="0" err="1" smtClean="0">
                <a:latin typeface="Arial"/>
                <a:cs typeface="Arial"/>
              </a:rPr>
              <a:t>spontâneo</a:t>
            </a:r>
            <a:endParaRPr sz="1400" dirty="0">
              <a:latin typeface="Arial"/>
              <a:cs typeface="Arial"/>
            </a:endParaRPr>
          </a:p>
          <a:p>
            <a:pPr marL="127000" indent="-114300">
              <a:lnSpc>
                <a:spcPct val="100000"/>
              </a:lnSpc>
              <a:spcBef>
                <a:spcPts val="760"/>
              </a:spcBef>
              <a:buFont typeface="Arial"/>
              <a:buChar char="•"/>
              <a:tabLst>
                <a:tab pos="127000" algn="l"/>
              </a:tabLst>
            </a:pPr>
            <a:r>
              <a:rPr sz="1400" spc="-30" dirty="0" smtClean="0">
                <a:latin typeface="Trebuchet MS"/>
                <a:cs typeface="Trebuchet MS"/>
              </a:rPr>
              <a:t>D</a:t>
            </a:r>
            <a:r>
              <a:rPr lang="pt-BR" sz="1400" spc="-30" dirty="0" smtClean="0">
                <a:latin typeface="Trebuchet MS"/>
                <a:cs typeface="Trebuchet MS"/>
              </a:rPr>
              <a:t>e</a:t>
            </a:r>
            <a:r>
              <a:rPr sz="1400" spc="-30" dirty="0" err="1" smtClean="0">
                <a:latin typeface="Trebuchet MS"/>
                <a:cs typeface="Trebuchet MS"/>
              </a:rPr>
              <a:t>fesa</a:t>
            </a:r>
            <a:r>
              <a:rPr sz="1400" spc="-30" dirty="0" smtClean="0">
                <a:latin typeface="Trebuchet MS"/>
                <a:cs typeface="Trebuchet MS"/>
              </a:rPr>
              <a:t> </a:t>
            </a:r>
            <a:r>
              <a:rPr sz="1400" spc="-35" dirty="0">
                <a:latin typeface="Trebuchet MS"/>
                <a:cs typeface="Trebuchet MS"/>
              </a:rPr>
              <a:t>-&gt;</a:t>
            </a:r>
            <a:r>
              <a:rPr sz="1400" spc="-295" dirty="0">
                <a:latin typeface="Trebuchet MS"/>
                <a:cs typeface="Trebuchet MS"/>
              </a:rPr>
              <a:t> </a:t>
            </a:r>
            <a:r>
              <a:rPr sz="1400" spc="-45" dirty="0">
                <a:latin typeface="Trebuchet MS"/>
                <a:cs typeface="Trebuchet MS"/>
              </a:rPr>
              <a:t>suporte</a:t>
            </a:r>
            <a:endParaRPr sz="1400" dirty="0">
              <a:latin typeface="Trebuchet MS"/>
              <a:cs typeface="Trebuchet MS"/>
            </a:endParaRPr>
          </a:p>
          <a:p>
            <a:pPr marL="127000" indent="-114300">
              <a:lnSpc>
                <a:spcPct val="100000"/>
              </a:lnSpc>
              <a:spcBef>
                <a:spcPts val="755"/>
              </a:spcBef>
              <a:buFont typeface="Arial"/>
              <a:buChar char="•"/>
              <a:tabLst>
                <a:tab pos="127000" algn="l"/>
              </a:tabLst>
            </a:pPr>
            <a:r>
              <a:rPr sz="1400" i="1" spc="-65" dirty="0">
                <a:latin typeface="Arial"/>
                <a:cs typeface="Arial"/>
              </a:rPr>
              <a:t>Questionamento </a:t>
            </a:r>
            <a:r>
              <a:rPr sz="1400" i="1" spc="-75" dirty="0">
                <a:latin typeface="Arial"/>
                <a:cs typeface="Arial"/>
              </a:rPr>
              <a:t>do</a:t>
            </a:r>
            <a:r>
              <a:rPr sz="1400" i="1" spc="-265" dirty="0">
                <a:latin typeface="Arial"/>
                <a:cs typeface="Arial"/>
              </a:rPr>
              <a:t> </a:t>
            </a:r>
            <a:r>
              <a:rPr sz="1400" i="1" spc="-75" dirty="0">
                <a:latin typeface="Arial"/>
                <a:cs typeface="Arial"/>
              </a:rPr>
              <a:t>sistema</a:t>
            </a:r>
            <a:endParaRPr sz="1400" dirty="0">
              <a:latin typeface="Arial"/>
              <a:cs typeface="Arial"/>
            </a:endParaRPr>
          </a:p>
        </p:txBody>
      </p:sp>
      <p:sp>
        <p:nvSpPr>
          <p:cNvPr id="10" name="object 10"/>
          <p:cNvSpPr txBox="1"/>
          <p:nvPr/>
        </p:nvSpPr>
        <p:spPr>
          <a:xfrm>
            <a:off x="384149" y="2493390"/>
            <a:ext cx="2109470" cy="299720"/>
          </a:xfrm>
          <a:prstGeom prst="rect">
            <a:avLst/>
          </a:prstGeom>
        </p:spPr>
        <p:txBody>
          <a:bodyPr vert="horz" wrap="square" lIns="0" tIns="12700" rIns="0" bIns="0" rtlCol="0">
            <a:spAutoFit/>
          </a:bodyPr>
          <a:lstStyle/>
          <a:p>
            <a:pPr marL="12700">
              <a:lnSpc>
                <a:spcPct val="100000"/>
              </a:lnSpc>
              <a:spcBef>
                <a:spcPts val="100"/>
              </a:spcBef>
            </a:pPr>
            <a:r>
              <a:rPr sz="1800" spc="-40" dirty="0">
                <a:latin typeface="Arial"/>
                <a:cs typeface="Arial"/>
              </a:rPr>
              <a:t>“A </a:t>
            </a:r>
            <a:r>
              <a:rPr sz="1800" spc="-30" dirty="0">
                <a:latin typeface="Arial"/>
                <a:cs typeface="Arial"/>
              </a:rPr>
              <a:t>revolta </a:t>
            </a:r>
            <a:r>
              <a:rPr sz="1800" spc="-75" dirty="0">
                <a:latin typeface="Arial"/>
                <a:cs typeface="Arial"/>
              </a:rPr>
              <a:t>confusa</a:t>
            </a:r>
            <a:r>
              <a:rPr sz="1800" spc="-395" dirty="0">
                <a:latin typeface="Arial"/>
                <a:cs typeface="Arial"/>
              </a:rPr>
              <a:t> </a:t>
            </a:r>
            <a:r>
              <a:rPr sz="1800" spc="5" dirty="0">
                <a:latin typeface="Arial"/>
                <a:cs typeface="Arial"/>
              </a:rPr>
              <a:t>[...]</a:t>
            </a:r>
            <a:endParaRPr sz="1800">
              <a:latin typeface="Arial"/>
              <a:cs typeface="Arial"/>
            </a:endParaRPr>
          </a:p>
        </p:txBody>
      </p:sp>
      <p:sp>
        <p:nvSpPr>
          <p:cNvPr id="11" name="object 11"/>
          <p:cNvSpPr txBox="1"/>
          <p:nvPr/>
        </p:nvSpPr>
        <p:spPr>
          <a:xfrm>
            <a:off x="356717" y="3041980"/>
            <a:ext cx="2167255" cy="848994"/>
          </a:xfrm>
          <a:prstGeom prst="rect">
            <a:avLst/>
          </a:prstGeom>
        </p:spPr>
        <p:txBody>
          <a:bodyPr vert="horz" wrap="square" lIns="0" tIns="12700" rIns="0" bIns="0" rtlCol="0">
            <a:spAutoFit/>
          </a:bodyPr>
          <a:lstStyle/>
          <a:p>
            <a:pPr marL="74930">
              <a:lnSpc>
                <a:spcPct val="100000"/>
              </a:lnSpc>
              <a:spcBef>
                <a:spcPts val="100"/>
              </a:spcBef>
            </a:pPr>
            <a:r>
              <a:rPr sz="1800" spc="-85" dirty="0">
                <a:latin typeface="Trebuchet MS"/>
                <a:cs typeface="Trebuchet MS"/>
              </a:rPr>
              <a:t>é</a:t>
            </a:r>
            <a:r>
              <a:rPr sz="1800" spc="-204" dirty="0">
                <a:latin typeface="Trebuchet MS"/>
                <a:cs typeface="Trebuchet MS"/>
              </a:rPr>
              <a:t> </a:t>
            </a:r>
            <a:r>
              <a:rPr sz="1800" spc="-40" dirty="0">
                <a:latin typeface="Trebuchet MS"/>
                <a:cs typeface="Trebuchet MS"/>
              </a:rPr>
              <a:t>uma</a:t>
            </a:r>
            <a:r>
              <a:rPr sz="1800" spc="-195" dirty="0">
                <a:latin typeface="Trebuchet MS"/>
                <a:cs typeface="Trebuchet MS"/>
              </a:rPr>
              <a:t> </a:t>
            </a:r>
            <a:r>
              <a:rPr sz="1800" spc="-75" dirty="0">
                <a:latin typeface="Trebuchet MS"/>
                <a:cs typeface="Trebuchet MS"/>
              </a:rPr>
              <a:t>espécie</a:t>
            </a:r>
            <a:r>
              <a:rPr sz="1800" spc="-215" dirty="0">
                <a:latin typeface="Trebuchet MS"/>
                <a:cs typeface="Trebuchet MS"/>
              </a:rPr>
              <a:t> </a:t>
            </a:r>
            <a:r>
              <a:rPr sz="1800" spc="-65" dirty="0">
                <a:latin typeface="Trebuchet MS"/>
                <a:cs typeface="Trebuchet MS"/>
              </a:rPr>
              <a:t>de</a:t>
            </a:r>
            <a:r>
              <a:rPr sz="1800" spc="-180" dirty="0">
                <a:latin typeface="Trebuchet MS"/>
                <a:cs typeface="Trebuchet MS"/>
              </a:rPr>
              <a:t> </a:t>
            </a:r>
            <a:r>
              <a:rPr sz="1800" spc="-65" dirty="0">
                <a:latin typeface="Trebuchet MS"/>
                <a:cs typeface="Trebuchet MS"/>
              </a:rPr>
              <a:t>mal</a:t>
            </a:r>
            <a:endParaRPr sz="1800">
              <a:latin typeface="Trebuchet MS"/>
              <a:cs typeface="Trebuchet MS"/>
            </a:endParaRPr>
          </a:p>
          <a:p>
            <a:pPr>
              <a:lnSpc>
                <a:spcPct val="100000"/>
              </a:lnSpc>
              <a:spcBef>
                <a:spcPts val="35"/>
              </a:spcBef>
            </a:pPr>
            <a:endParaRPr sz="1850">
              <a:latin typeface="Times New Roman"/>
              <a:cs typeface="Times New Roman"/>
            </a:endParaRPr>
          </a:p>
          <a:p>
            <a:pPr marL="12700">
              <a:lnSpc>
                <a:spcPct val="100000"/>
              </a:lnSpc>
            </a:pPr>
            <a:r>
              <a:rPr sz="1800" spc="-70" dirty="0">
                <a:latin typeface="Trebuchet MS"/>
                <a:cs typeface="Trebuchet MS"/>
              </a:rPr>
              <a:t>estar</a:t>
            </a:r>
            <a:r>
              <a:rPr sz="1800" spc="-210" dirty="0">
                <a:latin typeface="Trebuchet MS"/>
                <a:cs typeface="Trebuchet MS"/>
              </a:rPr>
              <a:t> </a:t>
            </a:r>
            <a:r>
              <a:rPr sz="1800" spc="-25" dirty="0">
                <a:latin typeface="Trebuchet MS"/>
                <a:cs typeface="Trebuchet MS"/>
              </a:rPr>
              <a:t>no</a:t>
            </a:r>
            <a:r>
              <a:rPr sz="1800" spc="-210" dirty="0">
                <a:latin typeface="Trebuchet MS"/>
                <a:cs typeface="Trebuchet MS"/>
              </a:rPr>
              <a:t> </a:t>
            </a:r>
            <a:r>
              <a:rPr sz="1800" spc="-80" dirty="0">
                <a:latin typeface="Trebuchet MS"/>
                <a:cs typeface="Trebuchet MS"/>
              </a:rPr>
              <a:t>trabalho,</a:t>
            </a:r>
            <a:r>
              <a:rPr sz="1800" spc="-180" dirty="0">
                <a:latin typeface="Trebuchet MS"/>
                <a:cs typeface="Trebuchet MS"/>
              </a:rPr>
              <a:t> </a:t>
            </a:r>
            <a:r>
              <a:rPr sz="1800" b="1" spc="-15" dirty="0">
                <a:latin typeface="Trebuchet MS"/>
                <a:cs typeface="Trebuchet MS"/>
              </a:rPr>
              <a:t>algo</a:t>
            </a:r>
            <a:endParaRPr sz="1800">
              <a:latin typeface="Trebuchet MS"/>
              <a:cs typeface="Trebuchet MS"/>
            </a:endParaRPr>
          </a:p>
        </p:txBody>
      </p:sp>
      <p:sp>
        <p:nvSpPr>
          <p:cNvPr id="12" name="object 12"/>
          <p:cNvSpPr txBox="1"/>
          <p:nvPr/>
        </p:nvSpPr>
        <p:spPr>
          <a:xfrm>
            <a:off x="343001" y="4139945"/>
            <a:ext cx="2192655" cy="299720"/>
          </a:xfrm>
          <a:prstGeom prst="rect">
            <a:avLst/>
          </a:prstGeom>
        </p:spPr>
        <p:txBody>
          <a:bodyPr vert="horz" wrap="square" lIns="0" tIns="12700" rIns="0" bIns="0" rtlCol="0">
            <a:spAutoFit/>
          </a:bodyPr>
          <a:lstStyle/>
          <a:p>
            <a:pPr marL="12700">
              <a:lnSpc>
                <a:spcPct val="100000"/>
              </a:lnSpc>
              <a:spcBef>
                <a:spcPts val="100"/>
              </a:spcBef>
            </a:pPr>
            <a:r>
              <a:rPr sz="1800" b="1" spc="-90" dirty="0">
                <a:latin typeface="Trebuchet MS"/>
                <a:cs typeface="Trebuchet MS"/>
              </a:rPr>
              <a:t>que </a:t>
            </a:r>
            <a:r>
              <a:rPr sz="1800" b="1" spc="-45" dirty="0">
                <a:latin typeface="Trebuchet MS"/>
                <a:cs typeface="Trebuchet MS"/>
              </a:rPr>
              <a:t>não</a:t>
            </a:r>
            <a:r>
              <a:rPr sz="1800" b="1" spc="-430" dirty="0">
                <a:latin typeface="Trebuchet MS"/>
                <a:cs typeface="Trebuchet MS"/>
              </a:rPr>
              <a:t> </a:t>
            </a:r>
            <a:r>
              <a:rPr sz="1800" b="1" spc="-114" dirty="0">
                <a:latin typeface="Trebuchet MS"/>
                <a:cs typeface="Trebuchet MS"/>
              </a:rPr>
              <a:t>é </a:t>
            </a:r>
            <a:r>
              <a:rPr sz="1800" b="1" spc="-85" dirty="0">
                <a:latin typeface="Trebuchet MS"/>
                <a:cs typeface="Trebuchet MS"/>
              </a:rPr>
              <a:t>político</a:t>
            </a:r>
            <a:r>
              <a:rPr sz="1800" spc="-85" dirty="0">
                <a:latin typeface="Trebuchet MS"/>
                <a:cs typeface="Trebuchet MS"/>
              </a:rPr>
              <a:t>, </a:t>
            </a:r>
            <a:r>
              <a:rPr sz="1800" spc="-155" dirty="0">
                <a:latin typeface="Trebuchet MS"/>
                <a:cs typeface="Trebuchet MS"/>
              </a:rPr>
              <a:t>[...]</a:t>
            </a:r>
            <a:endParaRPr sz="1800">
              <a:latin typeface="Trebuchet MS"/>
              <a:cs typeface="Trebuchet MS"/>
            </a:endParaRPr>
          </a:p>
        </p:txBody>
      </p:sp>
      <p:sp>
        <p:nvSpPr>
          <p:cNvPr id="13" name="object 13"/>
          <p:cNvSpPr txBox="1"/>
          <p:nvPr/>
        </p:nvSpPr>
        <p:spPr>
          <a:xfrm>
            <a:off x="428345" y="4688585"/>
            <a:ext cx="2022475" cy="299720"/>
          </a:xfrm>
          <a:prstGeom prst="rect">
            <a:avLst/>
          </a:prstGeom>
        </p:spPr>
        <p:txBody>
          <a:bodyPr vert="horz" wrap="square" lIns="0" tIns="12700" rIns="0" bIns="0" rtlCol="0">
            <a:spAutoFit/>
          </a:bodyPr>
          <a:lstStyle/>
          <a:p>
            <a:pPr marL="12700">
              <a:lnSpc>
                <a:spcPct val="100000"/>
              </a:lnSpc>
              <a:spcBef>
                <a:spcPts val="100"/>
              </a:spcBef>
            </a:pPr>
            <a:r>
              <a:rPr sz="1800" spc="-30" dirty="0">
                <a:latin typeface="Trebuchet MS"/>
                <a:cs typeface="Trebuchet MS"/>
              </a:rPr>
              <a:t>mas</a:t>
            </a:r>
            <a:r>
              <a:rPr sz="1800" spc="-204" dirty="0">
                <a:latin typeface="Trebuchet MS"/>
                <a:cs typeface="Trebuchet MS"/>
              </a:rPr>
              <a:t> </a:t>
            </a:r>
            <a:r>
              <a:rPr sz="1800" spc="-65" dirty="0">
                <a:latin typeface="Trebuchet MS"/>
                <a:cs typeface="Trebuchet MS"/>
              </a:rPr>
              <a:t>que</a:t>
            </a:r>
            <a:r>
              <a:rPr sz="1800" spc="-204" dirty="0">
                <a:latin typeface="Trebuchet MS"/>
                <a:cs typeface="Trebuchet MS"/>
              </a:rPr>
              <a:t> </a:t>
            </a:r>
            <a:r>
              <a:rPr sz="1800" spc="-65" dirty="0">
                <a:latin typeface="Trebuchet MS"/>
                <a:cs typeface="Trebuchet MS"/>
              </a:rPr>
              <a:t>poderia</a:t>
            </a:r>
            <a:r>
              <a:rPr sz="1800" spc="-200" dirty="0">
                <a:latin typeface="Trebuchet MS"/>
                <a:cs typeface="Trebuchet MS"/>
              </a:rPr>
              <a:t> </a:t>
            </a:r>
            <a:r>
              <a:rPr sz="1800" spc="-85" dirty="0">
                <a:latin typeface="Trebuchet MS"/>
                <a:cs typeface="Trebuchet MS"/>
              </a:rPr>
              <a:t>vir</a:t>
            </a:r>
            <a:r>
              <a:rPr sz="1800" spc="-190" dirty="0">
                <a:latin typeface="Trebuchet MS"/>
                <a:cs typeface="Trebuchet MS"/>
              </a:rPr>
              <a:t> </a:t>
            </a:r>
            <a:r>
              <a:rPr sz="1800" spc="-65" dirty="0">
                <a:latin typeface="Trebuchet MS"/>
                <a:cs typeface="Trebuchet MS"/>
              </a:rPr>
              <a:t>a</a:t>
            </a:r>
            <a:endParaRPr sz="1800">
              <a:latin typeface="Trebuchet MS"/>
              <a:cs typeface="Trebuchet MS"/>
            </a:endParaRPr>
          </a:p>
        </p:txBody>
      </p:sp>
      <p:sp>
        <p:nvSpPr>
          <p:cNvPr id="14" name="object 14"/>
          <p:cNvSpPr txBox="1"/>
          <p:nvPr/>
        </p:nvSpPr>
        <p:spPr>
          <a:xfrm>
            <a:off x="1121765" y="5237226"/>
            <a:ext cx="63563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Trebuchet MS"/>
                <a:cs typeface="Trebuchet MS"/>
              </a:rPr>
              <a:t>sê-</a:t>
            </a:r>
            <a:r>
              <a:rPr sz="1800" spc="-15" dirty="0">
                <a:latin typeface="Arial"/>
                <a:cs typeface="Arial"/>
              </a:rPr>
              <a:t>lo.”</a:t>
            </a:r>
            <a:endParaRPr sz="18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027" y="0"/>
            <a:ext cx="7813548" cy="14173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1000" y="2438400"/>
            <a:ext cx="4876800" cy="32766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895600" y="2743200"/>
            <a:ext cx="1566545" cy="437515"/>
          </a:xfrm>
          <a:prstGeom prst="rect">
            <a:avLst/>
          </a:prstGeom>
        </p:spPr>
        <p:txBody>
          <a:bodyPr vert="horz" wrap="square" lIns="0" tIns="12700" rIns="0" bIns="0" rtlCol="0">
            <a:spAutoFit/>
          </a:bodyPr>
          <a:lstStyle/>
          <a:p>
            <a:pPr marL="12700">
              <a:lnSpc>
                <a:spcPct val="100000"/>
              </a:lnSpc>
              <a:spcBef>
                <a:spcPts val="100"/>
              </a:spcBef>
            </a:pPr>
            <a:r>
              <a:rPr sz="2700" spc="-70" dirty="0">
                <a:solidFill>
                  <a:srgbClr val="FFFFFF"/>
                </a:solidFill>
                <a:latin typeface="Trebuchet MS"/>
                <a:cs typeface="Trebuchet MS"/>
              </a:rPr>
              <a:t>Aspirações</a:t>
            </a:r>
            <a:endParaRPr sz="2700" dirty="0">
              <a:latin typeface="Trebuchet MS"/>
              <a:cs typeface="Trebuchet MS"/>
            </a:endParaRPr>
          </a:p>
        </p:txBody>
      </p:sp>
      <p:sp>
        <p:nvSpPr>
          <p:cNvPr id="5" name="object 5"/>
          <p:cNvSpPr txBox="1"/>
          <p:nvPr/>
        </p:nvSpPr>
        <p:spPr>
          <a:xfrm>
            <a:off x="5700521" y="2553969"/>
            <a:ext cx="2761615" cy="666750"/>
          </a:xfrm>
          <a:prstGeom prst="rect">
            <a:avLst/>
          </a:prstGeom>
        </p:spPr>
        <p:txBody>
          <a:bodyPr vert="horz" wrap="square" lIns="0" tIns="46355" rIns="0" bIns="0" rtlCol="0">
            <a:spAutoFit/>
          </a:bodyPr>
          <a:lstStyle/>
          <a:p>
            <a:pPr marL="12700" marR="5080" indent="414020">
              <a:lnSpc>
                <a:spcPts val="2410"/>
              </a:lnSpc>
              <a:spcBef>
                <a:spcPts val="365"/>
              </a:spcBef>
            </a:pPr>
            <a:r>
              <a:rPr sz="2200" spc="-100" dirty="0">
                <a:latin typeface="Trebuchet MS"/>
                <a:cs typeface="Trebuchet MS"/>
              </a:rPr>
              <a:t>privilégio,</a:t>
            </a:r>
            <a:r>
              <a:rPr sz="2200" spc="-215" dirty="0">
                <a:latin typeface="Trebuchet MS"/>
                <a:cs typeface="Trebuchet MS"/>
              </a:rPr>
              <a:t> </a:t>
            </a:r>
            <a:r>
              <a:rPr sz="2200" spc="-65" dirty="0">
                <a:latin typeface="Trebuchet MS"/>
                <a:cs typeface="Trebuchet MS"/>
              </a:rPr>
              <a:t>tornou-se  </a:t>
            </a:r>
            <a:r>
              <a:rPr sz="2200" spc="-45" dirty="0">
                <a:latin typeface="Arial"/>
                <a:cs typeface="Arial"/>
              </a:rPr>
              <a:t>estatisticamente</a:t>
            </a:r>
            <a:r>
              <a:rPr sz="2200" spc="-229" dirty="0">
                <a:latin typeface="Arial"/>
                <a:cs typeface="Arial"/>
              </a:rPr>
              <a:t> </a:t>
            </a:r>
            <a:r>
              <a:rPr sz="2200" spc="-45" dirty="0">
                <a:latin typeface="Arial"/>
                <a:cs typeface="Arial"/>
              </a:rPr>
              <a:t>banal”</a:t>
            </a:r>
            <a:endParaRPr sz="2200" dirty="0">
              <a:latin typeface="Arial"/>
              <a:cs typeface="Arial"/>
            </a:endParaRPr>
          </a:p>
        </p:txBody>
      </p:sp>
      <p:sp>
        <p:nvSpPr>
          <p:cNvPr id="6" name="object 6"/>
          <p:cNvSpPr txBox="1"/>
          <p:nvPr/>
        </p:nvSpPr>
        <p:spPr>
          <a:xfrm>
            <a:off x="3505200" y="4724400"/>
            <a:ext cx="1603375" cy="589280"/>
          </a:xfrm>
          <a:prstGeom prst="rect">
            <a:avLst/>
          </a:prstGeom>
        </p:spPr>
        <p:txBody>
          <a:bodyPr vert="horz" wrap="square" lIns="0" tIns="12065" rIns="0" bIns="0" rtlCol="0">
            <a:spAutoFit/>
          </a:bodyPr>
          <a:lstStyle/>
          <a:p>
            <a:pPr marL="12700">
              <a:lnSpc>
                <a:spcPct val="100000"/>
              </a:lnSpc>
              <a:spcBef>
                <a:spcPts val="95"/>
              </a:spcBef>
            </a:pPr>
            <a:r>
              <a:rPr sz="3700" spc="-135" dirty="0">
                <a:solidFill>
                  <a:srgbClr val="FFFFFF"/>
                </a:solidFill>
                <a:latin typeface="Trebuchet MS"/>
                <a:cs typeface="Trebuchet MS"/>
              </a:rPr>
              <a:t>Decl</a:t>
            </a:r>
            <a:r>
              <a:rPr sz="3700" spc="-95" dirty="0">
                <a:solidFill>
                  <a:srgbClr val="FFFFFF"/>
                </a:solidFill>
                <a:latin typeface="Trebuchet MS"/>
                <a:cs typeface="Trebuchet MS"/>
              </a:rPr>
              <a:t>í</a:t>
            </a:r>
            <a:r>
              <a:rPr sz="3700" spc="-100" dirty="0">
                <a:solidFill>
                  <a:srgbClr val="FFFFFF"/>
                </a:solidFill>
                <a:latin typeface="Trebuchet MS"/>
                <a:cs typeface="Trebuchet MS"/>
              </a:rPr>
              <a:t>nio</a:t>
            </a:r>
            <a:endParaRPr sz="3700" dirty="0">
              <a:latin typeface="Trebuchet MS"/>
              <a:cs typeface="Trebuchet MS"/>
            </a:endParaRPr>
          </a:p>
        </p:txBody>
      </p:sp>
      <p:sp>
        <p:nvSpPr>
          <p:cNvPr id="7" name="object 7"/>
          <p:cNvSpPr txBox="1"/>
          <p:nvPr/>
        </p:nvSpPr>
        <p:spPr>
          <a:xfrm>
            <a:off x="6280784" y="4484370"/>
            <a:ext cx="2252980" cy="640560"/>
          </a:xfrm>
          <a:prstGeom prst="rect">
            <a:avLst/>
          </a:prstGeom>
        </p:spPr>
        <p:txBody>
          <a:bodyPr vert="horz" wrap="square" lIns="0" tIns="12065" rIns="0" bIns="0" rtlCol="0">
            <a:spAutoFit/>
          </a:bodyPr>
          <a:lstStyle/>
          <a:p>
            <a:pPr marL="294640" indent="-273050">
              <a:lnSpc>
                <a:spcPts val="2550"/>
              </a:lnSpc>
              <a:spcBef>
                <a:spcPts val="95"/>
              </a:spcBef>
              <a:buFont typeface="Arial"/>
              <a:buChar char="•"/>
              <a:tabLst>
                <a:tab pos="294640" algn="l"/>
                <a:tab pos="295275" algn="l"/>
              </a:tabLst>
            </a:pPr>
            <a:r>
              <a:rPr sz="2200" spc="-60" dirty="0">
                <a:latin typeface="Trebuchet MS"/>
                <a:cs typeface="Trebuchet MS"/>
              </a:rPr>
              <a:t>Classes</a:t>
            </a:r>
            <a:r>
              <a:rPr sz="2200" spc="-240" dirty="0">
                <a:latin typeface="Trebuchet MS"/>
                <a:cs typeface="Trebuchet MS"/>
              </a:rPr>
              <a:t> </a:t>
            </a:r>
            <a:r>
              <a:rPr sz="2000" spc="-80" dirty="0">
                <a:latin typeface="Trebuchet MS"/>
                <a:cs typeface="Trebuchet MS"/>
              </a:rPr>
              <a:t>(artesãos,</a:t>
            </a:r>
            <a:endParaRPr sz="2000" dirty="0">
              <a:latin typeface="Trebuchet MS"/>
              <a:cs typeface="Trebuchet MS"/>
            </a:endParaRPr>
          </a:p>
          <a:p>
            <a:pPr marL="492759">
              <a:lnSpc>
                <a:spcPts val="2310"/>
              </a:lnSpc>
            </a:pPr>
            <a:r>
              <a:rPr lang="pt-BR" sz="2000" spc="-80" dirty="0" smtClean="0">
                <a:latin typeface="Trebuchet MS"/>
                <a:cs typeface="Trebuchet MS"/>
              </a:rPr>
              <a:t>C</a:t>
            </a:r>
            <a:r>
              <a:rPr sz="2000" spc="-80" dirty="0" err="1" smtClean="0">
                <a:latin typeface="Trebuchet MS"/>
                <a:cs typeface="Trebuchet MS"/>
              </a:rPr>
              <a:t>omerciantes</a:t>
            </a:r>
            <a:r>
              <a:rPr sz="2000" spc="-80" dirty="0" smtClean="0">
                <a:latin typeface="Trebuchet MS"/>
                <a:cs typeface="Trebuchet MS"/>
              </a:rPr>
              <a:t>)</a:t>
            </a:r>
            <a:endParaRPr sz="2000" dirty="0">
              <a:latin typeface="Trebuchet MS"/>
              <a:cs typeface="Trebuchet MS"/>
            </a:endParaRPr>
          </a:p>
        </p:txBody>
      </p:sp>
      <p:sp>
        <p:nvSpPr>
          <p:cNvPr id="8" name="object 8"/>
          <p:cNvSpPr txBox="1"/>
          <p:nvPr/>
        </p:nvSpPr>
        <p:spPr>
          <a:xfrm>
            <a:off x="114400" y="1533905"/>
            <a:ext cx="9029599" cy="1074653"/>
          </a:xfrm>
          <a:prstGeom prst="rect">
            <a:avLst/>
          </a:prstGeom>
        </p:spPr>
        <p:txBody>
          <a:bodyPr vert="horz" wrap="square" lIns="0" tIns="12700" rIns="0" bIns="0" rtlCol="0">
            <a:spAutoFit/>
          </a:bodyPr>
          <a:lstStyle/>
          <a:p>
            <a:pPr marL="12700" marR="248920">
              <a:lnSpc>
                <a:spcPct val="150000"/>
              </a:lnSpc>
              <a:spcBef>
                <a:spcPts val="100"/>
              </a:spcBef>
            </a:pPr>
            <a:r>
              <a:rPr sz="1800" spc="-75" dirty="0">
                <a:latin typeface="Trebuchet MS"/>
                <a:cs typeface="Trebuchet MS"/>
              </a:rPr>
              <a:t>Portanto,</a:t>
            </a:r>
            <a:r>
              <a:rPr sz="1800" spc="-180" dirty="0">
                <a:latin typeface="Trebuchet MS"/>
                <a:cs typeface="Trebuchet MS"/>
              </a:rPr>
              <a:t> </a:t>
            </a:r>
            <a:r>
              <a:rPr sz="1800" spc="-40" dirty="0">
                <a:latin typeface="Trebuchet MS"/>
                <a:cs typeface="Trebuchet MS"/>
              </a:rPr>
              <a:t>não</a:t>
            </a:r>
            <a:r>
              <a:rPr sz="1800" spc="-160" dirty="0">
                <a:latin typeface="Trebuchet MS"/>
                <a:cs typeface="Trebuchet MS"/>
              </a:rPr>
              <a:t> </a:t>
            </a:r>
            <a:r>
              <a:rPr sz="1800" spc="-30" dirty="0">
                <a:latin typeface="Trebuchet MS"/>
                <a:cs typeface="Trebuchet MS"/>
              </a:rPr>
              <a:t>são</a:t>
            </a:r>
            <a:r>
              <a:rPr sz="1800" spc="-170" dirty="0">
                <a:latin typeface="Trebuchet MS"/>
                <a:cs typeface="Trebuchet MS"/>
              </a:rPr>
              <a:t> </a:t>
            </a:r>
            <a:r>
              <a:rPr sz="1800" spc="-35" dirty="0">
                <a:latin typeface="Trebuchet MS"/>
                <a:cs typeface="Trebuchet MS"/>
              </a:rPr>
              <a:t>as</a:t>
            </a:r>
            <a:r>
              <a:rPr sz="1800" spc="-180" dirty="0">
                <a:latin typeface="Trebuchet MS"/>
                <a:cs typeface="Trebuchet MS"/>
              </a:rPr>
              <a:t> </a:t>
            </a:r>
            <a:r>
              <a:rPr sz="1800" spc="-55" dirty="0">
                <a:latin typeface="Trebuchet MS"/>
                <a:cs typeface="Trebuchet MS"/>
              </a:rPr>
              <a:t>expressões</a:t>
            </a:r>
            <a:r>
              <a:rPr sz="1800" spc="-190" dirty="0">
                <a:latin typeface="Trebuchet MS"/>
                <a:cs typeface="Trebuchet MS"/>
              </a:rPr>
              <a:t> </a:t>
            </a:r>
            <a:r>
              <a:rPr sz="1800" spc="-65" dirty="0">
                <a:latin typeface="Trebuchet MS"/>
                <a:cs typeface="Trebuchet MS"/>
              </a:rPr>
              <a:t>de</a:t>
            </a:r>
            <a:r>
              <a:rPr sz="1800" spc="-180" dirty="0">
                <a:latin typeface="Trebuchet MS"/>
                <a:cs typeface="Trebuchet MS"/>
              </a:rPr>
              <a:t> </a:t>
            </a:r>
            <a:r>
              <a:rPr sz="1800" spc="-75" dirty="0">
                <a:latin typeface="Trebuchet MS"/>
                <a:cs typeface="Trebuchet MS"/>
              </a:rPr>
              <a:t>revolta</a:t>
            </a:r>
            <a:r>
              <a:rPr sz="1800" spc="-165" dirty="0">
                <a:latin typeface="Trebuchet MS"/>
                <a:cs typeface="Trebuchet MS"/>
              </a:rPr>
              <a:t> </a:t>
            </a:r>
            <a:r>
              <a:rPr sz="1800" spc="-70" dirty="0">
                <a:latin typeface="Trebuchet MS"/>
                <a:cs typeface="Trebuchet MS"/>
              </a:rPr>
              <a:t>que</a:t>
            </a:r>
            <a:r>
              <a:rPr sz="1800" spc="-175" dirty="0">
                <a:latin typeface="Trebuchet MS"/>
                <a:cs typeface="Trebuchet MS"/>
              </a:rPr>
              <a:t> </a:t>
            </a:r>
            <a:r>
              <a:rPr sz="1800" spc="-50" dirty="0">
                <a:latin typeface="Trebuchet MS"/>
                <a:cs typeface="Trebuchet MS"/>
              </a:rPr>
              <a:t>ocasionam</a:t>
            </a:r>
            <a:r>
              <a:rPr sz="1800" spc="-175" dirty="0">
                <a:latin typeface="Trebuchet MS"/>
                <a:cs typeface="Trebuchet MS"/>
              </a:rPr>
              <a:t> </a:t>
            </a:r>
            <a:r>
              <a:rPr sz="1800" spc="-10" dirty="0">
                <a:latin typeface="Trebuchet MS"/>
                <a:cs typeface="Trebuchet MS"/>
              </a:rPr>
              <a:t>o</a:t>
            </a:r>
            <a:r>
              <a:rPr sz="1800" spc="-180" dirty="0">
                <a:latin typeface="Trebuchet MS"/>
                <a:cs typeface="Trebuchet MS"/>
              </a:rPr>
              <a:t> </a:t>
            </a:r>
            <a:r>
              <a:rPr sz="1800" spc="-70" dirty="0">
                <a:latin typeface="Trebuchet MS"/>
                <a:cs typeface="Trebuchet MS"/>
              </a:rPr>
              <a:t>conflito</a:t>
            </a:r>
            <a:r>
              <a:rPr sz="1800" spc="-185" dirty="0">
                <a:latin typeface="Trebuchet MS"/>
                <a:cs typeface="Trebuchet MS"/>
              </a:rPr>
              <a:t> </a:t>
            </a:r>
            <a:r>
              <a:rPr sz="1800" spc="-65" dirty="0">
                <a:latin typeface="Trebuchet MS"/>
                <a:cs typeface="Trebuchet MS"/>
              </a:rPr>
              <a:t>de</a:t>
            </a:r>
            <a:r>
              <a:rPr sz="1800" spc="-170" dirty="0">
                <a:latin typeface="Trebuchet MS"/>
                <a:cs typeface="Trebuchet MS"/>
              </a:rPr>
              <a:t> </a:t>
            </a:r>
            <a:r>
              <a:rPr sz="1800" spc="-70" dirty="0">
                <a:latin typeface="Trebuchet MS"/>
                <a:cs typeface="Trebuchet MS"/>
              </a:rPr>
              <a:t>gerações,</a:t>
            </a:r>
            <a:r>
              <a:rPr sz="1800" spc="-185" dirty="0">
                <a:latin typeface="Trebuchet MS"/>
                <a:cs typeface="Trebuchet MS"/>
              </a:rPr>
              <a:t> </a:t>
            </a:r>
            <a:r>
              <a:rPr sz="1800" spc="-30" dirty="0">
                <a:latin typeface="Trebuchet MS"/>
                <a:cs typeface="Trebuchet MS"/>
              </a:rPr>
              <a:t>mas  </a:t>
            </a:r>
            <a:r>
              <a:rPr sz="1800" spc="-35" dirty="0">
                <a:latin typeface="Trebuchet MS"/>
                <a:cs typeface="Trebuchet MS"/>
              </a:rPr>
              <a:t>as </a:t>
            </a:r>
            <a:r>
              <a:rPr sz="1800" spc="-75" dirty="0">
                <a:latin typeface="Trebuchet MS"/>
                <a:cs typeface="Trebuchet MS"/>
              </a:rPr>
              <a:t>diferentes</a:t>
            </a:r>
            <a:r>
              <a:rPr sz="1800" spc="-350" dirty="0">
                <a:latin typeface="Trebuchet MS"/>
                <a:cs typeface="Trebuchet MS"/>
              </a:rPr>
              <a:t> </a:t>
            </a:r>
            <a:r>
              <a:rPr sz="1800" spc="-75" dirty="0">
                <a:latin typeface="Trebuchet MS"/>
                <a:cs typeface="Trebuchet MS"/>
              </a:rPr>
              <a:t>aspirações.</a:t>
            </a:r>
            <a:endParaRPr sz="1800" dirty="0">
              <a:latin typeface="Trebuchet MS"/>
              <a:cs typeface="Trebuchet MS"/>
            </a:endParaRPr>
          </a:p>
          <a:p>
            <a:pPr marL="5269230" indent="-228600">
              <a:lnSpc>
                <a:spcPts val="1764"/>
              </a:lnSpc>
              <a:buChar char="•"/>
              <a:tabLst>
                <a:tab pos="5269865" algn="l"/>
              </a:tabLst>
            </a:pPr>
            <a:r>
              <a:rPr sz="2200" spc="10" dirty="0">
                <a:latin typeface="Arial"/>
                <a:cs typeface="Arial"/>
              </a:rPr>
              <a:t>“O</a:t>
            </a:r>
            <a:r>
              <a:rPr sz="2200" spc="-195" dirty="0">
                <a:latin typeface="Arial"/>
                <a:cs typeface="Arial"/>
              </a:rPr>
              <a:t> </a:t>
            </a:r>
            <a:r>
              <a:rPr sz="2200" spc="-100" dirty="0">
                <a:latin typeface="Arial"/>
                <a:cs typeface="Arial"/>
              </a:rPr>
              <a:t>que</a:t>
            </a:r>
            <a:r>
              <a:rPr sz="2200" spc="-185" dirty="0">
                <a:latin typeface="Arial"/>
                <a:cs typeface="Arial"/>
              </a:rPr>
              <a:t> </a:t>
            </a:r>
            <a:r>
              <a:rPr sz="2200" spc="-90" dirty="0">
                <a:latin typeface="Arial"/>
                <a:cs typeface="Arial"/>
              </a:rPr>
              <a:t>para</a:t>
            </a:r>
            <a:r>
              <a:rPr sz="2200" spc="-180" dirty="0">
                <a:latin typeface="Arial"/>
                <a:cs typeface="Arial"/>
              </a:rPr>
              <a:t> </a:t>
            </a:r>
            <a:r>
              <a:rPr sz="2200" spc="-135" dirty="0">
                <a:latin typeface="Arial"/>
                <a:cs typeface="Arial"/>
              </a:rPr>
              <a:t>os</a:t>
            </a:r>
            <a:r>
              <a:rPr sz="2200" spc="-180" dirty="0">
                <a:latin typeface="Arial"/>
                <a:cs typeface="Arial"/>
              </a:rPr>
              <a:t> </a:t>
            </a:r>
            <a:r>
              <a:rPr sz="2200" spc="-105" dirty="0">
                <a:latin typeface="Arial"/>
                <a:cs typeface="Arial"/>
              </a:rPr>
              <a:t>pais</a:t>
            </a:r>
            <a:r>
              <a:rPr sz="2200" spc="-170" dirty="0">
                <a:latin typeface="Arial"/>
                <a:cs typeface="Arial"/>
              </a:rPr>
              <a:t> </a:t>
            </a:r>
            <a:r>
              <a:rPr sz="2200" spc="-95" dirty="0">
                <a:latin typeface="Arial"/>
                <a:cs typeface="Arial"/>
              </a:rPr>
              <a:t>era</a:t>
            </a:r>
            <a:r>
              <a:rPr sz="2200" spc="-180" dirty="0">
                <a:latin typeface="Arial"/>
                <a:cs typeface="Arial"/>
              </a:rPr>
              <a:t> </a:t>
            </a:r>
            <a:r>
              <a:rPr sz="2200" spc="-50" dirty="0">
                <a:latin typeface="Arial"/>
                <a:cs typeface="Arial"/>
              </a:rPr>
              <a:t>um</a:t>
            </a:r>
            <a:endParaRPr sz="2200" dirty="0">
              <a:latin typeface="Arial"/>
              <a:cs typeface="Arial"/>
            </a:endParaRPr>
          </a:p>
        </p:txBody>
      </p:sp>
      <p:sp>
        <p:nvSpPr>
          <p:cNvPr id="9" name="object 9"/>
          <p:cNvSpPr txBox="1"/>
          <p:nvPr/>
        </p:nvSpPr>
        <p:spPr>
          <a:xfrm>
            <a:off x="114400" y="5638800"/>
            <a:ext cx="8648599" cy="1259319"/>
          </a:xfrm>
          <a:prstGeom prst="rect">
            <a:avLst/>
          </a:prstGeom>
        </p:spPr>
        <p:txBody>
          <a:bodyPr vert="horz" wrap="square" lIns="0" tIns="12700" rIns="0" bIns="0" rtlCol="0">
            <a:spAutoFit/>
          </a:bodyPr>
          <a:lstStyle/>
          <a:p>
            <a:pPr marL="12700" marR="5080">
              <a:lnSpc>
                <a:spcPct val="150000"/>
              </a:lnSpc>
              <a:spcBef>
                <a:spcPts val="100"/>
              </a:spcBef>
            </a:pPr>
            <a:r>
              <a:rPr sz="1800" spc="-90" dirty="0">
                <a:latin typeface="Arial"/>
                <a:cs typeface="Arial"/>
              </a:rPr>
              <a:t>Velhos</a:t>
            </a:r>
            <a:r>
              <a:rPr sz="1800" spc="-160" dirty="0">
                <a:latin typeface="Arial"/>
                <a:cs typeface="Arial"/>
              </a:rPr>
              <a:t> </a:t>
            </a:r>
            <a:r>
              <a:rPr sz="1800" spc="-80" dirty="0">
                <a:latin typeface="Arial"/>
                <a:cs typeface="Arial"/>
              </a:rPr>
              <a:t>da</a:t>
            </a:r>
            <a:r>
              <a:rPr sz="1800" spc="-130" dirty="0">
                <a:latin typeface="Arial"/>
                <a:cs typeface="Arial"/>
              </a:rPr>
              <a:t> </a:t>
            </a:r>
            <a:r>
              <a:rPr sz="1800" spc="-114" dirty="0">
                <a:latin typeface="Arial"/>
                <a:cs typeface="Arial"/>
              </a:rPr>
              <a:t>classe</a:t>
            </a:r>
            <a:r>
              <a:rPr sz="1800" spc="-150" dirty="0">
                <a:latin typeface="Arial"/>
                <a:cs typeface="Arial"/>
              </a:rPr>
              <a:t> </a:t>
            </a:r>
            <a:r>
              <a:rPr sz="1800" spc="-60" dirty="0">
                <a:latin typeface="Arial"/>
                <a:cs typeface="Arial"/>
              </a:rPr>
              <a:t>em</a:t>
            </a:r>
            <a:r>
              <a:rPr sz="1800" spc="-135" dirty="0">
                <a:latin typeface="Arial"/>
                <a:cs typeface="Arial"/>
              </a:rPr>
              <a:t> </a:t>
            </a:r>
            <a:r>
              <a:rPr sz="1800" spc="-50" dirty="0">
                <a:latin typeface="Arial"/>
                <a:cs typeface="Arial"/>
              </a:rPr>
              <a:t>declínio</a:t>
            </a:r>
            <a:r>
              <a:rPr sz="1800" spc="-165" dirty="0">
                <a:latin typeface="Arial"/>
                <a:cs typeface="Arial"/>
              </a:rPr>
              <a:t> </a:t>
            </a:r>
            <a:r>
              <a:rPr sz="1800" spc="-95" dirty="0">
                <a:latin typeface="Arial"/>
                <a:cs typeface="Arial"/>
              </a:rPr>
              <a:t>são:</a:t>
            </a:r>
            <a:r>
              <a:rPr sz="1800" spc="-130" dirty="0">
                <a:latin typeface="Arial"/>
                <a:cs typeface="Arial"/>
              </a:rPr>
              <a:t> </a:t>
            </a:r>
            <a:r>
              <a:rPr sz="1800" spc="-50" dirty="0">
                <a:latin typeface="Arial"/>
                <a:cs typeface="Arial"/>
              </a:rPr>
              <a:t>“anti</a:t>
            </a:r>
            <a:r>
              <a:rPr sz="1800" spc="-50" dirty="0">
                <a:latin typeface="Trebuchet MS"/>
                <a:cs typeface="Trebuchet MS"/>
              </a:rPr>
              <a:t>-jovens,</a:t>
            </a:r>
            <a:r>
              <a:rPr sz="1800" spc="-170" dirty="0">
                <a:latin typeface="Trebuchet MS"/>
                <a:cs typeface="Trebuchet MS"/>
              </a:rPr>
              <a:t> </a:t>
            </a:r>
            <a:r>
              <a:rPr sz="1800" spc="-75" dirty="0">
                <a:latin typeface="Trebuchet MS"/>
                <a:cs typeface="Trebuchet MS"/>
              </a:rPr>
              <a:t>anti-artistas,</a:t>
            </a:r>
            <a:r>
              <a:rPr sz="1800" spc="-165" dirty="0">
                <a:latin typeface="Trebuchet MS"/>
                <a:cs typeface="Trebuchet MS"/>
              </a:rPr>
              <a:t> </a:t>
            </a:r>
            <a:r>
              <a:rPr sz="1800" spc="-75" dirty="0">
                <a:latin typeface="Trebuchet MS"/>
                <a:cs typeface="Trebuchet MS"/>
              </a:rPr>
              <a:t>anti-  </a:t>
            </a:r>
            <a:r>
              <a:rPr sz="1800" spc="-90" dirty="0">
                <a:latin typeface="Trebuchet MS"/>
                <a:cs typeface="Trebuchet MS"/>
              </a:rPr>
              <a:t>intelectuais,</a:t>
            </a:r>
            <a:r>
              <a:rPr sz="1800" spc="-215" dirty="0">
                <a:latin typeface="Trebuchet MS"/>
                <a:cs typeface="Trebuchet MS"/>
              </a:rPr>
              <a:t> </a:t>
            </a:r>
            <a:r>
              <a:rPr sz="1800" spc="-65" dirty="0">
                <a:latin typeface="Trebuchet MS"/>
                <a:cs typeface="Trebuchet MS"/>
              </a:rPr>
              <a:t>anti-</a:t>
            </a:r>
            <a:r>
              <a:rPr sz="1800" spc="-65" dirty="0">
                <a:latin typeface="Arial"/>
                <a:cs typeface="Arial"/>
              </a:rPr>
              <a:t>contestação,</a:t>
            </a:r>
            <a:r>
              <a:rPr sz="1800" spc="-114" dirty="0">
                <a:latin typeface="Arial"/>
                <a:cs typeface="Arial"/>
              </a:rPr>
              <a:t> são</a:t>
            </a:r>
            <a:r>
              <a:rPr sz="1800" spc="-135" dirty="0">
                <a:latin typeface="Arial"/>
                <a:cs typeface="Arial"/>
              </a:rPr>
              <a:t> </a:t>
            </a:r>
            <a:r>
              <a:rPr sz="1800" spc="-40" dirty="0">
                <a:latin typeface="Arial"/>
                <a:cs typeface="Arial"/>
              </a:rPr>
              <a:t>contra</a:t>
            </a:r>
            <a:r>
              <a:rPr sz="1800" spc="-135" dirty="0">
                <a:latin typeface="Arial"/>
                <a:cs typeface="Arial"/>
              </a:rPr>
              <a:t> </a:t>
            </a:r>
            <a:r>
              <a:rPr sz="1800" spc="-10" dirty="0">
                <a:latin typeface="Arial"/>
                <a:cs typeface="Arial"/>
              </a:rPr>
              <a:t>tudo</a:t>
            </a:r>
            <a:r>
              <a:rPr sz="1800" spc="-130" dirty="0">
                <a:latin typeface="Arial"/>
                <a:cs typeface="Arial"/>
              </a:rPr>
              <a:t> </a:t>
            </a:r>
            <a:r>
              <a:rPr sz="1800" spc="-45" dirty="0">
                <a:latin typeface="Arial"/>
                <a:cs typeface="Arial"/>
              </a:rPr>
              <a:t>o</a:t>
            </a:r>
            <a:r>
              <a:rPr sz="1800" spc="-145" dirty="0">
                <a:latin typeface="Arial"/>
                <a:cs typeface="Arial"/>
              </a:rPr>
              <a:t> </a:t>
            </a:r>
            <a:r>
              <a:rPr sz="1800" spc="-80" dirty="0" err="1">
                <a:latin typeface="Arial"/>
                <a:cs typeface="Arial"/>
              </a:rPr>
              <a:t>que</a:t>
            </a:r>
            <a:r>
              <a:rPr sz="1800" spc="-130" dirty="0">
                <a:latin typeface="Arial"/>
                <a:cs typeface="Arial"/>
              </a:rPr>
              <a:t> </a:t>
            </a:r>
            <a:r>
              <a:rPr lang="pt-BR" spc="-55" dirty="0" smtClean="0">
                <a:latin typeface="Arial"/>
                <a:cs typeface="Arial"/>
              </a:rPr>
              <a:t>muda</a:t>
            </a:r>
            <a:r>
              <a:rPr sz="1800" spc="-55" dirty="0" smtClean="0">
                <a:latin typeface="Arial"/>
                <a:cs typeface="Arial"/>
              </a:rPr>
              <a:t>”</a:t>
            </a:r>
            <a:r>
              <a:rPr lang="pt-BR" sz="1800" spc="-55" dirty="0" smtClean="0">
                <a:latin typeface="Arial"/>
                <a:cs typeface="Arial"/>
              </a:rPr>
              <a:t> (P. 159). O que para a geração 1 era uma conquista de toda a vida é dado ao nascer para a geração 2. </a:t>
            </a:r>
            <a:endParaRPr sz="1800" dirty="0">
              <a:latin typeface="Arial"/>
              <a:cs typeface="Arial"/>
            </a:endParaRPr>
          </a:p>
        </p:txBody>
      </p:sp>
      <p:sp>
        <p:nvSpPr>
          <p:cNvPr id="11" name="object 11"/>
          <p:cNvSpPr/>
          <p:nvPr/>
        </p:nvSpPr>
        <p:spPr>
          <a:xfrm>
            <a:off x="533400" y="3733800"/>
            <a:ext cx="1851025" cy="43637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04800" y="0"/>
            <a:ext cx="8839200" cy="1200329"/>
          </a:xfrm>
          <a:prstGeom prst="rect">
            <a:avLst/>
          </a:prstGeom>
        </p:spPr>
        <p:txBody>
          <a:bodyPr wrap="square">
            <a:spAutoFit/>
          </a:bodyPr>
          <a:lstStyle/>
          <a:p>
            <a:r>
              <a:rPr lang="pt-BR" spc="-140" dirty="0" smtClean="0">
                <a:solidFill>
                  <a:srgbClr val="1DC81D"/>
                </a:solidFill>
              </a:rPr>
              <a:t>8. </a:t>
            </a:r>
            <a:r>
              <a:rPr lang="pt-BR" sz="2400" spc="60" dirty="0">
                <a:solidFill>
                  <a:srgbClr val="1DC81D"/>
                </a:solidFill>
              </a:rPr>
              <a:t> </a:t>
            </a:r>
            <a:r>
              <a:rPr lang="pt-BR" sz="2400" spc="60" dirty="0" smtClean="0">
                <a:solidFill>
                  <a:srgbClr val="1DC81D"/>
                </a:solidFill>
              </a:rPr>
              <a:t>O</a:t>
            </a:r>
            <a:r>
              <a:rPr lang="pt-BR" sz="2400" spc="-10" dirty="0" smtClean="0">
                <a:solidFill>
                  <a:srgbClr val="1DC81D"/>
                </a:solidFill>
              </a:rPr>
              <a:t> </a:t>
            </a:r>
            <a:r>
              <a:rPr lang="pt-BR" sz="2400" spc="-70" dirty="0" smtClean="0">
                <a:solidFill>
                  <a:srgbClr val="1DC81D"/>
                </a:solidFill>
              </a:rPr>
              <a:t>sistema </a:t>
            </a:r>
            <a:r>
              <a:rPr lang="pt-BR" sz="2400" spc="-95" dirty="0" smtClean="0">
                <a:solidFill>
                  <a:srgbClr val="1DC81D"/>
                </a:solidFill>
              </a:rPr>
              <a:t>escolar </a:t>
            </a:r>
            <a:r>
              <a:rPr lang="pt-BR" sz="2400" spc="-55" dirty="0" smtClean="0">
                <a:solidFill>
                  <a:srgbClr val="1DC81D"/>
                </a:solidFill>
              </a:rPr>
              <a:t>não </a:t>
            </a:r>
            <a:r>
              <a:rPr lang="pt-BR" sz="2400" spc="-95" dirty="0" smtClean="0">
                <a:solidFill>
                  <a:srgbClr val="1DC81D"/>
                </a:solidFill>
              </a:rPr>
              <a:t>estará </a:t>
            </a:r>
            <a:r>
              <a:rPr lang="pt-BR" sz="2400" spc="-75" dirty="0" smtClean="0">
                <a:solidFill>
                  <a:srgbClr val="1DC81D"/>
                </a:solidFill>
              </a:rPr>
              <a:t>na </a:t>
            </a:r>
            <a:r>
              <a:rPr lang="pt-BR" sz="2400" spc="-60" dirty="0" smtClean="0">
                <a:solidFill>
                  <a:srgbClr val="1DC81D"/>
                </a:solidFill>
              </a:rPr>
              <a:t>origem </a:t>
            </a:r>
            <a:r>
              <a:rPr lang="pt-BR" sz="2400" spc="-90" dirty="0" smtClean="0">
                <a:solidFill>
                  <a:srgbClr val="1DC81D"/>
                </a:solidFill>
              </a:rPr>
              <a:t>de </a:t>
            </a:r>
            <a:r>
              <a:rPr lang="pt-BR" sz="2400" spc="-85" dirty="0" smtClean="0">
                <a:solidFill>
                  <a:srgbClr val="1DC81D"/>
                </a:solidFill>
              </a:rPr>
              <a:t>conflitos </a:t>
            </a:r>
            <a:r>
              <a:rPr lang="pt-BR" sz="2400" spc="-105" dirty="0" smtClean="0">
                <a:solidFill>
                  <a:srgbClr val="1DC81D"/>
                </a:solidFill>
              </a:rPr>
              <a:t>entre </a:t>
            </a:r>
            <a:r>
              <a:rPr lang="pt-BR" sz="2400" spc="-45" dirty="0" smtClean="0">
                <a:solidFill>
                  <a:srgbClr val="1DC81D"/>
                </a:solidFill>
              </a:rPr>
              <a:t>as  </a:t>
            </a:r>
            <a:r>
              <a:rPr lang="pt-BR" sz="2400" spc="-65" dirty="0" smtClean="0">
                <a:solidFill>
                  <a:srgbClr val="1DC81D"/>
                </a:solidFill>
              </a:rPr>
              <a:t>gerações  ao </a:t>
            </a:r>
            <a:r>
              <a:rPr lang="pt-BR" sz="2400" spc="-60" dirty="0" smtClean="0">
                <a:solidFill>
                  <a:srgbClr val="1DC81D"/>
                </a:solidFill>
              </a:rPr>
              <a:t> </a:t>
            </a:r>
            <a:r>
              <a:rPr lang="pt-BR" sz="2400" spc="-85" dirty="0" smtClean="0">
                <a:solidFill>
                  <a:srgbClr val="1DC81D"/>
                </a:solidFill>
              </a:rPr>
              <a:t>aproximar </a:t>
            </a:r>
            <a:r>
              <a:rPr lang="pt-BR" sz="2400" spc="-50" dirty="0" smtClean="0">
                <a:solidFill>
                  <a:srgbClr val="1DC81D"/>
                </a:solidFill>
              </a:rPr>
              <a:t>nas  </a:t>
            </a:r>
            <a:r>
              <a:rPr lang="pt-BR" sz="2400" spc="-35" dirty="0" smtClean="0">
                <a:solidFill>
                  <a:srgbClr val="1DC81D"/>
                </a:solidFill>
              </a:rPr>
              <a:t>mesmas </a:t>
            </a:r>
            <a:r>
              <a:rPr lang="pt-BR" sz="2400" spc="-60" dirty="0" smtClean="0">
                <a:solidFill>
                  <a:srgbClr val="1DC81D"/>
                </a:solidFill>
              </a:rPr>
              <a:t>posições </a:t>
            </a:r>
            <a:r>
              <a:rPr lang="pt-BR" sz="2400" spc="-75" dirty="0" smtClean="0">
                <a:solidFill>
                  <a:srgbClr val="1DC81D"/>
                </a:solidFill>
              </a:rPr>
              <a:t>sociais, </a:t>
            </a:r>
            <a:r>
              <a:rPr lang="pt-BR" sz="2400" spc="-40" dirty="0" smtClean="0">
                <a:solidFill>
                  <a:srgbClr val="1DC81D"/>
                </a:solidFill>
              </a:rPr>
              <a:t>pessoas </a:t>
            </a:r>
            <a:r>
              <a:rPr lang="pt-BR" sz="2400" spc="-65" dirty="0" smtClean="0">
                <a:solidFill>
                  <a:srgbClr val="1DC81D"/>
                </a:solidFill>
              </a:rPr>
              <a:t>formadas </a:t>
            </a:r>
            <a:r>
              <a:rPr lang="pt-BR" sz="2400" spc="-60" dirty="0" smtClean="0">
                <a:solidFill>
                  <a:srgbClr val="1DC81D"/>
                </a:solidFill>
              </a:rPr>
              <a:t>em </a:t>
            </a:r>
            <a:r>
              <a:rPr lang="pt-BR" sz="2400" spc="-55" dirty="0" smtClean="0">
                <a:solidFill>
                  <a:srgbClr val="1DC81D"/>
                </a:solidFill>
              </a:rPr>
              <a:t>estados  </a:t>
            </a:r>
            <a:r>
              <a:rPr lang="pt-BR" sz="2400" spc="-100" dirty="0" smtClean="0">
                <a:solidFill>
                  <a:srgbClr val="1DC81D"/>
                </a:solidFill>
              </a:rPr>
              <a:t>diferentes </a:t>
            </a:r>
            <a:r>
              <a:rPr lang="pt-BR" sz="2400" spc="-35" dirty="0" smtClean="0">
                <a:solidFill>
                  <a:srgbClr val="1DC81D"/>
                </a:solidFill>
              </a:rPr>
              <a:t>do </a:t>
            </a:r>
            <a:r>
              <a:rPr lang="pt-BR" sz="2400" spc="-70" dirty="0" smtClean="0">
                <a:solidFill>
                  <a:srgbClr val="1DC81D"/>
                </a:solidFill>
              </a:rPr>
              <a:t>sistema</a:t>
            </a:r>
            <a:r>
              <a:rPr lang="pt-BR" sz="2400" spc="-570" dirty="0" smtClean="0">
                <a:solidFill>
                  <a:srgbClr val="1DC81D"/>
                </a:solidFill>
              </a:rPr>
              <a:t>                   e</a:t>
            </a:r>
            <a:r>
              <a:rPr lang="pt-BR" sz="2400" dirty="0" smtClean="0">
                <a:solidFill>
                  <a:srgbClr val="1DC81D"/>
                </a:solidFill>
              </a:rPr>
              <a:t>scolar? (P. 160)</a:t>
            </a:r>
            <a:endParaRPr lang="pt-BR" sz="2400" dirty="0"/>
          </a:p>
        </p:txBody>
      </p:sp>
      <p:sp>
        <p:nvSpPr>
          <p:cNvPr id="3" name="CaixaDeTexto 2"/>
          <p:cNvSpPr txBox="1"/>
          <p:nvPr/>
        </p:nvSpPr>
        <p:spPr>
          <a:xfrm>
            <a:off x="990600" y="2133604"/>
            <a:ext cx="6858000" cy="4524315"/>
          </a:xfrm>
          <a:prstGeom prst="rect">
            <a:avLst/>
          </a:prstGeom>
          <a:noFill/>
        </p:spPr>
        <p:txBody>
          <a:bodyPr wrap="square" rtlCol="0">
            <a:spAutoFit/>
          </a:bodyPr>
          <a:lstStyle/>
          <a:p>
            <a:r>
              <a:rPr lang="pt-BR" dirty="0" smtClean="0"/>
              <a:t>Ex: Posições médias da função pública. Alguns ascenderam a ela pela experiência de trabalho, pelo tempo de serviço;</a:t>
            </a:r>
          </a:p>
          <a:p>
            <a:r>
              <a:rPr lang="pt-BR" dirty="0" smtClean="0"/>
              <a:t>Outros, pelos títulos escolares.</a:t>
            </a:r>
          </a:p>
          <a:p>
            <a:r>
              <a:rPr lang="pt-BR" dirty="0" smtClean="0"/>
              <a:t>Neste caso , o que são opõem não são jovens e velhos, mas dois estados do sistema de ensino;</a:t>
            </a:r>
          </a:p>
          <a:p>
            <a:endParaRPr lang="pt-BR" dirty="0"/>
          </a:p>
          <a:p>
            <a:r>
              <a:rPr lang="pt-BR" dirty="0" smtClean="0"/>
              <a:t>Não é por acaso que o racismo </a:t>
            </a:r>
            <a:r>
              <a:rPr lang="pt-BR" dirty="0" err="1" smtClean="0"/>
              <a:t>anti-jovens</a:t>
            </a:r>
            <a:r>
              <a:rPr lang="pt-BR" dirty="0" smtClean="0"/>
              <a:t> é particularmente presente entre os grupos em declínio social, das pessoas em declínio e dos velhos em geral. </a:t>
            </a:r>
          </a:p>
          <a:p>
            <a:endParaRPr lang="pt-BR" dirty="0"/>
          </a:p>
          <a:p>
            <a:r>
              <a:rPr lang="pt-BR" dirty="0" smtClean="0"/>
              <a:t>“Os velhos das classes em declínio , comerciantes em declínio, os velhos artesãos, </a:t>
            </a:r>
            <a:r>
              <a:rPr lang="pt-BR" dirty="0" err="1" smtClean="0"/>
              <a:t>etc</a:t>
            </a:r>
            <a:r>
              <a:rPr lang="pt-BR" dirty="0" smtClean="0"/>
              <a:t>, acumulam no mais alto grau todos os </a:t>
            </a:r>
            <a:r>
              <a:rPr lang="pt-BR" dirty="0" err="1" smtClean="0"/>
              <a:t>sintiomas</a:t>
            </a:r>
            <a:r>
              <a:rPr lang="pt-BR" dirty="0" smtClean="0"/>
              <a:t>: são </a:t>
            </a:r>
            <a:r>
              <a:rPr lang="pt-BR" dirty="0" err="1" smtClean="0"/>
              <a:t>anti-jovens</a:t>
            </a:r>
            <a:r>
              <a:rPr lang="pt-BR" dirty="0" smtClean="0"/>
              <a:t>, , mas também </a:t>
            </a:r>
            <a:r>
              <a:rPr lang="pt-BR" dirty="0" err="1" smtClean="0"/>
              <a:t>anti-artistas</a:t>
            </a:r>
            <a:r>
              <a:rPr lang="pt-BR" dirty="0" smtClean="0"/>
              <a:t>, anti-intelectuais, anticontestação, são contra tudo o que muda”. P. 160. </a:t>
            </a:r>
            <a:endParaRPr lang="pt-BR" dirty="0"/>
          </a:p>
          <a:p>
            <a:r>
              <a:rPr lang="pt-BR" dirty="0" smtClean="0"/>
              <a:t>Justamente porque têm o seu futuro atrás de si, porque não têm futuro, ao passo que os jovens se definem como tendo futuro” P. 160. </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60804" y="928116"/>
            <a:ext cx="2670047" cy="267004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60804" y="3497579"/>
            <a:ext cx="2670047" cy="26609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30267" y="3497579"/>
            <a:ext cx="2660904" cy="266547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30267" y="928116"/>
            <a:ext cx="2665476" cy="267004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186683" y="2318004"/>
            <a:ext cx="2587751" cy="2459736"/>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633342" y="2842006"/>
            <a:ext cx="1697355" cy="1277620"/>
          </a:xfrm>
          <a:prstGeom prst="rect">
            <a:avLst/>
          </a:prstGeom>
        </p:spPr>
        <p:txBody>
          <a:bodyPr vert="horz" wrap="square" lIns="0" tIns="50165" rIns="0" bIns="0" rtlCol="0">
            <a:spAutoFit/>
          </a:bodyPr>
          <a:lstStyle/>
          <a:p>
            <a:pPr marL="12700" marR="5080" indent="1270" algn="ctr">
              <a:lnSpc>
                <a:spcPct val="91600"/>
              </a:lnSpc>
              <a:spcBef>
                <a:spcPts val="395"/>
              </a:spcBef>
            </a:pPr>
            <a:r>
              <a:rPr sz="2900" spc="-95" dirty="0">
                <a:latin typeface="Trebuchet MS"/>
                <a:cs typeface="Trebuchet MS"/>
              </a:rPr>
              <a:t>Poder </a:t>
            </a:r>
            <a:r>
              <a:rPr sz="2900" spc="-140" dirty="0">
                <a:latin typeface="Trebuchet MS"/>
                <a:cs typeface="Trebuchet MS"/>
              </a:rPr>
              <a:t>e  </a:t>
            </a:r>
            <a:r>
              <a:rPr sz="2900" spc="-95" dirty="0">
                <a:latin typeface="Trebuchet MS"/>
                <a:cs typeface="Trebuchet MS"/>
              </a:rPr>
              <a:t>privilégios  </a:t>
            </a:r>
            <a:r>
              <a:rPr sz="2900" spc="-85" dirty="0">
                <a:latin typeface="Trebuchet MS"/>
                <a:cs typeface="Trebuchet MS"/>
              </a:rPr>
              <a:t>da</a:t>
            </a:r>
            <a:r>
              <a:rPr sz="2900" spc="-400" dirty="0">
                <a:latin typeface="Trebuchet MS"/>
                <a:cs typeface="Trebuchet MS"/>
              </a:rPr>
              <a:t> </a:t>
            </a:r>
            <a:r>
              <a:rPr sz="2900" spc="-85" dirty="0">
                <a:latin typeface="Trebuchet MS"/>
                <a:cs typeface="Trebuchet MS"/>
              </a:rPr>
              <a:t>geração</a:t>
            </a:r>
            <a:endParaRPr sz="2900">
              <a:latin typeface="Trebuchet MS"/>
              <a:cs typeface="Trebuchet MS"/>
            </a:endParaRPr>
          </a:p>
        </p:txBody>
      </p:sp>
      <p:sp>
        <p:nvSpPr>
          <p:cNvPr id="8" name="object 8"/>
          <p:cNvSpPr/>
          <p:nvPr/>
        </p:nvSpPr>
        <p:spPr>
          <a:xfrm>
            <a:off x="3602735" y="164592"/>
            <a:ext cx="1755648" cy="1751075"/>
          </a:xfrm>
          <a:prstGeom prst="rect">
            <a:avLst/>
          </a:prstGeom>
          <a:blipFill>
            <a:blip r:embed="rId7"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114038" y="523112"/>
            <a:ext cx="739140" cy="938530"/>
          </a:xfrm>
          <a:prstGeom prst="rect">
            <a:avLst/>
          </a:prstGeom>
        </p:spPr>
        <p:txBody>
          <a:bodyPr vert="horz" wrap="square" lIns="0" tIns="33019" rIns="0" bIns="0" rtlCol="0">
            <a:spAutoFit/>
          </a:bodyPr>
          <a:lstStyle/>
          <a:p>
            <a:pPr marL="12700" marR="5080" indent="59055" algn="just">
              <a:lnSpc>
                <a:spcPct val="91500"/>
              </a:lnSpc>
              <a:spcBef>
                <a:spcPts val="259"/>
              </a:spcBef>
            </a:pPr>
            <a:r>
              <a:rPr sz="1600" b="1" spc="10" dirty="0">
                <a:solidFill>
                  <a:srgbClr val="000000"/>
                </a:solidFill>
                <a:latin typeface="Trebuchet MS"/>
                <a:cs typeface="Trebuchet MS"/>
              </a:rPr>
              <a:t>Não </a:t>
            </a:r>
            <a:r>
              <a:rPr sz="1600" b="1" spc="-60" dirty="0">
                <a:solidFill>
                  <a:srgbClr val="000000"/>
                </a:solidFill>
                <a:latin typeface="Trebuchet MS"/>
                <a:cs typeface="Trebuchet MS"/>
              </a:rPr>
              <a:t>se  </a:t>
            </a:r>
            <a:r>
              <a:rPr sz="1600" b="1" spc="-45" dirty="0">
                <a:solidFill>
                  <a:srgbClr val="000000"/>
                </a:solidFill>
                <a:latin typeface="Trebuchet MS"/>
                <a:cs typeface="Trebuchet MS"/>
              </a:rPr>
              <a:t>opõem  </a:t>
            </a:r>
            <a:r>
              <a:rPr sz="1600" b="1" spc="-75" dirty="0">
                <a:solidFill>
                  <a:srgbClr val="000000"/>
                </a:solidFill>
                <a:latin typeface="Trebuchet MS"/>
                <a:cs typeface="Trebuchet MS"/>
              </a:rPr>
              <a:t>jovens</a:t>
            </a:r>
            <a:r>
              <a:rPr sz="1600" b="1" spc="-220" dirty="0">
                <a:solidFill>
                  <a:srgbClr val="000000"/>
                </a:solidFill>
                <a:latin typeface="Trebuchet MS"/>
                <a:cs typeface="Trebuchet MS"/>
              </a:rPr>
              <a:t> </a:t>
            </a:r>
            <a:r>
              <a:rPr sz="1600" b="1" spc="-105" dirty="0">
                <a:solidFill>
                  <a:srgbClr val="000000"/>
                </a:solidFill>
                <a:latin typeface="Trebuchet MS"/>
                <a:cs typeface="Trebuchet MS"/>
              </a:rPr>
              <a:t>e  </a:t>
            </a:r>
            <a:r>
              <a:rPr sz="1600" b="1" spc="-60" dirty="0">
                <a:solidFill>
                  <a:srgbClr val="000000"/>
                </a:solidFill>
                <a:latin typeface="Trebuchet MS"/>
                <a:cs typeface="Trebuchet MS"/>
              </a:rPr>
              <a:t>velhos</a:t>
            </a:r>
            <a:endParaRPr sz="1600">
              <a:latin typeface="Trebuchet MS"/>
              <a:cs typeface="Trebuchet MS"/>
            </a:endParaRPr>
          </a:p>
        </p:txBody>
      </p:sp>
      <p:sp>
        <p:nvSpPr>
          <p:cNvPr id="10" name="object 10"/>
          <p:cNvSpPr/>
          <p:nvPr/>
        </p:nvSpPr>
        <p:spPr>
          <a:xfrm>
            <a:off x="6112764" y="2670048"/>
            <a:ext cx="1751076" cy="1751076"/>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6512179" y="2919729"/>
            <a:ext cx="958215" cy="1162685"/>
          </a:xfrm>
          <a:prstGeom prst="rect">
            <a:avLst/>
          </a:prstGeom>
        </p:spPr>
        <p:txBody>
          <a:bodyPr vert="horz" wrap="square" lIns="0" tIns="32384" rIns="0" bIns="0" rtlCol="0">
            <a:spAutoFit/>
          </a:bodyPr>
          <a:lstStyle/>
          <a:p>
            <a:pPr marL="12700" marR="5080" indent="-635" algn="ctr">
              <a:lnSpc>
                <a:spcPct val="91600"/>
              </a:lnSpc>
              <a:spcBef>
                <a:spcPts val="254"/>
              </a:spcBef>
            </a:pPr>
            <a:r>
              <a:rPr sz="1600" b="1" spc="-80" dirty="0">
                <a:latin typeface="Trebuchet MS"/>
                <a:cs typeface="Trebuchet MS"/>
              </a:rPr>
              <a:t>Jovens  </a:t>
            </a:r>
            <a:r>
              <a:rPr sz="1600" b="1" spc="-60" dirty="0">
                <a:latin typeface="Trebuchet MS"/>
                <a:cs typeface="Trebuchet MS"/>
              </a:rPr>
              <a:t>velhos</a:t>
            </a:r>
            <a:r>
              <a:rPr sz="1600" b="1" spc="-220" dirty="0">
                <a:latin typeface="Trebuchet MS"/>
                <a:cs typeface="Trebuchet MS"/>
              </a:rPr>
              <a:t> </a:t>
            </a:r>
            <a:r>
              <a:rPr sz="1600" b="1" spc="-85" dirty="0">
                <a:latin typeface="Trebuchet MS"/>
                <a:cs typeface="Trebuchet MS"/>
              </a:rPr>
              <a:t>que  </a:t>
            </a:r>
            <a:r>
              <a:rPr sz="1600" b="1" spc="-35" dirty="0">
                <a:latin typeface="Trebuchet MS"/>
                <a:cs typeface="Trebuchet MS"/>
              </a:rPr>
              <a:t>dão </a:t>
            </a:r>
            <a:r>
              <a:rPr sz="1600" b="1" spc="-70" dirty="0">
                <a:latin typeface="Trebuchet MS"/>
                <a:cs typeface="Trebuchet MS"/>
              </a:rPr>
              <a:t>valor  </a:t>
            </a:r>
            <a:r>
              <a:rPr sz="1600" b="1" spc="-30" dirty="0">
                <a:latin typeface="Trebuchet MS"/>
                <a:cs typeface="Trebuchet MS"/>
              </a:rPr>
              <a:t>aos  </a:t>
            </a:r>
            <a:r>
              <a:rPr sz="1600" b="1" spc="-45" dirty="0">
                <a:latin typeface="Trebuchet MS"/>
                <a:cs typeface="Trebuchet MS"/>
              </a:rPr>
              <a:t>diplomas</a:t>
            </a:r>
            <a:endParaRPr sz="1600">
              <a:latin typeface="Trebuchet MS"/>
              <a:cs typeface="Trebuchet MS"/>
            </a:endParaRPr>
          </a:p>
        </p:txBody>
      </p:sp>
      <p:sp>
        <p:nvSpPr>
          <p:cNvPr id="12" name="object 12"/>
          <p:cNvSpPr/>
          <p:nvPr/>
        </p:nvSpPr>
        <p:spPr>
          <a:xfrm>
            <a:off x="3602735" y="5180074"/>
            <a:ext cx="1755648" cy="1677923"/>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3993641" y="5762955"/>
            <a:ext cx="979805" cy="492125"/>
          </a:xfrm>
          <a:prstGeom prst="rect">
            <a:avLst/>
          </a:prstGeom>
        </p:spPr>
        <p:txBody>
          <a:bodyPr vert="horz" wrap="square" lIns="0" tIns="12065" rIns="0" bIns="0" rtlCol="0">
            <a:spAutoFit/>
          </a:bodyPr>
          <a:lstStyle/>
          <a:p>
            <a:pPr algn="ctr">
              <a:lnSpc>
                <a:spcPts val="1835"/>
              </a:lnSpc>
              <a:spcBef>
                <a:spcPts val="95"/>
              </a:spcBef>
            </a:pPr>
            <a:r>
              <a:rPr sz="1600" b="1" spc="-55" dirty="0">
                <a:latin typeface="Trebuchet MS"/>
                <a:cs typeface="Trebuchet MS"/>
              </a:rPr>
              <a:t>Inflação</a:t>
            </a:r>
            <a:r>
              <a:rPr sz="1600" b="1" spc="-215" dirty="0">
                <a:latin typeface="Trebuchet MS"/>
                <a:cs typeface="Trebuchet MS"/>
              </a:rPr>
              <a:t> </a:t>
            </a:r>
            <a:r>
              <a:rPr sz="1600" b="1" spc="-75" dirty="0">
                <a:latin typeface="Trebuchet MS"/>
                <a:cs typeface="Trebuchet MS"/>
              </a:rPr>
              <a:t>de</a:t>
            </a:r>
            <a:endParaRPr sz="1600">
              <a:latin typeface="Trebuchet MS"/>
              <a:cs typeface="Trebuchet MS"/>
            </a:endParaRPr>
          </a:p>
          <a:p>
            <a:pPr algn="ctr">
              <a:lnSpc>
                <a:spcPts val="1835"/>
              </a:lnSpc>
            </a:pPr>
            <a:r>
              <a:rPr sz="1600" b="1" spc="-45" dirty="0">
                <a:latin typeface="Trebuchet MS"/>
                <a:cs typeface="Trebuchet MS"/>
              </a:rPr>
              <a:t>diplomas</a:t>
            </a:r>
            <a:endParaRPr sz="1600">
              <a:latin typeface="Trebuchet MS"/>
              <a:cs typeface="Trebuchet MS"/>
            </a:endParaRPr>
          </a:p>
        </p:txBody>
      </p:sp>
      <p:sp>
        <p:nvSpPr>
          <p:cNvPr id="14" name="object 14"/>
          <p:cNvSpPr/>
          <p:nvPr/>
        </p:nvSpPr>
        <p:spPr>
          <a:xfrm>
            <a:off x="1097280" y="2670048"/>
            <a:ext cx="1751076" cy="1751076"/>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1421383" y="3031312"/>
            <a:ext cx="1106805" cy="938530"/>
          </a:xfrm>
          <a:prstGeom prst="rect">
            <a:avLst/>
          </a:prstGeom>
        </p:spPr>
        <p:txBody>
          <a:bodyPr vert="horz" wrap="square" lIns="0" tIns="33020" rIns="0" bIns="0" rtlCol="0">
            <a:spAutoFit/>
          </a:bodyPr>
          <a:lstStyle/>
          <a:p>
            <a:pPr marL="12065" marR="5080" algn="ctr">
              <a:lnSpc>
                <a:spcPct val="91500"/>
              </a:lnSpc>
              <a:spcBef>
                <a:spcPts val="260"/>
              </a:spcBef>
            </a:pPr>
            <a:r>
              <a:rPr sz="1600" b="1" spc="-105" dirty="0">
                <a:latin typeface="Trebuchet MS"/>
                <a:cs typeface="Trebuchet MS"/>
              </a:rPr>
              <a:t>C</a:t>
            </a:r>
            <a:r>
              <a:rPr sz="1600" b="1" spc="-70" dirty="0">
                <a:latin typeface="Trebuchet MS"/>
                <a:cs typeface="Trebuchet MS"/>
              </a:rPr>
              <a:t>r</a:t>
            </a:r>
            <a:r>
              <a:rPr sz="1600" b="1" spc="-85" dirty="0">
                <a:latin typeface="Trebuchet MS"/>
                <a:cs typeface="Trebuchet MS"/>
              </a:rPr>
              <a:t>u</a:t>
            </a:r>
            <a:r>
              <a:rPr sz="1600" b="1" spc="-65" dirty="0">
                <a:latin typeface="Trebuchet MS"/>
                <a:cs typeface="Trebuchet MS"/>
              </a:rPr>
              <a:t>z</a:t>
            </a:r>
            <a:r>
              <a:rPr sz="1600" b="1" spc="-80" dirty="0">
                <a:latin typeface="Trebuchet MS"/>
                <a:cs typeface="Trebuchet MS"/>
              </a:rPr>
              <a:t>a</a:t>
            </a:r>
            <a:r>
              <a:rPr sz="1600" b="1" spc="-25" dirty="0">
                <a:latin typeface="Trebuchet MS"/>
                <a:cs typeface="Trebuchet MS"/>
              </a:rPr>
              <a:t>m</a:t>
            </a:r>
            <a:r>
              <a:rPr sz="1600" b="1" spc="-70" dirty="0">
                <a:latin typeface="Trebuchet MS"/>
                <a:cs typeface="Trebuchet MS"/>
              </a:rPr>
              <a:t>en</a:t>
            </a:r>
            <a:r>
              <a:rPr sz="1600" b="1" spc="-60" dirty="0">
                <a:latin typeface="Trebuchet MS"/>
                <a:cs typeface="Trebuchet MS"/>
              </a:rPr>
              <a:t>t</a:t>
            </a:r>
            <a:r>
              <a:rPr sz="1600" b="1" spc="-15" dirty="0">
                <a:latin typeface="Trebuchet MS"/>
                <a:cs typeface="Trebuchet MS"/>
              </a:rPr>
              <a:t>o  </a:t>
            </a:r>
            <a:r>
              <a:rPr sz="1600" b="1" spc="-75" dirty="0">
                <a:latin typeface="Trebuchet MS"/>
                <a:cs typeface="Trebuchet MS"/>
              </a:rPr>
              <a:t>de</a:t>
            </a:r>
            <a:r>
              <a:rPr sz="1600" b="1" spc="-220" dirty="0">
                <a:latin typeface="Trebuchet MS"/>
                <a:cs typeface="Trebuchet MS"/>
              </a:rPr>
              <a:t> </a:t>
            </a:r>
            <a:r>
              <a:rPr sz="1600" b="1" spc="-80" dirty="0">
                <a:latin typeface="Trebuchet MS"/>
                <a:cs typeface="Trebuchet MS"/>
              </a:rPr>
              <a:t>trajetória  </a:t>
            </a:r>
            <a:r>
              <a:rPr sz="1600" b="1" spc="-105" dirty="0">
                <a:latin typeface="Trebuchet MS"/>
                <a:cs typeface="Trebuchet MS"/>
              </a:rPr>
              <a:t>e </a:t>
            </a:r>
            <a:r>
              <a:rPr sz="1600" b="1" spc="-60" dirty="0">
                <a:latin typeface="Trebuchet MS"/>
                <a:cs typeface="Trebuchet MS"/>
              </a:rPr>
              <a:t>seus  limites</a:t>
            </a:r>
            <a:endParaRPr sz="160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228600"/>
            <a:ext cx="8610599" cy="990600"/>
          </a:xfrm>
          <a:prstGeom prst="rect">
            <a:avLst/>
          </a:prstGeom>
          <a:blipFill>
            <a:blip r:embed="rId2" cstate="print"/>
            <a:stretch>
              <a:fillRect/>
            </a:stretch>
          </a:blipFill>
        </p:spPr>
        <p:txBody>
          <a:bodyPr wrap="square" lIns="0" tIns="0" rIns="0" bIns="0" rtlCol="0"/>
          <a:lstStyle/>
          <a:p>
            <a:r>
              <a:rPr lang="pt-BR" dirty="0" smtClean="0"/>
              <a:t>As</a:t>
            </a:r>
            <a:endParaRPr dirty="0"/>
          </a:p>
        </p:txBody>
      </p:sp>
      <p:sp>
        <p:nvSpPr>
          <p:cNvPr id="3" name="object 3"/>
          <p:cNvSpPr/>
          <p:nvPr/>
        </p:nvSpPr>
        <p:spPr>
          <a:xfrm>
            <a:off x="1682495" y="3519423"/>
            <a:ext cx="5419090" cy="643255"/>
          </a:xfrm>
          <a:custGeom>
            <a:avLst/>
            <a:gdLst/>
            <a:ahLst/>
            <a:cxnLst/>
            <a:rect l="l" t="t" r="r" b="b"/>
            <a:pathLst>
              <a:path w="5419090" h="643254">
                <a:moveTo>
                  <a:pt x="5404104" y="0"/>
                </a:moveTo>
                <a:lnTo>
                  <a:pt x="0" y="472820"/>
                </a:lnTo>
                <a:lnTo>
                  <a:pt x="14859" y="642874"/>
                </a:lnTo>
                <a:lnTo>
                  <a:pt x="5418962" y="170052"/>
                </a:lnTo>
                <a:lnTo>
                  <a:pt x="5404104" y="0"/>
                </a:lnTo>
                <a:close/>
              </a:path>
            </a:pathLst>
          </a:custGeom>
          <a:solidFill>
            <a:srgbClr val="C0E4AE"/>
          </a:solidFill>
        </p:spPr>
        <p:txBody>
          <a:bodyPr wrap="square" lIns="0" tIns="0" rIns="0" bIns="0" rtlCol="0"/>
          <a:lstStyle/>
          <a:p>
            <a:endParaRPr/>
          </a:p>
        </p:txBody>
      </p:sp>
      <p:sp>
        <p:nvSpPr>
          <p:cNvPr id="4" name="object 4"/>
          <p:cNvSpPr/>
          <p:nvPr/>
        </p:nvSpPr>
        <p:spPr>
          <a:xfrm>
            <a:off x="1656460" y="3493389"/>
            <a:ext cx="5471160" cy="695325"/>
          </a:xfrm>
          <a:custGeom>
            <a:avLst/>
            <a:gdLst/>
            <a:ahLst/>
            <a:cxnLst/>
            <a:rect l="l" t="t" r="r" b="b"/>
            <a:pathLst>
              <a:path w="5471159" h="695325">
                <a:moveTo>
                  <a:pt x="5451983" y="0"/>
                </a:moveTo>
                <a:lnTo>
                  <a:pt x="0" y="477012"/>
                </a:lnTo>
                <a:lnTo>
                  <a:pt x="19050" y="694817"/>
                </a:lnTo>
                <a:lnTo>
                  <a:pt x="374771" y="663702"/>
                </a:lnTo>
                <a:lnTo>
                  <a:pt x="45212" y="663702"/>
                </a:lnTo>
                <a:lnTo>
                  <a:pt x="31241" y="503174"/>
                </a:lnTo>
                <a:lnTo>
                  <a:pt x="5425820" y="31241"/>
                </a:lnTo>
                <a:lnTo>
                  <a:pt x="5454713" y="31241"/>
                </a:lnTo>
                <a:lnTo>
                  <a:pt x="5451983" y="0"/>
                </a:lnTo>
                <a:close/>
              </a:path>
              <a:path w="5471159" h="695325">
                <a:moveTo>
                  <a:pt x="5454713" y="31241"/>
                </a:moveTo>
                <a:lnTo>
                  <a:pt x="5425820" y="31241"/>
                </a:lnTo>
                <a:lnTo>
                  <a:pt x="5439791" y="191643"/>
                </a:lnTo>
                <a:lnTo>
                  <a:pt x="45212" y="663702"/>
                </a:lnTo>
                <a:lnTo>
                  <a:pt x="374771" y="663702"/>
                </a:lnTo>
                <a:lnTo>
                  <a:pt x="5471033" y="217931"/>
                </a:lnTo>
                <a:lnTo>
                  <a:pt x="5454713" y="31241"/>
                </a:lnTo>
                <a:close/>
              </a:path>
              <a:path w="5471159" h="695325">
                <a:moveTo>
                  <a:pt x="5417058" y="41656"/>
                </a:moveTo>
                <a:lnTo>
                  <a:pt x="41656" y="511937"/>
                </a:lnTo>
                <a:lnTo>
                  <a:pt x="53975" y="653288"/>
                </a:lnTo>
                <a:lnTo>
                  <a:pt x="173009" y="642874"/>
                </a:lnTo>
                <a:lnTo>
                  <a:pt x="62737" y="642874"/>
                </a:lnTo>
                <a:lnTo>
                  <a:pt x="52069" y="520573"/>
                </a:lnTo>
                <a:lnTo>
                  <a:pt x="5408295" y="51943"/>
                </a:lnTo>
                <a:lnTo>
                  <a:pt x="5417954" y="51943"/>
                </a:lnTo>
                <a:lnTo>
                  <a:pt x="5417058" y="41656"/>
                </a:lnTo>
                <a:close/>
              </a:path>
              <a:path w="5471159" h="695325">
                <a:moveTo>
                  <a:pt x="5417954" y="51943"/>
                </a:moveTo>
                <a:lnTo>
                  <a:pt x="5408295" y="51943"/>
                </a:lnTo>
                <a:lnTo>
                  <a:pt x="5418963" y="174244"/>
                </a:lnTo>
                <a:lnTo>
                  <a:pt x="62737" y="642874"/>
                </a:lnTo>
                <a:lnTo>
                  <a:pt x="173009" y="642874"/>
                </a:lnTo>
                <a:lnTo>
                  <a:pt x="5429377" y="183006"/>
                </a:lnTo>
                <a:lnTo>
                  <a:pt x="5417954" y="51943"/>
                </a:lnTo>
                <a:close/>
              </a:path>
            </a:pathLst>
          </a:custGeom>
          <a:solidFill>
            <a:srgbClr val="FFFFFF"/>
          </a:solidFill>
        </p:spPr>
        <p:txBody>
          <a:bodyPr wrap="square" lIns="0" tIns="0" rIns="0" bIns="0" rtlCol="0"/>
          <a:lstStyle/>
          <a:p>
            <a:endParaRPr/>
          </a:p>
        </p:txBody>
      </p:sp>
      <p:sp>
        <p:nvSpPr>
          <p:cNvPr id="5" name="object 5"/>
          <p:cNvSpPr/>
          <p:nvPr/>
        </p:nvSpPr>
        <p:spPr>
          <a:xfrm>
            <a:off x="1573530" y="2303652"/>
            <a:ext cx="2225040" cy="1366520"/>
          </a:xfrm>
          <a:custGeom>
            <a:avLst/>
            <a:gdLst/>
            <a:ahLst/>
            <a:cxnLst/>
            <a:rect l="l" t="t" r="r" b="b"/>
            <a:pathLst>
              <a:path w="2225040" h="1366520">
                <a:moveTo>
                  <a:pt x="2225040" y="683133"/>
                </a:moveTo>
                <a:lnTo>
                  <a:pt x="0" y="683133"/>
                </a:lnTo>
                <a:lnTo>
                  <a:pt x="1112520" y="1366393"/>
                </a:lnTo>
                <a:lnTo>
                  <a:pt x="2225040" y="683133"/>
                </a:lnTo>
                <a:close/>
              </a:path>
              <a:path w="2225040" h="1366520">
                <a:moveTo>
                  <a:pt x="1668780" y="0"/>
                </a:moveTo>
                <a:lnTo>
                  <a:pt x="556259" y="0"/>
                </a:lnTo>
                <a:lnTo>
                  <a:pt x="556259" y="683133"/>
                </a:lnTo>
                <a:lnTo>
                  <a:pt x="1668780" y="683133"/>
                </a:lnTo>
                <a:lnTo>
                  <a:pt x="1668780" y="0"/>
                </a:lnTo>
                <a:close/>
              </a:path>
            </a:pathLst>
          </a:custGeom>
          <a:solidFill>
            <a:srgbClr val="7ED13A"/>
          </a:solidFill>
        </p:spPr>
        <p:txBody>
          <a:bodyPr wrap="square" lIns="0" tIns="0" rIns="0" bIns="0" rtlCol="0"/>
          <a:lstStyle/>
          <a:p>
            <a:endParaRPr/>
          </a:p>
        </p:txBody>
      </p:sp>
      <p:sp>
        <p:nvSpPr>
          <p:cNvPr id="6" name="object 6"/>
          <p:cNvSpPr/>
          <p:nvPr/>
        </p:nvSpPr>
        <p:spPr>
          <a:xfrm>
            <a:off x="1488694" y="2279650"/>
            <a:ext cx="2395220" cy="1418590"/>
          </a:xfrm>
          <a:custGeom>
            <a:avLst/>
            <a:gdLst/>
            <a:ahLst/>
            <a:cxnLst/>
            <a:rect l="l" t="t" r="r" b="b"/>
            <a:pathLst>
              <a:path w="2395220" h="1418589">
                <a:moveTo>
                  <a:pt x="1777619" y="0"/>
                </a:moveTo>
                <a:lnTo>
                  <a:pt x="617093" y="0"/>
                </a:lnTo>
                <a:lnTo>
                  <a:pt x="617093" y="683133"/>
                </a:lnTo>
                <a:lnTo>
                  <a:pt x="0" y="683133"/>
                </a:lnTo>
                <a:lnTo>
                  <a:pt x="1197356" y="1418589"/>
                </a:lnTo>
                <a:lnTo>
                  <a:pt x="1252567" y="1384681"/>
                </a:lnTo>
                <a:lnTo>
                  <a:pt x="1197356" y="1384681"/>
                </a:lnTo>
                <a:lnTo>
                  <a:pt x="101853" y="711962"/>
                </a:lnTo>
                <a:lnTo>
                  <a:pt x="645922" y="711962"/>
                </a:lnTo>
                <a:lnTo>
                  <a:pt x="645922" y="28828"/>
                </a:lnTo>
                <a:lnTo>
                  <a:pt x="1777619" y="28828"/>
                </a:lnTo>
                <a:lnTo>
                  <a:pt x="1777619" y="0"/>
                </a:lnTo>
                <a:close/>
              </a:path>
              <a:path w="2395220" h="1418589">
                <a:moveTo>
                  <a:pt x="1777619" y="28828"/>
                </a:moveTo>
                <a:lnTo>
                  <a:pt x="1748917" y="28828"/>
                </a:lnTo>
                <a:lnTo>
                  <a:pt x="1748917" y="711962"/>
                </a:lnTo>
                <a:lnTo>
                  <a:pt x="2292985" y="711962"/>
                </a:lnTo>
                <a:lnTo>
                  <a:pt x="1197356" y="1384681"/>
                </a:lnTo>
                <a:lnTo>
                  <a:pt x="1252567" y="1384681"/>
                </a:lnTo>
                <a:lnTo>
                  <a:pt x="2394839" y="683133"/>
                </a:lnTo>
                <a:lnTo>
                  <a:pt x="1777619" y="683133"/>
                </a:lnTo>
                <a:lnTo>
                  <a:pt x="1777619" y="28828"/>
                </a:lnTo>
                <a:close/>
              </a:path>
              <a:path w="2395220" h="1418589">
                <a:moveTo>
                  <a:pt x="1739264" y="38353"/>
                </a:moveTo>
                <a:lnTo>
                  <a:pt x="655574" y="38353"/>
                </a:lnTo>
                <a:lnTo>
                  <a:pt x="655574" y="721613"/>
                </a:lnTo>
                <a:lnTo>
                  <a:pt x="135890" y="721613"/>
                </a:lnTo>
                <a:lnTo>
                  <a:pt x="1197356" y="1373505"/>
                </a:lnTo>
                <a:lnTo>
                  <a:pt x="1215762" y="1362202"/>
                </a:lnTo>
                <a:lnTo>
                  <a:pt x="1197356" y="1362202"/>
                </a:lnTo>
                <a:lnTo>
                  <a:pt x="169799" y="731138"/>
                </a:lnTo>
                <a:lnTo>
                  <a:pt x="665099" y="731138"/>
                </a:lnTo>
                <a:lnTo>
                  <a:pt x="665099" y="48005"/>
                </a:lnTo>
                <a:lnTo>
                  <a:pt x="1739264" y="48005"/>
                </a:lnTo>
                <a:lnTo>
                  <a:pt x="1739264" y="38353"/>
                </a:lnTo>
                <a:close/>
              </a:path>
              <a:path w="2395220" h="1418589">
                <a:moveTo>
                  <a:pt x="1739264" y="48005"/>
                </a:moveTo>
                <a:lnTo>
                  <a:pt x="1729613" y="48005"/>
                </a:lnTo>
                <a:lnTo>
                  <a:pt x="1729613" y="731138"/>
                </a:lnTo>
                <a:lnTo>
                  <a:pt x="2225040" y="731138"/>
                </a:lnTo>
                <a:lnTo>
                  <a:pt x="1197356" y="1362202"/>
                </a:lnTo>
                <a:lnTo>
                  <a:pt x="1215762" y="1362202"/>
                </a:lnTo>
                <a:lnTo>
                  <a:pt x="2258948" y="721613"/>
                </a:lnTo>
                <a:lnTo>
                  <a:pt x="1739264" y="721613"/>
                </a:lnTo>
                <a:lnTo>
                  <a:pt x="1739264" y="48005"/>
                </a:lnTo>
                <a:close/>
              </a:path>
            </a:pathLst>
          </a:custGeom>
          <a:solidFill>
            <a:srgbClr val="FFFFFF"/>
          </a:solidFill>
        </p:spPr>
        <p:txBody>
          <a:bodyPr wrap="square" lIns="0" tIns="0" rIns="0" bIns="0" rtlCol="0"/>
          <a:lstStyle/>
          <a:p>
            <a:endParaRPr/>
          </a:p>
        </p:txBody>
      </p:sp>
      <p:sp>
        <p:nvSpPr>
          <p:cNvPr id="7" name="object 7"/>
          <p:cNvSpPr/>
          <p:nvPr/>
        </p:nvSpPr>
        <p:spPr>
          <a:xfrm>
            <a:off x="4985384" y="4011676"/>
            <a:ext cx="2225040" cy="1366520"/>
          </a:xfrm>
          <a:custGeom>
            <a:avLst/>
            <a:gdLst/>
            <a:ahLst/>
            <a:cxnLst/>
            <a:rect l="l" t="t" r="r" b="b"/>
            <a:pathLst>
              <a:path w="2225040" h="1366520">
                <a:moveTo>
                  <a:pt x="1668780" y="683132"/>
                </a:moveTo>
                <a:lnTo>
                  <a:pt x="556260" y="683132"/>
                </a:lnTo>
                <a:lnTo>
                  <a:pt x="556260" y="1366266"/>
                </a:lnTo>
                <a:lnTo>
                  <a:pt x="1668780" y="1366266"/>
                </a:lnTo>
                <a:lnTo>
                  <a:pt x="1668780" y="683132"/>
                </a:lnTo>
                <a:close/>
              </a:path>
              <a:path w="2225040" h="1366520">
                <a:moveTo>
                  <a:pt x="1112519" y="0"/>
                </a:moveTo>
                <a:lnTo>
                  <a:pt x="0" y="683132"/>
                </a:lnTo>
                <a:lnTo>
                  <a:pt x="2225040" y="683132"/>
                </a:lnTo>
                <a:lnTo>
                  <a:pt x="1112519" y="0"/>
                </a:lnTo>
                <a:close/>
              </a:path>
            </a:pathLst>
          </a:custGeom>
          <a:solidFill>
            <a:srgbClr val="7ED13A"/>
          </a:solidFill>
        </p:spPr>
        <p:txBody>
          <a:bodyPr wrap="square" lIns="0" tIns="0" rIns="0" bIns="0" rtlCol="0"/>
          <a:lstStyle/>
          <a:p>
            <a:endParaRPr/>
          </a:p>
        </p:txBody>
      </p:sp>
      <p:sp>
        <p:nvSpPr>
          <p:cNvPr id="8" name="object 8"/>
          <p:cNvSpPr/>
          <p:nvPr/>
        </p:nvSpPr>
        <p:spPr>
          <a:xfrm>
            <a:off x="4900421" y="3983482"/>
            <a:ext cx="2395220" cy="1418590"/>
          </a:xfrm>
          <a:custGeom>
            <a:avLst/>
            <a:gdLst/>
            <a:ahLst/>
            <a:cxnLst/>
            <a:rect l="l" t="t" r="r" b="b"/>
            <a:pathLst>
              <a:path w="2395220" h="1418589">
                <a:moveTo>
                  <a:pt x="1197482" y="0"/>
                </a:moveTo>
                <a:lnTo>
                  <a:pt x="0" y="735330"/>
                </a:lnTo>
                <a:lnTo>
                  <a:pt x="617219" y="735330"/>
                </a:lnTo>
                <a:lnTo>
                  <a:pt x="617219" y="1418463"/>
                </a:lnTo>
                <a:lnTo>
                  <a:pt x="1777746" y="1418463"/>
                </a:lnTo>
                <a:lnTo>
                  <a:pt x="1777746" y="1389761"/>
                </a:lnTo>
                <a:lnTo>
                  <a:pt x="645922" y="1389761"/>
                </a:lnTo>
                <a:lnTo>
                  <a:pt x="645922" y="706501"/>
                </a:lnTo>
                <a:lnTo>
                  <a:pt x="101853" y="706501"/>
                </a:lnTo>
                <a:lnTo>
                  <a:pt x="1197482" y="33782"/>
                </a:lnTo>
                <a:lnTo>
                  <a:pt x="1252491" y="33782"/>
                </a:lnTo>
                <a:lnTo>
                  <a:pt x="1197482" y="0"/>
                </a:lnTo>
                <a:close/>
              </a:path>
              <a:path w="2395220" h="1418589">
                <a:moveTo>
                  <a:pt x="1252491" y="33782"/>
                </a:moveTo>
                <a:lnTo>
                  <a:pt x="1197482" y="33782"/>
                </a:lnTo>
                <a:lnTo>
                  <a:pt x="2292984" y="706501"/>
                </a:lnTo>
                <a:lnTo>
                  <a:pt x="1748917" y="706501"/>
                </a:lnTo>
                <a:lnTo>
                  <a:pt x="1748917" y="1389761"/>
                </a:lnTo>
                <a:lnTo>
                  <a:pt x="1777746" y="1389761"/>
                </a:lnTo>
                <a:lnTo>
                  <a:pt x="1777746" y="735330"/>
                </a:lnTo>
                <a:lnTo>
                  <a:pt x="2394838" y="735330"/>
                </a:lnTo>
                <a:lnTo>
                  <a:pt x="1252491" y="33782"/>
                </a:lnTo>
                <a:close/>
              </a:path>
              <a:path w="2395220" h="1418589">
                <a:moveTo>
                  <a:pt x="1197482" y="45085"/>
                </a:moveTo>
                <a:lnTo>
                  <a:pt x="135889" y="696976"/>
                </a:lnTo>
                <a:lnTo>
                  <a:pt x="655574" y="696976"/>
                </a:lnTo>
                <a:lnTo>
                  <a:pt x="655574" y="1380109"/>
                </a:lnTo>
                <a:lnTo>
                  <a:pt x="1739264" y="1380109"/>
                </a:lnTo>
                <a:lnTo>
                  <a:pt x="1739264" y="1370457"/>
                </a:lnTo>
                <a:lnTo>
                  <a:pt x="665226" y="1370457"/>
                </a:lnTo>
                <a:lnTo>
                  <a:pt x="665226" y="687324"/>
                </a:lnTo>
                <a:lnTo>
                  <a:pt x="169799" y="687324"/>
                </a:lnTo>
                <a:lnTo>
                  <a:pt x="1197482" y="56261"/>
                </a:lnTo>
                <a:lnTo>
                  <a:pt x="1215680" y="56261"/>
                </a:lnTo>
                <a:lnTo>
                  <a:pt x="1197482" y="45085"/>
                </a:lnTo>
                <a:close/>
              </a:path>
              <a:path w="2395220" h="1418589">
                <a:moveTo>
                  <a:pt x="1215680" y="56261"/>
                </a:moveTo>
                <a:lnTo>
                  <a:pt x="1197482" y="56261"/>
                </a:lnTo>
                <a:lnTo>
                  <a:pt x="2225039" y="687324"/>
                </a:lnTo>
                <a:lnTo>
                  <a:pt x="1729739" y="687324"/>
                </a:lnTo>
                <a:lnTo>
                  <a:pt x="1729739" y="1370457"/>
                </a:lnTo>
                <a:lnTo>
                  <a:pt x="1739264" y="1370457"/>
                </a:lnTo>
                <a:lnTo>
                  <a:pt x="1739264" y="696976"/>
                </a:lnTo>
                <a:lnTo>
                  <a:pt x="2258949" y="696976"/>
                </a:lnTo>
                <a:lnTo>
                  <a:pt x="1215680" y="56261"/>
                </a:lnTo>
                <a:close/>
              </a:path>
            </a:pathLst>
          </a:custGeom>
          <a:solidFill>
            <a:srgbClr val="FFFFFF"/>
          </a:solidFill>
        </p:spPr>
        <p:txBody>
          <a:bodyPr wrap="square" lIns="0" tIns="0" rIns="0" bIns="0" rtlCol="0"/>
          <a:lstStyle/>
          <a:p>
            <a:endParaRPr/>
          </a:p>
        </p:txBody>
      </p:sp>
      <p:sp>
        <p:nvSpPr>
          <p:cNvPr id="9" name="object 9"/>
          <p:cNvSpPr txBox="1"/>
          <p:nvPr/>
        </p:nvSpPr>
        <p:spPr>
          <a:xfrm>
            <a:off x="2514600" y="2514600"/>
            <a:ext cx="4038600" cy="2754630"/>
          </a:xfrm>
          <a:prstGeom prst="rect">
            <a:avLst/>
          </a:prstGeom>
        </p:spPr>
        <p:txBody>
          <a:bodyPr vert="horz" wrap="square" lIns="0" tIns="12700" rIns="0" bIns="0" rtlCol="0">
            <a:spAutoFit/>
          </a:bodyPr>
          <a:lstStyle/>
          <a:p>
            <a:pPr marR="5080" algn="r">
              <a:lnSpc>
                <a:spcPct val="100000"/>
              </a:lnSpc>
              <a:spcBef>
                <a:spcPts val="100"/>
              </a:spcBef>
            </a:pPr>
            <a:r>
              <a:rPr sz="3000" spc="-85" dirty="0">
                <a:latin typeface="Trebuchet MS"/>
                <a:cs typeface="Trebuchet MS"/>
              </a:rPr>
              <a:t>Id</a:t>
            </a:r>
            <a:r>
              <a:rPr sz="3000" spc="-120" dirty="0">
                <a:latin typeface="Trebuchet MS"/>
                <a:cs typeface="Trebuchet MS"/>
              </a:rPr>
              <a:t>a</a:t>
            </a:r>
            <a:r>
              <a:rPr sz="3000" spc="-105" dirty="0">
                <a:latin typeface="Trebuchet MS"/>
                <a:cs typeface="Trebuchet MS"/>
              </a:rPr>
              <a:t>de</a:t>
            </a:r>
            <a:endParaRPr sz="3000" dirty="0">
              <a:latin typeface="Trebuchet MS"/>
              <a:cs typeface="Trebuchet MS"/>
            </a:endParaRPr>
          </a:p>
          <a:p>
            <a:pPr>
              <a:lnSpc>
                <a:spcPct val="100000"/>
              </a:lnSpc>
            </a:pPr>
            <a:endParaRPr sz="3000" dirty="0">
              <a:latin typeface="Times New Roman"/>
              <a:cs typeface="Times New Roman"/>
            </a:endParaRPr>
          </a:p>
          <a:p>
            <a:pPr>
              <a:lnSpc>
                <a:spcPct val="100000"/>
              </a:lnSpc>
            </a:pPr>
            <a:endParaRPr sz="3000" dirty="0">
              <a:latin typeface="Times New Roman"/>
              <a:cs typeface="Times New Roman"/>
            </a:endParaRPr>
          </a:p>
          <a:p>
            <a:pPr marL="12700" marR="2503170" indent="179705">
              <a:lnSpc>
                <a:spcPct val="127000"/>
              </a:lnSpc>
              <a:spcBef>
                <a:spcPts val="1839"/>
              </a:spcBef>
            </a:pPr>
            <a:r>
              <a:rPr sz="3000" spc="-50" dirty="0">
                <a:latin typeface="Trebuchet MS"/>
                <a:cs typeface="Trebuchet MS"/>
              </a:rPr>
              <a:t>Divisão  </a:t>
            </a:r>
            <a:r>
              <a:rPr sz="3000" spc="-20" dirty="0">
                <a:latin typeface="Trebuchet MS"/>
                <a:cs typeface="Trebuchet MS"/>
              </a:rPr>
              <a:t>A</a:t>
            </a:r>
            <a:r>
              <a:rPr sz="3000" spc="-5" dirty="0">
                <a:latin typeface="Trebuchet MS"/>
                <a:cs typeface="Trebuchet MS"/>
              </a:rPr>
              <a:t>r</a:t>
            </a:r>
            <a:r>
              <a:rPr sz="3000" spc="-140" dirty="0">
                <a:latin typeface="Trebuchet MS"/>
                <a:cs typeface="Trebuchet MS"/>
              </a:rPr>
              <a:t>bit</a:t>
            </a:r>
            <a:r>
              <a:rPr sz="3000" spc="-120" dirty="0">
                <a:latin typeface="Trebuchet MS"/>
                <a:cs typeface="Trebuchet MS"/>
              </a:rPr>
              <a:t>r</a:t>
            </a:r>
            <a:r>
              <a:rPr sz="3000" spc="-135" dirty="0">
                <a:latin typeface="Trebuchet MS"/>
                <a:cs typeface="Trebuchet MS"/>
              </a:rPr>
              <a:t>ária</a:t>
            </a:r>
            <a:endParaRPr sz="3000" dirty="0">
              <a:latin typeface="Trebuchet MS"/>
              <a:cs typeface="Trebuchet MS"/>
            </a:endParaRPr>
          </a:p>
        </p:txBody>
      </p:sp>
      <p:sp>
        <p:nvSpPr>
          <p:cNvPr id="10" name="object 10"/>
          <p:cNvSpPr txBox="1"/>
          <p:nvPr/>
        </p:nvSpPr>
        <p:spPr>
          <a:xfrm>
            <a:off x="304801" y="5583122"/>
            <a:ext cx="8610600" cy="936154"/>
          </a:xfrm>
          <a:prstGeom prst="rect">
            <a:avLst/>
          </a:prstGeom>
        </p:spPr>
        <p:txBody>
          <a:bodyPr vert="horz" wrap="square" lIns="0" tIns="12700" rIns="0" bIns="0" rtlCol="0">
            <a:spAutoFit/>
          </a:bodyPr>
          <a:lstStyle/>
          <a:p>
            <a:pPr marL="12700" marR="5080" algn="just">
              <a:lnSpc>
                <a:spcPct val="100000"/>
              </a:lnSpc>
              <a:spcBef>
                <a:spcPts val="100"/>
              </a:spcBef>
            </a:pPr>
            <a:r>
              <a:rPr sz="2000" i="1" spc="-90" dirty="0">
                <a:latin typeface="Arial"/>
                <a:cs typeface="Arial"/>
              </a:rPr>
              <a:t>“As </a:t>
            </a:r>
            <a:r>
              <a:rPr sz="2000" i="1" spc="-120" dirty="0">
                <a:latin typeface="Arial"/>
                <a:cs typeface="Arial"/>
              </a:rPr>
              <a:t>classificações </a:t>
            </a:r>
            <a:r>
              <a:rPr sz="2000" i="1" spc="-90" dirty="0" err="1">
                <a:latin typeface="Arial"/>
                <a:cs typeface="Arial"/>
              </a:rPr>
              <a:t>por</a:t>
            </a:r>
            <a:r>
              <a:rPr sz="2000" i="1" spc="-90" dirty="0">
                <a:latin typeface="Arial"/>
                <a:cs typeface="Arial"/>
              </a:rPr>
              <a:t> </a:t>
            </a:r>
            <a:r>
              <a:rPr sz="2000" i="1" spc="-100" dirty="0" err="1" smtClean="0">
                <a:latin typeface="Arial"/>
                <a:cs typeface="Arial"/>
              </a:rPr>
              <a:t>idade</a:t>
            </a:r>
            <a:r>
              <a:rPr sz="2000" i="1" spc="-100" dirty="0" smtClean="0">
                <a:latin typeface="Arial"/>
                <a:cs typeface="Arial"/>
              </a:rPr>
              <a:t> </a:t>
            </a:r>
            <a:r>
              <a:rPr sz="2000" i="1" spc="-105" dirty="0" err="1" smtClean="0">
                <a:latin typeface="Arial"/>
                <a:cs typeface="Arial"/>
              </a:rPr>
              <a:t>equivalem</a:t>
            </a:r>
            <a:r>
              <a:rPr sz="2000" i="1" spc="-105" dirty="0" smtClean="0">
                <a:latin typeface="Arial"/>
                <a:cs typeface="Arial"/>
              </a:rPr>
              <a:t> </a:t>
            </a:r>
            <a:r>
              <a:rPr sz="2000" i="1" spc="-145" dirty="0">
                <a:latin typeface="Arial"/>
                <a:cs typeface="Arial"/>
              </a:rPr>
              <a:t>sempre </a:t>
            </a:r>
            <a:r>
              <a:rPr sz="2000" i="1" spc="-100" dirty="0">
                <a:latin typeface="Arial"/>
                <a:cs typeface="Arial"/>
              </a:rPr>
              <a:t>a </a:t>
            </a:r>
            <a:r>
              <a:rPr sz="2000" i="1" spc="-85" dirty="0">
                <a:latin typeface="Arial"/>
                <a:cs typeface="Arial"/>
              </a:rPr>
              <a:t>impor </a:t>
            </a:r>
            <a:r>
              <a:rPr sz="2000" i="1" spc="-55" dirty="0">
                <a:latin typeface="Arial"/>
                <a:cs typeface="Arial"/>
              </a:rPr>
              <a:t>limites </a:t>
            </a:r>
            <a:r>
              <a:rPr sz="2000" i="1" spc="-200" dirty="0">
                <a:latin typeface="Arial"/>
                <a:cs typeface="Arial"/>
              </a:rPr>
              <a:t>e </a:t>
            </a:r>
            <a:r>
              <a:rPr sz="2000" i="1" spc="-100" dirty="0">
                <a:latin typeface="Arial"/>
                <a:cs typeface="Arial"/>
              </a:rPr>
              <a:t>a </a:t>
            </a:r>
            <a:r>
              <a:rPr sz="2000" i="1" spc="-90" dirty="0">
                <a:latin typeface="Arial"/>
                <a:cs typeface="Arial"/>
              </a:rPr>
              <a:t>produzir  </a:t>
            </a:r>
            <a:r>
              <a:rPr sz="2000" i="1" spc="-110" dirty="0">
                <a:latin typeface="Arial"/>
                <a:cs typeface="Arial"/>
              </a:rPr>
              <a:t>uma</a:t>
            </a:r>
            <a:r>
              <a:rPr sz="2000" i="1" spc="-135" dirty="0">
                <a:latin typeface="Arial"/>
                <a:cs typeface="Arial"/>
              </a:rPr>
              <a:t> </a:t>
            </a:r>
            <a:r>
              <a:rPr sz="2000" i="1" spc="-114" dirty="0">
                <a:latin typeface="Arial"/>
                <a:cs typeface="Arial"/>
              </a:rPr>
              <a:t>ordem</a:t>
            </a:r>
            <a:r>
              <a:rPr sz="2000" i="1" spc="-130" dirty="0">
                <a:latin typeface="Arial"/>
                <a:cs typeface="Arial"/>
              </a:rPr>
              <a:t> </a:t>
            </a:r>
            <a:r>
              <a:rPr sz="2000" i="1" spc="-100" dirty="0">
                <a:latin typeface="Arial"/>
                <a:cs typeface="Arial"/>
              </a:rPr>
              <a:t>à</a:t>
            </a:r>
            <a:r>
              <a:rPr sz="2000" i="1" spc="-135" dirty="0">
                <a:latin typeface="Arial"/>
                <a:cs typeface="Arial"/>
              </a:rPr>
              <a:t> </a:t>
            </a:r>
            <a:r>
              <a:rPr sz="2000" i="1" spc="-80" dirty="0">
                <a:latin typeface="Arial"/>
                <a:cs typeface="Arial"/>
              </a:rPr>
              <a:t>qual</a:t>
            </a:r>
            <a:r>
              <a:rPr sz="2000" i="1" spc="-135" dirty="0">
                <a:latin typeface="Arial"/>
                <a:cs typeface="Arial"/>
              </a:rPr>
              <a:t> </a:t>
            </a:r>
            <a:r>
              <a:rPr sz="2000" i="1" spc="-114" dirty="0">
                <a:latin typeface="Arial"/>
                <a:cs typeface="Arial"/>
              </a:rPr>
              <a:t>cada</a:t>
            </a:r>
            <a:r>
              <a:rPr sz="2000" i="1" spc="-130" dirty="0">
                <a:latin typeface="Arial"/>
                <a:cs typeface="Arial"/>
              </a:rPr>
              <a:t> </a:t>
            </a:r>
            <a:r>
              <a:rPr sz="2000" i="1" spc="-114" dirty="0">
                <a:latin typeface="Arial"/>
                <a:cs typeface="Arial"/>
              </a:rPr>
              <a:t>um</a:t>
            </a:r>
            <a:r>
              <a:rPr sz="2000" i="1" spc="-135" dirty="0">
                <a:latin typeface="Arial"/>
                <a:cs typeface="Arial"/>
              </a:rPr>
              <a:t> </a:t>
            </a:r>
            <a:r>
              <a:rPr sz="2000" i="1" spc="-200" dirty="0">
                <a:latin typeface="Arial"/>
                <a:cs typeface="Arial"/>
              </a:rPr>
              <a:t>se</a:t>
            </a:r>
            <a:r>
              <a:rPr sz="2000" i="1" spc="-150" dirty="0">
                <a:latin typeface="Arial"/>
                <a:cs typeface="Arial"/>
              </a:rPr>
              <a:t> </a:t>
            </a:r>
            <a:r>
              <a:rPr sz="2000" i="1" spc="-140" dirty="0">
                <a:latin typeface="Arial"/>
                <a:cs typeface="Arial"/>
              </a:rPr>
              <a:t>deve</a:t>
            </a:r>
            <a:r>
              <a:rPr sz="2000" i="1" spc="-145" dirty="0">
                <a:latin typeface="Arial"/>
                <a:cs typeface="Arial"/>
              </a:rPr>
              <a:t> </a:t>
            </a:r>
            <a:r>
              <a:rPr sz="2000" i="1" spc="-60" dirty="0">
                <a:latin typeface="Arial"/>
                <a:cs typeface="Arial"/>
              </a:rPr>
              <a:t>ater,</a:t>
            </a:r>
            <a:r>
              <a:rPr sz="2000" i="1" spc="-135" dirty="0">
                <a:latin typeface="Arial"/>
                <a:cs typeface="Arial"/>
              </a:rPr>
              <a:t> </a:t>
            </a:r>
            <a:r>
              <a:rPr sz="2000" i="1" spc="-95" dirty="0">
                <a:latin typeface="Arial"/>
                <a:cs typeface="Arial"/>
              </a:rPr>
              <a:t>na</a:t>
            </a:r>
            <a:r>
              <a:rPr sz="2000" i="1" spc="-135" dirty="0">
                <a:latin typeface="Arial"/>
                <a:cs typeface="Arial"/>
              </a:rPr>
              <a:t> </a:t>
            </a:r>
            <a:r>
              <a:rPr sz="2000" i="1" spc="-80" dirty="0">
                <a:latin typeface="Arial"/>
                <a:cs typeface="Arial"/>
              </a:rPr>
              <a:t>qual</a:t>
            </a:r>
            <a:r>
              <a:rPr sz="2000" i="1" spc="-135" dirty="0">
                <a:latin typeface="Arial"/>
                <a:cs typeface="Arial"/>
              </a:rPr>
              <a:t> </a:t>
            </a:r>
            <a:r>
              <a:rPr sz="2000" i="1" spc="-114" dirty="0">
                <a:latin typeface="Arial"/>
                <a:cs typeface="Arial"/>
              </a:rPr>
              <a:t>cada</a:t>
            </a:r>
            <a:r>
              <a:rPr sz="2000" i="1" spc="-135" dirty="0">
                <a:latin typeface="Arial"/>
                <a:cs typeface="Arial"/>
              </a:rPr>
              <a:t> </a:t>
            </a:r>
            <a:r>
              <a:rPr sz="2000" i="1" spc="-114" dirty="0">
                <a:latin typeface="Arial"/>
                <a:cs typeface="Arial"/>
              </a:rPr>
              <a:t>um</a:t>
            </a:r>
            <a:r>
              <a:rPr sz="2000" i="1" spc="-130" dirty="0">
                <a:latin typeface="Arial"/>
                <a:cs typeface="Arial"/>
              </a:rPr>
              <a:t> </a:t>
            </a:r>
            <a:r>
              <a:rPr sz="2000" i="1" spc="-140" dirty="0">
                <a:latin typeface="Arial"/>
                <a:cs typeface="Arial"/>
              </a:rPr>
              <a:t>deve </a:t>
            </a:r>
            <a:r>
              <a:rPr sz="2000" i="1" spc="-90" dirty="0">
                <a:latin typeface="Arial"/>
                <a:cs typeface="Arial"/>
              </a:rPr>
              <a:t>manter-se</a:t>
            </a:r>
            <a:r>
              <a:rPr sz="2000" i="1" spc="-140" dirty="0">
                <a:latin typeface="Arial"/>
                <a:cs typeface="Arial"/>
              </a:rPr>
              <a:t> </a:t>
            </a:r>
            <a:r>
              <a:rPr sz="2000" i="1" spc="-100" dirty="0">
                <a:latin typeface="Arial"/>
                <a:cs typeface="Arial"/>
              </a:rPr>
              <a:t>no</a:t>
            </a:r>
            <a:r>
              <a:rPr sz="2000" i="1" spc="-140" dirty="0">
                <a:latin typeface="Arial"/>
                <a:cs typeface="Arial"/>
              </a:rPr>
              <a:t> </a:t>
            </a:r>
            <a:r>
              <a:rPr sz="2000" i="1" spc="-175" dirty="0">
                <a:latin typeface="Arial"/>
                <a:cs typeface="Arial"/>
              </a:rPr>
              <a:t>seu  </a:t>
            </a:r>
            <a:r>
              <a:rPr sz="2000" i="1" spc="-30" dirty="0">
                <a:latin typeface="Arial"/>
                <a:cs typeface="Arial"/>
              </a:rPr>
              <a:t>lugar”</a:t>
            </a:r>
            <a:endParaRPr sz="2000" dirty="0">
              <a:latin typeface="Arial"/>
              <a:cs typeface="Arial"/>
            </a:endParaRPr>
          </a:p>
          <a:p>
            <a:pPr marL="12700" algn="just">
              <a:lnSpc>
                <a:spcPct val="100000"/>
              </a:lnSpc>
              <a:spcBef>
                <a:spcPts val="10"/>
              </a:spcBef>
            </a:pPr>
            <a:r>
              <a:rPr sz="2000" spc="-120" dirty="0">
                <a:latin typeface="Trebuchet MS"/>
                <a:cs typeface="Trebuchet MS"/>
              </a:rPr>
              <a:t>(p.</a:t>
            </a:r>
            <a:r>
              <a:rPr sz="2000" spc="-204" dirty="0">
                <a:latin typeface="Trebuchet MS"/>
                <a:cs typeface="Trebuchet MS"/>
              </a:rPr>
              <a:t> </a:t>
            </a:r>
            <a:r>
              <a:rPr sz="2000" spc="-114" dirty="0">
                <a:latin typeface="Trebuchet MS"/>
                <a:cs typeface="Trebuchet MS"/>
              </a:rPr>
              <a:t>152).</a:t>
            </a:r>
            <a:endParaRPr sz="2000" dirty="0">
              <a:latin typeface="Trebuchet MS"/>
              <a:cs typeface="Trebuchet MS"/>
            </a:endParaRPr>
          </a:p>
        </p:txBody>
      </p:sp>
      <p:sp>
        <p:nvSpPr>
          <p:cNvPr id="11" name="object 11"/>
          <p:cNvSpPr txBox="1"/>
          <p:nvPr/>
        </p:nvSpPr>
        <p:spPr>
          <a:xfrm>
            <a:off x="585927" y="1645412"/>
            <a:ext cx="7967345" cy="629018"/>
          </a:xfrm>
          <a:prstGeom prst="rect">
            <a:avLst/>
          </a:prstGeom>
        </p:spPr>
        <p:txBody>
          <a:bodyPr vert="horz" wrap="square" lIns="0" tIns="13335" rIns="0" bIns="0" rtlCol="0">
            <a:spAutoFit/>
          </a:bodyPr>
          <a:lstStyle/>
          <a:p>
            <a:pPr algn="ctr">
              <a:lnSpc>
                <a:spcPct val="100000"/>
              </a:lnSpc>
              <a:spcBef>
                <a:spcPts val="105"/>
              </a:spcBef>
            </a:pPr>
            <a:r>
              <a:rPr sz="2000" spc="170" dirty="0">
                <a:latin typeface="Arial"/>
                <a:cs typeface="Arial"/>
              </a:rPr>
              <a:t>“ </a:t>
            </a:r>
            <a:r>
              <a:rPr sz="2000" spc="-160" dirty="0">
                <a:latin typeface="Arial"/>
                <a:cs typeface="Arial"/>
              </a:rPr>
              <a:t>A </a:t>
            </a:r>
            <a:r>
              <a:rPr sz="2000" spc="-30" dirty="0">
                <a:latin typeface="Arial"/>
                <a:cs typeface="Arial"/>
              </a:rPr>
              <a:t>fronteira </a:t>
            </a:r>
            <a:r>
              <a:rPr sz="2000" spc="-40" dirty="0">
                <a:latin typeface="Arial"/>
                <a:cs typeface="Arial"/>
              </a:rPr>
              <a:t>entre </a:t>
            </a:r>
            <a:r>
              <a:rPr sz="2000" spc="-50" dirty="0">
                <a:latin typeface="Arial"/>
                <a:cs typeface="Arial"/>
              </a:rPr>
              <a:t>juventude </a:t>
            </a:r>
            <a:r>
              <a:rPr sz="2000" spc="-110" dirty="0">
                <a:latin typeface="Arial"/>
                <a:cs typeface="Arial"/>
              </a:rPr>
              <a:t>e </a:t>
            </a:r>
            <a:r>
              <a:rPr sz="2000" spc="-75" dirty="0">
                <a:latin typeface="Arial"/>
                <a:cs typeface="Arial"/>
              </a:rPr>
              <a:t>velhice </a:t>
            </a:r>
            <a:r>
              <a:rPr sz="2000" spc="-110" dirty="0">
                <a:latin typeface="Arial"/>
                <a:cs typeface="Arial"/>
              </a:rPr>
              <a:t>é </a:t>
            </a:r>
            <a:r>
              <a:rPr sz="2000" spc="-85" dirty="0">
                <a:latin typeface="Arial"/>
                <a:cs typeface="Arial"/>
              </a:rPr>
              <a:t>em </a:t>
            </a:r>
            <a:r>
              <a:rPr sz="2000" spc="-75" dirty="0">
                <a:latin typeface="Arial"/>
                <a:cs typeface="Arial"/>
              </a:rPr>
              <a:t>todas </a:t>
            </a:r>
            <a:r>
              <a:rPr sz="2000" spc="-170" dirty="0">
                <a:latin typeface="Arial"/>
                <a:cs typeface="Arial"/>
              </a:rPr>
              <a:t>as </a:t>
            </a:r>
            <a:r>
              <a:rPr sz="2000" spc="-105" dirty="0">
                <a:latin typeface="Arial"/>
                <a:cs typeface="Arial"/>
              </a:rPr>
              <a:t>sociedades </a:t>
            </a:r>
            <a:r>
              <a:rPr sz="2000" spc="-90" dirty="0">
                <a:latin typeface="Arial"/>
                <a:cs typeface="Arial"/>
              </a:rPr>
              <a:t>uma </a:t>
            </a:r>
            <a:r>
              <a:rPr sz="2000" spc="-95" dirty="0">
                <a:latin typeface="Arial"/>
                <a:cs typeface="Arial"/>
              </a:rPr>
              <a:t>parada </a:t>
            </a:r>
            <a:r>
              <a:rPr sz="2000" spc="-85" dirty="0" err="1">
                <a:latin typeface="Arial"/>
                <a:cs typeface="Arial"/>
              </a:rPr>
              <a:t>em</a:t>
            </a:r>
            <a:r>
              <a:rPr sz="2000" spc="-325" dirty="0">
                <a:latin typeface="Arial"/>
                <a:cs typeface="Arial"/>
              </a:rPr>
              <a:t> </a:t>
            </a:r>
            <a:r>
              <a:rPr lang="pt-BR" sz="2000" spc="-325" dirty="0" smtClean="0">
                <a:latin typeface="Arial"/>
                <a:cs typeface="Arial"/>
              </a:rPr>
              <a:t> </a:t>
            </a:r>
            <a:r>
              <a:rPr sz="2000" spc="-65" dirty="0" err="1" smtClean="0">
                <a:latin typeface="Arial"/>
                <a:cs typeface="Arial"/>
              </a:rPr>
              <a:t>jogo</a:t>
            </a:r>
            <a:r>
              <a:rPr lang="pt-BR" sz="2000" spc="-65" dirty="0" smtClean="0">
                <a:latin typeface="Arial"/>
                <a:cs typeface="Arial"/>
              </a:rPr>
              <a:t> </a:t>
            </a:r>
            <a:r>
              <a:rPr sz="2000" spc="-85" dirty="0" smtClean="0">
                <a:latin typeface="Arial"/>
                <a:cs typeface="Arial"/>
              </a:rPr>
              <a:t>de</a:t>
            </a:r>
            <a:r>
              <a:rPr sz="2000" spc="-100" dirty="0" smtClean="0">
                <a:latin typeface="Arial"/>
                <a:cs typeface="Arial"/>
              </a:rPr>
              <a:t> </a:t>
            </a:r>
            <a:r>
              <a:rPr sz="2000" spc="10" dirty="0" err="1">
                <a:latin typeface="Arial"/>
                <a:cs typeface="Arial"/>
              </a:rPr>
              <a:t>luta</a:t>
            </a:r>
            <a:r>
              <a:rPr sz="2000" spc="10" dirty="0" smtClean="0">
                <a:latin typeface="Arial"/>
                <a:cs typeface="Arial"/>
              </a:rPr>
              <a:t>”</a:t>
            </a:r>
            <a:r>
              <a:rPr lang="pt-BR" sz="2000" spc="10" dirty="0" smtClean="0">
                <a:latin typeface="Arial"/>
                <a:cs typeface="Arial"/>
              </a:rPr>
              <a:t> (p.151)</a:t>
            </a:r>
            <a:endParaRPr sz="20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12747"/>
            <a:ext cx="9144000" cy="1127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38471" y="1435608"/>
            <a:ext cx="67055"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435861"/>
            <a:ext cx="9144000" cy="45720"/>
          </a:xfrm>
          <a:custGeom>
            <a:avLst/>
            <a:gdLst/>
            <a:ahLst/>
            <a:cxnLst/>
            <a:rect l="l" t="t" r="r" b="b"/>
            <a:pathLst>
              <a:path w="9144000" h="45719">
                <a:moveTo>
                  <a:pt x="0" y="45720"/>
                </a:moveTo>
                <a:lnTo>
                  <a:pt x="9144000" y="45720"/>
                </a:lnTo>
                <a:lnTo>
                  <a:pt x="9144000" y="0"/>
                </a:lnTo>
                <a:lnTo>
                  <a:pt x="0" y="0"/>
                </a:lnTo>
                <a:lnTo>
                  <a:pt x="0" y="45720"/>
                </a:lnTo>
                <a:close/>
              </a:path>
            </a:pathLst>
          </a:custGeom>
          <a:solidFill>
            <a:srgbClr val="FFFFFF"/>
          </a:solidFill>
        </p:spPr>
        <p:txBody>
          <a:bodyPr wrap="square" lIns="0" tIns="0" rIns="0" bIns="0" rtlCol="0"/>
          <a:lstStyle/>
          <a:p>
            <a:endParaRPr/>
          </a:p>
        </p:txBody>
      </p:sp>
      <p:sp>
        <p:nvSpPr>
          <p:cNvPr id="5" name="object 5"/>
          <p:cNvSpPr/>
          <p:nvPr/>
        </p:nvSpPr>
        <p:spPr>
          <a:xfrm>
            <a:off x="0" y="0"/>
            <a:ext cx="9144000" cy="1433830"/>
          </a:xfrm>
          <a:custGeom>
            <a:avLst/>
            <a:gdLst/>
            <a:ahLst/>
            <a:cxnLst/>
            <a:rect l="l" t="t" r="r" b="b"/>
            <a:pathLst>
              <a:path w="9144000" h="1433830">
                <a:moveTo>
                  <a:pt x="0" y="1433702"/>
                </a:moveTo>
                <a:lnTo>
                  <a:pt x="9144000" y="1433702"/>
                </a:lnTo>
                <a:lnTo>
                  <a:pt x="9144000" y="0"/>
                </a:lnTo>
                <a:lnTo>
                  <a:pt x="0" y="0"/>
                </a:lnTo>
                <a:lnTo>
                  <a:pt x="0" y="1433702"/>
                </a:lnTo>
                <a:close/>
              </a:path>
            </a:pathLst>
          </a:custGeom>
          <a:solidFill>
            <a:srgbClr val="000000"/>
          </a:solidFill>
        </p:spPr>
        <p:txBody>
          <a:bodyPr wrap="square" lIns="0" tIns="0" rIns="0" bIns="0" rtlCol="0"/>
          <a:lstStyle/>
          <a:p>
            <a:endParaRPr/>
          </a:p>
        </p:txBody>
      </p:sp>
      <p:sp>
        <p:nvSpPr>
          <p:cNvPr id="6" name="object 6"/>
          <p:cNvSpPr/>
          <p:nvPr/>
        </p:nvSpPr>
        <p:spPr>
          <a:xfrm>
            <a:off x="224027" y="0"/>
            <a:ext cx="8535924" cy="141732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30936" y="2322576"/>
            <a:ext cx="3337560" cy="34290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1212900" y="3422650"/>
            <a:ext cx="2178050" cy="1076960"/>
          </a:xfrm>
          <a:prstGeom prst="rect">
            <a:avLst/>
          </a:prstGeom>
        </p:spPr>
        <p:txBody>
          <a:bodyPr vert="horz" wrap="square" lIns="0" tIns="67310" rIns="0" bIns="0" rtlCol="0">
            <a:spAutoFit/>
          </a:bodyPr>
          <a:lstStyle/>
          <a:p>
            <a:pPr marL="522605" marR="5080" indent="-510540">
              <a:lnSpc>
                <a:spcPts val="3960"/>
              </a:lnSpc>
              <a:spcBef>
                <a:spcPts val="530"/>
              </a:spcBef>
            </a:pPr>
            <a:r>
              <a:rPr sz="3600" spc="-90" dirty="0">
                <a:latin typeface="Trebuchet MS"/>
                <a:cs typeface="Trebuchet MS"/>
              </a:rPr>
              <a:t>Constr</a:t>
            </a:r>
            <a:r>
              <a:rPr sz="3600" spc="-110" dirty="0">
                <a:latin typeface="Trebuchet MS"/>
                <a:cs typeface="Trebuchet MS"/>
              </a:rPr>
              <a:t>u</a:t>
            </a:r>
            <a:r>
              <a:rPr sz="3600" spc="-105" dirty="0">
                <a:latin typeface="Trebuchet MS"/>
                <a:cs typeface="Trebuchet MS"/>
              </a:rPr>
              <a:t>ção  </a:t>
            </a:r>
            <a:r>
              <a:rPr sz="3600" spc="-85" dirty="0">
                <a:latin typeface="Trebuchet MS"/>
                <a:cs typeface="Trebuchet MS"/>
              </a:rPr>
              <a:t>Social</a:t>
            </a:r>
            <a:endParaRPr sz="3600">
              <a:latin typeface="Trebuchet MS"/>
              <a:cs typeface="Trebuchet MS"/>
            </a:endParaRPr>
          </a:p>
        </p:txBody>
      </p:sp>
      <p:sp>
        <p:nvSpPr>
          <p:cNvPr id="9" name="object 9"/>
          <p:cNvSpPr/>
          <p:nvPr/>
        </p:nvSpPr>
        <p:spPr>
          <a:xfrm>
            <a:off x="1348739" y="1586483"/>
            <a:ext cx="1901952" cy="1828800"/>
          </a:xfrm>
          <a:prstGeom prst="rect">
            <a:avLst/>
          </a:prstGeom>
          <a:blipFill>
            <a:blip r:embed="rId6"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1913889" y="1916595"/>
            <a:ext cx="781685" cy="955675"/>
          </a:xfrm>
          <a:prstGeom prst="rect">
            <a:avLst/>
          </a:prstGeom>
        </p:spPr>
        <p:txBody>
          <a:bodyPr vert="horz" wrap="square" lIns="0" tIns="111760" rIns="0" bIns="0" rtlCol="0">
            <a:spAutoFit/>
          </a:bodyPr>
          <a:lstStyle/>
          <a:p>
            <a:pPr marL="38100">
              <a:lnSpc>
                <a:spcPct val="100000"/>
              </a:lnSpc>
              <a:spcBef>
                <a:spcPts val="880"/>
              </a:spcBef>
            </a:pPr>
            <a:r>
              <a:rPr sz="2400" spc="-80" dirty="0">
                <a:solidFill>
                  <a:srgbClr val="000000"/>
                </a:solidFill>
              </a:rPr>
              <a:t>Idade</a:t>
            </a:r>
            <a:endParaRPr sz="2400"/>
          </a:p>
          <a:p>
            <a:pPr marL="12700">
              <a:lnSpc>
                <a:spcPct val="100000"/>
              </a:lnSpc>
              <a:spcBef>
                <a:spcPts val="780"/>
              </a:spcBef>
            </a:pPr>
            <a:r>
              <a:rPr sz="2400" spc="-60" dirty="0">
                <a:solidFill>
                  <a:srgbClr val="000000"/>
                </a:solidFill>
              </a:rPr>
              <a:t>Social</a:t>
            </a:r>
            <a:endParaRPr sz="2400"/>
          </a:p>
        </p:txBody>
      </p:sp>
      <p:sp>
        <p:nvSpPr>
          <p:cNvPr id="11" name="object 11"/>
          <p:cNvSpPr/>
          <p:nvPr/>
        </p:nvSpPr>
        <p:spPr>
          <a:xfrm>
            <a:off x="1348739" y="4631435"/>
            <a:ext cx="1901952" cy="1879091"/>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1709673" y="4986883"/>
            <a:ext cx="1187450" cy="955675"/>
          </a:xfrm>
          <a:prstGeom prst="rect">
            <a:avLst/>
          </a:prstGeom>
        </p:spPr>
        <p:txBody>
          <a:bodyPr vert="horz" wrap="square" lIns="0" tIns="12700" rIns="0" bIns="0" rtlCol="0">
            <a:spAutoFit/>
          </a:bodyPr>
          <a:lstStyle/>
          <a:p>
            <a:pPr marL="12700" marR="5080" indent="229870">
              <a:lnSpc>
                <a:spcPct val="127099"/>
              </a:lnSpc>
              <a:spcBef>
                <a:spcPts val="100"/>
              </a:spcBef>
            </a:pPr>
            <a:r>
              <a:rPr sz="2400" spc="-80" dirty="0">
                <a:latin typeface="Trebuchet MS"/>
                <a:cs typeface="Trebuchet MS"/>
              </a:rPr>
              <a:t>Idade  </a:t>
            </a:r>
            <a:r>
              <a:rPr sz="2400" spc="-65" dirty="0">
                <a:latin typeface="Trebuchet MS"/>
                <a:cs typeface="Trebuchet MS"/>
              </a:rPr>
              <a:t>Biológica</a:t>
            </a:r>
            <a:endParaRPr sz="2400">
              <a:latin typeface="Trebuchet MS"/>
              <a:cs typeface="Trebuchet MS"/>
            </a:endParaRPr>
          </a:p>
        </p:txBody>
      </p:sp>
      <p:sp>
        <p:nvSpPr>
          <p:cNvPr id="13" name="object 13"/>
          <p:cNvSpPr txBox="1"/>
          <p:nvPr/>
        </p:nvSpPr>
        <p:spPr>
          <a:xfrm>
            <a:off x="4114800" y="2895600"/>
            <a:ext cx="4724400" cy="1737014"/>
          </a:xfrm>
          <a:prstGeom prst="rect">
            <a:avLst/>
          </a:prstGeom>
        </p:spPr>
        <p:txBody>
          <a:bodyPr vert="horz" wrap="square" lIns="0" tIns="13335" rIns="0" bIns="0" rtlCol="0">
            <a:spAutoFit/>
          </a:bodyPr>
          <a:lstStyle/>
          <a:p>
            <a:pPr marR="5080" algn="just">
              <a:lnSpc>
                <a:spcPct val="100000"/>
              </a:lnSpc>
            </a:pPr>
            <a:r>
              <a:rPr sz="2000" i="1" spc="105" dirty="0">
                <a:latin typeface="Arial"/>
                <a:cs typeface="Arial"/>
              </a:rPr>
              <a:t>“ </a:t>
            </a:r>
            <a:r>
              <a:rPr sz="2800" i="1" spc="-60" dirty="0">
                <a:latin typeface="Arial"/>
                <a:cs typeface="Arial"/>
              </a:rPr>
              <a:t>(...) </a:t>
            </a:r>
            <a:r>
              <a:rPr sz="2800" i="1" spc="-100" dirty="0">
                <a:latin typeface="Arial"/>
                <a:cs typeface="Arial"/>
              </a:rPr>
              <a:t>a </a:t>
            </a:r>
            <a:r>
              <a:rPr sz="2800" i="1" spc="-85" dirty="0">
                <a:latin typeface="Arial"/>
                <a:cs typeface="Arial"/>
              </a:rPr>
              <a:t>juventude </a:t>
            </a:r>
            <a:r>
              <a:rPr sz="2800" i="1" spc="-200" dirty="0">
                <a:latin typeface="Arial"/>
                <a:cs typeface="Arial"/>
              </a:rPr>
              <a:t>e </a:t>
            </a:r>
            <a:r>
              <a:rPr sz="2800" i="1" spc="-100" dirty="0">
                <a:latin typeface="Arial"/>
                <a:cs typeface="Arial"/>
              </a:rPr>
              <a:t>a </a:t>
            </a:r>
            <a:r>
              <a:rPr sz="2800" i="1" spc="-105" dirty="0">
                <a:latin typeface="Arial"/>
                <a:cs typeface="Arial"/>
              </a:rPr>
              <a:t>velhice </a:t>
            </a:r>
            <a:r>
              <a:rPr sz="2800" i="1" spc="-110" dirty="0">
                <a:latin typeface="Arial"/>
                <a:cs typeface="Arial"/>
              </a:rPr>
              <a:t>não </a:t>
            </a:r>
            <a:r>
              <a:rPr sz="2800" i="1" spc="-140" dirty="0">
                <a:latin typeface="Arial"/>
                <a:cs typeface="Arial"/>
              </a:rPr>
              <a:t>são  </a:t>
            </a:r>
            <a:r>
              <a:rPr sz="2800" i="1" spc="-114" dirty="0">
                <a:latin typeface="Arial"/>
                <a:cs typeface="Arial"/>
              </a:rPr>
              <a:t>dadas </a:t>
            </a:r>
            <a:r>
              <a:rPr sz="2800" i="1" spc="-140" dirty="0">
                <a:latin typeface="Arial"/>
                <a:cs typeface="Arial"/>
              </a:rPr>
              <a:t>mas </a:t>
            </a:r>
            <a:r>
              <a:rPr sz="2800" i="1" spc="-105" dirty="0">
                <a:latin typeface="Arial"/>
                <a:cs typeface="Arial"/>
              </a:rPr>
              <a:t>construídas </a:t>
            </a:r>
            <a:r>
              <a:rPr sz="2800" i="1" spc="-100" dirty="0">
                <a:latin typeface="Arial"/>
                <a:cs typeface="Arial"/>
              </a:rPr>
              <a:t>socialmente na  </a:t>
            </a:r>
            <a:r>
              <a:rPr sz="2800" i="1" spc="-15" dirty="0">
                <a:latin typeface="Arial"/>
                <a:cs typeface="Arial"/>
              </a:rPr>
              <a:t>luta</a:t>
            </a:r>
            <a:r>
              <a:rPr sz="2800" i="1" spc="-180" dirty="0">
                <a:latin typeface="Arial"/>
                <a:cs typeface="Arial"/>
              </a:rPr>
              <a:t> </a:t>
            </a:r>
            <a:r>
              <a:rPr sz="2800" i="1" spc="-80" dirty="0">
                <a:latin typeface="Arial"/>
                <a:cs typeface="Arial"/>
              </a:rPr>
              <a:t>entre</a:t>
            </a:r>
            <a:r>
              <a:rPr sz="2800" i="1" spc="-155" dirty="0">
                <a:latin typeface="Arial"/>
                <a:cs typeface="Arial"/>
              </a:rPr>
              <a:t> </a:t>
            </a:r>
            <a:r>
              <a:rPr sz="2800" i="1" spc="-114" dirty="0">
                <a:latin typeface="Arial"/>
                <a:cs typeface="Arial"/>
              </a:rPr>
              <a:t>jovens</a:t>
            </a:r>
            <a:r>
              <a:rPr sz="2800" i="1" spc="-150" dirty="0">
                <a:latin typeface="Arial"/>
                <a:cs typeface="Arial"/>
              </a:rPr>
              <a:t> </a:t>
            </a:r>
            <a:r>
              <a:rPr sz="2800" i="1" spc="-200" dirty="0">
                <a:latin typeface="Arial"/>
                <a:cs typeface="Arial"/>
              </a:rPr>
              <a:t>e</a:t>
            </a:r>
            <a:r>
              <a:rPr sz="2800" i="1" spc="-165" dirty="0">
                <a:latin typeface="Arial"/>
                <a:cs typeface="Arial"/>
              </a:rPr>
              <a:t> </a:t>
            </a:r>
            <a:r>
              <a:rPr sz="2800" i="1" spc="-70" dirty="0">
                <a:latin typeface="Arial"/>
                <a:cs typeface="Arial"/>
              </a:rPr>
              <a:t>velhos(...)”</a:t>
            </a:r>
            <a:r>
              <a:rPr sz="2800" i="1" spc="-180" dirty="0">
                <a:latin typeface="Arial"/>
                <a:cs typeface="Arial"/>
              </a:rPr>
              <a:t> </a:t>
            </a:r>
            <a:r>
              <a:rPr sz="2800" i="1" spc="-85" dirty="0">
                <a:latin typeface="Arial"/>
                <a:cs typeface="Arial"/>
              </a:rPr>
              <a:t>(p.</a:t>
            </a:r>
            <a:r>
              <a:rPr sz="2800" i="1" spc="-165" dirty="0">
                <a:latin typeface="Arial"/>
                <a:cs typeface="Arial"/>
              </a:rPr>
              <a:t> </a:t>
            </a:r>
            <a:r>
              <a:rPr sz="2800" i="1" spc="-155" dirty="0">
                <a:latin typeface="Arial"/>
                <a:cs typeface="Arial"/>
              </a:rPr>
              <a:t>152)</a:t>
            </a:r>
            <a:endParaRPr sz="28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027" y="0"/>
            <a:ext cx="8535924" cy="14173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61036" y="1688084"/>
            <a:ext cx="2963164" cy="1490152"/>
          </a:xfrm>
          <a:prstGeom prst="rect">
            <a:avLst/>
          </a:prstGeom>
        </p:spPr>
        <p:txBody>
          <a:bodyPr vert="horz" wrap="square" lIns="0" tIns="12700" rIns="0" bIns="0" rtlCol="0">
            <a:spAutoFit/>
          </a:bodyPr>
          <a:lstStyle/>
          <a:p>
            <a:pPr marL="332740" marR="5080" indent="-320040">
              <a:lnSpc>
                <a:spcPct val="100000"/>
              </a:lnSpc>
              <a:spcBef>
                <a:spcPts val="100"/>
              </a:spcBef>
              <a:buClr>
                <a:srgbClr val="7ED13A"/>
              </a:buClr>
              <a:buSzPct val="43750"/>
              <a:buFont typeface="Wingdings"/>
              <a:buChar char=""/>
              <a:tabLst>
                <a:tab pos="332105" algn="l"/>
                <a:tab pos="332740" algn="l"/>
              </a:tabLst>
            </a:pPr>
            <a:r>
              <a:rPr lang="pt-BR" sz="2400" spc="-110" dirty="0" smtClean="0">
                <a:latin typeface="Trebuchet MS"/>
                <a:cs typeface="Trebuchet MS"/>
              </a:rPr>
              <a:t>A i</a:t>
            </a:r>
            <a:r>
              <a:rPr sz="2400" spc="-110" dirty="0" err="1" smtClean="0">
                <a:latin typeface="Trebuchet MS"/>
                <a:cs typeface="Trebuchet MS"/>
              </a:rPr>
              <a:t>dade</a:t>
            </a:r>
            <a:r>
              <a:rPr lang="pt-BR" sz="2400" spc="-110" dirty="0" smtClean="0">
                <a:latin typeface="Trebuchet MS"/>
                <a:cs typeface="Trebuchet MS"/>
              </a:rPr>
              <a:t> é um</a:t>
            </a:r>
            <a:r>
              <a:rPr sz="2400" spc="-110" dirty="0" smtClean="0">
                <a:latin typeface="Trebuchet MS"/>
                <a:cs typeface="Trebuchet MS"/>
              </a:rPr>
              <a:t> </a:t>
            </a:r>
            <a:r>
              <a:rPr sz="2400" spc="-50" dirty="0">
                <a:latin typeface="Trebuchet MS"/>
                <a:cs typeface="Trebuchet MS"/>
              </a:rPr>
              <a:t>dado  </a:t>
            </a:r>
            <a:r>
              <a:rPr sz="2400" spc="-65" dirty="0" err="1" smtClean="0">
                <a:latin typeface="Trebuchet MS"/>
                <a:cs typeface="Trebuchet MS"/>
              </a:rPr>
              <a:t>biológico</a:t>
            </a:r>
            <a:r>
              <a:rPr lang="pt-BR" sz="2400" spc="-65" dirty="0" smtClean="0">
                <a:latin typeface="Trebuchet MS"/>
                <a:cs typeface="Trebuchet MS"/>
              </a:rPr>
              <a:t>,</a:t>
            </a:r>
            <a:r>
              <a:rPr sz="2400" spc="-65" dirty="0" smtClean="0">
                <a:latin typeface="Trebuchet MS"/>
                <a:cs typeface="Trebuchet MS"/>
              </a:rPr>
              <a:t>  </a:t>
            </a:r>
            <a:r>
              <a:rPr sz="2400" spc="-55" dirty="0">
                <a:latin typeface="Trebuchet MS"/>
                <a:cs typeface="Trebuchet MS"/>
              </a:rPr>
              <a:t>so</a:t>
            </a:r>
            <a:r>
              <a:rPr sz="2400" spc="-50" dirty="0">
                <a:latin typeface="Trebuchet MS"/>
                <a:cs typeface="Trebuchet MS"/>
              </a:rPr>
              <a:t>c</a:t>
            </a:r>
            <a:r>
              <a:rPr sz="2400" spc="-135" dirty="0">
                <a:latin typeface="Trebuchet MS"/>
                <a:cs typeface="Trebuchet MS"/>
              </a:rPr>
              <a:t>ia</a:t>
            </a:r>
            <a:r>
              <a:rPr sz="2400" spc="-110" dirty="0">
                <a:latin typeface="Trebuchet MS"/>
                <a:cs typeface="Trebuchet MS"/>
              </a:rPr>
              <a:t>l</a:t>
            </a:r>
            <a:r>
              <a:rPr sz="2400" spc="-70" dirty="0">
                <a:latin typeface="Trebuchet MS"/>
                <a:cs typeface="Trebuchet MS"/>
              </a:rPr>
              <a:t>mente  </a:t>
            </a:r>
            <a:r>
              <a:rPr sz="2400" spc="-80" dirty="0">
                <a:latin typeface="Trebuchet MS"/>
                <a:cs typeface="Trebuchet MS"/>
              </a:rPr>
              <a:t>man</a:t>
            </a:r>
            <a:r>
              <a:rPr sz="2400" spc="-45" dirty="0">
                <a:latin typeface="Trebuchet MS"/>
                <a:cs typeface="Trebuchet MS"/>
              </a:rPr>
              <a:t>i</a:t>
            </a:r>
            <a:r>
              <a:rPr sz="2400" spc="-90" dirty="0">
                <a:latin typeface="Trebuchet MS"/>
                <a:cs typeface="Trebuchet MS"/>
              </a:rPr>
              <a:t>pulá</a:t>
            </a:r>
            <a:r>
              <a:rPr sz="2400" spc="-100" dirty="0">
                <a:latin typeface="Trebuchet MS"/>
                <a:cs typeface="Trebuchet MS"/>
              </a:rPr>
              <a:t>v</a:t>
            </a:r>
            <a:r>
              <a:rPr sz="2400" spc="-135" dirty="0">
                <a:latin typeface="Trebuchet MS"/>
                <a:cs typeface="Trebuchet MS"/>
              </a:rPr>
              <a:t>el</a:t>
            </a:r>
            <a:endParaRPr sz="2400" dirty="0">
              <a:latin typeface="Trebuchet MS"/>
              <a:cs typeface="Trebuchet MS"/>
            </a:endParaRPr>
          </a:p>
        </p:txBody>
      </p:sp>
      <p:sp>
        <p:nvSpPr>
          <p:cNvPr id="4" name="object 4"/>
          <p:cNvSpPr txBox="1"/>
          <p:nvPr/>
        </p:nvSpPr>
        <p:spPr>
          <a:xfrm>
            <a:off x="161036" y="4038600"/>
            <a:ext cx="3267964" cy="1490152"/>
          </a:xfrm>
          <a:prstGeom prst="rect">
            <a:avLst/>
          </a:prstGeom>
        </p:spPr>
        <p:txBody>
          <a:bodyPr vert="horz" wrap="square" lIns="0" tIns="12700" rIns="0" bIns="0" rtlCol="0">
            <a:spAutoFit/>
          </a:bodyPr>
          <a:lstStyle/>
          <a:p>
            <a:pPr marL="332740" marR="5080" indent="-320040">
              <a:lnSpc>
                <a:spcPct val="100000"/>
              </a:lnSpc>
              <a:spcBef>
                <a:spcPts val="100"/>
              </a:spcBef>
              <a:buClr>
                <a:srgbClr val="7ED13A"/>
              </a:buClr>
              <a:buSzPct val="43750"/>
              <a:buFont typeface="Wingdings"/>
              <a:buChar char=""/>
              <a:tabLst>
                <a:tab pos="332105" algn="l"/>
                <a:tab pos="332740" algn="l"/>
              </a:tabLst>
            </a:pPr>
            <a:r>
              <a:rPr lang="pt-BR" sz="2400" spc="-114" dirty="0" smtClean="0">
                <a:latin typeface="Trebuchet MS"/>
                <a:cs typeface="Trebuchet MS"/>
              </a:rPr>
              <a:t>“</a:t>
            </a:r>
            <a:r>
              <a:rPr sz="2400" spc="-114" dirty="0" err="1" smtClean="0">
                <a:latin typeface="Trebuchet MS"/>
                <a:cs typeface="Trebuchet MS"/>
              </a:rPr>
              <a:t>Juventude</a:t>
            </a:r>
            <a:r>
              <a:rPr lang="pt-BR" sz="2400" spc="-114" dirty="0" smtClean="0">
                <a:latin typeface="Trebuchet MS"/>
                <a:cs typeface="Trebuchet MS"/>
              </a:rPr>
              <a:t>"</a:t>
            </a:r>
            <a:r>
              <a:rPr sz="2400" spc="-114" dirty="0" smtClean="0">
                <a:latin typeface="Trebuchet MS"/>
                <a:cs typeface="Trebuchet MS"/>
              </a:rPr>
              <a:t>:  </a:t>
            </a:r>
            <a:r>
              <a:rPr sz="2400" spc="-105" dirty="0">
                <a:latin typeface="Trebuchet MS"/>
                <a:cs typeface="Trebuchet MS"/>
              </a:rPr>
              <a:t>reduzir </a:t>
            </a:r>
            <a:r>
              <a:rPr sz="2400" spc="-90" dirty="0">
                <a:latin typeface="Trebuchet MS"/>
                <a:cs typeface="Trebuchet MS"/>
              </a:rPr>
              <a:t>a </a:t>
            </a:r>
            <a:r>
              <a:rPr sz="2400" spc="-40" dirty="0">
                <a:latin typeface="Trebuchet MS"/>
                <a:cs typeface="Trebuchet MS"/>
              </a:rPr>
              <a:t>um  </a:t>
            </a:r>
            <a:r>
              <a:rPr sz="2400" spc="-90" dirty="0" err="1" smtClean="0">
                <a:latin typeface="Trebuchet MS"/>
                <a:cs typeface="Trebuchet MS"/>
              </a:rPr>
              <a:t>conceito</a:t>
            </a:r>
            <a:r>
              <a:rPr lang="pt-BR" sz="2400" spc="-90" dirty="0" smtClean="0">
                <a:latin typeface="Trebuchet MS"/>
                <a:cs typeface="Trebuchet MS"/>
              </a:rPr>
              <a:t> </a:t>
            </a:r>
            <a:r>
              <a:rPr sz="2400" spc="-65" dirty="0" err="1" smtClean="0">
                <a:latin typeface="Trebuchet MS"/>
                <a:cs typeface="Trebuchet MS"/>
              </a:rPr>
              <a:t>universos</a:t>
            </a:r>
            <a:r>
              <a:rPr sz="2400" spc="-65" dirty="0" smtClean="0">
                <a:latin typeface="Trebuchet MS"/>
                <a:cs typeface="Trebuchet MS"/>
              </a:rPr>
              <a:t>  </a:t>
            </a:r>
            <a:r>
              <a:rPr sz="2400" spc="-75" dirty="0">
                <a:latin typeface="Trebuchet MS"/>
                <a:cs typeface="Trebuchet MS"/>
              </a:rPr>
              <a:t>sociais </a:t>
            </a:r>
            <a:r>
              <a:rPr sz="2400" spc="-45" dirty="0">
                <a:latin typeface="Trebuchet MS"/>
                <a:cs typeface="Trebuchet MS"/>
              </a:rPr>
              <a:t>sem</a:t>
            </a:r>
            <a:r>
              <a:rPr sz="2400" spc="-459" dirty="0">
                <a:latin typeface="Trebuchet MS"/>
                <a:cs typeface="Trebuchet MS"/>
              </a:rPr>
              <a:t> </a:t>
            </a:r>
            <a:r>
              <a:rPr sz="2400" spc="-65" dirty="0">
                <a:latin typeface="Trebuchet MS"/>
                <a:cs typeface="Trebuchet MS"/>
              </a:rPr>
              <a:t>nenhuma  </a:t>
            </a:r>
            <a:r>
              <a:rPr sz="2400" spc="-80" dirty="0">
                <a:latin typeface="Trebuchet MS"/>
                <a:cs typeface="Trebuchet MS"/>
              </a:rPr>
              <a:t>semelhança</a:t>
            </a:r>
            <a:endParaRPr sz="2400" dirty="0">
              <a:latin typeface="Trebuchet MS"/>
              <a:cs typeface="Trebuchet MS"/>
            </a:endParaRPr>
          </a:p>
        </p:txBody>
      </p:sp>
      <p:sp>
        <p:nvSpPr>
          <p:cNvPr id="5" name="object 5"/>
          <p:cNvSpPr/>
          <p:nvPr/>
        </p:nvSpPr>
        <p:spPr>
          <a:xfrm>
            <a:off x="3810000" y="1828800"/>
            <a:ext cx="1668780" cy="166420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038600" y="2209800"/>
            <a:ext cx="1219200" cy="821828"/>
          </a:xfrm>
          <a:prstGeom prst="rect">
            <a:avLst/>
          </a:prstGeom>
        </p:spPr>
        <p:txBody>
          <a:bodyPr vert="horz" wrap="square" lIns="0" tIns="41275" rIns="0" bIns="0" rtlCol="0">
            <a:spAutoFit/>
          </a:bodyPr>
          <a:lstStyle/>
          <a:p>
            <a:pPr marL="114300" marR="5080" indent="-102235">
              <a:lnSpc>
                <a:spcPct val="150000"/>
              </a:lnSpc>
              <a:spcBef>
                <a:spcPts val="325"/>
              </a:spcBef>
            </a:pPr>
            <a:r>
              <a:rPr sz="1800" b="1" spc="-30" dirty="0">
                <a:latin typeface="Trebuchet MS"/>
                <a:cs typeface="Trebuchet MS"/>
              </a:rPr>
              <a:t>Est</a:t>
            </a:r>
            <a:r>
              <a:rPr sz="1800" b="1" spc="-35" dirty="0">
                <a:latin typeface="Trebuchet MS"/>
                <a:cs typeface="Trebuchet MS"/>
              </a:rPr>
              <a:t>u</a:t>
            </a:r>
            <a:r>
              <a:rPr sz="1800" b="1" spc="-50" dirty="0">
                <a:latin typeface="Trebuchet MS"/>
                <a:cs typeface="Trebuchet MS"/>
              </a:rPr>
              <a:t>dante  </a:t>
            </a:r>
            <a:r>
              <a:rPr sz="1800" b="1" spc="-45" dirty="0">
                <a:latin typeface="Trebuchet MS"/>
                <a:cs typeface="Trebuchet MS"/>
              </a:rPr>
              <a:t>Burguês</a:t>
            </a:r>
            <a:endParaRPr sz="1800" dirty="0">
              <a:latin typeface="Trebuchet MS"/>
              <a:cs typeface="Trebuchet MS"/>
            </a:endParaRPr>
          </a:p>
        </p:txBody>
      </p:sp>
      <p:sp>
        <p:nvSpPr>
          <p:cNvPr id="7" name="object 7"/>
          <p:cNvSpPr/>
          <p:nvPr/>
        </p:nvSpPr>
        <p:spPr>
          <a:xfrm>
            <a:off x="4343400" y="3657600"/>
            <a:ext cx="763524" cy="76809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962400" y="4572000"/>
            <a:ext cx="1668780" cy="1668779"/>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4343400" y="5029200"/>
            <a:ext cx="895350" cy="720725"/>
          </a:xfrm>
          <a:prstGeom prst="rect">
            <a:avLst/>
          </a:prstGeom>
        </p:spPr>
        <p:txBody>
          <a:bodyPr vert="horz" wrap="square" lIns="0" tIns="85725" rIns="0" bIns="0" rtlCol="0">
            <a:spAutoFit/>
          </a:bodyPr>
          <a:lstStyle/>
          <a:p>
            <a:pPr algn="ctr">
              <a:lnSpc>
                <a:spcPct val="100000"/>
              </a:lnSpc>
              <a:spcBef>
                <a:spcPts val="675"/>
              </a:spcBef>
            </a:pPr>
            <a:r>
              <a:rPr sz="1800" b="1" spc="-95" dirty="0">
                <a:latin typeface="Trebuchet MS"/>
                <a:cs typeface="Trebuchet MS"/>
              </a:rPr>
              <a:t>Jovem</a:t>
            </a:r>
            <a:endParaRPr sz="1800" dirty="0">
              <a:latin typeface="Trebuchet MS"/>
              <a:cs typeface="Trebuchet MS"/>
            </a:endParaRPr>
          </a:p>
          <a:p>
            <a:pPr algn="ctr">
              <a:lnSpc>
                <a:spcPct val="100000"/>
              </a:lnSpc>
              <a:spcBef>
                <a:spcPts val="575"/>
              </a:spcBef>
            </a:pPr>
            <a:r>
              <a:rPr sz="1800" b="1" spc="-75" dirty="0">
                <a:latin typeface="Trebuchet MS"/>
                <a:cs typeface="Trebuchet MS"/>
              </a:rPr>
              <a:t>Operário</a:t>
            </a:r>
            <a:endParaRPr sz="1800" dirty="0">
              <a:latin typeface="Trebuchet MS"/>
              <a:cs typeface="Trebuchet MS"/>
            </a:endParaRPr>
          </a:p>
        </p:txBody>
      </p:sp>
      <p:sp>
        <p:nvSpPr>
          <p:cNvPr id="10" name="object 10"/>
          <p:cNvSpPr/>
          <p:nvPr/>
        </p:nvSpPr>
        <p:spPr>
          <a:xfrm>
            <a:off x="5244084" y="3721608"/>
            <a:ext cx="598932" cy="6858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952744" y="2446020"/>
            <a:ext cx="3191255" cy="3236976"/>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7090918" y="3389503"/>
            <a:ext cx="962660" cy="543560"/>
          </a:xfrm>
          <a:prstGeom prst="rect">
            <a:avLst/>
          </a:prstGeom>
        </p:spPr>
        <p:txBody>
          <a:bodyPr vert="horz" wrap="square" lIns="0" tIns="12065" rIns="0" bIns="0" rtlCol="0">
            <a:spAutoFit/>
          </a:bodyPr>
          <a:lstStyle/>
          <a:p>
            <a:pPr marL="12700">
              <a:lnSpc>
                <a:spcPct val="100000"/>
              </a:lnSpc>
              <a:spcBef>
                <a:spcPts val="95"/>
              </a:spcBef>
            </a:pPr>
            <a:r>
              <a:rPr sz="3400" b="1" spc="-25" dirty="0">
                <a:latin typeface="Trebuchet MS"/>
                <a:cs typeface="Trebuchet MS"/>
              </a:rPr>
              <a:t>Duas</a:t>
            </a:r>
            <a:endParaRPr sz="3400">
              <a:latin typeface="Trebuchet MS"/>
              <a:cs typeface="Trebuchet MS"/>
            </a:endParaRPr>
          </a:p>
        </p:txBody>
      </p:sp>
      <p:sp>
        <p:nvSpPr>
          <p:cNvPr id="13" name="object 13"/>
          <p:cNvSpPr txBox="1"/>
          <p:nvPr/>
        </p:nvSpPr>
        <p:spPr>
          <a:xfrm>
            <a:off x="6498082" y="4049344"/>
            <a:ext cx="2148840" cy="543560"/>
          </a:xfrm>
          <a:prstGeom prst="rect">
            <a:avLst/>
          </a:prstGeom>
        </p:spPr>
        <p:txBody>
          <a:bodyPr vert="horz" wrap="square" lIns="0" tIns="12065" rIns="0" bIns="0" rtlCol="0">
            <a:spAutoFit/>
          </a:bodyPr>
          <a:lstStyle/>
          <a:p>
            <a:pPr marL="12700">
              <a:lnSpc>
                <a:spcPct val="100000"/>
              </a:lnSpc>
              <a:spcBef>
                <a:spcPts val="95"/>
              </a:spcBef>
            </a:pPr>
            <a:r>
              <a:rPr sz="3400" b="1" spc="-165" dirty="0">
                <a:latin typeface="Trebuchet MS"/>
                <a:cs typeface="Trebuchet MS"/>
              </a:rPr>
              <a:t>Juventudes</a:t>
            </a:r>
            <a:endParaRPr sz="3400">
              <a:latin typeface="Trebuchet MS"/>
              <a:cs typeface="Trebuchet M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2043" y="128015"/>
            <a:ext cx="8325611" cy="121157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04800" y="1600200"/>
            <a:ext cx="8686800" cy="4371453"/>
          </a:xfrm>
          <a:prstGeom prst="rect">
            <a:avLst/>
          </a:prstGeom>
        </p:spPr>
        <p:txBody>
          <a:bodyPr vert="horz" wrap="square" lIns="0" tIns="10160" rIns="0" bIns="0" rtlCol="0">
            <a:spAutoFit/>
          </a:bodyPr>
          <a:lstStyle/>
          <a:p>
            <a:pPr marL="461009" marR="131445" indent="38100">
              <a:lnSpc>
                <a:spcPct val="101000"/>
              </a:lnSpc>
              <a:spcBef>
                <a:spcPts val="80"/>
              </a:spcBef>
              <a:buClr>
                <a:srgbClr val="7ED13A"/>
              </a:buClr>
              <a:buSzPct val="45000"/>
              <a:buFont typeface="Wingdings"/>
              <a:buChar char=""/>
              <a:tabLst>
                <a:tab pos="905510" algn="l"/>
                <a:tab pos="906144" algn="l"/>
              </a:tabLst>
            </a:pPr>
            <a:r>
              <a:rPr sz="2000" dirty="0">
                <a:latin typeface="Verdana"/>
                <a:cs typeface="Verdana"/>
              </a:rPr>
              <a:t>“Obscurecimento </a:t>
            </a:r>
            <a:r>
              <a:rPr sz="2000" spc="-5" dirty="0">
                <a:latin typeface="Verdana"/>
                <a:cs typeface="Verdana"/>
              </a:rPr>
              <a:t>das oposições </a:t>
            </a:r>
            <a:r>
              <a:rPr sz="2000" dirty="0">
                <a:latin typeface="Verdana"/>
                <a:cs typeface="Verdana"/>
              </a:rPr>
              <a:t>entre as </a:t>
            </a:r>
            <a:r>
              <a:rPr sz="2000" spc="-5" dirty="0">
                <a:latin typeface="Verdana"/>
                <a:cs typeface="Verdana"/>
              </a:rPr>
              <a:t>diferentes  juventudes de classe”: </a:t>
            </a:r>
            <a:r>
              <a:rPr sz="2000" dirty="0">
                <a:latin typeface="Verdana"/>
                <a:cs typeface="Verdana"/>
              </a:rPr>
              <a:t>chegada </a:t>
            </a:r>
            <a:r>
              <a:rPr sz="2000" spc="-5" dirty="0">
                <a:latin typeface="Verdana"/>
                <a:cs typeface="Verdana"/>
              </a:rPr>
              <a:t>das diferentes classes</a:t>
            </a:r>
            <a:r>
              <a:rPr sz="2000" spc="-105" dirty="0">
                <a:latin typeface="Verdana"/>
                <a:cs typeface="Verdana"/>
              </a:rPr>
              <a:t> </a:t>
            </a:r>
            <a:r>
              <a:rPr sz="2000" dirty="0">
                <a:latin typeface="Verdana"/>
                <a:cs typeface="Verdana"/>
              </a:rPr>
              <a:t>ao</a:t>
            </a:r>
          </a:p>
          <a:p>
            <a:pPr marL="320675" algn="ctr">
              <a:lnSpc>
                <a:spcPct val="100000"/>
              </a:lnSpc>
              <a:spcBef>
                <a:spcPts val="20"/>
              </a:spcBef>
            </a:pPr>
            <a:r>
              <a:rPr sz="2000" dirty="0" err="1">
                <a:latin typeface="Verdana"/>
                <a:cs typeface="Verdana"/>
              </a:rPr>
              <a:t>ensino</a:t>
            </a:r>
            <a:r>
              <a:rPr sz="2000" spc="-45" dirty="0">
                <a:latin typeface="Verdana"/>
                <a:cs typeface="Verdana"/>
              </a:rPr>
              <a:t> </a:t>
            </a:r>
            <a:r>
              <a:rPr sz="2000" spc="-5" dirty="0" err="1" smtClean="0">
                <a:latin typeface="Verdana"/>
                <a:cs typeface="Verdana"/>
              </a:rPr>
              <a:t>secundário</a:t>
            </a:r>
            <a:r>
              <a:rPr lang="pt-BR" sz="2000" spc="-5" dirty="0" smtClean="0">
                <a:latin typeface="Verdana"/>
                <a:cs typeface="Verdana"/>
              </a:rPr>
              <a:t> (p.154)”</a:t>
            </a:r>
            <a:endParaRPr sz="2000" dirty="0">
              <a:latin typeface="Verdana"/>
              <a:cs typeface="Verdana"/>
            </a:endParaRPr>
          </a:p>
          <a:p>
            <a:pPr>
              <a:lnSpc>
                <a:spcPct val="100000"/>
              </a:lnSpc>
            </a:pPr>
            <a:endParaRPr sz="2400" dirty="0">
              <a:latin typeface="Times New Roman"/>
              <a:cs typeface="Times New Roman"/>
            </a:endParaRPr>
          </a:p>
          <a:p>
            <a:pPr marL="598170" indent="-407670">
              <a:lnSpc>
                <a:spcPct val="100000"/>
              </a:lnSpc>
              <a:spcBef>
                <a:spcPts val="2110"/>
              </a:spcBef>
              <a:buClr>
                <a:srgbClr val="7ED13A"/>
              </a:buClr>
              <a:buSzPct val="45000"/>
              <a:buFont typeface="Wingdings"/>
              <a:buChar char=""/>
              <a:tabLst>
                <a:tab pos="409575" algn="l"/>
                <a:tab pos="598805" algn="l"/>
              </a:tabLst>
            </a:pPr>
            <a:r>
              <a:rPr sz="2000" spc="-5" dirty="0">
                <a:latin typeface="Verdana"/>
                <a:cs typeface="Verdana"/>
              </a:rPr>
              <a:t>Descoberta de </a:t>
            </a:r>
            <a:r>
              <a:rPr sz="2000" dirty="0">
                <a:latin typeface="Verdana"/>
                <a:cs typeface="Verdana"/>
              </a:rPr>
              <a:t>um estatuto </a:t>
            </a:r>
            <a:r>
              <a:rPr sz="2000" spc="-5" dirty="0">
                <a:latin typeface="Verdana"/>
                <a:cs typeface="Verdana"/>
              </a:rPr>
              <a:t>temporário: “meio criança</a:t>
            </a:r>
            <a:r>
              <a:rPr sz="2000" spc="-85" dirty="0">
                <a:latin typeface="Verdana"/>
                <a:cs typeface="Verdana"/>
              </a:rPr>
              <a:t> </a:t>
            </a:r>
            <a:r>
              <a:rPr sz="2000" dirty="0">
                <a:latin typeface="Verdana"/>
                <a:cs typeface="Verdana"/>
              </a:rPr>
              <a:t>e</a:t>
            </a:r>
          </a:p>
          <a:p>
            <a:pPr marL="320040" algn="ctr">
              <a:lnSpc>
                <a:spcPct val="100000"/>
              </a:lnSpc>
              <a:spcBef>
                <a:spcPts val="30"/>
              </a:spcBef>
            </a:pPr>
            <a:r>
              <a:rPr sz="2000" spc="-5" dirty="0">
                <a:latin typeface="Verdana"/>
                <a:cs typeface="Verdana"/>
              </a:rPr>
              <a:t>meio adulto; </a:t>
            </a:r>
            <a:r>
              <a:rPr sz="2000" dirty="0">
                <a:latin typeface="Verdana"/>
                <a:cs typeface="Verdana"/>
              </a:rPr>
              <a:t>nem </a:t>
            </a:r>
            <a:r>
              <a:rPr sz="2000" spc="-5" dirty="0">
                <a:latin typeface="Verdana"/>
                <a:cs typeface="Verdana"/>
              </a:rPr>
              <a:t>criança, </a:t>
            </a:r>
            <a:r>
              <a:rPr sz="2000" dirty="0">
                <a:latin typeface="Verdana"/>
                <a:cs typeface="Verdana"/>
              </a:rPr>
              <a:t>nem</a:t>
            </a:r>
            <a:r>
              <a:rPr sz="2000" spc="-85" dirty="0">
                <a:latin typeface="Verdana"/>
                <a:cs typeface="Verdana"/>
              </a:rPr>
              <a:t> </a:t>
            </a:r>
            <a:r>
              <a:rPr sz="2000" spc="-5" dirty="0">
                <a:latin typeface="Verdana"/>
                <a:cs typeface="Verdana"/>
              </a:rPr>
              <a:t>adulto”;</a:t>
            </a:r>
            <a:endParaRPr sz="2000" dirty="0">
              <a:latin typeface="Verdana"/>
              <a:cs typeface="Verdana"/>
            </a:endParaRPr>
          </a:p>
          <a:p>
            <a:pPr>
              <a:lnSpc>
                <a:spcPct val="100000"/>
              </a:lnSpc>
            </a:pPr>
            <a:endParaRPr sz="2400" dirty="0">
              <a:latin typeface="Times New Roman"/>
              <a:cs typeface="Times New Roman"/>
            </a:endParaRPr>
          </a:p>
          <a:p>
            <a:pPr marL="698500" lvl="1" indent="-407034">
              <a:lnSpc>
                <a:spcPct val="100000"/>
              </a:lnSpc>
              <a:spcBef>
                <a:spcPts val="2110"/>
              </a:spcBef>
              <a:buClr>
                <a:srgbClr val="7ED13A"/>
              </a:buClr>
              <a:buSzPct val="45000"/>
              <a:buFont typeface="Wingdings"/>
              <a:buChar char=""/>
              <a:tabLst>
                <a:tab pos="407670" algn="l"/>
                <a:tab pos="699135" algn="l"/>
              </a:tabLst>
            </a:pPr>
            <a:r>
              <a:rPr sz="2000" spc="-30" dirty="0">
                <a:latin typeface="Verdana"/>
                <a:cs typeface="Verdana"/>
              </a:rPr>
              <a:t>“As </a:t>
            </a:r>
            <a:r>
              <a:rPr sz="2000" spc="-5" dirty="0">
                <a:latin typeface="Verdana"/>
                <a:cs typeface="Verdana"/>
              </a:rPr>
              <a:t>escolas de </a:t>
            </a:r>
            <a:r>
              <a:rPr sz="2000" spc="-55" dirty="0">
                <a:latin typeface="Verdana"/>
                <a:cs typeface="Verdana"/>
              </a:rPr>
              <a:t>poder, </a:t>
            </a:r>
            <a:r>
              <a:rPr sz="2000" spc="-5" dirty="0">
                <a:latin typeface="Verdana"/>
                <a:cs typeface="Verdana"/>
              </a:rPr>
              <a:t>em particular </a:t>
            </a:r>
            <a:r>
              <a:rPr sz="2000" dirty="0">
                <a:latin typeface="Verdana"/>
                <a:cs typeface="Verdana"/>
              </a:rPr>
              <a:t>as </a:t>
            </a:r>
            <a:r>
              <a:rPr sz="2000" i="1" dirty="0">
                <a:latin typeface="Verdana"/>
                <a:cs typeface="Verdana"/>
              </a:rPr>
              <a:t>grandes </a:t>
            </a:r>
            <a:r>
              <a:rPr sz="2000" i="1" spc="-5" dirty="0">
                <a:latin typeface="Verdana"/>
                <a:cs typeface="Verdana"/>
              </a:rPr>
              <a:t>écoles,</a:t>
            </a:r>
            <a:endParaRPr sz="2000" dirty="0">
              <a:latin typeface="Verdana"/>
              <a:cs typeface="Verdana"/>
            </a:endParaRPr>
          </a:p>
          <a:p>
            <a:pPr marL="323215" algn="ctr">
              <a:lnSpc>
                <a:spcPct val="100000"/>
              </a:lnSpc>
              <a:spcBef>
                <a:spcPts val="25"/>
              </a:spcBef>
            </a:pPr>
            <a:r>
              <a:rPr sz="2000" spc="-5" dirty="0">
                <a:latin typeface="Verdana"/>
                <a:cs typeface="Verdana"/>
              </a:rPr>
              <a:t>colocam </a:t>
            </a:r>
            <a:r>
              <a:rPr sz="2000" dirty="0">
                <a:latin typeface="Verdana"/>
                <a:cs typeface="Verdana"/>
              </a:rPr>
              <a:t>os </a:t>
            </a:r>
            <a:r>
              <a:rPr sz="2000" spc="-10" dirty="0">
                <a:latin typeface="Verdana"/>
                <a:cs typeface="Verdana"/>
              </a:rPr>
              <a:t>jovens </a:t>
            </a:r>
            <a:r>
              <a:rPr sz="2000" dirty="0">
                <a:latin typeface="Verdana"/>
                <a:cs typeface="Verdana"/>
              </a:rPr>
              <a:t>em recintos </a:t>
            </a:r>
            <a:r>
              <a:rPr sz="2000" spc="-5" dirty="0">
                <a:latin typeface="Verdana"/>
                <a:cs typeface="Verdana"/>
              </a:rPr>
              <a:t>separados </a:t>
            </a:r>
            <a:r>
              <a:rPr sz="2000" dirty="0">
                <a:latin typeface="Verdana"/>
                <a:cs typeface="Verdana"/>
              </a:rPr>
              <a:t>do mundo”</a:t>
            </a:r>
            <a:r>
              <a:rPr sz="2000" spc="-165" dirty="0">
                <a:latin typeface="Verdana"/>
                <a:cs typeface="Verdana"/>
              </a:rPr>
              <a:t> </a:t>
            </a:r>
            <a:r>
              <a:rPr sz="2000" spc="5" dirty="0">
                <a:latin typeface="Arial"/>
                <a:cs typeface="Arial"/>
              </a:rPr>
              <a:t>→</a:t>
            </a:r>
            <a:endParaRPr sz="2000" dirty="0">
              <a:latin typeface="Arial"/>
              <a:cs typeface="Arial"/>
            </a:endParaRPr>
          </a:p>
          <a:p>
            <a:pPr marL="323215" algn="ctr">
              <a:lnSpc>
                <a:spcPct val="100000"/>
              </a:lnSpc>
              <a:spcBef>
                <a:spcPts val="25"/>
              </a:spcBef>
            </a:pPr>
            <a:r>
              <a:rPr sz="2000" spc="-5" dirty="0">
                <a:latin typeface="Verdana"/>
                <a:cs typeface="Verdana"/>
              </a:rPr>
              <a:t>“exercícios</a:t>
            </a:r>
            <a:r>
              <a:rPr sz="2000" spc="-45" dirty="0">
                <a:latin typeface="Verdana"/>
                <a:cs typeface="Verdana"/>
              </a:rPr>
              <a:t> </a:t>
            </a:r>
            <a:r>
              <a:rPr sz="2000" spc="-5" dirty="0" err="1">
                <a:latin typeface="Verdana"/>
                <a:cs typeface="Verdana"/>
              </a:rPr>
              <a:t>vazios</a:t>
            </a:r>
            <a:r>
              <a:rPr sz="2000" spc="-5" dirty="0" smtClean="0">
                <a:latin typeface="Verdana"/>
                <a:cs typeface="Verdana"/>
              </a:rPr>
              <a:t>”;</a:t>
            </a:r>
            <a:endParaRPr lang="pt-BR" sz="2000" spc="-5" dirty="0">
              <a:latin typeface="Verdana"/>
              <a:cs typeface="Verdana"/>
            </a:endParaRPr>
          </a:p>
          <a:p>
            <a:pPr marL="323215" algn="ctr">
              <a:lnSpc>
                <a:spcPct val="100000"/>
              </a:lnSpc>
              <a:spcBef>
                <a:spcPts val="25"/>
              </a:spcBef>
              <a:buFont typeface="Arial" pitchFamily="34" charset="0"/>
              <a:buChar char="•"/>
            </a:pPr>
            <a:r>
              <a:rPr lang="pt-BR" sz="2000" spc="-5" dirty="0" smtClean="0">
                <a:latin typeface="Verdana"/>
                <a:cs typeface="Verdana"/>
              </a:rPr>
              <a:t> </a:t>
            </a:r>
            <a:r>
              <a:rPr sz="2000" spc="-5" dirty="0" err="1" smtClean="0">
                <a:latin typeface="Verdana"/>
                <a:cs typeface="Verdana"/>
              </a:rPr>
              <a:t>ruptura</a:t>
            </a:r>
            <a:r>
              <a:rPr sz="2000" spc="-5" dirty="0" smtClean="0">
                <a:latin typeface="Verdana"/>
                <a:cs typeface="Verdana"/>
              </a:rPr>
              <a:t> </a:t>
            </a:r>
            <a:r>
              <a:rPr sz="2000" dirty="0">
                <a:latin typeface="Verdana"/>
                <a:cs typeface="Verdana"/>
              </a:rPr>
              <a:t>com o </a:t>
            </a:r>
            <a:r>
              <a:rPr sz="2000" spc="-5" dirty="0">
                <a:latin typeface="Verdana"/>
                <a:cs typeface="Verdana"/>
              </a:rPr>
              <a:t>que </a:t>
            </a:r>
            <a:r>
              <a:rPr sz="2000" dirty="0">
                <a:latin typeface="Verdana"/>
                <a:cs typeface="Verdana"/>
              </a:rPr>
              <a:t>“é </a:t>
            </a:r>
            <a:r>
              <a:rPr sz="2000" spc="-5" dirty="0">
                <a:latin typeface="Verdana"/>
                <a:cs typeface="Verdana"/>
              </a:rPr>
              <a:t>óbvio”: filho de mineiro que deseja </a:t>
            </a:r>
            <a:r>
              <a:rPr sz="2000" spc="-10" dirty="0">
                <a:latin typeface="Verdana"/>
                <a:cs typeface="Verdana"/>
              </a:rPr>
              <a:t>ir  </a:t>
            </a:r>
            <a:r>
              <a:rPr sz="2000" spc="-15" dirty="0">
                <a:latin typeface="Verdana"/>
                <a:cs typeface="Verdana"/>
              </a:rPr>
              <a:t>para </a:t>
            </a:r>
            <a:r>
              <a:rPr sz="2000" dirty="0">
                <a:latin typeface="Verdana"/>
                <a:cs typeface="Verdana"/>
              </a:rPr>
              <a:t>a </a:t>
            </a:r>
            <a:r>
              <a:rPr sz="2000" spc="-5" dirty="0">
                <a:latin typeface="Verdana"/>
                <a:cs typeface="Verdana"/>
              </a:rPr>
              <a:t>mina </a:t>
            </a:r>
            <a:r>
              <a:rPr sz="2000" spc="-15" dirty="0">
                <a:latin typeface="Verdana"/>
                <a:cs typeface="Verdana"/>
              </a:rPr>
              <a:t>para </a:t>
            </a:r>
            <a:r>
              <a:rPr sz="2000" spc="-10" dirty="0">
                <a:latin typeface="Verdana"/>
                <a:cs typeface="Verdana"/>
              </a:rPr>
              <a:t>entrar </a:t>
            </a:r>
            <a:r>
              <a:rPr sz="2000" dirty="0">
                <a:latin typeface="Verdana"/>
                <a:cs typeface="Verdana"/>
              </a:rPr>
              <a:t>no mundo </a:t>
            </a:r>
            <a:r>
              <a:rPr sz="2000" spc="-5" dirty="0">
                <a:latin typeface="Verdana"/>
                <a:cs typeface="Verdana"/>
              </a:rPr>
              <a:t>dos</a:t>
            </a:r>
            <a:r>
              <a:rPr sz="2000" spc="-70" dirty="0">
                <a:latin typeface="Verdana"/>
                <a:cs typeface="Verdana"/>
              </a:rPr>
              <a:t> </a:t>
            </a:r>
            <a:r>
              <a:rPr sz="2000" spc="-5" dirty="0">
                <a:latin typeface="Verdana"/>
                <a:cs typeface="Verdana"/>
              </a:rPr>
              <a:t>adultos</a:t>
            </a:r>
            <a:endParaRPr sz="2000" dirty="0">
              <a:latin typeface="Verdana"/>
              <a:cs typeface="Verdan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6523" y="1788922"/>
            <a:ext cx="8278877" cy="3284489"/>
          </a:xfrm>
          <a:prstGeom prst="rect">
            <a:avLst/>
          </a:prstGeom>
        </p:spPr>
        <p:txBody>
          <a:bodyPr vert="horz" wrap="square" lIns="0" tIns="73660" rIns="0" bIns="0" rtlCol="0">
            <a:spAutoFit/>
          </a:bodyPr>
          <a:lstStyle/>
          <a:p>
            <a:pPr marL="436245" marR="13970" indent="-436245">
              <a:lnSpc>
                <a:spcPts val="2140"/>
              </a:lnSpc>
              <a:spcBef>
                <a:spcPts val="580"/>
              </a:spcBef>
              <a:buClr>
                <a:srgbClr val="7ED13A"/>
              </a:buClr>
              <a:buSzPct val="45454"/>
              <a:buFont typeface="Wingdings"/>
              <a:buChar char=""/>
              <a:tabLst>
                <a:tab pos="436245" algn="l"/>
                <a:tab pos="436880" algn="l"/>
              </a:tabLst>
            </a:pPr>
            <a:r>
              <a:rPr sz="2400" spc="-5" dirty="0">
                <a:latin typeface="Verdana"/>
                <a:cs typeface="Verdana"/>
              </a:rPr>
              <a:t>Desejo </a:t>
            </a:r>
            <a:r>
              <a:rPr sz="2400" spc="-10" dirty="0">
                <a:latin typeface="Verdana"/>
                <a:cs typeface="Verdana"/>
              </a:rPr>
              <a:t>dos </a:t>
            </a:r>
            <a:r>
              <a:rPr sz="2400" spc="-5" dirty="0">
                <a:latin typeface="Verdana"/>
                <a:cs typeface="Verdana"/>
              </a:rPr>
              <a:t>adolescentes </a:t>
            </a:r>
            <a:r>
              <a:rPr sz="2400" spc="-10" dirty="0">
                <a:latin typeface="Verdana"/>
                <a:cs typeface="Verdana"/>
              </a:rPr>
              <a:t>das </a:t>
            </a:r>
            <a:r>
              <a:rPr sz="2400" spc="-5" dirty="0">
                <a:latin typeface="Verdana"/>
                <a:cs typeface="Verdana"/>
              </a:rPr>
              <a:t>classes </a:t>
            </a:r>
            <a:r>
              <a:rPr sz="2400" spc="-10" dirty="0" err="1" smtClean="0">
                <a:latin typeface="Verdana"/>
                <a:cs typeface="Verdana"/>
              </a:rPr>
              <a:t>populares</a:t>
            </a:r>
            <a:r>
              <a:rPr sz="2400" spc="-10" dirty="0">
                <a:latin typeface="Verdana"/>
                <a:cs typeface="Verdana"/>
              </a:rPr>
              <a:t>:  </a:t>
            </a:r>
            <a:r>
              <a:rPr sz="2400" spc="-5" dirty="0">
                <a:latin typeface="Verdana"/>
                <a:cs typeface="Verdana"/>
              </a:rPr>
              <a:t>sair da escola e começar a </a:t>
            </a:r>
            <a:r>
              <a:rPr sz="2400" spc="-10" dirty="0" err="1">
                <a:latin typeface="Verdana"/>
                <a:cs typeface="Verdana"/>
              </a:rPr>
              <a:t>trabalhar</a:t>
            </a:r>
            <a:r>
              <a:rPr sz="2400" spc="105" dirty="0">
                <a:latin typeface="Verdana"/>
                <a:cs typeface="Verdana"/>
              </a:rPr>
              <a:t> </a:t>
            </a:r>
            <a:r>
              <a:rPr sz="2400" spc="-5" dirty="0" err="1" smtClean="0">
                <a:latin typeface="Verdana"/>
                <a:cs typeface="Verdana"/>
              </a:rPr>
              <a:t>cedo</a:t>
            </a:r>
            <a:r>
              <a:rPr lang="pt-BR" sz="2400" spc="-5" dirty="0" smtClean="0">
                <a:latin typeface="Verdana"/>
                <a:cs typeface="Verdana"/>
              </a:rPr>
              <a:t> : </a:t>
            </a:r>
            <a:r>
              <a:rPr sz="2400" spc="-5" dirty="0" smtClean="0">
                <a:latin typeface="Verdana"/>
                <a:cs typeface="Verdana"/>
              </a:rPr>
              <a:t>a</a:t>
            </a:r>
            <a:r>
              <a:rPr lang="pt-BR" sz="2400" spc="-5" dirty="0" smtClean="0">
                <a:latin typeface="Verdana"/>
                <a:cs typeface="Verdana"/>
              </a:rPr>
              <a:t>s</a:t>
            </a:r>
            <a:r>
              <a:rPr sz="2400" spc="-5" dirty="0" err="1" smtClean="0">
                <a:latin typeface="Verdana"/>
                <a:cs typeface="Verdana"/>
              </a:rPr>
              <a:t>ce</a:t>
            </a:r>
            <a:r>
              <a:rPr lang="pt-BR" sz="2400" spc="-5" dirty="0" smtClean="0">
                <a:latin typeface="Verdana"/>
                <a:cs typeface="Verdana"/>
              </a:rPr>
              <a:t>n</a:t>
            </a:r>
            <a:r>
              <a:rPr sz="2400" spc="-5" dirty="0" err="1" smtClean="0">
                <a:latin typeface="Verdana"/>
                <a:cs typeface="Verdana"/>
              </a:rPr>
              <a:t>der</a:t>
            </a:r>
            <a:r>
              <a:rPr sz="2400" spc="-5" dirty="0" smtClean="0">
                <a:latin typeface="Verdana"/>
                <a:cs typeface="Verdana"/>
              </a:rPr>
              <a:t> </a:t>
            </a:r>
            <a:r>
              <a:rPr sz="2400" spc="-5" dirty="0">
                <a:latin typeface="Verdana"/>
                <a:cs typeface="Verdana"/>
              </a:rPr>
              <a:t>ao estatuto de </a:t>
            </a:r>
            <a:r>
              <a:rPr sz="2400" spc="-5" dirty="0" err="1" smtClean="0">
                <a:latin typeface="Verdana"/>
                <a:cs typeface="Verdana"/>
              </a:rPr>
              <a:t>adulto</a:t>
            </a:r>
            <a:r>
              <a:rPr lang="pt-BR" sz="2400" spc="-5" dirty="0" smtClean="0">
                <a:latin typeface="Verdana"/>
                <a:cs typeface="Verdana"/>
              </a:rPr>
              <a:t>.</a:t>
            </a:r>
          </a:p>
          <a:p>
            <a:pPr marL="436245" marR="13970" indent="-436245">
              <a:lnSpc>
                <a:spcPts val="2140"/>
              </a:lnSpc>
              <a:spcBef>
                <a:spcPts val="580"/>
              </a:spcBef>
              <a:buClr>
                <a:srgbClr val="7ED13A"/>
              </a:buClr>
              <a:buSzPct val="45454"/>
              <a:buFont typeface="Wingdings"/>
              <a:buChar char=""/>
              <a:tabLst>
                <a:tab pos="436245" algn="l"/>
                <a:tab pos="436880" algn="l"/>
              </a:tabLst>
            </a:pPr>
            <a:endParaRPr sz="2400" dirty="0">
              <a:latin typeface="Verdana"/>
              <a:cs typeface="Verdana"/>
            </a:endParaRPr>
          </a:p>
          <a:p>
            <a:pPr marL="478790" marR="154940" lvl="1" indent="-301625">
              <a:lnSpc>
                <a:spcPct val="81000"/>
              </a:lnSpc>
              <a:spcBef>
                <a:spcPts val="259"/>
              </a:spcBef>
              <a:buClr>
                <a:srgbClr val="7ED13A"/>
              </a:buClr>
              <a:buSzPct val="45454"/>
              <a:buFont typeface="Wingdings"/>
              <a:buChar char=""/>
              <a:tabLst>
                <a:tab pos="594995" algn="l"/>
                <a:tab pos="595630" algn="l"/>
              </a:tabLst>
            </a:pPr>
            <a:r>
              <a:rPr sz="2400" spc="-10" dirty="0" err="1" smtClean="0">
                <a:latin typeface="Verdana"/>
                <a:cs typeface="Verdana"/>
              </a:rPr>
              <a:t>Jovens</a:t>
            </a:r>
            <a:r>
              <a:rPr sz="2400" spc="-10" dirty="0" smtClean="0">
                <a:latin typeface="Verdana"/>
                <a:cs typeface="Verdana"/>
              </a:rPr>
              <a:t> </a:t>
            </a:r>
            <a:r>
              <a:rPr sz="2400" spc="-10" dirty="0">
                <a:latin typeface="Verdana"/>
                <a:cs typeface="Verdana"/>
              </a:rPr>
              <a:t>burgueses </a:t>
            </a:r>
            <a:r>
              <a:rPr sz="2400" spc="-5" dirty="0">
                <a:latin typeface="Verdana"/>
                <a:cs typeface="Verdana"/>
              </a:rPr>
              <a:t>enquanto estudantes: </a:t>
            </a:r>
            <a:r>
              <a:rPr lang="pt-BR" sz="2400" spc="-5" dirty="0" smtClean="0">
                <a:latin typeface="Verdana"/>
                <a:cs typeface="Verdana"/>
              </a:rPr>
              <a:t>com suas mochilas, andam em grupos de jovens dos dois sexos, </a:t>
            </a:r>
            <a:r>
              <a:rPr sz="2400" spc="-15" dirty="0" err="1" smtClean="0">
                <a:latin typeface="Verdana"/>
                <a:cs typeface="Verdana"/>
              </a:rPr>
              <a:t>fora</a:t>
            </a:r>
            <a:r>
              <a:rPr sz="2400" spc="-15" dirty="0" smtClean="0">
                <a:latin typeface="Verdana"/>
                <a:cs typeface="Verdana"/>
              </a:rPr>
              <a:t> </a:t>
            </a:r>
            <a:r>
              <a:rPr sz="2400" spc="-5" dirty="0">
                <a:latin typeface="Verdana"/>
                <a:cs typeface="Verdana"/>
              </a:rPr>
              <a:t>do </a:t>
            </a:r>
            <a:r>
              <a:rPr sz="2400" spc="-15" dirty="0" err="1" smtClean="0">
                <a:latin typeface="Verdana"/>
                <a:cs typeface="Verdana"/>
              </a:rPr>
              <a:t>trabalho</a:t>
            </a:r>
            <a:r>
              <a:rPr lang="pt-BR" sz="2400" spc="-15" dirty="0" smtClean="0">
                <a:latin typeface="Verdana"/>
                <a:cs typeface="Verdana"/>
              </a:rPr>
              <a:t> e</a:t>
            </a:r>
            <a:r>
              <a:rPr sz="2400" spc="-15" dirty="0" smtClean="0">
                <a:latin typeface="Verdana"/>
                <a:cs typeface="Verdana"/>
              </a:rPr>
              <a:t> </a:t>
            </a:r>
            <a:r>
              <a:rPr sz="2400" spc="-5" dirty="0">
                <a:latin typeface="Verdana"/>
                <a:cs typeface="Verdana"/>
              </a:rPr>
              <a:t>são dispensados em  </a:t>
            </a:r>
            <a:r>
              <a:rPr sz="2400" spc="-10" dirty="0">
                <a:latin typeface="Verdana"/>
                <a:cs typeface="Verdana"/>
              </a:rPr>
              <a:t>tarefas </a:t>
            </a:r>
            <a:r>
              <a:rPr sz="2400" spc="-5" dirty="0">
                <a:latin typeface="Verdana"/>
                <a:cs typeface="Verdana"/>
              </a:rPr>
              <a:t>materiais em nome </a:t>
            </a:r>
            <a:r>
              <a:rPr sz="2400" spc="-10" dirty="0">
                <a:latin typeface="Verdana"/>
                <a:cs typeface="Verdana"/>
              </a:rPr>
              <a:t>dos </a:t>
            </a:r>
            <a:r>
              <a:rPr sz="2400" spc="-5" dirty="0" err="1" smtClean="0">
                <a:latin typeface="Verdana"/>
                <a:cs typeface="Verdana"/>
              </a:rPr>
              <a:t>estudos</a:t>
            </a:r>
            <a:r>
              <a:rPr lang="pt-BR" sz="2400" spc="-5" dirty="0" smtClean="0">
                <a:latin typeface="Verdana"/>
                <a:cs typeface="Verdana"/>
              </a:rPr>
              <a:t>. </a:t>
            </a:r>
            <a:endParaRPr sz="2400" dirty="0">
              <a:latin typeface="Verdana"/>
              <a:cs typeface="Verdana"/>
            </a:endParaRPr>
          </a:p>
          <a:p>
            <a:pPr marL="430530" indent="-417830">
              <a:lnSpc>
                <a:spcPts val="2390"/>
              </a:lnSpc>
              <a:spcBef>
                <a:spcPts val="1635"/>
              </a:spcBef>
              <a:buClr>
                <a:srgbClr val="7ED13A"/>
              </a:buClr>
              <a:buSzPct val="45454"/>
              <a:buFont typeface="Wingdings"/>
              <a:buChar char=""/>
              <a:tabLst>
                <a:tab pos="429895" algn="l"/>
                <a:tab pos="431165" algn="l"/>
              </a:tabLst>
            </a:pPr>
            <a:r>
              <a:rPr sz="2400" spc="-5" dirty="0">
                <a:latin typeface="Verdana"/>
                <a:cs typeface="Verdana"/>
              </a:rPr>
              <a:t>Um </a:t>
            </a:r>
            <a:r>
              <a:rPr sz="2400" spc="-10" dirty="0">
                <a:latin typeface="Verdana"/>
                <a:cs typeface="Verdana"/>
              </a:rPr>
              <a:t>dos efeitos </a:t>
            </a:r>
            <a:r>
              <a:rPr sz="2400" spc="-5" dirty="0">
                <a:latin typeface="Verdana"/>
                <a:cs typeface="Verdana"/>
              </a:rPr>
              <a:t>fundamentais da escola:</a:t>
            </a:r>
            <a:r>
              <a:rPr sz="2400" spc="135" dirty="0">
                <a:latin typeface="Verdana"/>
                <a:cs typeface="Verdana"/>
              </a:rPr>
              <a:t> </a:t>
            </a:r>
            <a:r>
              <a:rPr sz="2400" spc="-5" dirty="0" err="1" smtClean="0">
                <a:latin typeface="Verdana"/>
                <a:cs typeface="Verdana"/>
              </a:rPr>
              <a:t>manipulação</a:t>
            </a:r>
            <a:r>
              <a:rPr lang="pt-BR" sz="2400" spc="-5" dirty="0" smtClean="0">
                <a:latin typeface="Verdana"/>
                <a:cs typeface="Verdana"/>
              </a:rPr>
              <a:t> </a:t>
            </a:r>
            <a:r>
              <a:rPr sz="2400" spc="-10" dirty="0" smtClean="0">
                <a:latin typeface="Verdana"/>
                <a:cs typeface="Verdana"/>
              </a:rPr>
              <a:t>das </a:t>
            </a:r>
            <a:r>
              <a:rPr sz="2400" spc="-10" dirty="0" err="1" smtClean="0">
                <a:latin typeface="Verdana"/>
                <a:cs typeface="Verdana"/>
              </a:rPr>
              <a:t>aspirações</a:t>
            </a:r>
            <a:r>
              <a:rPr lang="pt-BR" sz="2400" spc="-10" dirty="0" smtClean="0">
                <a:latin typeface="Verdana"/>
                <a:cs typeface="Verdana"/>
              </a:rPr>
              <a:t> (p.155).</a:t>
            </a:r>
            <a:endParaRPr sz="2400" dirty="0">
              <a:latin typeface="Verdana"/>
              <a:cs typeface="Verdana"/>
            </a:endParaRPr>
          </a:p>
        </p:txBody>
      </p:sp>
      <p:sp>
        <p:nvSpPr>
          <p:cNvPr id="3" name="object 3"/>
          <p:cNvSpPr/>
          <p:nvPr/>
        </p:nvSpPr>
        <p:spPr>
          <a:xfrm>
            <a:off x="352043" y="128015"/>
            <a:ext cx="8325611" cy="12115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752600"/>
            <a:ext cx="8458200" cy="4129785"/>
          </a:xfrm>
          <a:prstGeom prst="rect">
            <a:avLst/>
          </a:prstGeom>
        </p:spPr>
        <p:txBody>
          <a:bodyPr vert="horz" wrap="square" lIns="0" tIns="63500" rIns="0" bIns="0" rtlCol="0">
            <a:spAutoFit/>
          </a:bodyPr>
          <a:lstStyle/>
          <a:p>
            <a:pPr marL="412115" marR="20320" indent="-412115">
              <a:lnSpc>
                <a:spcPts val="1750"/>
              </a:lnSpc>
              <a:spcBef>
                <a:spcPts val="500"/>
              </a:spcBef>
              <a:buClr>
                <a:srgbClr val="7ED13A"/>
              </a:buClr>
              <a:buSzPct val="44444"/>
              <a:buFont typeface="Wingdings"/>
              <a:buChar char=""/>
              <a:tabLst>
                <a:tab pos="412115" algn="l"/>
                <a:tab pos="412750" algn="l"/>
              </a:tabLst>
            </a:pPr>
            <a:r>
              <a:rPr sz="1800" spc="-45" dirty="0">
                <a:latin typeface="Verdana"/>
                <a:cs typeface="Verdana"/>
              </a:rPr>
              <a:t>“A </a:t>
            </a:r>
            <a:r>
              <a:rPr sz="1800" spc="-5" dirty="0">
                <a:latin typeface="Verdana"/>
                <a:cs typeface="Verdana"/>
              </a:rPr>
              <a:t>escola, </a:t>
            </a:r>
            <a:r>
              <a:rPr sz="1800" dirty="0">
                <a:latin typeface="Verdana"/>
                <a:cs typeface="Verdana"/>
              </a:rPr>
              <a:t>facto </a:t>
            </a:r>
            <a:r>
              <a:rPr sz="1800" spc="-5" dirty="0">
                <a:latin typeface="Verdana"/>
                <a:cs typeface="Verdana"/>
              </a:rPr>
              <a:t>que </a:t>
            </a:r>
            <a:r>
              <a:rPr sz="1800" dirty="0">
                <a:latin typeface="Verdana"/>
                <a:cs typeface="Verdana"/>
              </a:rPr>
              <a:t>se </a:t>
            </a:r>
            <a:r>
              <a:rPr sz="1800" spc="-5" dirty="0">
                <a:latin typeface="Verdana"/>
                <a:cs typeface="Verdana"/>
              </a:rPr>
              <a:t>esquece sempre, </a:t>
            </a:r>
            <a:r>
              <a:rPr sz="1800" dirty="0">
                <a:latin typeface="Verdana"/>
                <a:cs typeface="Verdana"/>
              </a:rPr>
              <a:t>não é </a:t>
            </a:r>
            <a:r>
              <a:rPr sz="1800" spc="-5" dirty="0">
                <a:latin typeface="Verdana"/>
                <a:cs typeface="Verdana"/>
              </a:rPr>
              <a:t>simplesmente </a:t>
            </a:r>
            <a:r>
              <a:rPr sz="1800" dirty="0">
                <a:latin typeface="Verdana"/>
                <a:cs typeface="Verdana"/>
              </a:rPr>
              <a:t>um  </a:t>
            </a:r>
            <a:r>
              <a:rPr sz="1800" spc="-5" dirty="0">
                <a:latin typeface="Verdana"/>
                <a:cs typeface="Verdana"/>
              </a:rPr>
              <a:t>lugar onde </a:t>
            </a:r>
            <a:r>
              <a:rPr sz="1800" dirty="0">
                <a:latin typeface="Verdana"/>
                <a:cs typeface="Verdana"/>
              </a:rPr>
              <a:t>se </a:t>
            </a:r>
            <a:r>
              <a:rPr sz="1800" spc="-5" dirty="0">
                <a:latin typeface="Verdana"/>
                <a:cs typeface="Verdana"/>
              </a:rPr>
              <a:t>aprende </a:t>
            </a:r>
            <a:r>
              <a:rPr sz="1800" dirty="0">
                <a:latin typeface="Verdana"/>
                <a:cs typeface="Verdana"/>
              </a:rPr>
              <a:t>as </a:t>
            </a:r>
            <a:r>
              <a:rPr sz="1800" spc="-5" dirty="0">
                <a:latin typeface="Verdana"/>
                <a:cs typeface="Verdana"/>
              </a:rPr>
              <a:t>coisas, saberes, técnicas </a:t>
            </a:r>
            <a:r>
              <a:rPr sz="1800" spc="-25" dirty="0">
                <a:latin typeface="Verdana"/>
                <a:cs typeface="Verdana"/>
              </a:rPr>
              <a:t>etc.,</a:t>
            </a:r>
            <a:r>
              <a:rPr sz="1800" spc="50" dirty="0">
                <a:latin typeface="Verdana"/>
                <a:cs typeface="Verdana"/>
              </a:rPr>
              <a:t> </a:t>
            </a:r>
            <a:r>
              <a:rPr sz="1800" dirty="0">
                <a:latin typeface="Verdana"/>
                <a:cs typeface="Verdana"/>
              </a:rPr>
              <a:t>é</a:t>
            </a:r>
          </a:p>
          <a:p>
            <a:pPr marL="436245" marR="127000" algn="ctr">
              <a:lnSpc>
                <a:spcPct val="81100"/>
              </a:lnSpc>
            </a:pPr>
            <a:r>
              <a:rPr sz="1800" spc="-5" dirty="0">
                <a:latin typeface="Verdana"/>
                <a:cs typeface="Verdana"/>
              </a:rPr>
              <a:t>também </a:t>
            </a:r>
            <a:r>
              <a:rPr sz="1800" dirty="0">
                <a:latin typeface="Verdana"/>
                <a:cs typeface="Verdana"/>
              </a:rPr>
              <a:t>uma instituição </a:t>
            </a:r>
            <a:r>
              <a:rPr sz="1800" spc="-5" dirty="0">
                <a:latin typeface="Verdana"/>
                <a:cs typeface="Verdana"/>
              </a:rPr>
              <a:t>que atribuí títulos, que dizer direitos, </a:t>
            </a:r>
            <a:r>
              <a:rPr sz="1800" dirty="0">
                <a:latin typeface="Verdana"/>
                <a:cs typeface="Verdana"/>
              </a:rPr>
              <a:t>e  confere no mesmo </a:t>
            </a:r>
            <a:r>
              <a:rPr sz="1800" spc="-5" dirty="0">
                <a:latin typeface="Verdana"/>
                <a:cs typeface="Verdana"/>
              </a:rPr>
              <a:t>acto</a:t>
            </a:r>
            <a:r>
              <a:rPr sz="1800" spc="-35" dirty="0">
                <a:latin typeface="Verdana"/>
                <a:cs typeface="Verdana"/>
              </a:rPr>
              <a:t> </a:t>
            </a:r>
            <a:r>
              <a:rPr sz="1800" spc="-20" dirty="0" err="1">
                <a:latin typeface="Verdana"/>
                <a:cs typeface="Verdana"/>
              </a:rPr>
              <a:t>aspirações</a:t>
            </a:r>
            <a:r>
              <a:rPr sz="1800" spc="-20" dirty="0" smtClean="0">
                <a:latin typeface="Verdana"/>
                <a:cs typeface="Verdana"/>
              </a:rPr>
              <a:t>.”</a:t>
            </a:r>
            <a:endParaRPr sz="1800" dirty="0">
              <a:latin typeface="Verdana"/>
              <a:cs typeface="Verdana"/>
            </a:endParaRPr>
          </a:p>
          <a:p>
            <a:pPr marL="402590" marR="90805" lvl="1" indent="17145">
              <a:lnSpc>
                <a:spcPct val="80800"/>
              </a:lnSpc>
              <a:spcBef>
                <a:spcPts val="1760"/>
              </a:spcBef>
              <a:buClr>
                <a:srgbClr val="7ED13A"/>
              </a:buClr>
              <a:buSzPct val="44444"/>
              <a:buFont typeface="Wingdings"/>
              <a:buChar char=""/>
              <a:tabLst>
                <a:tab pos="818515" algn="l"/>
                <a:tab pos="819150" algn="l"/>
              </a:tabLst>
            </a:pPr>
            <a:r>
              <a:rPr sz="1800" dirty="0">
                <a:latin typeface="Verdana"/>
                <a:cs typeface="Verdana"/>
              </a:rPr>
              <a:t>“O antigo </a:t>
            </a:r>
            <a:r>
              <a:rPr sz="1800" spc="-5" dirty="0">
                <a:latin typeface="Verdana"/>
                <a:cs typeface="Verdana"/>
              </a:rPr>
              <a:t>sistema </a:t>
            </a:r>
            <a:r>
              <a:rPr sz="1800" dirty="0">
                <a:latin typeface="Verdana"/>
                <a:cs typeface="Verdana"/>
              </a:rPr>
              <a:t>escolar </a:t>
            </a:r>
            <a:r>
              <a:rPr sz="1800" spc="-5" dirty="0">
                <a:latin typeface="Verdana"/>
                <a:cs typeface="Verdana"/>
              </a:rPr>
              <a:t>produzia </a:t>
            </a:r>
            <a:r>
              <a:rPr sz="1800" dirty="0">
                <a:latin typeface="Verdana"/>
                <a:cs typeface="Verdana"/>
              </a:rPr>
              <a:t>menos confusão </a:t>
            </a:r>
            <a:r>
              <a:rPr sz="1800" spc="-5" dirty="0">
                <a:latin typeface="Verdana"/>
                <a:cs typeface="Verdana"/>
              </a:rPr>
              <a:t>que </a:t>
            </a:r>
            <a:r>
              <a:rPr sz="1800" dirty="0">
                <a:latin typeface="Verdana"/>
                <a:cs typeface="Verdana"/>
              </a:rPr>
              <a:t>o  </a:t>
            </a:r>
            <a:r>
              <a:rPr sz="1800" spc="-5" dirty="0">
                <a:latin typeface="Verdana"/>
                <a:cs typeface="Verdana"/>
              </a:rPr>
              <a:t>sistema actual </a:t>
            </a:r>
            <a:r>
              <a:rPr sz="1800" dirty="0">
                <a:latin typeface="Verdana"/>
                <a:cs typeface="Verdana"/>
              </a:rPr>
              <a:t>com as suas </a:t>
            </a:r>
            <a:r>
              <a:rPr sz="1800" spc="-5" dirty="0">
                <a:latin typeface="Verdana"/>
                <a:cs typeface="Verdana"/>
              </a:rPr>
              <a:t>alternativas complicadas, que fazem  </a:t>
            </a:r>
            <a:r>
              <a:rPr sz="1800" dirty="0">
                <a:latin typeface="Verdana"/>
                <a:cs typeface="Verdana"/>
              </a:rPr>
              <a:t>com </a:t>
            </a:r>
            <a:r>
              <a:rPr sz="1800" spc="-5" dirty="0">
                <a:latin typeface="Verdana"/>
                <a:cs typeface="Verdana"/>
              </a:rPr>
              <a:t>que </a:t>
            </a:r>
            <a:r>
              <a:rPr sz="1800" dirty="0">
                <a:latin typeface="Verdana"/>
                <a:cs typeface="Verdana"/>
              </a:rPr>
              <a:t>as </a:t>
            </a:r>
            <a:r>
              <a:rPr sz="1800" spc="-5" dirty="0">
                <a:latin typeface="Verdana"/>
                <a:cs typeface="Verdana"/>
              </a:rPr>
              <a:t>pessoas tenham </a:t>
            </a:r>
            <a:r>
              <a:rPr sz="1800" spc="-10" dirty="0">
                <a:latin typeface="Verdana"/>
                <a:cs typeface="Verdana"/>
              </a:rPr>
              <a:t>aspirações </a:t>
            </a:r>
            <a:r>
              <a:rPr sz="1800" dirty="0">
                <a:latin typeface="Verdana"/>
                <a:cs typeface="Verdana"/>
              </a:rPr>
              <a:t>mal </a:t>
            </a:r>
            <a:r>
              <a:rPr sz="1800" spc="-5" dirty="0">
                <a:latin typeface="Verdana"/>
                <a:cs typeface="Verdana"/>
              </a:rPr>
              <a:t>ajustadas </a:t>
            </a:r>
            <a:r>
              <a:rPr sz="1800" dirty="0">
                <a:latin typeface="Verdana"/>
                <a:cs typeface="Verdana"/>
              </a:rPr>
              <a:t>às</a:t>
            </a:r>
            <a:r>
              <a:rPr sz="1800" spc="50" dirty="0">
                <a:latin typeface="Verdana"/>
                <a:cs typeface="Verdana"/>
              </a:rPr>
              <a:t> </a:t>
            </a:r>
            <a:r>
              <a:rPr sz="1800" spc="-5" dirty="0">
                <a:latin typeface="Verdana"/>
                <a:cs typeface="Verdana"/>
              </a:rPr>
              <a:t>suas</a:t>
            </a:r>
            <a:endParaRPr sz="1800" dirty="0">
              <a:latin typeface="Verdana"/>
              <a:cs typeface="Verdana"/>
            </a:endParaRPr>
          </a:p>
          <a:p>
            <a:pPr marL="2899410">
              <a:lnSpc>
                <a:spcPts val="1750"/>
              </a:lnSpc>
            </a:pPr>
            <a:r>
              <a:rPr sz="1800" spc="-5" dirty="0">
                <a:latin typeface="Verdana"/>
                <a:cs typeface="Verdana"/>
              </a:rPr>
              <a:t>oportunidades</a:t>
            </a:r>
            <a:r>
              <a:rPr sz="1800" spc="-15" dirty="0">
                <a:latin typeface="Verdana"/>
                <a:cs typeface="Verdana"/>
              </a:rPr>
              <a:t> </a:t>
            </a:r>
            <a:r>
              <a:rPr sz="1800" spc="-30" dirty="0">
                <a:latin typeface="Verdana"/>
                <a:cs typeface="Verdana"/>
              </a:rPr>
              <a:t>reais.”</a:t>
            </a:r>
            <a:endParaRPr sz="1800" dirty="0">
              <a:latin typeface="Verdana"/>
              <a:cs typeface="Verdana"/>
            </a:endParaRPr>
          </a:p>
          <a:p>
            <a:pPr>
              <a:lnSpc>
                <a:spcPct val="100000"/>
              </a:lnSpc>
              <a:spcBef>
                <a:spcPts val="10"/>
              </a:spcBef>
            </a:pPr>
            <a:endParaRPr sz="3050" dirty="0">
              <a:latin typeface="Times New Roman"/>
              <a:cs typeface="Times New Roman"/>
            </a:endParaRPr>
          </a:p>
          <a:p>
            <a:pPr marL="654050" marR="179705" indent="-481330">
              <a:lnSpc>
                <a:spcPct val="80000"/>
              </a:lnSpc>
              <a:buClr>
                <a:srgbClr val="7ED13A"/>
              </a:buClr>
              <a:buSzPct val="44444"/>
              <a:buFont typeface="Wingdings"/>
              <a:buChar char=""/>
              <a:tabLst>
                <a:tab pos="572135" algn="l"/>
                <a:tab pos="572770" algn="l"/>
              </a:tabLst>
            </a:pPr>
            <a:r>
              <a:rPr sz="1800" spc="-10" dirty="0">
                <a:latin typeface="Verdana"/>
                <a:cs typeface="Verdana"/>
              </a:rPr>
              <a:t>“Ora, </a:t>
            </a:r>
            <a:r>
              <a:rPr sz="1800" spc="-5" dirty="0">
                <a:latin typeface="Verdana"/>
                <a:cs typeface="Verdana"/>
              </a:rPr>
              <a:t>quando </a:t>
            </a:r>
            <a:r>
              <a:rPr sz="1800" dirty="0">
                <a:latin typeface="Verdana"/>
                <a:cs typeface="Verdana"/>
              </a:rPr>
              <a:t>os filhos </a:t>
            </a:r>
            <a:r>
              <a:rPr sz="1800" spc="-5" dirty="0">
                <a:latin typeface="Verdana"/>
                <a:cs typeface="Verdana"/>
              </a:rPr>
              <a:t>das </a:t>
            </a:r>
            <a:r>
              <a:rPr sz="1800" dirty="0">
                <a:latin typeface="Verdana"/>
                <a:cs typeface="Verdana"/>
              </a:rPr>
              <a:t>classes </a:t>
            </a:r>
            <a:r>
              <a:rPr sz="1800" spc="-5" dirty="0">
                <a:latin typeface="Verdana"/>
                <a:cs typeface="Verdana"/>
              </a:rPr>
              <a:t>populares </a:t>
            </a:r>
            <a:r>
              <a:rPr sz="1800" dirty="0">
                <a:latin typeface="Verdana"/>
                <a:cs typeface="Verdana"/>
              </a:rPr>
              <a:t>não </a:t>
            </a:r>
            <a:r>
              <a:rPr sz="1800" spc="-5" dirty="0">
                <a:latin typeface="Verdana"/>
                <a:cs typeface="Verdana"/>
              </a:rPr>
              <a:t>acendiam </a:t>
            </a:r>
            <a:r>
              <a:rPr sz="1800" dirty="0">
                <a:latin typeface="Verdana"/>
                <a:cs typeface="Verdana"/>
              </a:rPr>
              <a:t>ao  interior </a:t>
            </a:r>
            <a:r>
              <a:rPr sz="1800" spc="-5" dirty="0">
                <a:latin typeface="Verdana"/>
                <a:cs typeface="Verdana"/>
              </a:rPr>
              <a:t>do sistema, </a:t>
            </a:r>
            <a:r>
              <a:rPr sz="1800" dirty="0">
                <a:latin typeface="Verdana"/>
                <a:cs typeface="Verdana"/>
              </a:rPr>
              <a:t>o </a:t>
            </a:r>
            <a:r>
              <a:rPr sz="1800" spc="-5" dirty="0">
                <a:latin typeface="Verdana"/>
                <a:cs typeface="Verdana"/>
              </a:rPr>
              <a:t>sistema </a:t>
            </a:r>
            <a:r>
              <a:rPr sz="1800" dirty="0">
                <a:latin typeface="Verdana"/>
                <a:cs typeface="Verdana"/>
              </a:rPr>
              <a:t>não </a:t>
            </a:r>
            <a:r>
              <a:rPr sz="1800" spc="-15" dirty="0">
                <a:latin typeface="Verdana"/>
                <a:cs typeface="Verdana"/>
              </a:rPr>
              <a:t>era </a:t>
            </a:r>
            <a:r>
              <a:rPr sz="1800" dirty="0">
                <a:latin typeface="Verdana"/>
                <a:cs typeface="Verdana"/>
              </a:rPr>
              <a:t>o </a:t>
            </a:r>
            <a:r>
              <a:rPr sz="1800" spc="-5" dirty="0" err="1" smtClean="0">
                <a:latin typeface="Verdana"/>
                <a:cs typeface="Verdana"/>
              </a:rPr>
              <a:t>mesmo</a:t>
            </a:r>
            <a:r>
              <a:rPr sz="1800" spc="-5" dirty="0" smtClean="0">
                <a:latin typeface="Verdana"/>
                <a:cs typeface="Verdana"/>
              </a:rPr>
              <a:t>”</a:t>
            </a:r>
            <a:r>
              <a:rPr lang="pt-BR" sz="1800" spc="-5" dirty="0" smtClean="0">
                <a:latin typeface="Verdana"/>
                <a:cs typeface="Verdana"/>
              </a:rPr>
              <a:t>. </a:t>
            </a:r>
          </a:p>
          <a:p>
            <a:pPr marL="654050" marR="179705" indent="-481330">
              <a:lnSpc>
                <a:spcPct val="80000"/>
              </a:lnSpc>
              <a:buClr>
                <a:srgbClr val="7ED13A"/>
              </a:buClr>
              <a:buSzPct val="44444"/>
              <a:buFont typeface="Wingdings"/>
              <a:buChar char=""/>
              <a:tabLst>
                <a:tab pos="572135" algn="l"/>
                <a:tab pos="572770" algn="l"/>
              </a:tabLst>
            </a:pPr>
            <a:endParaRPr lang="pt-BR" sz="1800" spc="-5" dirty="0" smtClean="0">
              <a:latin typeface="Verdana"/>
              <a:cs typeface="Verdana"/>
            </a:endParaRPr>
          </a:p>
          <a:p>
            <a:pPr marL="654050" marR="179705" indent="-481330">
              <a:lnSpc>
                <a:spcPct val="80000"/>
              </a:lnSpc>
              <a:buClr>
                <a:srgbClr val="7ED13A"/>
              </a:buClr>
              <a:buSzPct val="44444"/>
              <a:buFont typeface="Wingdings"/>
              <a:buChar char=""/>
              <a:tabLst>
                <a:tab pos="572135" algn="l"/>
                <a:tab pos="572770" algn="l"/>
              </a:tabLst>
            </a:pPr>
            <a:r>
              <a:rPr sz="1800" dirty="0" err="1" smtClean="0">
                <a:latin typeface="Verdana"/>
                <a:cs typeface="Verdana"/>
              </a:rPr>
              <a:t>Inflação</a:t>
            </a:r>
            <a:r>
              <a:rPr lang="pt-BR" sz="1800" dirty="0" smtClean="0">
                <a:latin typeface="Verdana"/>
                <a:cs typeface="Verdana"/>
              </a:rPr>
              <a:t> escolar</a:t>
            </a:r>
            <a:r>
              <a:rPr lang="pt-BR" dirty="0">
                <a:latin typeface="Verdana"/>
                <a:cs typeface="Verdana"/>
              </a:rPr>
              <a:t> </a:t>
            </a:r>
            <a:r>
              <a:rPr lang="pt-BR" dirty="0" smtClean="0">
                <a:latin typeface="Verdana"/>
                <a:cs typeface="Verdana"/>
              </a:rPr>
              <a:t>: </a:t>
            </a:r>
            <a:r>
              <a:rPr sz="1800" spc="-5" dirty="0" smtClean="0">
                <a:latin typeface="Verdana"/>
                <a:cs typeface="Verdana"/>
              </a:rPr>
              <a:t>“</a:t>
            </a:r>
            <a:r>
              <a:rPr lang="pt-BR" spc="-5" dirty="0" err="1">
                <a:latin typeface="Verdana"/>
                <a:cs typeface="Verdana"/>
              </a:rPr>
              <a:t>P</a:t>
            </a:r>
            <a:r>
              <a:rPr sz="1800" spc="-5" dirty="0" err="1" smtClean="0">
                <a:latin typeface="Verdana"/>
                <a:cs typeface="Verdana"/>
              </a:rPr>
              <a:t>elo</a:t>
            </a:r>
            <a:r>
              <a:rPr sz="1800" spc="-5" dirty="0" smtClean="0">
                <a:latin typeface="Verdana"/>
                <a:cs typeface="Verdana"/>
              </a:rPr>
              <a:t> </a:t>
            </a:r>
            <a:r>
              <a:rPr sz="1800" dirty="0">
                <a:latin typeface="Verdana"/>
                <a:cs typeface="Verdana"/>
              </a:rPr>
              <a:t>fato </a:t>
            </a:r>
            <a:r>
              <a:rPr sz="1800" spc="-5" dirty="0">
                <a:latin typeface="Verdana"/>
                <a:cs typeface="Verdana"/>
              </a:rPr>
              <a:t>de </a:t>
            </a:r>
            <a:r>
              <a:rPr sz="1800" dirty="0">
                <a:latin typeface="Verdana"/>
                <a:cs typeface="Verdana"/>
              </a:rPr>
              <a:t>um título </a:t>
            </a:r>
            <a:r>
              <a:rPr sz="1800" spc="-10" dirty="0">
                <a:latin typeface="Verdana"/>
                <a:cs typeface="Verdana"/>
              </a:rPr>
              <a:t>valer </a:t>
            </a:r>
            <a:r>
              <a:rPr sz="1800" spc="-5" dirty="0">
                <a:latin typeface="Verdana"/>
                <a:cs typeface="Verdana"/>
              </a:rPr>
              <a:t>sempre </a:t>
            </a:r>
            <a:r>
              <a:rPr sz="1800" dirty="0">
                <a:latin typeface="Verdana"/>
                <a:cs typeface="Verdana"/>
              </a:rPr>
              <a:t>o </a:t>
            </a:r>
            <a:r>
              <a:rPr sz="1800" spc="-5" dirty="0">
                <a:latin typeface="Verdana"/>
                <a:cs typeface="Verdana"/>
              </a:rPr>
              <a:t>que seus  portadores valem, </a:t>
            </a:r>
            <a:r>
              <a:rPr sz="1800" dirty="0">
                <a:latin typeface="Verdana"/>
                <a:cs typeface="Verdana"/>
              </a:rPr>
              <a:t>um título </a:t>
            </a:r>
            <a:r>
              <a:rPr sz="1800" spc="-5" dirty="0">
                <a:latin typeface="Verdana"/>
                <a:cs typeface="Verdana"/>
              </a:rPr>
              <a:t>que </a:t>
            </a:r>
            <a:r>
              <a:rPr sz="1800" dirty="0">
                <a:latin typeface="Verdana"/>
                <a:cs typeface="Verdana"/>
              </a:rPr>
              <a:t>se </a:t>
            </a:r>
            <a:r>
              <a:rPr sz="1800" spc="-5" dirty="0">
                <a:latin typeface="Verdana"/>
                <a:cs typeface="Verdana"/>
              </a:rPr>
              <a:t>torna </a:t>
            </a:r>
            <a:r>
              <a:rPr sz="1800" dirty="0">
                <a:latin typeface="Verdana"/>
                <a:cs typeface="Verdana"/>
              </a:rPr>
              <a:t>mais </a:t>
            </a:r>
            <a:r>
              <a:rPr sz="1800" spc="-5" dirty="0">
                <a:latin typeface="Verdana"/>
                <a:cs typeface="Verdana"/>
              </a:rPr>
              <a:t>frequente </a:t>
            </a:r>
            <a:r>
              <a:rPr sz="1800" dirty="0">
                <a:latin typeface="Verdana"/>
                <a:cs typeface="Verdana"/>
              </a:rPr>
              <a:t>é </a:t>
            </a:r>
            <a:r>
              <a:rPr sz="1800" spc="-5" dirty="0" err="1" smtClean="0">
                <a:latin typeface="Verdana"/>
                <a:cs typeface="Verdana"/>
              </a:rPr>
              <a:t>por</a:t>
            </a:r>
            <a:r>
              <a:rPr lang="pt-BR" sz="1800" spc="-5" dirty="0" smtClean="0">
                <a:latin typeface="Verdana"/>
                <a:cs typeface="Verdana"/>
              </a:rPr>
              <a:t> </a:t>
            </a:r>
            <a:r>
              <a:rPr sz="1800" dirty="0" err="1" smtClean="0">
                <a:latin typeface="Verdana"/>
                <a:cs typeface="Verdana"/>
              </a:rPr>
              <a:t>isso</a:t>
            </a:r>
            <a:r>
              <a:rPr sz="1800" dirty="0" smtClean="0">
                <a:latin typeface="Verdana"/>
                <a:cs typeface="Verdana"/>
              </a:rPr>
              <a:t> </a:t>
            </a:r>
            <a:r>
              <a:rPr sz="1800" spc="-5" dirty="0" err="1">
                <a:latin typeface="Verdana"/>
                <a:cs typeface="Verdana"/>
              </a:rPr>
              <a:t>mesmo</a:t>
            </a:r>
            <a:r>
              <a:rPr sz="1800" spc="-5" dirty="0">
                <a:latin typeface="Verdana"/>
                <a:cs typeface="Verdana"/>
              </a:rPr>
              <a:t> </a:t>
            </a:r>
            <a:r>
              <a:rPr sz="1800" spc="-10" dirty="0" err="1" smtClean="0">
                <a:latin typeface="Verdana"/>
                <a:cs typeface="Verdana"/>
              </a:rPr>
              <a:t>desvalorizado</a:t>
            </a:r>
            <a:r>
              <a:rPr lang="pt-BR" sz="1800" spc="-10" dirty="0" smtClean="0">
                <a:latin typeface="Verdana"/>
                <a:cs typeface="Verdana"/>
              </a:rPr>
              <a:t>.  Ma</a:t>
            </a:r>
            <a:r>
              <a:rPr sz="1800" dirty="0" smtClean="0">
                <a:latin typeface="Verdana"/>
                <a:cs typeface="Verdana"/>
              </a:rPr>
              <a:t>s </a:t>
            </a:r>
            <a:r>
              <a:rPr sz="1800" spc="-5" dirty="0">
                <a:latin typeface="Verdana"/>
                <a:cs typeface="Verdana"/>
              </a:rPr>
              <a:t>perde </a:t>
            </a:r>
            <a:r>
              <a:rPr sz="1800" dirty="0">
                <a:latin typeface="Verdana"/>
                <a:cs typeface="Verdana"/>
              </a:rPr>
              <a:t>ainda mais </a:t>
            </a:r>
            <a:r>
              <a:rPr sz="1800" spc="-10" dirty="0">
                <a:latin typeface="Verdana"/>
                <a:cs typeface="Verdana"/>
              </a:rPr>
              <a:t>valor </a:t>
            </a:r>
            <a:r>
              <a:rPr sz="1800" dirty="0">
                <a:latin typeface="Verdana"/>
                <a:cs typeface="Verdana"/>
              </a:rPr>
              <a:t>ao </a:t>
            </a:r>
            <a:r>
              <a:rPr sz="1800" spc="-5" dirty="0" err="1">
                <a:latin typeface="Verdana"/>
                <a:cs typeface="Verdana"/>
              </a:rPr>
              <a:t>tornar</a:t>
            </a:r>
            <a:r>
              <a:rPr sz="1800" spc="-5" dirty="0">
                <a:latin typeface="Verdana"/>
                <a:cs typeface="Verdana"/>
              </a:rPr>
              <a:t>- </a:t>
            </a:r>
            <a:r>
              <a:rPr sz="1800" dirty="0" smtClean="0">
                <a:latin typeface="Verdana"/>
                <a:cs typeface="Verdana"/>
              </a:rPr>
              <a:t>se </a:t>
            </a:r>
            <a:r>
              <a:rPr sz="1800" spc="-5" dirty="0">
                <a:latin typeface="Verdana"/>
                <a:cs typeface="Verdana"/>
              </a:rPr>
              <a:t>acessível </a:t>
            </a:r>
            <a:r>
              <a:rPr sz="1800" dirty="0">
                <a:latin typeface="Verdana"/>
                <a:cs typeface="Verdana"/>
              </a:rPr>
              <a:t>a </a:t>
            </a:r>
            <a:r>
              <a:rPr sz="1800" spc="-5" dirty="0">
                <a:latin typeface="Verdana"/>
                <a:cs typeface="Verdana"/>
              </a:rPr>
              <a:t>pessoas </a:t>
            </a:r>
            <a:r>
              <a:rPr sz="1800" dirty="0">
                <a:latin typeface="Verdana"/>
                <a:cs typeface="Verdana"/>
              </a:rPr>
              <a:t>“sem </a:t>
            </a:r>
            <a:r>
              <a:rPr sz="1800" spc="-10" dirty="0">
                <a:latin typeface="Verdana"/>
                <a:cs typeface="Verdana"/>
              </a:rPr>
              <a:t>valor </a:t>
            </a:r>
            <a:r>
              <a:rPr sz="1800" spc="-25" dirty="0">
                <a:latin typeface="Verdana"/>
                <a:cs typeface="Verdana"/>
              </a:rPr>
              <a:t>social</a:t>
            </a:r>
            <a:r>
              <a:rPr sz="1800" spc="-25" dirty="0" smtClean="0">
                <a:latin typeface="Verdana"/>
                <a:cs typeface="Verdana"/>
              </a:rPr>
              <a:t>”</a:t>
            </a:r>
            <a:r>
              <a:rPr lang="pt-BR" sz="1800" spc="-25" dirty="0" smtClean="0">
                <a:latin typeface="Verdana"/>
                <a:cs typeface="Verdana"/>
              </a:rPr>
              <a:t>.” (p. 157)</a:t>
            </a:r>
            <a:endParaRPr sz="1800" dirty="0">
              <a:latin typeface="Verdana"/>
              <a:cs typeface="Verdana"/>
            </a:endParaRPr>
          </a:p>
        </p:txBody>
      </p:sp>
      <p:sp>
        <p:nvSpPr>
          <p:cNvPr id="3" name="object 3"/>
          <p:cNvSpPr/>
          <p:nvPr/>
        </p:nvSpPr>
        <p:spPr>
          <a:xfrm>
            <a:off x="352043" y="128015"/>
            <a:ext cx="8325611" cy="12115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027" y="0"/>
            <a:ext cx="7690104" cy="14173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18236" y="1834641"/>
            <a:ext cx="7613015" cy="1489075"/>
          </a:xfrm>
          <a:prstGeom prst="rect">
            <a:avLst/>
          </a:prstGeom>
        </p:spPr>
        <p:txBody>
          <a:bodyPr vert="horz" wrap="square" lIns="0" tIns="12700" rIns="0" bIns="0" rtlCol="0">
            <a:spAutoFit/>
          </a:bodyPr>
          <a:lstStyle/>
          <a:p>
            <a:pPr marL="332105" marR="5080" indent="-320040">
              <a:lnSpc>
                <a:spcPct val="100000"/>
              </a:lnSpc>
              <a:spcBef>
                <a:spcPts val="100"/>
              </a:spcBef>
              <a:tabLst>
                <a:tab pos="332105" algn="l"/>
              </a:tabLst>
            </a:pPr>
            <a:r>
              <a:rPr sz="1900" spc="-484" dirty="0">
                <a:solidFill>
                  <a:srgbClr val="7ED13A"/>
                </a:solidFill>
                <a:latin typeface="Arial"/>
                <a:cs typeface="Arial"/>
              </a:rPr>
              <a:t>	</a:t>
            </a:r>
            <a:r>
              <a:rPr sz="2400" spc="-90" dirty="0">
                <a:solidFill>
                  <a:srgbClr val="000000"/>
                </a:solidFill>
              </a:rPr>
              <a:t>Inflação</a:t>
            </a:r>
            <a:r>
              <a:rPr sz="2400" spc="-270" dirty="0">
                <a:solidFill>
                  <a:srgbClr val="000000"/>
                </a:solidFill>
              </a:rPr>
              <a:t> </a:t>
            </a:r>
            <a:r>
              <a:rPr sz="2400" spc="-85" dirty="0">
                <a:solidFill>
                  <a:srgbClr val="000000"/>
                </a:solidFill>
              </a:rPr>
              <a:t>de</a:t>
            </a:r>
            <a:r>
              <a:rPr sz="2400" spc="-245" dirty="0">
                <a:solidFill>
                  <a:srgbClr val="000000"/>
                </a:solidFill>
              </a:rPr>
              <a:t> </a:t>
            </a:r>
            <a:r>
              <a:rPr sz="2400" spc="-90" dirty="0">
                <a:solidFill>
                  <a:srgbClr val="000000"/>
                </a:solidFill>
              </a:rPr>
              <a:t>títulos</a:t>
            </a:r>
            <a:r>
              <a:rPr sz="2400" spc="-225" dirty="0">
                <a:solidFill>
                  <a:srgbClr val="000000"/>
                </a:solidFill>
              </a:rPr>
              <a:t> </a:t>
            </a:r>
            <a:r>
              <a:rPr sz="2400" spc="-65" dirty="0">
                <a:solidFill>
                  <a:srgbClr val="000000"/>
                </a:solidFill>
              </a:rPr>
              <a:t>ocasionada</a:t>
            </a:r>
            <a:r>
              <a:rPr sz="2400" spc="-260" dirty="0">
                <a:solidFill>
                  <a:srgbClr val="000000"/>
                </a:solidFill>
              </a:rPr>
              <a:t> </a:t>
            </a:r>
            <a:r>
              <a:rPr sz="2400" spc="-105" dirty="0">
                <a:solidFill>
                  <a:srgbClr val="000000"/>
                </a:solidFill>
              </a:rPr>
              <a:t>pela</a:t>
            </a:r>
            <a:r>
              <a:rPr sz="2400" spc="-235" dirty="0">
                <a:solidFill>
                  <a:srgbClr val="000000"/>
                </a:solidFill>
              </a:rPr>
              <a:t> </a:t>
            </a:r>
            <a:r>
              <a:rPr sz="2400" spc="-80" dirty="0">
                <a:solidFill>
                  <a:srgbClr val="000000"/>
                </a:solidFill>
              </a:rPr>
              <a:t>massificação</a:t>
            </a:r>
            <a:r>
              <a:rPr sz="2400" spc="-250" dirty="0">
                <a:solidFill>
                  <a:srgbClr val="000000"/>
                </a:solidFill>
              </a:rPr>
              <a:t> </a:t>
            </a:r>
            <a:r>
              <a:rPr sz="2400" spc="-30" dirty="0">
                <a:solidFill>
                  <a:srgbClr val="000000"/>
                </a:solidFill>
              </a:rPr>
              <a:t>do</a:t>
            </a:r>
            <a:r>
              <a:rPr sz="2400" spc="-260" dirty="0">
                <a:solidFill>
                  <a:srgbClr val="000000"/>
                </a:solidFill>
              </a:rPr>
              <a:t> </a:t>
            </a:r>
            <a:r>
              <a:rPr sz="2400" spc="-60" dirty="0">
                <a:solidFill>
                  <a:srgbClr val="000000"/>
                </a:solidFill>
              </a:rPr>
              <a:t>ensino  </a:t>
            </a:r>
            <a:r>
              <a:rPr sz="2400" spc="-50" dirty="0">
                <a:solidFill>
                  <a:srgbClr val="000000"/>
                </a:solidFill>
              </a:rPr>
              <a:t>não </a:t>
            </a:r>
            <a:r>
              <a:rPr sz="2400" spc="-85" dirty="0">
                <a:solidFill>
                  <a:srgbClr val="000000"/>
                </a:solidFill>
              </a:rPr>
              <a:t>foi traduzido </a:t>
            </a:r>
            <a:r>
              <a:rPr sz="2400" spc="-60" dirty="0">
                <a:solidFill>
                  <a:srgbClr val="000000"/>
                </a:solidFill>
              </a:rPr>
              <a:t>em </a:t>
            </a:r>
            <a:r>
              <a:rPr sz="2400" spc="-80" dirty="0">
                <a:solidFill>
                  <a:srgbClr val="000000"/>
                </a:solidFill>
              </a:rPr>
              <a:t>igualdade </a:t>
            </a:r>
            <a:r>
              <a:rPr sz="2400" spc="-85" dirty="0">
                <a:solidFill>
                  <a:srgbClr val="000000"/>
                </a:solidFill>
              </a:rPr>
              <a:t>de </a:t>
            </a:r>
            <a:r>
              <a:rPr sz="2400" spc="-70" dirty="0">
                <a:solidFill>
                  <a:srgbClr val="000000"/>
                </a:solidFill>
              </a:rPr>
              <a:t>oportunidades </a:t>
            </a:r>
            <a:r>
              <a:rPr sz="2400" spc="-110" dirty="0">
                <a:solidFill>
                  <a:srgbClr val="000000"/>
                </a:solidFill>
              </a:rPr>
              <a:t>entre  </a:t>
            </a:r>
            <a:r>
              <a:rPr sz="2400" spc="-45" dirty="0">
                <a:solidFill>
                  <a:srgbClr val="000000"/>
                </a:solidFill>
              </a:rPr>
              <a:t>todos</a:t>
            </a:r>
            <a:r>
              <a:rPr sz="2400" spc="-260" dirty="0">
                <a:solidFill>
                  <a:srgbClr val="000000"/>
                </a:solidFill>
              </a:rPr>
              <a:t> </a:t>
            </a:r>
            <a:r>
              <a:rPr sz="2400" spc="-10" dirty="0">
                <a:solidFill>
                  <a:srgbClr val="000000"/>
                </a:solidFill>
              </a:rPr>
              <a:t>os</a:t>
            </a:r>
            <a:r>
              <a:rPr sz="2400" spc="-250" dirty="0">
                <a:solidFill>
                  <a:srgbClr val="000000"/>
                </a:solidFill>
              </a:rPr>
              <a:t> </a:t>
            </a:r>
            <a:r>
              <a:rPr sz="2400" spc="-75" dirty="0">
                <a:solidFill>
                  <a:srgbClr val="000000"/>
                </a:solidFill>
              </a:rPr>
              <a:t>cidadãos</a:t>
            </a:r>
            <a:r>
              <a:rPr sz="2400" spc="-245" dirty="0">
                <a:solidFill>
                  <a:srgbClr val="000000"/>
                </a:solidFill>
              </a:rPr>
              <a:t> </a:t>
            </a:r>
            <a:r>
              <a:rPr sz="2400" spc="-250" dirty="0">
                <a:solidFill>
                  <a:srgbClr val="000000"/>
                </a:solidFill>
              </a:rPr>
              <a:t>,</a:t>
            </a:r>
            <a:r>
              <a:rPr sz="2400" spc="-240" dirty="0">
                <a:solidFill>
                  <a:srgbClr val="000000"/>
                </a:solidFill>
              </a:rPr>
              <a:t> </a:t>
            </a:r>
            <a:r>
              <a:rPr sz="2400" spc="-35" dirty="0">
                <a:solidFill>
                  <a:srgbClr val="000000"/>
                </a:solidFill>
              </a:rPr>
              <a:t>mas</a:t>
            </a:r>
            <a:r>
              <a:rPr sz="2400" spc="-245" dirty="0">
                <a:solidFill>
                  <a:srgbClr val="000000"/>
                </a:solidFill>
              </a:rPr>
              <a:t> </a:t>
            </a:r>
            <a:r>
              <a:rPr sz="2400" spc="-105" dirty="0">
                <a:solidFill>
                  <a:srgbClr val="000000"/>
                </a:solidFill>
              </a:rPr>
              <a:t>pela</a:t>
            </a:r>
            <a:r>
              <a:rPr sz="2400" spc="-225" dirty="0">
                <a:solidFill>
                  <a:srgbClr val="000000"/>
                </a:solidFill>
              </a:rPr>
              <a:t> </a:t>
            </a:r>
            <a:r>
              <a:rPr sz="2400" spc="-95" dirty="0">
                <a:solidFill>
                  <a:srgbClr val="000000"/>
                </a:solidFill>
              </a:rPr>
              <a:t>frustração</a:t>
            </a:r>
            <a:r>
              <a:rPr sz="2400" spc="-270" dirty="0">
                <a:solidFill>
                  <a:srgbClr val="000000"/>
                </a:solidFill>
              </a:rPr>
              <a:t> </a:t>
            </a:r>
            <a:r>
              <a:rPr sz="2400" spc="-25" dirty="0">
                <a:solidFill>
                  <a:srgbClr val="000000"/>
                </a:solidFill>
              </a:rPr>
              <a:t>dos</a:t>
            </a:r>
            <a:r>
              <a:rPr sz="2400" spc="-240" dirty="0">
                <a:solidFill>
                  <a:srgbClr val="000000"/>
                </a:solidFill>
              </a:rPr>
              <a:t> </a:t>
            </a:r>
            <a:r>
              <a:rPr sz="2400" spc="-80" dirty="0">
                <a:solidFill>
                  <a:srgbClr val="000000"/>
                </a:solidFill>
              </a:rPr>
              <a:t>estudantes</a:t>
            </a:r>
            <a:r>
              <a:rPr sz="2400" spc="-225" dirty="0">
                <a:solidFill>
                  <a:srgbClr val="000000"/>
                </a:solidFill>
              </a:rPr>
              <a:t> </a:t>
            </a:r>
            <a:r>
              <a:rPr sz="2400" spc="-85" dirty="0">
                <a:solidFill>
                  <a:srgbClr val="000000"/>
                </a:solidFill>
              </a:rPr>
              <a:t>de  </a:t>
            </a:r>
            <a:r>
              <a:rPr sz="2400" spc="-70" dirty="0">
                <a:solidFill>
                  <a:srgbClr val="000000"/>
                </a:solidFill>
              </a:rPr>
              <a:t>toda </a:t>
            </a:r>
            <a:r>
              <a:rPr sz="2400" spc="-55" dirty="0">
                <a:solidFill>
                  <a:srgbClr val="000000"/>
                </a:solidFill>
              </a:rPr>
              <a:t>uma</a:t>
            </a:r>
            <a:r>
              <a:rPr sz="2400" spc="-465" dirty="0">
                <a:solidFill>
                  <a:srgbClr val="000000"/>
                </a:solidFill>
              </a:rPr>
              <a:t> </a:t>
            </a:r>
            <a:r>
              <a:rPr sz="2400" spc="-95" dirty="0">
                <a:solidFill>
                  <a:srgbClr val="000000"/>
                </a:solidFill>
              </a:rPr>
              <a:t>geração.</a:t>
            </a:r>
            <a:endParaRPr sz="2400">
              <a:latin typeface="Arial"/>
              <a:cs typeface="Arial"/>
            </a:endParaRPr>
          </a:p>
        </p:txBody>
      </p:sp>
      <p:sp>
        <p:nvSpPr>
          <p:cNvPr id="4" name="object 4"/>
          <p:cNvSpPr txBox="1"/>
          <p:nvPr/>
        </p:nvSpPr>
        <p:spPr>
          <a:xfrm>
            <a:off x="618236" y="4029532"/>
            <a:ext cx="7903845" cy="1123315"/>
          </a:xfrm>
          <a:prstGeom prst="rect">
            <a:avLst/>
          </a:prstGeom>
        </p:spPr>
        <p:txBody>
          <a:bodyPr vert="horz" wrap="square" lIns="0" tIns="12700" rIns="0" bIns="0" rtlCol="0">
            <a:spAutoFit/>
          </a:bodyPr>
          <a:lstStyle/>
          <a:p>
            <a:pPr marL="332105" marR="5080" indent="-320040">
              <a:lnSpc>
                <a:spcPct val="100000"/>
              </a:lnSpc>
              <a:spcBef>
                <a:spcPts val="100"/>
              </a:spcBef>
              <a:tabLst>
                <a:tab pos="332105" algn="l"/>
              </a:tabLst>
            </a:pPr>
            <a:r>
              <a:rPr sz="1900" spc="-480" dirty="0">
                <a:solidFill>
                  <a:srgbClr val="7ED13A"/>
                </a:solidFill>
                <a:latin typeface="Arial"/>
                <a:cs typeface="Arial"/>
              </a:rPr>
              <a:t>	</a:t>
            </a:r>
            <a:r>
              <a:rPr sz="2400" spc="-55" dirty="0">
                <a:latin typeface="Trebuchet MS"/>
                <a:cs typeface="Trebuchet MS"/>
              </a:rPr>
              <a:t>Apesar</a:t>
            </a:r>
            <a:r>
              <a:rPr sz="2400" spc="-260" dirty="0">
                <a:latin typeface="Trebuchet MS"/>
                <a:cs typeface="Trebuchet MS"/>
              </a:rPr>
              <a:t> </a:t>
            </a:r>
            <a:r>
              <a:rPr sz="2400" spc="-70" dirty="0">
                <a:latin typeface="Trebuchet MS"/>
                <a:cs typeface="Trebuchet MS"/>
              </a:rPr>
              <a:t>da</a:t>
            </a:r>
            <a:r>
              <a:rPr sz="2400" spc="-245" dirty="0">
                <a:latin typeface="Trebuchet MS"/>
                <a:cs typeface="Trebuchet MS"/>
              </a:rPr>
              <a:t> </a:t>
            </a:r>
            <a:r>
              <a:rPr sz="2400" spc="-85" dirty="0">
                <a:latin typeface="Trebuchet MS"/>
                <a:cs typeface="Trebuchet MS"/>
              </a:rPr>
              <a:t>ampliação</a:t>
            </a:r>
            <a:r>
              <a:rPr sz="2400" spc="-245" dirty="0">
                <a:latin typeface="Trebuchet MS"/>
                <a:cs typeface="Trebuchet MS"/>
              </a:rPr>
              <a:t> </a:t>
            </a:r>
            <a:r>
              <a:rPr sz="2400" spc="-30" dirty="0">
                <a:latin typeface="Trebuchet MS"/>
                <a:cs typeface="Trebuchet MS"/>
              </a:rPr>
              <a:t>do</a:t>
            </a:r>
            <a:r>
              <a:rPr sz="2400" spc="-254" dirty="0">
                <a:latin typeface="Trebuchet MS"/>
                <a:cs typeface="Trebuchet MS"/>
              </a:rPr>
              <a:t> </a:t>
            </a:r>
            <a:r>
              <a:rPr sz="2400" spc="-60" dirty="0">
                <a:latin typeface="Trebuchet MS"/>
                <a:cs typeface="Trebuchet MS"/>
              </a:rPr>
              <a:t>acesso</a:t>
            </a:r>
            <a:r>
              <a:rPr sz="2400" spc="-250" dirty="0">
                <a:latin typeface="Trebuchet MS"/>
                <a:cs typeface="Trebuchet MS"/>
              </a:rPr>
              <a:t> </a:t>
            </a:r>
            <a:r>
              <a:rPr sz="2400" spc="-50" dirty="0">
                <a:latin typeface="Trebuchet MS"/>
                <a:cs typeface="Trebuchet MS"/>
              </a:rPr>
              <a:t>ao</a:t>
            </a:r>
            <a:r>
              <a:rPr sz="2400" spc="-254" dirty="0">
                <a:latin typeface="Trebuchet MS"/>
                <a:cs typeface="Trebuchet MS"/>
              </a:rPr>
              <a:t> </a:t>
            </a:r>
            <a:r>
              <a:rPr sz="2400" spc="-60" dirty="0">
                <a:latin typeface="Trebuchet MS"/>
                <a:cs typeface="Trebuchet MS"/>
              </a:rPr>
              <a:t>ensino</a:t>
            </a:r>
            <a:r>
              <a:rPr sz="2400" spc="-240" dirty="0">
                <a:latin typeface="Trebuchet MS"/>
                <a:cs typeface="Trebuchet MS"/>
              </a:rPr>
              <a:t> </a:t>
            </a:r>
            <a:r>
              <a:rPr sz="2400" spc="-114" dirty="0">
                <a:latin typeface="Trebuchet MS"/>
                <a:cs typeface="Trebuchet MS"/>
              </a:rPr>
              <a:t>superior,</a:t>
            </a:r>
            <a:r>
              <a:rPr sz="2400" spc="-254" dirty="0">
                <a:latin typeface="Trebuchet MS"/>
                <a:cs typeface="Trebuchet MS"/>
              </a:rPr>
              <a:t> </a:t>
            </a:r>
            <a:r>
              <a:rPr sz="2400" spc="-10" dirty="0">
                <a:latin typeface="Trebuchet MS"/>
                <a:cs typeface="Trebuchet MS"/>
              </a:rPr>
              <a:t>o</a:t>
            </a:r>
            <a:r>
              <a:rPr sz="2400" spc="-250" dirty="0">
                <a:latin typeface="Trebuchet MS"/>
                <a:cs typeface="Trebuchet MS"/>
              </a:rPr>
              <a:t> </a:t>
            </a:r>
            <a:r>
              <a:rPr sz="2400" spc="-80" dirty="0">
                <a:latin typeface="Trebuchet MS"/>
                <a:cs typeface="Trebuchet MS"/>
              </a:rPr>
              <a:t>retorno  </a:t>
            </a:r>
            <a:r>
              <a:rPr sz="2400" spc="-90" dirty="0">
                <a:latin typeface="Trebuchet MS"/>
                <a:cs typeface="Trebuchet MS"/>
              </a:rPr>
              <a:t>social </a:t>
            </a:r>
            <a:r>
              <a:rPr sz="2400" spc="-114" dirty="0">
                <a:latin typeface="Trebuchet MS"/>
                <a:cs typeface="Trebuchet MS"/>
              </a:rPr>
              <a:t>e </a:t>
            </a:r>
            <a:r>
              <a:rPr sz="2400" spc="-70" dirty="0">
                <a:latin typeface="Trebuchet MS"/>
                <a:cs typeface="Trebuchet MS"/>
              </a:rPr>
              <a:t>econômico </a:t>
            </a:r>
            <a:r>
              <a:rPr sz="2400" spc="-90" dirty="0">
                <a:latin typeface="Trebuchet MS"/>
                <a:cs typeface="Trebuchet MS"/>
              </a:rPr>
              <a:t>auferido </a:t>
            </a:r>
            <a:r>
              <a:rPr sz="2400" spc="-70" dirty="0">
                <a:latin typeface="Trebuchet MS"/>
                <a:cs typeface="Trebuchet MS"/>
              </a:rPr>
              <a:t>pelos </a:t>
            </a:r>
            <a:r>
              <a:rPr sz="2400" spc="-100" dirty="0">
                <a:latin typeface="Trebuchet MS"/>
                <a:cs typeface="Trebuchet MS"/>
              </a:rPr>
              <a:t>certificados </a:t>
            </a:r>
            <a:r>
              <a:rPr sz="2400" spc="-90" dirty="0">
                <a:latin typeface="Trebuchet MS"/>
                <a:cs typeface="Trebuchet MS"/>
              </a:rPr>
              <a:t>escolares  </a:t>
            </a:r>
            <a:r>
              <a:rPr sz="2400" spc="-85" dirty="0">
                <a:latin typeface="Trebuchet MS"/>
                <a:cs typeface="Trebuchet MS"/>
              </a:rPr>
              <a:t>continua</a:t>
            </a:r>
            <a:r>
              <a:rPr sz="2400" spc="-265" dirty="0">
                <a:latin typeface="Trebuchet MS"/>
                <a:cs typeface="Trebuchet MS"/>
              </a:rPr>
              <a:t> </a:t>
            </a:r>
            <a:r>
              <a:rPr sz="2400" spc="-75" dirty="0">
                <a:latin typeface="Trebuchet MS"/>
                <a:cs typeface="Trebuchet MS"/>
              </a:rPr>
              <a:t>tendo</a:t>
            </a:r>
            <a:r>
              <a:rPr sz="2400" spc="240" dirty="0">
                <a:latin typeface="Trebuchet MS"/>
                <a:cs typeface="Trebuchet MS"/>
              </a:rPr>
              <a:t> </a:t>
            </a:r>
            <a:r>
              <a:rPr sz="2400" spc="-40" dirty="0">
                <a:latin typeface="Trebuchet MS"/>
                <a:cs typeface="Trebuchet MS"/>
              </a:rPr>
              <a:t>como</a:t>
            </a:r>
            <a:r>
              <a:rPr sz="2400" spc="-275" dirty="0">
                <a:latin typeface="Trebuchet MS"/>
                <a:cs typeface="Trebuchet MS"/>
              </a:rPr>
              <a:t> </a:t>
            </a:r>
            <a:r>
              <a:rPr sz="2400" spc="-95" dirty="0">
                <a:latin typeface="Trebuchet MS"/>
                <a:cs typeface="Trebuchet MS"/>
              </a:rPr>
              <a:t>determinante</a:t>
            </a:r>
            <a:r>
              <a:rPr sz="2400" spc="-225" dirty="0">
                <a:latin typeface="Trebuchet MS"/>
                <a:cs typeface="Trebuchet MS"/>
              </a:rPr>
              <a:t> </a:t>
            </a:r>
            <a:r>
              <a:rPr sz="2400" spc="-90" dirty="0">
                <a:latin typeface="Trebuchet MS"/>
                <a:cs typeface="Trebuchet MS"/>
              </a:rPr>
              <a:t>a</a:t>
            </a:r>
            <a:r>
              <a:rPr sz="2400" spc="-240" dirty="0">
                <a:latin typeface="Trebuchet MS"/>
                <a:cs typeface="Trebuchet MS"/>
              </a:rPr>
              <a:t> </a:t>
            </a:r>
            <a:r>
              <a:rPr sz="2400" spc="-60" dirty="0">
                <a:latin typeface="Trebuchet MS"/>
                <a:cs typeface="Trebuchet MS"/>
              </a:rPr>
              <a:t>origem</a:t>
            </a:r>
            <a:r>
              <a:rPr sz="2400" spc="-254" dirty="0">
                <a:latin typeface="Trebuchet MS"/>
                <a:cs typeface="Trebuchet MS"/>
              </a:rPr>
              <a:t> </a:t>
            </a:r>
            <a:r>
              <a:rPr sz="2400" spc="-114" dirty="0">
                <a:latin typeface="Trebuchet MS"/>
                <a:cs typeface="Trebuchet MS"/>
              </a:rPr>
              <a:t>social.</a:t>
            </a:r>
            <a:endParaRPr sz="2400">
              <a:latin typeface="Trebuchet MS"/>
              <a:cs typeface="Trebuchet M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236" y="1834641"/>
            <a:ext cx="7581265" cy="1489075"/>
          </a:xfrm>
          <a:prstGeom prst="rect">
            <a:avLst/>
          </a:prstGeom>
        </p:spPr>
        <p:txBody>
          <a:bodyPr vert="horz" wrap="square" lIns="0" tIns="12700" rIns="0" bIns="0" rtlCol="0">
            <a:spAutoFit/>
          </a:bodyPr>
          <a:lstStyle/>
          <a:p>
            <a:pPr marL="332105" marR="5080" indent="-320040">
              <a:lnSpc>
                <a:spcPct val="100000"/>
              </a:lnSpc>
              <a:spcBef>
                <a:spcPts val="100"/>
              </a:spcBef>
              <a:tabLst>
                <a:tab pos="332105" algn="l"/>
              </a:tabLst>
            </a:pPr>
            <a:r>
              <a:rPr sz="1900" spc="-484" dirty="0">
                <a:solidFill>
                  <a:srgbClr val="7ED13A"/>
                </a:solidFill>
                <a:latin typeface="Arial"/>
                <a:cs typeface="Arial"/>
              </a:rPr>
              <a:t>	</a:t>
            </a:r>
            <a:r>
              <a:rPr sz="2400" spc="-80" dirty="0">
                <a:solidFill>
                  <a:srgbClr val="000000"/>
                </a:solidFill>
              </a:rPr>
              <a:t>Ruptura </a:t>
            </a:r>
            <a:r>
              <a:rPr sz="2400" spc="-30" dirty="0">
                <a:solidFill>
                  <a:srgbClr val="000000"/>
                </a:solidFill>
              </a:rPr>
              <a:t>do </a:t>
            </a:r>
            <a:r>
              <a:rPr sz="2400" spc="-114" dirty="0">
                <a:solidFill>
                  <a:srgbClr val="000000"/>
                </a:solidFill>
              </a:rPr>
              <a:t>círculo </a:t>
            </a:r>
            <a:r>
              <a:rPr sz="2400" spc="-75" dirty="0">
                <a:solidFill>
                  <a:srgbClr val="000000"/>
                </a:solidFill>
              </a:rPr>
              <a:t>vicioso </a:t>
            </a:r>
            <a:r>
              <a:rPr sz="2400" spc="-50" dirty="0">
                <a:solidFill>
                  <a:srgbClr val="000000"/>
                </a:solidFill>
              </a:rPr>
              <a:t>das </a:t>
            </a:r>
            <a:r>
              <a:rPr sz="2400" spc="-70" dirty="0">
                <a:solidFill>
                  <a:srgbClr val="000000"/>
                </a:solidFill>
              </a:rPr>
              <a:t>oportunidades </a:t>
            </a:r>
            <a:r>
              <a:rPr sz="2400" spc="-114" dirty="0">
                <a:solidFill>
                  <a:srgbClr val="000000"/>
                </a:solidFill>
              </a:rPr>
              <a:t>e </a:t>
            </a:r>
            <a:r>
              <a:rPr sz="2400" spc="-50" dirty="0">
                <a:solidFill>
                  <a:srgbClr val="000000"/>
                </a:solidFill>
              </a:rPr>
              <a:t>das  </a:t>
            </a:r>
            <a:r>
              <a:rPr sz="2400" spc="-75" dirty="0">
                <a:solidFill>
                  <a:srgbClr val="000000"/>
                </a:solidFill>
              </a:rPr>
              <a:t>aspirações</a:t>
            </a:r>
            <a:r>
              <a:rPr sz="2400" spc="-270" dirty="0">
                <a:solidFill>
                  <a:srgbClr val="000000"/>
                </a:solidFill>
              </a:rPr>
              <a:t> </a:t>
            </a:r>
            <a:r>
              <a:rPr sz="2400" spc="-114" dirty="0">
                <a:solidFill>
                  <a:srgbClr val="000000"/>
                </a:solidFill>
              </a:rPr>
              <a:t>e</a:t>
            </a:r>
            <a:r>
              <a:rPr sz="2400" spc="-245" dirty="0">
                <a:solidFill>
                  <a:srgbClr val="000000"/>
                </a:solidFill>
              </a:rPr>
              <a:t> </a:t>
            </a:r>
            <a:r>
              <a:rPr sz="2400" spc="-50" dirty="0">
                <a:solidFill>
                  <a:srgbClr val="000000"/>
                </a:solidFill>
              </a:rPr>
              <a:t>das</a:t>
            </a:r>
            <a:r>
              <a:rPr sz="2400" spc="-245" dirty="0">
                <a:solidFill>
                  <a:srgbClr val="000000"/>
                </a:solidFill>
              </a:rPr>
              <a:t> </a:t>
            </a:r>
            <a:r>
              <a:rPr sz="2400" spc="-90" dirty="0">
                <a:solidFill>
                  <a:srgbClr val="000000"/>
                </a:solidFill>
              </a:rPr>
              <a:t>evidências</a:t>
            </a:r>
            <a:r>
              <a:rPr sz="2400" spc="-220" dirty="0">
                <a:solidFill>
                  <a:srgbClr val="000000"/>
                </a:solidFill>
              </a:rPr>
              <a:t> </a:t>
            </a:r>
            <a:r>
              <a:rPr sz="2400" spc="-65" dirty="0">
                <a:solidFill>
                  <a:srgbClr val="000000"/>
                </a:solidFill>
              </a:rPr>
              <a:t>associadas</a:t>
            </a:r>
            <a:r>
              <a:rPr sz="2400" spc="-250" dirty="0">
                <a:solidFill>
                  <a:srgbClr val="000000"/>
                </a:solidFill>
              </a:rPr>
              <a:t> </a:t>
            </a:r>
            <a:r>
              <a:rPr sz="2400" spc="-90" dirty="0">
                <a:solidFill>
                  <a:srgbClr val="000000"/>
                </a:solidFill>
              </a:rPr>
              <a:t>que</a:t>
            </a:r>
            <a:r>
              <a:rPr sz="2400" spc="-250" dirty="0">
                <a:solidFill>
                  <a:srgbClr val="000000"/>
                </a:solidFill>
              </a:rPr>
              <a:t> </a:t>
            </a:r>
            <a:r>
              <a:rPr sz="2400" spc="-100" dirty="0">
                <a:solidFill>
                  <a:srgbClr val="000000"/>
                </a:solidFill>
              </a:rPr>
              <a:t>fazia</a:t>
            </a:r>
            <a:r>
              <a:rPr sz="2400" spc="-245" dirty="0">
                <a:solidFill>
                  <a:srgbClr val="000000"/>
                </a:solidFill>
              </a:rPr>
              <a:t> </a:t>
            </a:r>
            <a:r>
              <a:rPr sz="2400" spc="-55" dirty="0">
                <a:solidFill>
                  <a:srgbClr val="000000"/>
                </a:solidFill>
              </a:rPr>
              <a:t>com</a:t>
            </a:r>
            <a:r>
              <a:rPr sz="2400" spc="-265" dirty="0">
                <a:solidFill>
                  <a:srgbClr val="000000"/>
                </a:solidFill>
              </a:rPr>
              <a:t> </a:t>
            </a:r>
            <a:r>
              <a:rPr sz="2400" spc="-130" dirty="0">
                <a:solidFill>
                  <a:srgbClr val="000000"/>
                </a:solidFill>
              </a:rPr>
              <a:t>que,  </a:t>
            </a:r>
            <a:r>
              <a:rPr sz="2400" spc="-70" dirty="0">
                <a:solidFill>
                  <a:srgbClr val="000000"/>
                </a:solidFill>
              </a:rPr>
              <a:t>por </a:t>
            </a:r>
            <a:r>
              <a:rPr sz="2400" spc="-105" dirty="0">
                <a:solidFill>
                  <a:srgbClr val="000000"/>
                </a:solidFill>
              </a:rPr>
              <a:t>exemplo, </a:t>
            </a:r>
            <a:r>
              <a:rPr sz="2400" spc="-10" dirty="0">
                <a:solidFill>
                  <a:srgbClr val="000000"/>
                </a:solidFill>
              </a:rPr>
              <a:t>o </a:t>
            </a:r>
            <a:r>
              <a:rPr sz="2400" spc="-85" dirty="0">
                <a:solidFill>
                  <a:srgbClr val="000000"/>
                </a:solidFill>
              </a:rPr>
              <a:t>mineiro </a:t>
            </a:r>
            <a:r>
              <a:rPr sz="2400" spc="-65" dirty="0">
                <a:solidFill>
                  <a:srgbClr val="000000"/>
                </a:solidFill>
              </a:rPr>
              <a:t>quisesse </a:t>
            </a:r>
            <a:r>
              <a:rPr sz="2400" spc="-130" dirty="0">
                <a:solidFill>
                  <a:srgbClr val="000000"/>
                </a:solidFill>
              </a:rPr>
              <a:t>ir </a:t>
            </a:r>
            <a:r>
              <a:rPr sz="2400" spc="-95" dirty="0">
                <a:solidFill>
                  <a:srgbClr val="000000"/>
                </a:solidFill>
              </a:rPr>
              <a:t>para </a:t>
            </a:r>
            <a:r>
              <a:rPr sz="2400" spc="-90" dirty="0">
                <a:solidFill>
                  <a:srgbClr val="000000"/>
                </a:solidFill>
              </a:rPr>
              <a:t>a </a:t>
            </a:r>
            <a:r>
              <a:rPr sz="2400" spc="-105" dirty="0">
                <a:solidFill>
                  <a:srgbClr val="000000"/>
                </a:solidFill>
              </a:rPr>
              <a:t>mina, </a:t>
            </a:r>
            <a:r>
              <a:rPr sz="2400" spc="-40" dirty="0">
                <a:solidFill>
                  <a:srgbClr val="000000"/>
                </a:solidFill>
              </a:rPr>
              <a:t>sem </a:t>
            </a:r>
            <a:r>
              <a:rPr sz="2400" spc="-65" dirty="0">
                <a:solidFill>
                  <a:srgbClr val="000000"/>
                </a:solidFill>
              </a:rPr>
              <a:t>se </a:t>
            </a:r>
            <a:r>
              <a:rPr sz="2400" spc="-90" dirty="0">
                <a:solidFill>
                  <a:srgbClr val="000000"/>
                </a:solidFill>
              </a:rPr>
              <a:t>a  </a:t>
            </a:r>
            <a:r>
              <a:rPr sz="2400" spc="-85" dirty="0">
                <a:solidFill>
                  <a:srgbClr val="000000"/>
                </a:solidFill>
              </a:rPr>
              <a:t>prerrogativa</a:t>
            </a:r>
            <a:r>
              <a:rPr sz="2400" spc="-245" dirty="0">
                <a:solidFill>
                  <a:srgbClr val="000000"/>
                </a:solidFill>
              </a:rPr>
              <a:t> </a:t>
            </a:r>
            <a:r>
              <a:rPr sz="2400" spc="-85" dirty="0">
                <a:solidFill>
                  <a:srgbClr val="000000"/>
                </a:solidFill>
              </a:rPr>
              <a:t>de</a:t>
            </a:r>
            <a:r>
              <a:rPr sz="2400" spc="-250" dirty="0">
                <a:solidFill>
                  <a:srgbClr val="000000"/>
                </a:solidFill>
              </a:rPr>
              <a:t> </a:t>
            </a:r>
            <a:r>
              <a:rPr sz="2400" spc="-90" dirty="0">
                <a:solidFill>
                  <a:srgbClr val="000000"/>
                </a:solidFill>
              </a:rPr>
              <a:t>escolher</a:t>
            </a:r>
            <a:r>
              <a:rPr sz="2400" spc="-245" dirty="0">
                <a:solidFill>
                  <a:srgbClr val="000000"/>
                </a:solidFill>
              </a:rPr>
              <a:t> </a:t>
            </a:r>
            <a:r>
              <a:rPr sz="2400" spc="-70" dirty="0">
                <a:solidFill>
                  <a:srgbClr val="000000"/>
                </a:solidFill>
              </a:rPr>
              <a:t>por</a:t>
            </a:r>
            <a:r>
              <a:rPr sz="2400" spc="-240" dirty="0">
                <a:solidFill>
                  <a:srgbClr val="000000"/>
                </a:solidFill>
              </a:rPr>
              <a:t> </a:t>
            </a:r>
            <a:r>
              <a:rPr sz="2400" spc="-135" dirty="0">
                <a:solidFill>
                  <a:srgbClr val="000000"/>
                </a:solidFill>
              </a:rPr>
              <a:t>si,</a:t>
            </a:r>
            <a:r>
              <a:rPr sz="2400" spc="-245" dirty="0">
                <a:solidFill>
                  <a:srgbClr val="000000"/>
                </a:solidFill>
              </a:rPr>
              <a:t> </a:t>
            </a:r>
            <a:r>
              <a:rPr sz="2400" spc="-65" dirty="0">
                <a:solidFill>
                  <a:srgbClr val="000000"/>
                </a:solidFill>
              </a:rPr>
              <a:t>seu</a:t>
            </a:r>
            <a:r>
              <a:rPr sz="2400" spc="-250" dirty="0">
                <a:solidFill>
                  <a:srgbClr val="000000"/>
                </a:solidFill>
              </a:rPr>
              <a:t> </a:t>
            </a:r>
            <a:r>
              <a:rPr sz="2400" spc="-90" dirty="0">
                <a:solidFill>
                  <a:srgbClr val="000000"/>
                </a:solidFill>
              </a:rPr>
              <a:t>futuro</a:t>
            </a:r>
            <a:r>
              <a:rPr sz="2400" spc="-275" dirty="0">
                <a:solidFill>
                  <a:srgbClr val="000000"/>
                </a:solidFill>
              </a:rPr>
              <a:t> </a:t>
            </a:r>
            <a:r>
              <a:rPr sz="2400" spc="-90" dirty="0">
                <a:solidFill>
                  <a:srgbClr val="000000"/>
                </a:solidFill>
              </a:rPr>
              <a:t>profissional.</a:t>
            </a:r>
            <a:endParaRPr sz="2400">
              <a:latin typeface="Arial"/>
              <a:cs typeface="Arial"/>
            </a:endParaRPr>
          </a:p>
        </p:txBody>
      </p:sp>
      <p:sp>
        <p:nvSpPr>
          <p:cNvPr id="3" name="object 3"/>
          <p:cNvSpPr txBox="1"/>
          <p:nvPr/>
        </p:nvSpPr>
        <p:spPr>
          <a:xfrm>
            <a:off x="618236" y="4029532"/>
            <a:ext cx="7951470" cy="1123315"/>
          </a:xfrm>
          <a:prstGeom prst="rect">
            <a:avLst/>
          </a:prstGeom>
        </p:spPr>
        <p:txBody>
          <a:bodyPr vert="horz" wrap="square" lIns="0" tIns="12700" rIns="0" bIns="0" rtlCol="0">
            <a:spAutoFit/>
          </a:bodyPr>
          <a:lstStyle/>
          <a:p>
            <a:pPr marL="332105" marR="5080" indent="-320040">
              <a:lnSpc>
                <a:spcPct val="100000"/>
              </a:lnSpc>
              <a:spcBef>
                <a:spcPts val="100"/>
              </a:spcBef>
              <a:tabLst>
                <a:tab pos="332105" algn="l"/>
              </a:tabLst>
            </a:pPr>
            <a:r>
              <a:rPr sz="1900" spc="-480" dirty="0">
                <a:solidFill>
                  <a:srgbClr val="7ED13A"/>
                </a:solidFill>
                <a:latin typeface="Arial"/>
                <a:cs typeface="Arial"/>
              </a:rPr>
              <a:t>	</a:t>
            </a:r>
            <a:r>
              <a:rPr sz="2400" spc="-160" dirty="0">
                <a:latin typeface="Trebuchet MS"/>
                <a:cs typeface="Trebuchet MS"/>
              </a:rPr>
              <a:t>Tal </a:t>
            </a:r>
            <a:r>
              <a:rPr sz="2400" spc="-105" dirty="0">
                <a:latin typeface="Trebuchet MS"/>
                <a:cs typeface="Trebuchet MS"/>
              </a:rPr>
              <a:t>realidade </a:t>
            </a:r>
            <a:r>
              <a:rPr sz="2400" spc="-55" dirty="0">
                <a:latin typeface="Trebuchet MS"/>
                <a:cs typeface="Trebuchet MS"/>
              </a:rPr>
              <a:t>não </a:t>
            </a:r>
            <a:r>
              <a:rPr sz="2400" spc="-60" dirty="0">
                <a:latin typeface="Trebuchet MS"/>
                <a:cs typeface="Trebuchet MS"/>
              </a:rPr>
              <a:t>se </a:t>
            </a:r>
            <a:r>
              <a:rPr sz="2400" spc="-110" dirty="0">
                <a:latin typeface="Trebuchet MS"/>
                <a:cs typeface="Trebuchet MS"/>
              </a:rPr>
              <a:t>repete </a:t>
            </a:r>
            <a:r>
              <a:rPr sz="2400" spc="-50" dirty="0">
                <a:latin typeface="Trebuchet MS"/>
                <a:cs typeface="Trebuchet MS"/>
              </a:rPr>
              <a:t>nas </a:t>
            </a:r>
            <a:r>
              <a:rPr sz="2400" spc="-75" dirty="0">
                <a:latin typeface="Trebuchet MS"/>
                <a:cs typeface="Trebuchet MS"/>
              </a:rPr>
              <a:t>classes </a:t>
            </a:r>
            <a:r>
              <a:rPr sz="2400" spc="-70" dirty="0">
                <a:latin typeface="Trebuchet MS"/>
                <a:cs typeface="Trebuchet MS"/>
              </a:rPr>
              <a:t>burguesas, </a:t>
            </a:r>
            <a:r>
              <a:rPr sz="2400" spc="-95" dirty="0">
                <a:latin typeface="Trebuchet MS"/>
                <a:cs typeface="Trebuchet MS"/>
              </a:rPr>
              <a:t>que  </a:t>
            </a:r>
            <a:r>
              <a:rPr sz="2400" spc="-85" dirty="0">
                <a:latin typeface="Trebuchet MS"/>
                <a:cs typeface="Trebuchet MS"/>
              </a:rPr>
              <a:t>permanecem</a:t>
            </a:r>
            <a:r>
              <a:rPr sz="2400" spc="-275" dirty="0">
                <a:latin typeface="Trebuchet MS"/>
                <a:cs typeface="Trebuchet MS"/>
              </a:rPr>
              <a:t> </a:t>
            </a:r>
            <a:r>
              <a:rPr sz="2400" spc="-30" dirty="0">
                <a:latin typeface="Trebuchet MS"/>
                <a:cs typeface="Trebuchet MS"/>
              </a:rPr>
              <a:t>no</a:t>
            </a:r>
            <a:r>
              <a:rPr sz="2400" spc="-254" dirty="0">
                <a:latin typeface="Trebuchet MS"/>
                <a:cs typeface="Trebuchet MS"/>
              </a:rPr>
              <a:t> </a:t>
            </a:r>
            <a:r>
              <a:rPr sz="2400" spc="-105" dirty="0">
                <a:latin typeface="Trebuchet MS"/>
                <a:cs typeface="Trebuchet MS"/>
              </a:rPr>
              <a:t>interior</a:t>
            </a:r>
            <a:r>
              <a:rPr sz="2400" spc="-229" dirty="0">
                <a:latin typeface="Trebuchet MS"/>
                <a:cs typeface="Trebuchet MS"/>
              </a:rPr>
              <a:t> </a:t>
            </a:r>
            <a:r>
              <a:rPr sz="2400" spc="-30" dirty="0">
                <a:latin typeface="Trebuchet MS"/>
                <a:cs typeface="Trebuchet MS"/>
              </a:rPr>
              <a:t>do</a:t>
            </a:r>
            <a:r>
              <a:rPr sz="2400" spc="-250" dirty="0">
                <a:latin typeface="Trebuchet MS"/>
                <a:cs typeface="Trebuchet MS"/>
              </a:rPr>
              <a:t> </a:t>
            </a:r>
            <a:r>
              <a:rPr sz="2400" spc="-130" dirty="0" smtClean="0">
                <a:latin typeface="Trebuchet MS"/>
                <a:cs typeface="Trebuchet MS"/>
              </a:rPr>
              <a:t>c</a:t>
            </a:r>
            <a:r>
              <a:rPr lang="pt-BR" sz="2400" spc="-130" dirty="0" smtClean="0">
                <a:latin typeface="Trebuchet MS"/>
                <a:cs typeface="Trebuchet MS"/>
              </a:rPr>
              <a:t>í</a:t>
            </a:r>
            <a:r>
              <a:rPr sz="2400" spc="-130" dirty="0" err="1" smtClean="0">
                <a:latin typeface="Trebuchet MS"/>
                <a:cs typeface="Trebuchet MS"/>
              </a:rPr>
              <a:t>rculo</a:t>
            </a:r>
            <a:r>
              <a:rPr sz="2400" spc="-130" dirty="0">
                <a:latin typeface="Trebuchet MS"/>
                <a:cs typeface="Trebuchet MS"/>
              </a:rPr>
              <a:t>,</a:t>
            </a:r>
            <a:r>
              <a:rPr sz="2400" spc="-250" dirty="0">
                <a:latin typeface="Trebuchet MS"/>
                <a:cs typeface="Trebuchet MS"/>
              </a:rPr>
              <a:t> </a:t>
            </a:r>
            <a:r>
              <a:rPr sz="2400" spc="-60" dirty="0">
                <a:latin typeface="Trebuchet MS"/>
                <a:cs typeface="Trebuchet MS"/>
              </a:rPr>
              <a:t>visando</a:t>
            </a:r>
            <a:r>
              <a:rPr sz="2400" spc="-229" dirty="0">
                <a:latin typeface="Trebuchet MS"/>
                <a:cs typeface="Trebuchet MS"/>
              </a:rPr>
              <a:t> </a:t>
            </a:r>
            <a:r>
              <a:rPr sz="2400" spc="-95" dirty="0">
                <a:latin typeface="Trebuchet MS"/>
                <a:cs typeface="Trebuchet MS"/>
              </a:rPr>
              <a:t>apresentar</a:t>
            </a:r>
            <a:r>
              <a:rPr sz="2400" spc="-245" dirty="0">
                <a:latin typeface="Trebuchet MS"/>
                <a:cs typeface="Trebuchet MS"/>
              </a:rPr>
              <a:t> </a:t>
            </a:r>
            <a:r>
              <a:rPr sz="2400" spc="-60" dirty="0">
                <a:latin typeface="Trebuchet MS"/>
                <a:cs typeface="Trebuchet MS"/>
              </a:rPr>
              <a:t>todas  </a:t>
            </a:r>
            <a:r>
              <a:rPr sz="2400" spc="-45" dirty="0">
                <a:latin typeface="Trebuchet MS"/>
                <a:cs typeface="Trebuchet MS"/>
              </a:rPr>
              <a:t>as </a:t>
            </a:r>
            <a:r>
              <a:rPr sz="2400" spc="-85" dirty="0" err="1">
                <a:latin typeface="Trebuchet MS"/>
                <a:cs typeface="Trebuchet MS"/>
              </a:rPr>
              <a:t>candidaturas</a:t>
            </a:r>
            <a:r>
              <a:rPr sz="2400" spc="-459" dirty="0">
                <a:latin typeface="Trebuchet MS"/>
                <a:cs typeface="Trebuchet MS"/>
              </a:rPr>
              <a:t> </a:t>
            </a:r>
            <a:r>
              <a:rPr sz="2400" spc="-70" dirty="0" err="1" smtClean="0">
                <a:latin typeface="Trebuchet MS"/>
                <a:cs typeface="Trebuchet MS"/>
              </a:rPr>
              <a:t>imagináveis</a:t>
            </a:r>
            <a:r>
              <a:rPr lang="pt-BR" sz="2400" spc="-70" dirty="0" smtClean="0">
                <a:latin typeface="Trebuchet MS"/>
                <a:cs typeface="Trebuchet MS"/>
              </a:rPr>
              <a:t>.</a:t>
            </a:r>
            <a:endParaRPr sz="2400" dirty="0">
              <a:latin typeface="Trebuchet MS"/>
              <a:cs typeface="Trebuchet MS"/>
            </a:endParaRPr>
          </a:p>
        </p:txBody>
      </p:sp>
      <p:sp>
        <p:nvSpPr>
          <p:cNvPr id="4" name="object 4"/>
          <p:cNvSpPr/>
          <p:nvPr/>
        </p:nvSpPr>
        <p:spPr>
          <a:xfrm>
            <a:off x="224027" y="0"/>
            <a:ext cx="7690104" cy="14173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Words>926</Words>
  <Application>Microsoft Office PowerPoint</Application>
  <PresentationFormat>Apresentação na tela (4:3)</PresentationFormat>
  <Paragraphs>106</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Office Theme</vt:lpstr>
      <vt:lpstr>Questões de Sociologia - Pierre Bourdieu</vt:lpstr>
      <vt:lpstr>Slide 2</vt:lpstr>
      <vt:lpstr>Idade Social</vt:lpstr>
      <vt:lpstr>Slide 4</vt:lpstr>
      <vt:lpstr>Slide 5</vt:lpstr>
      <vt:lpstr>Slide 6</vt:lpstr>
      <vt:lpstr>Slide 7</vt:lpstr>
      <vt:lpstr> Inflação de títulos ocasionada pela massificação do ensino  não foi traduzido em igualdade de oportunidades entre  todos os cidadãos , mas pela frustração dos estudantes de  toda uma geração.</vt:lpstr>
      <vt:lpstr> Ruptura do círculo vicioso das oportunidades e das  aspirações e das evidências associadas que fazia com que,  por exemplo, o mineiro quisesse ir para a mina, sem se a  prerrogativa de escolher por si, seu futuro profissional.</vt:lpstr>
      <vt:lpstr>Slide 10</vt:lpstr>
      <vt:lpstr>Slide 11</vt:lpstr>
      <vt:lpstr>Velhos</vt:lpstr>
      <vt:lpstr>Slide 13</vt:lpstr>
      <vt:lpstr>Slide 14</vt:lpstr>
      <vt:lpstr>Slide 15</vt:lpstr>
      <vt:lpstr>Slide 16</vt:lpstr>
      <vt:lpstr>Não se  opõem  jovens e  velhos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juventude é só uma palavra</dc:title>
  <dc:creator>Usuário</dc:creator>
  <cp:lastModifiedBy>Graziela</cp:lastModifiedBy>
  <cp:revision>2</cp:revision>
  <dcterms:created xsi:type="dcterms:W3CDTF">2018-10-15T11:50:33Z</dcterms:created>
  <dcterms:modified xsi:type="dcterms:W3CDTF">2020-10-13T21:40:31Z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2011-04-15T00:00:00Z</vt:filetime>
  </property>
  <property fmtid="{D5CDD505-2E9C-101B-9397-08002B2CF9AE}" pid="3" name="Creator">
    <vt:lpwstr>Microsoft® Office PowerPoint® 2007</vt:lpwstr>
  </property>
  <property fmtid="{D5CDD505-2E9C-101B-9397-08002B2CF9AE}" pid="4" name="LastSaved">
    <vt:filetime>2018-10-15T00:00:00Z</vt:filetime>
  </property>
</Properties>
</file>