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67" r:id="rId3"/>
    <p:sldId id="266" r:id="rId4"/>
    <p:sldId id="272" r:id="rId5"/>
    <p:sldId id="268" r:id="rId6"/>
    <p:sldId id="269" r:id="rId7"/>
    <p:sldId id="270" r:id="rId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2"/>
      </p:bgRef>
    </p:bg>
    <p:spTree>
      <p:nvGrpSpPr>
        <p:cNvPr id="1" name=""/>
        <p:cNvGrpSpPr/>
        <p:nvPr/>
      </p:nvGrpSpPr>
      <p:grpSpPr>
        <a:xfrm>
          <a:off x="0" y="0"/>
          <a:ext cx="0" cy="0"/>
          <a:chOff x="0" y="0"/>
          <a:chExt cx="0" cy="0"/>
        </a:xfrm>
      </p:grpSpPr>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ítu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7" name="Conector reto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ço Reservado para Número de Slid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119D8CF-8DEC-4D9F-84EE-ADF04DFF3391}" type="slidenum">
              <a:rPr lang="pt-BR" smtClean="0"/>
              <a:pPr/>
              <a:t>‹nº›</a:t>
            </a:fld>
            <a:endParaRPr lang="pt-BR"/>
          </a:p>
        </p:txBody>
      </p:sp>
      <p:sp>
        <p:nvSpPr>
          <p:cNvPr id="8" name="Títu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pt-BR"/>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119D8CF-8DEC-4D9F-84EE-ADF04DFF3391}"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bg>
      <p:bgRef idx="1001">
        <a:schemeClr val="bg2"/>
      </p:bgRef>
    </p:bg>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ângu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ector reto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6915912" y="3009901"/>
            <a:ext cx="457200" cy="441325"/>
          </a:xfrm>
        </p:spPr>
        <p:txBody>
          <a:bodyPr/>
          <a:lstStyle/>
          <a:p>
            <a:fld id="{2119D8CF-8DEC-4D9F-84EE-ADF04DFF3391}" type="slidenum">
              <a:rPr lang="pt-BR" smtClean="0"/>
              <a:pPr/>
              <a:t>‹nº›</a:t>
            </a:fld>
            <a:endParaRPr lang="pt-BR"/>
          </a:p>
        </p:txBody>
      </p:sp>
      <p:sp>
        <p:nvSpPr>
          <p:cNvPr id="3" name="Espaço Reservado para Texto Vertical 2"/>
          <p:cNvSpPr>
            <a:spLocks noGrp="1"/>
          </p:cNvSpPr>
          <p:nvPr>
            <p:ph type="body" orient="vert" idx="1"/>
          </p:nvPr>
        </p:nvSpPr>
        <p:spPr>
          <a:xfrm>
            <a:off x="304800" y="304800"/>
            <a:ext cx="6553200" cy="5821366"/>
          </a:xfrm>
        </p:spPr>
        <p:txBody>
          <a:bodyPr vert="eaVert"/>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2" name="Título Vertical 1"/>
          <p:cNvSpPr>
            <a:spLocks noGrp="1"/>
          </p:cNvSpPr>
          <p:nvPr>
            <p:ph type="title" orient="vert"/>
          </p:nvPr>
        </p:nvSpPr>
        <p:spPr>
          <a:xfrm>
            <a:off x="7391400" y="304801"/>
            <a:ext cx="1447800" cy="5851525"/>
          </a:xfrm>
        </p:spPr>
        <p:txBody>
          <a:bodyPr vert="eaVert"/>
          <a:lstStyle/>
          <a:p>
            <a:r>
              <a:rPr kumimoji="0" lang="pt-BR"/>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solidFill>
                  <a:schemeClr val="accent3">
                    <a:shade val="75000"/>
                  </a:schemeClr>
                </a:solidFill>
              </a:defRPr>
            </a:lvl1pPr>
          </a:lstStyle>
          <a:p>
            <a:r>
              <a:rPr kumimoji="0" lang="pt-BR"/>
              <a:t>Clique para editar o estilo do título mestre</a:t>
            </a:r>
            <a:endParaRPr kumimoji="0" lang="en-US"/>
          </a:p>
        </p:txBody>
      </p:sp>
      <p:sp>
        <p:nvSpPr>
          <p:cNvPr id="4" name="Espaço Reservado para Data 3"/>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a:xfrm>
            <a:off x="4361688" y="1026372"/>
            <a:ext cx="457200" cy="441325"/>
          </a:xfrm>
        </p:spPr>
        <p:txBody>
          <a:bodyPr/>
          <a:lstStyle/>
          <a:p>
            <a:fld id="{2119D8CF-8DEC-4D9F-84EE-ADF04DFF3391}" type="slidenum">
              <a:rPr lang="pt-BR" smtClean="0"/>
              <a:pPr/>
              <a:t>‹nº›</a:t>
            </a:fld>
            <a:endParaRPr lang="pt-BR"/>
          </a:p>
        </p:txBody>
      </p:sp>
      <p:sp>
        <p:nvSpPr>
          <p:cNvPr id="8" name="Espaço Reservado para Conteúdo 7"/>
          <p:cNvSpPr>
            <a:spLocks noGrp="1"/>
          </p:cNvSpPr>
          <p:nvPr>
            <p:ph sz="quarter" idx="1"/>
          </p:nvPr>
        </p:nvSpPr>
        <p:spPr>
          <a:xfrm>
            <a:off x="301752" y="1527048"/>
            <a:ext cx="8503920" cy="45720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ângu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ço Reservado para Tex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a:t>Clique para editar os estilos do texto mestre</a:t>
            </a:r>
          </a:p>
        </p:txBody>
      </p:sp>
      <p:sp>
        <p:nvSpPr>
          <p:cNvPr id="13" name="Retângu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ângu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ço Reservado para Rodapé 4"/>
          <p:cNvSpPr>
            <a:spLocks noGrp="1"/>
          </p:cNvSpPr>
          <p:nvPr>
            <p:ph type="ftr" sz="quarter" idx="11"/>
          </p:nvPr>
        </p:nvSpPr>
        <p:spPr/>
        <p:txBody>
          <a:bodyPr/>
          <a:lstStyle/>
          <a:p>
            <a:endParaRPr lang="pt-BR"/>
          </a:p>
        </p:txBody>
      </p:sp>
      <p:sp>
        <p:nvSpPr>
          <p:cNvPr id="4" name="Espaço Reservado para Data 3"/>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8" name="Conector reto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119D8CF-8DEC-4D9F-84EE-ADF04DFF3391}" type="slidenum">
              <a:rPr lang="pt-BR" smtClean="0"/>
              <a:pPr/>
              <a:t>‹nº›</a:t>
            </a:fld>
            <a:endParaRPr lang="pt-BR"/>
          </a:p>
        </p:txBody>
      </p:sp>
      <p:sp>
        <p:nvSpPr>
          <p:cNvPr id="2" name="Títu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pt-BR"/>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301752" y="228600"/>
            <a:ext cx="8534400" cy="758952"/>
          </a:xfrm>
        </p:spPr>
        <p:txBody>
          <a:bodyPr/>
          <a:lstStyle/>
          <a:p>
            <a:r>
              <a:rPr kumimoji="0" lang="pt-BR"/>
              <a:t>Clique para editar o estilo do título mestre</a:t>
            </a:r>
            <a:endParaRPr kumimoji="0" lang="en-US"/>
          </a:p>
        </p:txBody>
      </p:sp>
      <p:sp>
        <p:nvSpPr>
          <p:cNvPr id="5" name="Espaço Reservado para Data 4"/>
          <p:cNvSpPr>
            <a:spLocks noGrp="1"/>
          </p:cNvSpPr>
          <p:nvPr>
            <p:ph type="dt" sz="half" idx="10"/>
          </p:nvPr>
        </p:nvSpPr>
        <p:spPr>
          <a:xfrm>
            <a:off x="5791200" y="6409944"/>
            <a:ext cx="3044952" cy="365760"/>
          </a:xfrm>
        </p:spPr>
        <p:txBody>
          <a:bodyPr/>
          <a:lstStyle/>
          <a:p>
            <a:fld id="{2E700DB3-DBF0-4086-B675-117E7A9610B8}" type="datetimeFigureOut">
              <a:rPr lang="pt-BR" smtClean="0"/>
              <a:pPr/>
              <a:t>08/05/2023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119D8CF-8DEC-4D9F-84EE-ADF04DFF3391}" type="slidenum">
              <a:rPr lang="pt-BR" smtClean="0"/>
              <a:pPr/>
              <a:t>‹nº›</a:t>
            </a:fld>
            <a:endParaRPr lang="pt-BR"/>
          </a:p>
        </p:txBody>
      </p:sp>
      <p:sp>
        <p:nvSpPr>
          <p:cNvPr id="8" name="Conector reto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ço Reservado para Conteúdo 9"/>
          <p:cNvSpPr>
            <a:spLocks noGrp="1"/>
          </p:cNvSpPr>
          <p:nvPr>
            <p:ph sz="half" idx="1"/>
          </p:nvPr>
        </p:nvSpPr>
        <p:spPr>
          <a:xfrm>
            <a:off x="301752" y="1371600"/>
            <a:ext cx="4038600" cy="4681728"/>
          </a:xfrm>
        </p:spPr>
        <p:txBody>
          <a:bodyPr/>
          <a:lstStyle>
            <a:lvl1pPr>
              <a:defRPr sz="2500"/>
            </a:lvl1p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2" name="Espaço Reservado para Conteúdo 11"/>
          <p:cNvSpPr>
            <a:spLocks noGrp="1"/>
          </p:cNvSpPr>
          <p:nvPr>
            <p:ph sz="half" idx="2"/>
          </p:nvPr>
        </p:nvSpPr>
        <p:spPr>
          <a:xfrm>
            <a:off x="4800600" y="1371600"/>
            <a:ext cx="4038600" cy="4681728"/>
          </a:xfrm>
        </p:spPr>
        <p:txBody>
          <a:bodyPr/>
          <a:lstStyle>
            <a:lvl1pPr>
              <a:defRPr sz="2500"/>
            </a:lvl1p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1">
        <a:schemeClr val="bg2"/>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ângu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ângu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ângu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ângu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ço Reservado para Tex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os estilos do texto mestre</a:t>
            </a:r>
          </a:p>
        </p:txBody>
      </p:sp>
      <p:sp>
        <p:nvSpPr>
          <p:cNvPr id="4" name="Espaço Reservado para Tex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pt-BR"/>
              <a:t>Clique para editar os estilos do texto mestre</a:t>
            </a:r>
          </a:p>
        </p:txBody>
      </p:sp>
      <p:sp>
        <p:nvSpPr>
          <p:cNvPr id="7" name="Espaço Reservado para Data 6"/>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8" name="Espaço Reservado para Rodapé 7"/>
          <p:cNvSpPr>
            <a:spLocks noGrp="1"/>
          </p:cNvSpPr>
          <p:nvPr>
            <p:ph type="ftr" sz="quarter" idx="11"/>
          </p:nvPr>
        </p:nvSpPr>
        <p:spPr>
          <a:xfrm>
            <a:off x="304800" y="6409944"/>
            <a:ext cx="3581400" cy="365760"/>
          </a:xfrm>
        </p:spPr>
        <p:txBody>
          <a:bodyPr/>
          <a:lstStyle/>
          <a:p>
            <a:endParaRPr lang="pt-BR"/>
          </a:p>
        </p:txBody>
      </p:sp>
      <p:sp>
        <p:nvSpPr>
          <p:cNvPr id="15" name="Conector reto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ço Reservado para Conteúdo 23"/>
          <p:cNvSpPr>
            <a:spLocks noGrp="1"/>
          </p:cNvSpPr>
          <p:nvPr>
            <p:ph sz="quarter" idx="2"/>
          </p:nvPr>
        </p:nvSpPr>
        <p:spPr>
          <a:xfrm>
            <a:off x="301752" y="2471383"/>
            <a:ext cx="4041648" cy="3818404"/>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26" name="Espaço Reservado para Conteúdo 25"/>
          <p:cNvSpPr>
            <a:spLocks noGrp="1"/>
          </p:cNvSpPr>
          <p:nvPr>
            <p:ph sz="quarter" idx="4"/>
          </p:nvPr>
        </p:nvSpPr>
        <p:spPr>
          <a:xfrm>
            <a:off x="4800600" y="2471383"/>
            <a:ext cx="4038600" cy="3822192"/>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25" name="E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ço Reservado para Número de Slide 8"/>
          <p:cNvSpPr>
            <a:spLocks noGrp="1"/>
          </p:cNvSpPr>
          <p:nvPr>
            <p:ph type="sldNum" sz="quarter" idx="12"/>
          </p:nvPr>
        </p:nvSpPr>
        <p:spPr>
          <a:xfrm>
            <a:off x="4343400" y="1042416"/>
            <a:ext cx="457200" cy="441325"/>
          </a:xfrm>
        </p:spPr>
        <p:txBody>
          <a:bodyPr/>
          <a:lstStyle>
            <a:lvl1pPr algn="ctr">
              <a:defRPr/>
            </a:lvl1pPr>
          </a:lstStyle>
          <a:p>
            <a:fld id="{2119D8CF-8DEC-4D9F-84EE-ADF04DFF3391}" type="slidenum">
              <a:rPr lang="pt-BR" smtClean="0"/>
              <a:pPr/>
              <a:t>‹nº›</a:t>
            </a:fld>
            <a:endParaRPr lang="pt-BR"/>
          </a:p>
        </p:txBody>
      </p:sp>
      <p:sp>
        <p:nvSpPr>
          <p:cNvPr id="23" name="Título 22"/>
          <p:cNvSpPr>
            <a:spLocks noGrp="1"/>
          </p:cNvSpPr>
          <p:nvPr>
            <p:ph type="title"/>
          </p:nvPr>
        </p:nvSpPr>
        <p:spPr/>
        <p:txBody>
          <a:bodyPr rtlCol="0" anchor="b" anchorCtr="0"/>
          <a:lstStyle/>
          <a:p>
            <a:r>
              <a:rPr kumimoji="0" lang="pt-BR"/>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a:t>Clique para editar o estilo do título mestre</a:t>
            </a:r>
            <a:endParaRPr kumimoji="0" lang="en-US"/>
          </a:p>
        </p:txBody>
      </p:sp>
      <p:sp>
        <p:nvSpPr>
          <p:cNvPr id="3" name="Espaço Reservado para Data 2"/>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a:xfrm>
            <a:off x="4343400" y="1036020"/>
            <a:ext cx="457200" cy="441325"/>
          </a:xfrm>
        </p:spPr>
        <p:txBody>
          <a:bodyPr/>
          <a:lstStyle/>
          <a:p>
            <a:fld id="{2119D8CF-8DEC-4D9F-84EE-ADF04DFF339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7" name="Retângu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ângu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ângu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ângu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ço Reservado para Data 1"/>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119D8CF-8DEC-4D9F-84EE-ADF04DFF339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9" name="Retângu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ângu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ângu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ângu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pt-BR"/>
              <a:t>Clique para editar o estilo do título mestre</a:t>
            </a:r>
            <a:endParaRPr kumimoji="0" lang="en-US"/>
          </a:p>
        </p:txBody>
      </p:sp>
      <p:sp>
        <p:nvSpPr>
          <p:cNvPr id="3" name="Espaço Reservado para Tex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pt-BR"/>
              <a:t>Clique para editar os estilos do texto mestre</a:t>
            </a:r>
          </a:p>
        </p:txBody>
      </p:sp>
      <p:sp>
        <p:nvSpPr>
          <p:cNvPr id="8" name="Retângu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ector reto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ço Reservado para Conteúdo 19"/>
          <p:cNvSpPr>
            <a:spLocks noGrp="1"/>
          </p:cNvSpPr>
          <p:nvPr>
            <p:ph sz="quarter" idx="1"/>
          </p:nvPr>
        </p:nvSpPr>
        <p:spPr>
          <a:xfrm>
            <a:off x="3124200" y="685800"/>
            <a:ext cx="5638800" cy="5410200"/>
          </a:xfrm>
        </p:spPr>
        <p:txBody>
          <a:bodyPr/>
          <a:lstStyle/>
          <a:p>
            <a:pPr lvl="0" eaLnBrk="1" latinLnBrk="0" hangingPunct="1"/>
            <a:r>
              <a:rPr lang="pt-BR"/>
              <a:t>Clique para editar os estilos do texto mestre</a:t>
            </a:r>
          </a:p>
          <a:p>
            <a:pPr lvl="1" eaLnBrk="1" latinLnBrk="0" hangingPunct="1"/>
            <a:r>
              <a:rPr lang="pt-BR"/>
              <a:t>Segundo nível</a:t>
            </a:r>
          </a:p>
          <a:p>
            <a:pPr lvl="2" eaLnBrk="1" latinLnBrk="0" hangingPunct="1"/>
            <a:r>
              <a:rPr lang="pt-BR"/>
              <a:t>Terceiro nível</a:t>
            </a:r>
          </a:p>
          <a:p>
            <a:pPr lvl="3" eaLnBrk="1" latinLnBrk="0" hangingPunct="1"/>
            <a:r>
              <a:rPr lang="pt-BR"/>
              <a:t>Quarto nível</a:t>
            </a:r>
          </a:p>
          <a:p>
            <a:pPr lvl="4" eaLnBrk="1" latinLnBrk="0" hangingPunct="1"/>
            <a:r>
              <a:rPr lang="pt-BR"/>
              <a:t>Quinto nível</a:t>
            </a:r>
            <a:endParaRPr kumimoji="0" lang="en-US"/>
          </a:p>
        </p:txBody>
      </p:sp>
      <p:sp>
        <p:nvSpPr>
          <p:cNvPr id="10" name="E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ço Reservado para Número de Slid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119D8CF-8DEC-4D9F-84EE-ADF04DFF3391}" type="slidenum">
              <a:rPr lang="pt-BR" smtClean="0"/>
              <a:pPr/>
              <a:t>‹nº›</a:t>
            </a:fld>
            <a:endParaRPr lang="pt-BR"/>
          </a:p>
        </p:txBody>
      </p:sp>
      <p:sp>
        <p:nvSpPr>
          <p:cNvPr id="21" name="Retângu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ço Reservado para Data 4"/>
          <p:cNvSpPr>
            <a:spLocks noGrp="1"/>
          </p:cNvSpPr>
          <p:nvPr>
            <p:ph type="dt" sz="half" idx="10"/>
          </p:nvPr>
        </p:nvSpPr>
        <p:spPr/>
        <p:txBody>
          <a:bodyPr/>
          <a:lstStyle/>
          <a:p>
            <a:fld id="{2E700DB3-DBF0-4086-B675-117E7A9610B8}" type="datetimeFigureOut">
              <a:rPr lang="pt-BR" smtClean="0"/>
              <a:pPr/>
              <a:t>08/05/2023</a:t>
            </a:fld>
            <a:endParaRPr lang="pt-BR"/>
          </a:p>
        </p:txBody>
      </p:sp>
      <p:sp>
        <p:nvSpPr>
          <p:cNvPr id="6" name="Espaço Reservado para Rodapé 5"/>
          <p:cNvSpPr>
            <a:spLocks noGrp="1"/>
          </p:cNvSpPr>
          <p:nvPr>
            <p:ph type="ftr" sz="quarter" idx="11"/>
          </p:nvPr>
        </p:nvSpPr>
        <p:spPr>
          <a:xfrm>
            <a:off x="301752" y="6410848"/>
            <a:ext cx="3383280" cy="365760"/>
          </a:xfrm>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1" name="Conector reto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ângu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ângu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ângu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ângu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ço Reservado para Número de Slide 6"/>
          <p:cNvSpPr>
            <a:spLocks noGrp="1"/>
          </p:cNvSpPr>
          <p:nvPr>
            <p:ph type="sldNum" sz="quarter" idx="12"/>
          </p:nvPr>
        </p:nvSpPr>
        <p:spPr>
          <a:xfrm>
            <a:off x="1371600" y="312738"/>
            <a:ext cx="457200" cy="441325"/>
          </a:xfrm>
        </p:spPr>
        <p:txBody>
          <a:bodyPr/>
          <a:lstStyle/>
          <a:p>
            <a:fld id="{2119D8CF-8DEC-4D9F-84EE-ADF04DFF3391}" type="slidenum">
              <a:rPr lang="pt-BR" smtClean="0"/>
              <a:pPr/>
              <a:t>‹nº›</a:t>
            </a:fld>
            <a:endParaRPr lang="pt-BR"/>
          </a:p>
        </p:txBody>
      </p:sp>
      <p:sp>
        <p:nvSpPr>
          <p:cNvPr id="2" name="Títu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pt-BR"/>
              <a:t>Clique para editar o estilo do título mestre</a:t>
            </a:r>
            <a:endParaRPr kumimoji="0" lang="en-US"/>
          </a:p>
        </p:txBody>
      </p:sp>
      <p:sp>
        <p:nvSpPr>
          <p:cNvPr id="3" name="Espaço Reservado para Imagem 2"/>
          <p:cNvSpPr>
            <a:spLocks noGrp="1"/>
          </p:cNvSpPr>
          <p:nvPr>
            <p:ph type="pic" idx="1"/>
          </p:nvPr>
        </p:nvSpPr>
        <p:spPr>
          <a:xfrm>
            <a:off x="3000375" y="609600"/>
            <a:ext cx="5867400" cy="4267200"/>
          </a:xfrm>
        </p:spPr>
        <p:txBody>
          <a:bodyPr/>
          <a:lstStyle>
            <a:lvl1pPr marL="0" indent="0">
              <a:buNone/>
              <a:defRPr sz="3200"/>
            </a:lvl1pPr>
          </a:lstStyle>
          <a:p>
            <a:r>
              <a:rPr kumimoji="0" lang="pt-BR"/>
              <a:t>Clique no ícone para adicionar uma imagem</a:t>
            </a:r>
            <a:endParaRPr kumimoji="0" lang="en-US" dirty="0"/>
          </a:p>
        </p:txBody>
      </p:sp>
      <p:sp>
        <p:nvSpPr>
          <p:cNvPr id="4" name="Espaço Reservado para Tex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pt-BR"/>
              <a:t>Clique para editar os estilos do texto mestre</a:t>
            </a:r>
          </a:p>
        </p:txBody>
      </p:sp>
      <p:sp>
        <p:nvSpPr>
          <p:cNvPr id="22" name="Retângu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ço Reservado para Data 4"/>
          <p:cNvSpPr>
            <a:spLocks noGrp="1"/>
          </p:cNvSpPr>
          <p:nvPr>
            <p:ph type="dt" sz="half" idx="10"/>
          </p:nvPr>
        </p:nvSpPr>
        <p:spPr>
          <a:xfrm>
            <a:off x="5788152" y="6404984"/>
            <a:ext cx="3044952" cy="365760"/>
          </a:xfrm>
        </p:spPr>
        <p:txBody>
          <a:bodyPr/>
          <a:lstStyle/>
          <a:p>
            <a:fld id="{2E700DB3-DBF0-4086-B675-117E7A9610B8}" type="datetimeFigureOut">
              <a:rPr lang="pt-BR" smtClean="0"/>
              <a:pPr/>
              <a:t>08/05/2023</a:t>
            </a:fld>
            <a:endParaRPr lang="pt-BR"/>
          </a:p>
        </p:txBody>
      </p:sp>
      <p:sp>
        <p:nvSpPr>
          <p:cNvPr id="6" name="Espaço Reservado para Rodapé 5"/>
          <p:cNvSpPr>
            <a:spLocks noGrp="1"/>
          </p:cNvSpPr>
          <p:nvPr>
            <p:ph type="ftr" sz="quarter" idx="11"/>
          </p:nvPr>
        </p:nvSpPr>
        <p:spPr>
          <a:xfrm>
            <a:off x="301752" y="6410848"/>
            <a:ext cx="3584448" cy="365760"/>
          </a:xfrm>
        </p:spPr>
        <p:txBody>
          <a:bodyPr/>
          <a:lstStyle/>
          <a:p>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ângu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ângu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ângu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ângu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ângu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ço Reservado para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E700DB3-DBF0-4086-B675-117E7A9610B8}" type="datetimeFigureOut">
              <a:rPr lang="pt-BR" smtClean="0"/>
              <a:pPr/>
              <a:t>08/05/2023</a:t>
            </a:fld>
            <a:endParaRPr lang="pt-BR"/>
          </a:p>
        </p:txBody>
      </p:sp>
      <p:sp>
        <p:nvSpPr>
          <p:cNvPr id="3" name="Espaço Reservado para Rodapé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pt-BR"/>
          </a:p>
        </p:txBody>
      </p:sp>
      <p:sp>
        <p:nvSpPr>
          <p:cNvPr id="8" name="Retângu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ector reto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ço Reservado para Número de Slid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2119D8CF-8DEC-4D9F-84EE-ADF04DFF3391}" type="slidenum">
              <a:rPr lang="pt-BR" smtClean="0"/>
              <a:pPr/>
              <a:t>‹nº›</a:t>
            </a:fld>
            <a:endParaRPr lang="pt-BR"/>
          </a:p>
        </p:txBody>
      </p:sp>
      <p:sp>
        <p:nvSpPr>
          <p:cNvPr id="22" name="Espaço Reservado para Título 21"/>
          <p:cNvSpPr>
            <a:spLocks noGrp="1"/>
          </p:cNvSpPr>
          <p:nvPr>
            <p:ph type="title"/>
          </p:nvPr>
        </p:nvSpPr>
        <p:spPr>
          <a:xfrm>
            <a:off x="301752" y="228600"/>
            <a:ext cx="8534400" cy="758952"/>
          </a:xfrm>
          <a:prstGeom prst="rect">
            <a:avLst/>
          </a:prstGeom>
        </p:spPr>
        <p:txBody>
          <a:bodyPr vert="horz" anchor="b">
            <a:normAutofit/>
          </a:bodyPr>
          <a:lstStyle/>
          <a:p>
            <a:r>
              <a:rPr kumimoji="0" lang="pt-BR"/>
              <a:t>Clique para editar o estilo do título mestre</a:t>
            </a:r>
            <a:endParaRPr kumimoji="0" lang="en-US"/>
          </a:p>
        </p:txBody>
      </p:sp>
      <p:sp>
        <p:nvSpPr>
          <p:cNvPr id="13" name="Espaço Reservado para Tex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pt-BR"/>
              <a:t>Clique para editar os estilos do texto mestre</a:t>
            </a:r>
          </a:p>
          <a:p>
            <a:pPr lvl="1" eaLnBrk="1" latinLnBrk="0" hangingPunct="1"/>
            <a:r>
              <a:rPr kumimoji="0" lang="pt-BR"/>
              <a:t>Segundo nível</a:t>
            </a:r>
          </a:p>
          <a:p>
            <a:pPr lvl="2" eaLnBrk="1" latinLnBrk="0" hangingPunct="1"/>
            <a:r>
              <a:rPr kumimoji="0" lang="pt-BR"/>
              <a:t>Terceiro nível</a:t>
            </a:r>
          </a:p>
          <a:p>
            <a:pPr lvl="3" eaLnBrk="1" latinLnBrk="0" hangingPunct="1"/>
            <a:r>
              <a:rPr kumimoji="0" lang="pt-BR"/>
              <a:t>Quarto nível</a:t>
            </a:r>
          </a:p>
          <a:p>
            <a:pPr lvl="4" eaLnBrk="1" latinLnBrk="0" hangingPunct="1"/>
            <a:r>
              <a:rPr kumimoji="0" lang="pt-BR"/>
              <a:t>Quinto nível</a:t>
            </a:r>
            <a:endParaRPr kumimoji="0"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ítulo 7"/>
          <p:cNvSpPr>
            <a:spLocks noGrp="1"/>
          </p:cNvSpPr>
          <p:nvPr>
            <p:ph type="subTitle" idx="1"/>
          </p:nvPr>
        </p:nvSpPr>
        <p:spPr>
          <a:xfrm>
            <a:off x="1294228" y="3263705"/>
            <a:ext cx="6478172" cy="1029391"/>
          </a:xfrm>
        </p:spPr>
        <p:txBody>
          <a:bodyPr/>
          <a:lstStyle/>
          <a:p>
            <a:r>
              <a:rPr lang="pt-BR" dirty="0"/>
              <a:t>PROCESSO DE APRENDIZAGEM</a:t>
            </a:r>
          </a:p>
        </p:txBody>
      </p:sp>
      <p:sp>
        <p:nvSpPr>
          <p:cNvPr id="2" name="Título 1"/>
          <p:cNvSpPr>
            <a:spLocks noGrp="1"/>
          </p:cNvSpPr>
          <p:nvPr>
            <p:ph type="ctrTitle"/>
          </p:nvPr>
        </p:nvSpPr>
        <p:spPr>
          <a:xfrm>
            <a:off x="611560" y="692696"/>
            <a:ext cx="8276456" cy="1247800"/>
          </a:xfrm>
        </p:spPr>
        <p:txBody>
          <a:bodyPr>
            <a:normAutofit/>
          </a:bodyPr>
          <a:lstStyle/>
          <a:p>
            <a:pPr algn="r"/>
            <a:r>
              <a:rPr lang="pt-BR" sz="2000" dirty="0">
                <a:solidFill>
                  <a:schemeClr val="tx1">
                    <a:lumMod val="95000"/>
                    <a:lumOff val="5000"/>
                  </a:schemeClr>
                </a:solidFill>
              </a:rPr>
              <a:t>COMUNICAÇÃO</a:t>
            </a:r>
            <a:r>
              <a:rPr lang="pt-BR" sz="1800" dirty="0">
                <a:solidFill>
                  <a:schemeClr val="tx1">
                    <a:lumMod val="95000"/>
                    <a:lumOff val="5000"/>
                  </a:schemeClr>
                </a:solidFill>
              </a:rPr>
              <a:t> E EXTENSÃO RURAL– ZEB1428</a:t>
            </a:r>
            <a:br>
              <a:rPr lang="pt-BR" sz="1800" dirty="0">
                <a:solidFill>
                  <a:schemeClr val="tx1">
                    <a:lumMod val="95000"/>
                    <a:lumOff val="5000"/>
                  </a:schemeClr>
                </a:solidFill>
              </a:rPr>
            </a:br>
            <a:r>
              <a:rPr lang="pt-BR" sz="1800" dirty="0">
                <a:solidFill>
                  <a:schemeClr val="tx1">
                    <a:lumMod val="95000"/>
                    <a:lumOff val="5000"/>
                  </a:schemeClr>
                </a:solidFill>
              </a:rPr>
              <a:t>FUNDAMENTOS DE EXTENSÃO RURAL ZEB1307</a:t>
            </a:r>
            <a:br>
              <a:rPr lang="pt-BR" sz="1800" dirty="0">
                <a:solidFill>
                  <a:schemeClr val="tx1">
                    <a:lumMod val="95000"/>
                    <a:lumOff val="5000"/>
                  </a:schemeClr>
                </a:solidFill>
              </a:rPr>
            </a:br>
            <a:r>
              <a:rPr lang="pt-BR" sz="1800" i="1" dirty="0">
                <a:solidFill>
                  <a:schemeClr val="tx1">
                    <a:lumMod val="95000"/>
                    <a:lumOff val="5000"/>
                  </a:schemeClr>
                </a:solidFill>
              </a:rPr>
              <a:t> Professor Dr. Marcelo Ribeiro</a:t>
            </a:r>
            <a:endParaRPr lang="pt-BR" sz="1800" dirty="0">
              <a:solidFill>
                <a:schemeClr val="tx1">
                  <a:lumMod val="95000"/>
                  <a:lumOff val="5000"/>
                </a:schemeClr>
              </a:solidFill>
            </a:endParaRPr>
          </a:p>
        </p:txBody>
      </p:sp>
      <p:pic>
        <p:nvPicPr>
          <p:cNvPr id="1027" name="Picture 3" descr="D:\Users\User\Documents\graduação\Comunicação e Extensão\logoFzea1.png"/>
          <p:cNvPicPr>
            <a:picLocks noChangeAspect="1" noChangeArrowheads="1"/>
          </p:cNvPicPr>
          <p:nvPr/>
        </p:nvPicPr>
        <p:blipFill>
          <a:blip r:embed="rId2" cstate="print"/>
          <a:srcRect/>
          <a:stretch>
            <a:fillRect/>
          </a:stretch>
        </p:blipFill>
        <p:spPr bwMode="auto">
          <a:xfrm>
            <a:off x="107504" y="332656"/>
            <a:ext cx="1374697" cy="108012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sz="quarter" idx="1"/>
          </p:nvPr>
        </p:nvSpPr>
        <p:spPr/>
        <p:txBody>
          <a:bodyPr>
            <a:noAutofit/>
          </a:bodyPr>
          <a:lstStyle/>
          <a:p>
            <a:pPr marL="457200" lvl="0" indent="-457200" algn="just">
              <a:buNone/>
            </a:pPr>
            <a:r>
              <a:rPr lang="pt-BR" sz="2400" dirty="0"/>
              <a:t>1. </a:t>
            </a:r>
            <a:r>
              <a:rPr lang="pt-BR" sz="2000" dirty="0"/>
              <a:t>No processo de desenvolvimento psíquico dos indivíduos, aparecem dois mecanismos complementares:</a:t>
            </a:r>
          </a:p>
          <a:p>
            <a:pPr algn="just">
              <a:buNone/>
            </a:pPr>
            <a:endParaRPr lang="pt-BR" sz="2000" dirty="0"/>
          </a:p>
          <a:p>
            <a:pPr algn="just">
              <a:buNone/>
            </a:pPr>
            <a:endParaRPr lang="pt-BR" sz="2000" dirty="0"/>
          </a:p>
          <a:p>
            <a:pPr lvl="1" algn="just">
              <a:buFont typeface="Wingdings" pitchFamily="2" charset="2"/>
              <a:buChar char="ü"/>
            </a:pPr>
            <a:r>
              <a:rPr lang="pt-BR" sz="1600" dirty="0">
                <a:solidFill>
                  <a:schemeClr val="tx1"/>
                </a:solidFill>
              </a:rPr>
              <a:t>os funcionamentos constantes, comuns a todas as idades. É sempre uma necessidade (fisiológica, afetiva ou intelectual) que estimula a ação, inclusive a inteligência. Todo movimento, pensamento ou sentimento responde a um a necessidade</a:t>
            </a:r>
          </a:p>
          <a:p>
            <a:pPr algn="just">
              <a:buNone/>
            </a:pPr>
            <a:endParaRPr lang="pt-BR" sz="1600" dirty="0"/>
          </a:p>
          <a:p>
            <a:pPr algn="just">
              <a:buNone/>
            </a:pPr>
            <a:endParaRPr lang="pt-BR" sz="1600" dirty="0"/>
          </a:p>
          <a:p>
            <a:pPr lvl="1" algn="just">
              <a:buFont typeface="Wingdings" pitchFamily="2" charset="2"/>
              <a:buChar char="ü"/>
            </a:pPr>
            <a:r>
              <a:rPr lang="pt-BR" sz="1600" dirty="0">
                <a:solidFill>
                  <a:schemeClr val="tx1"/>
                </a:solidFill>
              </a:rPr>
              <a:t>as estruturas variáveis, que são características de cada etapa sucessiva do processo de desenvolvimento dos indivíduos. As estruturas variáveis são as formas de organização da atividade do indivíduo sob os aspectos sensório-motor, afetivo e intelectual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blinds(horizontal)">
                                      <p:cBhvr>
                                        <p:cTn id="7" dur="500"/>
                                        <p:tgtEl>
                                          <p:spTgt spid="5">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blinds(horizontal)">
                                      <p:cBhvr>
                                        <p:cTn id="1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sz="quarter" idx="1"/>
          </p:nvPr>
        </p:nvSpPr>
        <p:spPr/>
        <p:txBody>
          <a:bodyPr>
            <a:noAutofit/>
          </a:bodyPr>
          <a:lstStyle/>
          <a:p>
            <a:pPr marL="342900" lvl="0" indent="-342900" algn="just">
              <a:buNone/>
            </a:pPr>
            <a:r>
              <a:rPr lang="pt-BR" sz="1600" dirty="0"/>
              <a:t>2. </a:t>
            </a:r>
            <a:r>
              <a:rPr lang="pt-BR" sz="2000" dirty="0"/>
              <a:t>Os períodos característicos do desenvolvimento psicológico são:</a:t>
            </a:r>
          </a:p>
          <a:p>
            <a:pPr algn="just"/>
            <a:endParaRPr lang="pt-BR" sz="1600" dirty="0"/>
          </a:p>
          <a:p>
            <a:pPr lvl="1" algn="just">
              <a:buFont typeface="Wingdings" pitchFamily="2" charset="2"/>
              <a:buChar char="ü"/>
            </a:pPr>
            <a:r>
              <a:rPr lang="pt-BR" sz="1600" dirty="0">
                <a:solidFill>
                  <a:schemeClr val="tx1"/>
                </a:solidFill>
              </a:rPr>
              <a:t>dos atos instintivos hereditários (pegar, sugar, etc.)</a:t>
            </a:r>
          </a:p>
          <a:p>
            <a:pPr algn="just">
              <a:buFont typeface="Wingdings" pitchFamily="2" charset="2"/>
              <a:buChar char="ü"/>
            </a:pPr>
            <a:endParaRPr lang="pt-BR" sz="1600" dirty="0"/>
          </a:p>
          <a:p>
            <a:pPr lvl="1" algn="just">
              <a:buFont typeface="Wingdings" pitchFamily="2" charset="2"/>
              <a:buChar char="ü"/>
            </a:pPr>
            <a:r>
              <a:rPr lang="pt-BR" sz="1600" dirty="0">
                <a:solidFill>
                  <a:schemeClr val="tx1"/>
                </a:solidFill>
              </a:rPr>
              <a:t>da inteligência sensório-motriz. Organização e coordenação da percepção e     dos movimentos. Assimilação “prática”, anterior ao pensamento simbólico e à linguagem</a:t>
            </a:r>
          </a:p>
          <a:p>
            <a:pPr algn="just">
              <a:buFont typeface="Wingdings" pitchFamily="2" charset="2"/>
              <a:buChar char="ü"/>
            </a:pPr>
            <a:endParaRPr lang="pt-BR" sz="1600" dirty="0"/>
          </a:p>
          <a:p>
            <a:pPr lvl="1" algn="just">
              <a:buFont typeface="Wingdings" pitchFamily="2" charset="2"/>
              <a:buChar char="ü"/>
            </a:pPr>
            <a:r>
              <a:rPr lang="pt-BR" sz="1600" dirty="0">
                <a:solidFill>
                  <a:schemeClr val="tx1"/>
                </a:solidFill>
              </a:rPr>
              <a:t>da inteligência intuitiva. O pensamento ainda não se tornou operacional ou reversível. O mundo é como é percebido ou imaginado</a:t>
            </a:r>
          </a:p>
          <a:p>
            <a:pPr algn="just">
              <a:buFont typeface="Wingdings" pitchFamily="2" charset="2"/>
              <a:buChar char="ü"/>
            </a:pPr>
            <a:endParaRPr lang="pt-BR" sz="1600" dirty="0"/>
          </a:p>
          <a:p>
            <a:pPr lvl="1" algn="just">
              <a:buFont typeface="Wingdings" pitchFamily="2" charset="2"/>
              <a:buChar char="ü"/>
            </a:pPr>
            <a:r>
              <a:rPr lang="pt-BR" sz="1600" dirty="0">
                <a:solidFill>
                  <a:schemeClr val="tx1"/>
                </a:solidFill>
              </a:rPr>
              <a:t>das operações intelectuais concretas. Início da lógica e desenvolvimento da reversibilidade operatória da inteligência, ainda, apoiada em elementos concretos</a:t>
            </a:r>
          </a:p>
          <a:p>
            <a:pPr algn="just">
              <a:buFont typeface="Wingdings" pitchFamily="2" charset="2"/>
              <a:buChar char="ü"/>
            </a:pPr>
            <a:endParaRPr lang="pt-BR" sz="1600" dirty="0"/>
          </a:p>
          <a:p>
            <a:pPr lvl="1" algn="just">
              <a:buFont typeface="Wingdings" pitchFamily="2" charset="2"/>
              <a:buChar char="ü"/>
            </a:pPr>
            <a:r>
              <a:rPr lang="pt-BR" sz="1600" dirty="0">
                <a:solidFill>
                  <a:schemeClr val="tx1"/>
                </a:solidFill>
              </a:rPr>
              <a:t>das operações intelectuais abstratas ou formais. Desenvolvimento da lógica formal. O indivíduo é capaz de operar com conceitos abstratos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linds(horizont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blinds(horizontal)">
                                      <p:cBhvr>
                                        <p:cTn id="12" dur="5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blinds(horizontal)">
                                      <p:cBhvr>
                                        <p:cTn id="17" dur="500"/>
                                        <p:tgtEl>
                                          <p:spTgt spid="5">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8" end="8"/>
                                            </p:txEl>
                                          </p:spTgt>
                                        </p:tgtEl>
                                        <p:attrNameLst>
                                          <p:attrName>style.visibility</p:attrName>
                                        </p:attrNameLst>
                                      </p:cBhvr>
                                      <p:to>
                                        <p:strVal val="visible"/>
                                      </p:to>
                                    </p:set>
                                    <p:animEffect transition="in" filter="blinds(horizontal)">
                                      <p:cBhvr>
                                        <p:cTn id="22" dur="500"/>
                                        <p:tgtEl>
                                          <p:spTgt spid="5">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10" end="10"/>
                                            </p:txEl>
                                          </p:spTgt>
                                        </p:tgtEl>
                                        <p:attrNameLst>
                                          <p:attrName>style.visibility</p:attrName>
                                        </p:attrNameLst>
                                      </p:cBhvr>
                                      <p:to>
                                        <p:strVal val="visible"/>
                                      </p:to>
                                    </p:set>
                                    <p:animEffect transition="in" filter="blinds(horizontal)">
                                      <p:cBhvr>
                                        <p:cTn id="27"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sz="quarter" idx="1"/>
          </p:nvPr>
        </p:nvSpPr>
        <p:spPr/>
        <p:txBody>
          <a:bodyPr>
            <a:noAutofit/>
          </a:bodyPr>
          <a:lstStyle/>
          <a:p>
            <a:pPr marL="457200" lvl="0" indent="-457200" algn="just">
              <a:buNone/>
            </a:pPr>
            <a:r>
              <a:rPr lang="pt-BR" sz="2400" dirty="0"/>
              <a:t>Estratégias de ensino:</a:t>
            </a:r>
          </a:p>
          <a:p>
            <a:pPr marL="274320" lvl="1" indent="0" algn="just">
              <a:buNone/>
            </a:pPr>
            <a:endParaRPr lang="pt-BR" sz="2000" dirty="0">
              <a:solidFill>
                <a:schemeClr val="tx1"/>
              </a:solidFill>
            </a:endParaRPr>
          </a:p>
          <a:p>
            <a:pPr marL="274320" lvl="1" indent="0" algn="just">
              <a:buNone/>
            </a:pPr>
            <a:r>
              <a:rPr lang="pt-BR" sz="2000" dirty="0">
                <a:solidFill>
                  <a:schemeClr val="tx1"/>
                </a:solidFill>
              </a:rPr>
              <a:t>Memorização</a:t>
            </a:r>
            <a:endParaRPr lang="pt-BR" sz="1600" dirty="0">
              <a:solidFill>
                <a:schemeClr val="tx1"/>
              </a:solidFill>
            </a:endParaRPr>
          </a:p>
          <a:p>
            <a:pPr marL="274320" lvl="1" indent="0" algn="just">
              <a:buNone/>
            </a:pPr>
            <a:r>
              <a:rPr lang="pt-BR" sz="1600" dirty="0">
                <a:solidFill>
                  <a:schemeClr val="tx1"/>
                </a:solidFill>
              </a:rPr>
              <a:t>		ênfase em quem ensina (no conhecimento do educador)</a:t>
            </a:r>
          </a:p>
          <a:p>
            <a:pPr marL="274320" lvl="1" indent="0" algn="just">
              <a:buNone/>
            </a:pPr>
            <a:r>
              <a:rPr lang="pt-BR" sz="1600" dirty="0">
                <a:solidFill>
                  <a:schemeClr val="tx1"/>
                </a:solidFill>
              </a:rPr>
              <a:t>		transferência de conhecimento</a:t>
            </a:r>
          </a:p>
          <a:p>
            <a:pPr marL="274320" lvl="1" indent="0" algn="just">
              <a:buNone/>
            </a:pPr>
            <a:endParaRPr lang="pt-BR" sz="1600" dirty="0">
              <a:solidFill>
                <a:schemeClr val="tx1"/>
              </a:solidFill>
            </a:endParaRPr>
          </a:p>
          <a:p>
            <a:pPr marL="274320" lvl="1" indent="0" algn="just">
              <a:buNone/>
            </a:pPr>
            <a:r>
              <a:rPr lang="pt-BR" sz="2000" dirty="0">
                <a:solidFill>
                  <a:schemeClr val="tx1"/>
                </a:solidFill>
              </a:rPr>
              <a:t>Esquema estímulo_ </a:t>
            </a:r>
            <a:r>
              <a:rPr lang="pt-BR" sz="2000" dirty="0" err="1">
                <a:solidFill>
                  <a:schemeClr val="tx1"/>
                </a:solidFill>
              </a:rPr>
              <a:t>resposta_reforço</a:t>
            </a:r>
            <a:endParaRPr lang="pt-BR" sz="2000" dirty="0">
              <a:solidFill>
                <a:schemeClr val="tx1"/>
              </a:solidFill>
            </a:endParaRPr>
          </a:p>
          <a:p>
            <a:pPr marL="274320" lvl="1" indent="0" algn="just">
              <a:buNone/>
            </a:pPr>
            <a:r>
              <a:rPr lang="pt-BR" sz="2000" dirty="0">
                <a:solidFill>
                  <a:schemeClr val="tx1"/>
                </a:solidFill>
              </a:rPr>
              <a:t>		</a:t>
            </a:r>
            <a:r>
              <a:rPr lang="pt-BR" sz="1600" dirty="0">
                <a:solidFill>
                  <a:schemeClr val="tx1"/>
                </a:solidFill>
              </a:rPr>
              <a:t>condicionamento operante</a:t>
            </a:r>
          </a:p>
          <a:p>
            <a:pPr marL="274320" lvl="1" indent="0" algn="just">
              <a:buNone/>
            </a:pPr>
            <a:endParaRPr lang="pt-BR" sz="1600" dirty="0">
              <a:solidFill>
                <a:schemeClr val="tx1"/>
              </a:solidFill>
            </a:endParaRPr>
          </a:p>
          <a:p>
            <a:pPr marL="274320" lvl="1" indent="0" algn="just">
              <a:buNone/>
            </a:pPr>
            <a:r>
              <a:rPr lang="pt-BR" sz="2000" dirty="0">
                <a:solidFill>
                  <a:schemeClr val="tx1"/>
                </a:solidFill>
              </a:rPr>
              <a:t>Esquemas de ação e de aprendizagem</a:t>
            </a:r>
          </a:p>
          <a:p>
            <a:pPr algn="just">
              <a:buNone/>
            </a:pPr>
            <a:r>
              <a:rPr lang="pt-BR" sz="1600" dirty="0"/>
              <a:t>			realização de atividades sobre o objeto</a:t>
            </a:r>
          </a:p>
          <a:p>
            <a:pPr algn="just">
              <a:buNone/>
            </a:pPr>
            <a:r>
              <a:rPr lang="pt-BR" sz="1600" dirty="0"/>
              <a:t>		</a:t>
            </a:r>
            <a:r>
              <a:rPr lang="pt-BR" sz="1600"/>
              <a:t>	esquemas </a:t>
            </a:r>
            <a:r>
              <a:rPr lang="pt-BR" sz="1600" dirty="0"/>
              <a:t>de ação mobilizados</a:t>
            </a:r>
          </a:p>
          <a:p>
            <a:pPr algn="just">
              <a:buNone/>
            </a:pPr>
            <a:r>
              <a:rPr lang="pt-BR" sz="1600" dirty="0"/>
              <a:t>			reorganização de conjuntos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blinds(horizontal)">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linds(horizont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blinds(horizontal)">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blinds(horizontal)">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animEffect transition="in" filter="blinds(horizontal)">
                                      <p:cBhvr>
                                        <p:cTn id="27" dur="500"/>
                                        <p:tgtEl>
                                          <p:spTgt spid="5">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9" end="9"/>
                                            </p:txEl>
                                          </p:spTgt>
                                        </p:tgtEl>
                                        <p:attrNameLst>
                                          <p:attrName>style.visibility</p:attrName>
                                        </p:attrNameLst>
                                      </p:cBhvr>
                                      <p:to>
                                        <p:strVal val="visible"/>
                                      </p:to>
                                    </p:set>
                                    <p:animEffect transition="in" filter="blinds(horizontal)">
                                      <p:cBhvr>
                                        <p:cTn id="32" dur="500"/>
                                        <p:tgtEl>
                                          <p:spTgt spid="5">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
                                            <p:txEl>
                                              <p:pRg st="10" end="10"/>
                                            </p:txEl>
                                          </p:spTgt>
                                        </p:tgtEl>
                                        <p:attrNameLst>
                                          <p:attrName>style.visibility</p:attrName>
                                        </p:attrNameLst>
                                      </p:cBhvr>
                                      <p:to>
                                        <p:strVal val="visible"/>
                                      </p:to>
                                    </p:set>
                                    <p:animEffect transition="in" filter="blinds(horizontal)">
                                      <p:cBhvr>
                                        <p:cTn id="37" dur="500"/>
                                        <p:tgtEl>
                                          <p:spTgt spid="5">
                                            <p:txEl>
                                              <p:pRg st="10" end="1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
                                            <p:txEl>
                                              <p:pRg st="11" end="11"/>
                                            </p:txEl>
                                          </p:spTgt>
                                        </p:tgtEl>
                                        <p:attrNameLst>
                                          <p:attrName>style.visibility</p:attrName>
                                        </p:attrNameLst>
                                      </p:cBhvr>
                                      <p:to>
                                        <p:strVal val="visible"/>
                                      </p:to>
                                    </p:set>
                                    <p:animEffect transition="in" filter="blinds(horizontal)">
                                      <p:cBhvr>
                                        <p:cTn id="42" dur="500"/>
                                        <p:tgtEl>
                                          <p:spTgt spid="5">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
                                            <p:txEl>
                                              <p:pRg st="12" end="12"/>
                                            </p:txEl>
                                          </p:spTgt>
                                        </p:tgtEl>
                                        <p:attrNameLst>
                                          <p:attrName>style.visibility</p:attrName>
                                        </p:attrNameLst>
                                      </p:cBhvr>
                                      <p:to>
                                        <p:strVal val="visible"/>
                                      </p:to>
                                    </p:set>
                                    <p:animEffect transition="in" filter="blinds(horizontal)">
                                      <p:cBhvr>
                                        <p:cTn id="47" dur="500"/>
                                        <p:tgtEl>
                                          <p:spTgt spid="5">
                                            <p:txEl>
                                              <p:pRg st="12" end="1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
                                            <p:txEl>
                                              <p:pRg st="0" end="0"/>
                                            </p:txEl>
                                          </p:spTgt>
                                        </p:tgtEl>
                                        <p:attrNameLst>
                                          <p:attrName>style.visibility</p:attrName>
                                        </p:attrNameLst>
                                      </p:cBhvr>
                                      <p:to>
                                        <p:strVal val="visible"/>
                                      </p:to>
                                    </p:set>
                                    <p:animEffect transition="in" filter="blinds(horizontal)">
                                      <p:cBhvr>
                                        <p:cTn id="5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sz="quarter" idx="1"/>
          </p:nvPr>
        </p:nvSpPr>
        <p:spPr>
          <a:xfrm>
            <a:off x="301752" y="188640"/>
            <a:ext cx="8503920" cy="6552728"/>
          </a:xfrm>
        </p:spPr>
        <p:txBody>
          <a:bodyPr>
            <a:noAutofit/>
          </a:bodyPr>
          <a:lstStyle/>
          <a:p>
            <a:pPr algn="just">
              <a:buFont typeface="Wingdings" pitchFamily="2" charset="2"/>
              <a:buChar char="Ø"/>
            </a:pPr>
            <a:r>
              <a:rPr lang="pt-BR" sz="2400" dirty="0"/>
              <a:t>A MISÉRIA DE IDÉIAS NA FARTURA DE PALAVRAS (ERROS DE PORTUGUÊS E INGENUIDADES NUMA PROVA DO ENEM)</a:t>
            </a:r>
            <a:endParaRPr lang="pt-BR" sz="2400" b="1" dirty="0"/>
          </a:p>
          <a:p>
            <a:endParaRPr lang="pt-BR" sz="1600" b="1" dirty="0"/>
          </a:p>
          <a:p>
            <a:pPr>
              <a:buNone/>
            </a:pPr>
            <a:endParaRPr lang="pt-BR" sz="2000" dirty="0"/>
          </a:p>
          <a:p>
            <a:pPr algn="just"/>
            <a:r>
              <a:rPr lang="pt-BR" sz="2000" dirty="0"/>
              <a:t>“O </a:t>
            </a:r>
            <a:r>
              <a:rPr lang="pt-BR" sz="2000" dirty="0" err="1"/>
              <a:t>serumano</a:t>
            </a:r>
            <a:r>
              <a:rPr lang="pt-BR" sz="2000" dirty="0"/>
              <a:t> no mesmo tempo que constrói também destrói, pois nos temos que nos unir para realizarmos parcerias juntos.”</a:t>
            </a:r>
          </a:p>
          <a:p>
            <a:pPr algn="just">
              <a:buNone/>
            </a:pPr>
            <a:endParaRPr lang="pt-BR" sz="2000" dirty="0"/>
          </a:p>
          <a:p>
            <a:pPr algn="just"/>
            <a:r>
              <a:rPr lang="pt-BR" sz="2000" dirty="0"/>
              <a:t>“Hoje </a:t>
            </a:r>
            <a:r>
              <a:rPr lang="pt-BR" sz="2000" dirty="0" err="1"/>
              <a:t>endia</a:t>
            </a:r>
            <a:r>
              <a:rPr lang="pt-BR" sz="2000" dirty="0"/>
              <a:t> a natureza […].” </a:t>
            </a:r>
          </a:p>
          <a:p>
            <a:pPr algn="just">
              <a:buNone/>
            </a:pPr>
            <a:endParaRPr lang="pt-BR" sz="2000" dirty="0"/>
          </a:p>
          <a:p>
            <a:pPr algn="just">
              <a:buNone/>
            </a:pPr>
            <a:endParaRPr lang="pt-BR" sz="2000" dirty="0"/>
          </a:p>
          <a:p>
            <a:pPr algn="just"/>
            <a:r>
              <a:rPr lang="pt-BR" sz="2000" dirty="0"/>
              <a:t>“No </a:t>
            </a:r>
            <a:r>
              <a:rPr lang="pt-BR" sz="2000" dirty="0" err="1"/>
              <a:t>paíz</a:t>
            </a:r>
            <a:r>
              <a:rPr lang="pt-BR" sz="2000" dirty="0"/>
              <a:t> </a:t>
            </a:r>
            <a:r>
              <a:rPr lang="pt-BR" sz="2000" dirty="0" err="1"/>
              <a:t>enque</a:t>
            </a:r>
            <a:r>
              <a:rPr lang="pt-BR" sz="2000" dirty="0"/>
              <a:t> vivemos, os problemas </a:t>
            </a:r>
            <a:r>
              <a:rPr lang="pt-BR" sz="2000" dirty="0" err="1"/>
              <a:t>cerrevelam</a:t>
            </a:r>
            <a:r>
              <a:rPr lang="pt-BR" sz="2000" dirty="0"/>
              <a:t> […].”</a:t>
            </a:r>
          </a:p>
          <a:p>
            <a:pPr algn="just">
              <a:buNone/>
            </a:pPr>
            <a:endParaRPr lang="pt-BR" sz="2000" dirty="0"/>
          </a:p>
          <a:p>
            <a:pPr algn="just">
              <a:buNone/>
            </a:pPr>
            <a:endParaRPr lang="pt-BR" sz="2000" dirty="0"/>
          </a:p>
          <a:p>
            <a:pPr algn="just"/>
            <a:r>
              <a:rPr lang="pt-BR" sz="2000" dirty="0"/>
              <a:t>“Ultimamente não se fala em outro assunto </a:t>
            </a:r>
            <a:r>
              <a:rPr lang="pt-BR" sz="2000" dirty="0" err="1"/>
              <a:t>anonser</a:t>
            </a:r>
            <a:r>
              <a:rPr lang="pt-BR" sz="2000" dirty="0"/>
              <a:t> sobre […].”</a:t>
            </a:r>
          </a:p>
          <a:p>
            <a:pPr>
              <a:buNone/>
            </a:pPr>
            <a:endParaRPr lang="pt-BR" sz="1600" b="1" dirty="0"/>
          </a:p>
          <a:p>
            <a:pPr lvl="2" algn="r">
              <a:buNone/>
            </a:pPr>
            <a:endParaRPr lang="pt-BR" sz="800" b="1" dirty="0"/>
          </a:p>
          <a:p>
            <a:pPr lvl="2" algn="r">
              <a:buNone/>
            </a:pPr>
            <a:endParaRPr lang="pt-BR" sz="800" b="1" dirty="0"/>
          </a:p>
          <a:p>
            <a:pPr lvl="2" algn="r">
              <a:buNone/>
            </a:pPr>
            <a:endParaRPr lang="pt-BR" sz="800" b="1" dirty="0"/>
          </a:p>
          <a:p>
            <a:pPr lvl="2" algn="r">
              <a:buNone/>
            </a:pPr>
            <a:endParaRPr lang="pt-BR" sz="800" b="1" dirty="0"/>
          </a:p>
          <a:p>
            <a:pPr lvl="2" algn="r">
              <a:buNone/>
            </a:pPr>
            <a:endParaRPr lang="pt-BR" sz="800" b="1" dirty="0"/>
          </a:p>
          <a:p>
            <a:pPr lvl="2" algn="r">
              <a:buNone/>
            </a:pPr>
            <a:endParaRPr lang="pt-BR" sz="800" b="1" dirty="0"/>
          </a:p>
          <a:p>
            <a:pPr lvl="2" algn="r">
              <a:buNone/>
            </a:pPr>
            <a:endParaRPr lang="pt-BR" sz="800" b="1" dirty="0"/>
          </a:p>
          <a:p>
            <a:pPr lvl="2" algn="r">
              <a:buNone/>
            </a:pPr>
            <a:r>
              <a:rPr lang="pt-BR" sz="800" b="1" dirty="0"/>
              <a:t>JOSÉ DE SOUZA MARTINS </a:t>
            </a:r>
            <a:r>
              <a:rPr lang="pt-BR" sz="800" dirty="0"/>
              <a:t>é professor aposentado do Departamento de Sociologia da FFLCH-USP e autor de, entre outros, </a:t>
            </a:r>
            <a:r>
              <a:rPr lang="pt-BR" sz="800" i="1" dirty="0"/>
              <a:t>A Sociedade Vista do Abismo </a:t>
            </a:r>
            <a:r>
              <a:rPr lang="pt-BR" sz="800" dirty="0"/>
              <a:t>(Vozes)</a:t>
            </a:r>
          </a:p>
          <a:p>
            <a:pPr lvl="0"/>
            <a:endParaRPr lang="pt-BR"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sz="quarter" idx="1"/>
          </p:nvPr>
        </p:nvSpPr>
        <p:spPr>
          <a:xfrm>
            <a:off x="301752" y="1527048"/>
            <a:ext cx="8503920" cy="5214320"/>
          </a:xfrm>
        </p:spPr>
        <p:txBody>
          <a:bodyPr>
            <a:noAutofit/>
          </a:bodyPr>
          <a:lstStyle/>
          <a:p>
            <a:pPr algn="just"/>
            <a:r>
              <a:rPr lang="pt-BR" sz="2000" dirty="0"/>
              <a:t>“Na época de Cristo não havia indústrias para poluir e assim mesmo havia problemas sociais entre os povos.”</a:t>
            </a:r>
          </a:p>
          <a:p>
            <a:pPr algn="just">
              <a:buNone/>
            </a:pPr>
            <a:endParaRPr lang="pt-BR" sz="2000" dirty="0"/>
          </a:p>
          <a:p>
            <a:pPr algn="just"/>
            <a:r>
              <a:rPr lang="pt-BR" sz="2000" dirty="0"/>
              <a:t>“As vezes penso comigo mesmo e chego a mesma conclusão que chegou Renato Russo: Que país é esse?”</a:t>
            </a:r>
          </a:p>
          <a:p>
            <a:pPr algn="just">
              <a:buNone/>
            </a:pPr>
            <a:endParaRPr lang="pt-BR" sz="2000" dirty="0"/>
          </a:p>
          <a:p>
            <a:pPr algn="just"/>
            <a:r>
              <a:rPr lang="pt-BR" sz="2000" dirty="0"/>
              <a:t>“Imaginem a bandeira do Brasil. O azul representa o céu, o verde representa as ma- tas, e o amarelo o ouro. O ouro já foi roubado e as matas estão quase se indo. </a:t>
            </a:r>
            <a:r>
              <a:rPr lang="en-US" sz="2000" dirty="0"/>
              <a:t>No </a:t>
            </a:r>
            <a:r>
              <a:rPr lang="en-US" sz="2000" dirty="0" err="1"/>
              <a:t>dia</a:t>
            </a:r>
            <a:r>
              <a:rPr lang="en-US" sz="2000" dirty="0"/>
              <a:t> </a:t>
            </a:r>
            <a:r>
              <a:rPr lang="en-US" sz="2000" dirty="0" err="1"/>
              <a:t>em</a:t>
            </a:r>
            <a:r>
              <a:rPr lang="en-US" sz="2000" dirty="0"/>
              <a:t> </a:t>
            </a:r>
            <a:r>
              <a:rPr lang="en-US" sz="2000" dirty="0" err="1"/>
              <a:t>que</a:t>
            </a:r>
            <a:r>
              <a:rPr lang="en-US" sz="2000" dirty="0"/>
              <a:t> </a:t>
            </a:r>
            <a:r>
              <a:rPr lang="en-US" sz="2000" dirty="0" err="1"/>
              <a:t>roubarem</a:t>
            </a:r>
            <a:r>
              <a:rPr lang="en-US" sz="2000" dirty="0"/>
              <a:t> </a:t>
            </a:r>
            <a:r>
              <a:rPr lang="en-US" sz="2000" dirty="0" err="1"/>
              <a:t>nosso</a:t>
            </a:r>
            <a:r>
              <a:rPr lang="en-US" sz="2000" dirty="0"/>
              <a:t> </a:t>
            </a:r>
            <a:r>
              <a:rPr lang="en-US" sz="2000" dirty="0" err="1"/>
              <a:t>céu</a:t>
            </a:r>
            <a:r>
              <a:rPr lang="en-US" sz="2000" dirty="0"/>
              <a:t>,   </a:t>
            </a:r>
            <a:r>
              <a:rPr lang="en-US" sz="2000" dirty="0" err="1"/>
              <a:t>ficare</a:t>
            </a:r>
            <a:r>
              <a:rPr lang="pt-BR" sz="2000" dirty="0"/>
              <a:t>mos sem bandeira.”</a:t>
            </a:r>
          </a:p>
          <a:p>
            <a:pPr algn="just">
              <a:buNone/>
            </a:pPr>
            <a:endParaRPr lang="pt-BR" sz="2000" dirty="0"/>
          </a:p>
          <a:p>
            <a:pPr algn="just"/>
            <a:r>
              <a:rPr lang="pt-BR" sz="2000" dirty="0"/>
              <a:t>“[…] são formados pelas bacias esferográficas.”</a:t>
            </a:r>
            <a:endParaRPr lang="pt-BR" sz="2000" b="1" dirty="0"/>
          </a:p>
          <a:p>
            <a:pPr lvl="0">
              <a:buNone/>
            </a:pPr>
            <a:endParaRPr lang="pt-BR" sz="2000" dirty="0"/>
          </a:p>
          <a:p>
            <a:pPr lvl="0">
              <a:buNone/>
            </a:pPr>
            <a:endParaRPr lang="pt-BR" sz="2000" dirty="0"/>
          </a:p>
          <a:p>
            <a:pPr>
              <a:buNone/>
            </a:pPr>
            <a:endParaRPr lang="pt-BR" sz="800" b="1" dirty="0"/>
          </a:p>
          <a:p>
            <a:pPr>
              <a:buNone/>
            </a:pPr>
            <a:endParaRPr lang="pt-BR" sz="800" b="1" dirty="0"/>
          </a:p>
          <a:p>
            <a:pPr>
              <a:buNone/>
            </a:pPr>
            <a:endParaRPr lang="pt-BR" sz="800" b="1" dirty="0"/>
          </a:p>
          <a:p>
            <a:pPr algn="r">
              <a:buNone/>
            </a:pPr>
            <a:r>
              <a:rPr lang="pt-BR" sz="800" b="1" dirty="0"/>
              <a:t>JOSÉ DE SOUZA MARTINS </a:t>
            </a:r>
            <a:r>
              <a:rPr lang="pt-BR" sz="800" dirty="0"/>
              <a:t>é professor aposentado do Departamento de Sociologia da FFLCH-USP e autor de, entre outros, </a:t>
            </a:r>
            <a:r>
              <a:rPr lang="pt-BR" sz="800" i="1" dirty="0"/>
              <a:t>A Sociedade Vista do Abismo </a:t>
            </a:r>
            <a:r>
              <a:rPr lang="pt-BR" sz="800" dirty="0"/>
              <a:t>(Vozes)</a:t>
            </a:r>
          </a:p>
          <a:p>
            <a:pPr lvl="0"/>
            <a:endParaRPr lang="pt-B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p:cNvSpPr>
            <a:spLocks noGrp="1"/>
          </p:cNvSpPr>
          <p:nvPr>
            <p:ph sz="quarter" idx="1"/>
          </p:nvPr>
        </p:nvSpPr>
        <p:spPr>
          <a:xfrm>
            <a:off x="301752" y="1527048"/>
            <a:ext cx="8503920" cy="5214320"/>
          </a:xfrm>
        </p:spPr>
        <p:txBody>
          <a:bodyPr>
            <a:noAutofit/>
          </a:bodyPr>
          <a:lstStyle/>
          <a:p>
            <a:pPr algn="just"/>
            <a:r>
              <a:rPr lang="pt-BR" sz="2000" dirty="0"/>
              <a:t>“Por isso eu luto para atingir todos os meus obstáculos.”</a:t>
            </a:r>
          </a:p>
          <a:p>
            <a:pPr algn="just">
              <a:buNone/>
            </a:pPr>
            <a:endParaRPr lang="pt-BR" sz="2000" dirty="0"/>
          </a:p>
          <a:p>
            <a:pPr algn="just"/>
            <a:r>
              <a:rPr lang="pt-BR" sz="2000" dirty="0"/>
              <a:t>“A situação tende a piorar: o </a:t>
            </a:r>
            <a:r>
              <a:rPr lang="pt-BR" sz="2000" dirty="0" err="1"/>
              <a:t>madereiros</a:t>
            </a:r>
            <a:r>
              <a:rPr lang="pt-BR" sz="2000" dirty="0"/>
              <a:t> da Amazônia </a:t>
            </a:r>
            <a:r>
              <a:rPr lang="pt-BR" sz="2000" dirty="0" err="1"/>
              <a:t>destróem</a:t>
            </a:r>
            <a:r>
              <a:rPr lang="pt-BR" sz="2000" dirty="0"/>
              <a:t> a Mata Atlântica da região.”</a:t>
            </a:r>
          </a:p>
          <a:p>
            <a:pPr algn="just">
              <a:buNone/>
            </a:pPr>
            <a:r>
              <a:rPr lang="pt-BR" sz="2000" dirty="0"/>
              <a:t> </a:t>
            </a:r>
          </a:p>
          <a:p>
            <a:pPr algn="just"/>
            <a:r>
              <a:rPr lang="pt-BR" sz="2000" dirty="0"/>
              <a:t>“O que é de interesse coletivo de todos nem sempre interessa a ninguém individualmente.”</a:t>
            </a:r>
          </a:p>
          <a:p>
            <a:pPr algn="just">
              <a:buNone/>
            </a:pPr>
            <a:r>
              <a:rPr lang="pt-BR" sz="2000" dirty="0"/>
              <a:t> </a:t>
            </a:r>
          </a:p>
          <a:p>
            <a:pPr algn="just"/>
            <a:r>
              <a:rPr lang="pt-BR" sz="2000" dirty="0"/>
              <a:t>“A natureza brasileira só tem 500 anos e já está quase se acabando.”</a:t>
            </a:r>
          </a:p>
          <a:p>
            <a:pPr lvl="0" algn="just">
              <a:buNone/>
            </a:pPr>
            <a:endParaRPr lang="pt-BR" sz="2000" dirty="0"/>
          </a:p>
          <a:p>
            <a:pPr lvl="0" algn="just">
              <a:buNone/>
            </a:pPr>
            <a:endParaRPr lang="pt-BR" sz="2000" dirty="0"/>
          </a:p>
          <a:p>
            <a:pPr algn="just">
              <a:buNone/>
            </a:pPr>
            <a:endParaRPr lang="pt-BR" sz="800" b="1" dirty="0"/>
          </a:p>
          <a:p>
            <a:pPr algn="just">
              <a:buNone/>
            </a:pPr>
            <a:endParaRPr lang="pt-BR" sz="800" b="1" dirty="0"/>
          </a:p>
          <a:p>
            <a:pPr algn="just">
              <a:buNone/>
            </a:pPr>
            <a:endParaRPr lang="pt-BR" sz="800" b="1" dirty="0"/>
          </a:p>
          <a:p>
            <a:pPr algn="just">
              <a:buNone/>
            </a:pPr>
            <a:endParaRPr lang="pt-BR" sz="800" b="1" dirty="0"/>
          </a:p>
          <a:p>
            <a:pPr algn="just">
              <a:buNone/>
            </a:pPr>
            <a:endParaRPr lang="pt-BR" sz="800" b="1" dirty="0"/>
          </a:p>
          <a:p>
            <a:pPr algn="just">
              <a:buNone/>
            </a:pPr>
            <a:endParaRPr lang="pt-BR" sz="800" b="1" dirty="0"/>
          </a:p>
          <a:p>
            <a:pPr algn="just">
              <a:buNone/>
            </a:pPr>
            <a:endParaRPr lang="pt-BR" sz="800" b="1" dirty="0"/>
          </a:p>
          <a:p>
            <a:pPr algn="r">
              <a:buNone/>
            </a:pPr>
            <a:r>
              <a:rPr lang="pt-BR" sz="800" b="1" dirty="0"/>
              <a:t>JOSÉ DE SOUZA MARTINS </a:t>
            </a:r>
            <a:r>
              <a:rPr lang="pt-BR" sz="800" dirty="0"/>
              <a:t>é professor aposentado do Departamento de Sociologia da FFLCH-USP e autor de, entre outros, </a:t>
            </a:r>
            <a:r>
              <a:rPr lang="pt-BR" sz="800" i="1" dirty="0"/>
              <a:t>A Sociedade Vista do Abismo </a:t>
            </a:r>
            <a:r>
              <a:rPr lang="pt-BR" sz="800" dirty="0"/>
              <a:t>(Vozes)</a:t>
            </a:r>
          </a:p>
          <a:p>
            <a:pPr lvl="0" algn="just"/>
            <a:endParaRPr lang="pt-BR" sz="20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ívico">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Cívico">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ívico">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147</TotalTime>
  <Words>601</Words>
  <Application>Microsoft Office PowerPoint</Application>
  <PresentationFormat>Apresentação na tela (4:3)</PresentationFormat>
  <Paragraphs>84</Paragraphs>
  <Slides>7</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7</vt:i4>
      </vt:variant>
    </vt:vector>
  </HeadingPairs>
  <TitlesOfParts>
    <vt:vector size="11" baseType="lpstr">
      <vt:lpstr>Georgia</vt:lpstr>
      <vt:lpstr>Wingdings</vt:lpstr>
      <vt:lpstr>Wingdings 2</vt:lpstr>
      <vt:lpstr>Cívico</vt:lpstr>
      <vt:lpstr>COMUNICAÇÃO E EXTENSÃO RURAL– ZEB1428 FUNDAMENTOS DE EXTENSÃO RURAL ZEB1307  Professor Dr. Marcelo Ribeiro</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FUNDAMENTOS DE EXTENSÃO RURAL– ZEB1307 MEDICINA VETERINÁRIA – Turma 2016  Professor Dr. Marcelo Ribeiro</dc:title>
  <dc:creator>Marcelinho</dc:creator>
  <cp:lastModifiedBy>Marcelo Ribeiro</cp:lastModifiedBy>
  <cp:revision>47</cp:revision>
  <dcterms:created xsi:type="dcterms:W3CDTF">2016-08-02T13:11:49Z</dcterms:created>
  <dcterms:modified xsi:type="dcterms:W3CDTF">2023-05-08T18:29:54Z</dcterms:modified>
</cp:coreProperties>
</file>