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60" r:id="rId3"/>
    <p:sldId id="258" r:id="rId4"/>
    <p:sldId id="259" r:id="rId5"/>
    <p:sldId id="261" r:id="rId6"/>
    <p:sldId id="262" r:id="rId7"/>
    <p:sldId id="263" r:id="rId8"/>
    <p:sldId id="264" r:id="rId9"/>
    <p:sldId id="265" r:id="rId10"/>
    <p:sldId id="266" r:id="rId11"/>
    <p:sldId id="267" r:id="rId12"/>
    <p:sldId id="268" r:id="rId13"/>
    <p:sldId id="269" r:id="rId14"/>
    <p:sldId id="276" r:id="rId15"/>
    <p:sldId id="277" r:id="rId16"/>
    <p:sldId id="270" r:id="rId17"/>
    <p:sldId id="278" r:id="rId18"/>
    <p:sldId id="271" r:id="rId19"/>
    <p:sldId id="272" r:id="rId20"/>
    <p:sldId id="279" r:id="rId2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224"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2434AE-6F62-4224-A819-61ED9B1167CB}" type="datetimeFigureOut">
              <a:rPr lang="pt-BR" smtClean="0"/>
              <a:t>20/09/2020</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6E0522-36AD-4341-8EB4-4F2EF1663970}" type="slidenum">
              <a:rPr lang="pt-BR" smtClean="0"/>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946E0522-36AD-4341-8EB4-4F2EF1663970}" type="slidenum">
              <a:rPr lang="pt-BR" smtClean="0"/>
              <a:t>11</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F1E108DE-814C-46C4-B0F1-B08BDD8D92DC}" type="datetimeFigureOut">
              <a:rPr lang="pt-BR" smtClean="0"/>
              <a:pPr/>
              <a:t>20/09/2020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4E34C76-8497-44C6-AC25-116C0CDA1E82}"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1E108DE-814C-46C4-B0F1-B08BDD8D92DC}" type="datetimeFigureOut">
              <a:rPr lang="pt-BR" smtClean="0"/>
              <a:pPr/>
              <a:t>20/09/2020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4E34C76-8497-44C6-AC25-116C0CDA1E82}"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1E108DE-814C-46C4-B0F1-B08BDD8D92DC}" type="datetimeFigureOut">
              <a:rPr lang="pt-BR" smtClean="0"/>
              <a:pPr/>
              <a:t>20/09/2020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4E34C76-8497-44C6-AC25-116C0CDA1E82}"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1E108DE-814C-46C4-B0F1-B08BDD8D92DC}" type="datetimeFigureOut">
              <a:rPr lang="pt-BR" smtClean="0"/>
              <a:pPr/>
              <a:t>20/09/2020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4E34C76-8497-44C6-AC25-116C0CDA1E82}"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F1E108DE-814C-46C4-B0F1-B08BDD8D92DC}" type="datetimeFigureOut">
              <a:rPr lang="pt-BR" smtClean="0"/>
              <a:pPr/>
              <a:t>20/09/2020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4E34C76-8497-44C6-AC25-116C0CDA1E82}"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F1E108DE-814C-46C4-B0F1-B08BDD8D92DC}" type="datetimeFigureOut">
              <a:rPr lang="pt-BR" smtClean="0"/>
              <a:pPr/>
              <a:t>20/09/2020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4E34C76-8497-44C6-AC25-116C0CDA1E82}"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F1E108DE-814C-46C4-B0F1-B08BDD8D92DC}" type="datetimeFigureOut">
              <a:rPr lang="pt-BR" smtClean="0"/>
              <a:pPr/>
              <a:t>20/09/2020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4E34C76-8497-44C6-AC25-116C0CDA1E82}"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F1E108DE-814C-46C4-B0F1-B08BDD8D92DC}" type="datetimeFigureOut">
              <a:rPr lang="pt-BR" smtClean="0"/>
              <a:pPr/>
              <a:t>20/09/2020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4E34C76-8497-44C6-AC25-116C0CDA1E82}"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1E108DE-814C-46C4-B0F1-B08BDD8D92DC}" type="datetimeFigureOut">
              <a:rPr lang="pt-BR" smtClean="0"/>
              <a:pPr/>
              <a:t>20/09/2020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4E34C76-8497-44C6-AC25-116C0CDA1E82}"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F1E108DE-814C-46C4-B0F1-B08BDD8D92DC}" type="datetimeFigureOut">
              <a:rPr lang="pt-BR" smtClean="0"/>
              <a:pPr/>
              <a:t>20/09/2020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4E34C76-8497-44C6-AC25-116C0CDA1E82}"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F1E108DE-814C-46C4-B0F1-B08BDD8D92DC}" type="datetimeFigureOut">
              <a:rPr lang="pt-BR" smtClean="0"/>
              <a:pPr/>
              <a:t>20/09/2020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4E34C76-8497-44C6-AC25-116C0CDA1E82}"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108DE-814C-46C4-B0F1-B08BDD8D92DC}" type="datetimeFigureOut">
              <a:rPr lang="pt-BR" smtClean="0"/>
              <a:pPr/>
              <a:t>20/09/2020</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E34C76-8497-44C6-AC25-116C0CDA1E82}"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85786" y="3000372"/>
            <a:ext cx="7772400" cy="1470025"/>
          </a:xfrm>
        </p:spPr>
        <p:txBody>
          <a:bodyPr>
            <a:normAutofit fontScale="90000"/>
          </a:bodyPr>
          <a:lstStyle/>
          <a:p>
            <a:r>
              <a:rPr lang="pt-BR" b="1" dirty="0" smtClean="0"/>
              <a:t>INTERESSE DOS MINORITÁRIOS NA RECUPERAÇÃO JUDICIAL E NA FALÊNCIA</a:t>
            </a:r>
            <a:endParaRPr lang="pt-BR" b="1" dirty="0"/>
          </a:p>
        </p:txBody>
      </p:sp>
      <p:grpSp>
        <p:nvGrpSpPr>
          <p:cNvPr id="6" name="Grupo 5"/>
          <p:cNvGrpSpPr/>
          <p:nvPr/>
        </p:nvGrpSpPr>
        <p:grpSpPr>
          <a:xfrm>
            <a:off x="1214414" y="285728"/>
            <a:ext cx="6786610" cy="1500198"/>
            <a:chOff x="1214414" y="142852"/>
            <a:chExt cx="6786610" cy="1500198"/>
          </a:xfrm>
        </p:grpSpPr>
        <p:pic>
          <p:nvPicPr>
            <p:cNvPr id="1026" name="Picture 2"/>
            <p:cNvPicPr>
              <a:picLocks noChangeAspect="1" noChangeArrowheads="1"/>
            </p:cNvPicPr>
            <p:nvPr/>
          </p:nvPicPr>
          <p:blipFill>
            <a:blip r:embed="rId2" cstate="print"/>
            <a:srcRect/>
            <a:stretch>
              <a:fillRect/>
            </a:stretch>
          </p:blipFill>
          <p:spPr bwMode="auto">
            <a:xfrm>
              <a:off x="1214414" y="142852"/>
              <a:ext cx="1500198" cy="1500198"/>
            </a:xfrm>
            <a:prstGeom prst="rect">
              <a:avLst/>
            </a:prstGeom>
            <a:noFill/>
            <a:ln w="9525">
              <a:noFill/>
              <a:miter lim="800000"/>
              <a:headEnd/>
              <a:tailEnd/>
            </a:ln>
            <a:effectLst/>
          </p:spPr>
        </p:pic>
        <p:sp>
          <p:nvSpPr>
            <p:cNvPr id="5" name="CaixaDeTexto 4"/>
            <p:cNvSpPr txBox="1"/>
            <p:nvPr/>
          </p:nvSpPr>
          <p:spPr>
            <a:xfrm>
              <a:off x="2786050" y="165722"/>
              <a:ext cx="5214974" cy="1477328"/>
            </a:xfrm>
            <a:prstGeom prst="rect">
              <a:avLst/>
            </a:prstGeom>
            <a:noFill/>
          </p:spPr>
          <p:txBody>
            <a:bodyPr wrap="square" rtlCol="0">
              <a:spAutoFit/>
            </a:bodyPr>
            <a:lstStyle/>
            <a:p>
              <a:r>
                <a:rPr lang="pt-BR" b="1" dirty="0" smtClean="0"/>
                <a:t>Universidade de São Paulo</a:t>
              </a:r>
            </a:p>
            <a:p>
              <a:r>
                <a:rPr lang="pt-BR" b="1" dirty="0" smtClean="0"/>
                <a:t>Faculdade de Direito</a:t>
              </a:r>
            </a:p>
            <a:p>
              <a:r>
                <a:rPr lang="pt-BR" b="1" dirty="0" smtClean="0"/>
                <a:t>DCO5925</a:t>
              </a:r>
            </a:p>
            <a:p>
              <a:r>
                <a:rPr lang="pt-BR" b="1" dirty="0" smtClean="0"/>
                <a:t>Prof. Dr. Paulo Fernando Campos Salles de Toledo</a:t>
              </a:r>
            </a:p>
            <a:p>
              <a:r>
                <a:rPr lang="pt-BR" b="1" dirty="0" smtClean="0"/>
                <a:t>Aluno: Victor </a:t>
              </a:r>
              <a:r>
                <a:rPr lang="pt-BR" b="1" dirty="0" err="1" smtClean="0"/>
                <a:t>Nader</a:t>
              </a:r>
              <a:r>
                <a:rPr lang="pt-BR" b="1" dirty="0" smtClean="0"/>
                <a:t> </a:t>
              </a:r>
              <a:r>
                <a:rPr lang="pt-BR" b="1" dirty="0" err="1" smtClean="0"/>
                <a:t>Bujan</a:t>
              </a:r>
              <a:r>
                <a:rPr lang="pt-BR" b="1" dirty="0" smtClean="0"/>
                <a:t> Lamas (nº USP 11386141) </a:t>
              </a:r>
            </a:p>
          </p:txBody>
        </p:sp>
      </p:grpSp>
      <p:sp>
        <p:nvSpPr>
          <p:cNvPr id="8" name="CaixaDeTexto 7"/>
          <p:cNvSpPr txBox="1"/>
          <p:nvPr/>
        </p:nvSpPr>
        <p:spPr>
          <a:xfrm>
            <a:off x="2143108" y="6286520"/>
            <a:ext cx="5214974" cy="369332"/>
          </a:xfrm>
          <a:prstGeom prst="rect">
            <a:avLst/>
          </a:prstGeom>
          <a:noFill/>
        </p:spPr>
        <p:txBody>
          <a:bodyPr wrap="square" rtlCol="0">
            <a:spAutoFit/>
          </a:bodyPr>
          <a:lstStyle/>
          <a:p>
            <a:pPr algn="ctr"/>
            <a:r>
              <a:rPr lang="pt-BR" b="1" dirty="0" smtClean="0"/>
              <a:t>São Paulo, 21 de setembro de 2020 </a:t>
            </a:r>
          </a:p>
        </p:txBody>
      </p:sp>
      <p:sp>
        <p:nvSpPr>
          <p:cNvPr id="9" name="Retângulo 8"/>
          <p:cNvSpPr/>
          <p:nvPr/>
        </p:nvSpPr>
        <p:spPr>
          <a:xfrm>
            <a:off x="142844" y="142852"/>
            <a:ext cx="8858312" cy="658800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7429520" y="214290"/>
            <a:ext cx="1500198" cy="1500198"/>
          </a:xfrm>
          <a:prstGeom prst="rect">
            <a:avLst/>
          </a:prstGeom>
          <a:noFill/>
          <a:ln w="9525">
            <a:noFill/>
            <a:miter lim="800000"/>
            <a:headEnd/>
            <a:tailEnd/>
          </a:ln>
          <a:effectLst/>
        </p:spPr>
      </p:pic>
      <p:sp>
        <p:nvSpPr>
          <p:cNvPr id="8" name="Título 1"/>
          <p:cNvSpPr>
            <a:spLocks noGrp="1"/>
          </p:cNvSpPr>
          <p:nvPr>
            <p:ph type="ctrTitle"/>
          </p:nvPr>
        </p:nvSpPr>
        <p:spPr>
          <a:xfrm>
            <a:off x="214282" y="642918"/>
            <a:ext cx="7772400" cy="1470025"/>
          </a:xfrm>
        </p:spPr>
        <p:txBody>
          <a:bodyPr>
            <a:normAutofit/>
          </a:bodyPr>
          <a:lstStyle/>
          <a:p>
            <a:r>
              <a:rPr lang="pt-BR" sz="3000" b="1" dirty="0" smtClean="0"/>
              <a:t>3. Voto qualificado do acionista minoritário</a:t>
            </a:r>
            <a:endParaRPr lang="pt-BR" sz="3000" b="1" dirty="0"/>
          </a:p>
        </p:txBody>
      </p:sp>
      <p:sp>
        <p:nvSpPr>
          <p:cNvPr id="9" name="Subtítulo 2"/>
          <p:cNvSpPr>
            <a:spLocks noGrp="1"/>
          </p:cNvSpPr>
          <p:nvPr>
            <p:ph type="subTitle" idx="1"/>
          </p:nvPr>
        </p:nvSpPr>
        <p:spPr>
          <a:xfrm>
            <a:off x="1785918" y="2000240"/>
            <a:ext cx="5757858" cy="785818"/>
          </a:xfrm>
        </p:spPr>
        <p:txBody>
          <a:bodyPr>
            <a:normAutofit/>
          </a:bodyPr>
          <a:lstStyle/>
          <a:p>
            <a:r>
              <a:rPr lang="pt-BR" sz="2400" b="1" dirty="0" smtClean="0">
                <a:solidFill>
                  <a:schemeClr val="tx1"/>
                </a:solidFill>
              </a:rPr>
              <a:t>Caso </a:t>
            </a:r>
            <a:r>
              <a:rPr lang="pt-BR" sz="2400" b="1" dirty="0" err="1" smtClean="0">
                <a:solidFill>
                  <a:schemeClr val="tx1"/>
                </a:solidFill>
              </a:rPr>
              <a:t>Daslu</a:t>
            </a:r>
            <a:endParaRPr lang="pt-BR" sz="2400" b="1" dirty="0">
              <a:solidFill>
                <a:schemeClr val="tx1"/>
              </a:solidFill>
            </a:endParaRPr>
          </a:p>
        </p:txBody>
      </p:sp>
      <p:sp>
        <p:nvSpPr>
          <p:cNvPr id="10" name="CaixaDeTexto 9"/>
          <p:cNvSpPr txBox="1"/>
          <p:nvPr/>
        </p:nvSpPr>
        <p:spPr>
          <a:xfrm>
            <a:off x="1214414" y="2500306"/>
            <a:ext cx="6929486" cy="4093428"/>
          </a:xfrm>
          <a:prstGeom prst="rect">
            <a:avLst/>
          </a:prstGeom>
          <a:noFill/>
        </p:spPr>
        <p:txBody>
          <a:bodyPr wrap="square" rtlCol="0">
            <a:spAutoFit/>
          </a:bodyPr>
          <a:lstStyle/>
          <a:p>
            <a:pPr algn="just"/>
            <a:r>
              <a:rPr lang="pt-BR" sz="2000" dirty="0" smtClean="0"/>
              <a:t>• </a:t>
            </a:r>
            <a:r>
              <a:rPr lang="pt-BR" sz="2000" dirty="0" smtClean="0"/>
              <a:t>Plano de recuperação previa a alienação da marca “</a:t>
            </a:r>
            <a:r>
              <a:rPr lang="pt-BR" sz="2000" dirty="0" err="1" smtClean="0"/>
              <a:t>Daslu</a:t>
            </a:r>
            <a:r>
              <a:rPr lang="pt-BR" sz="2000" dirty="0" smtClean="0"/>
              <a:t>”</a:t>
            </a:r>
            <a:endParaRPr lang="pt-BR" sz="2000" dirty="0" smtClean="0"/>
          </a:p>
          <a:p>
            <a:pPr algn="just"/>
            <a:endParaRPr lang="pt-BR" sz="2000" dirty="0" smtClean="0"/>
          </a:p>
          <a:p>
            <a:pPr algn="just"/>
            <a:r>
              <a:rPr lang="pt-BR" sz="2000" dirty="0" smtClean="0"/>
              <a:t>• </a:t>
            </a:r>
            <a:r>
              <a:rPr lang="pt-BR" sz="2000" dirty="0" smtClean="0"/>
              <a:t>Acordo de acionistas previa ao acionista minoritário o direito de participação em qualquer negócio que envolvesse a marca “</a:t>
            </a:r>
            <a:r>
              <a:rPr lang="pt-BR" sz="2000" dirty="0" err="1" smtClean="0"/>
              <a:t>Daslu</a:t>
            </a:r>
            <a:r>
              <a:rPr lang="pt-BR" sz="2000" dirty="0" smtClean="0"/>
              <a:t>”</a:t>
            </a:r>
            <a:endParaRPr lang="pt-BR" sz="2000" dirty="0" smtClean="0"/>
          </a:p>
          <a:p>
            <a:pPr algn="just"/>
            <a:endParaRPr lang="pt-BR" sz="2000" dirty="0" smtClean="0"/>
          </a:p>
          <a:p>
            <a:pPr algn="just"/>
            <a:r>
              <a:rPr lang="pt-BR" sz="2000" dirty="0" smtClean="0"/>
              <a:t>• </a:t>
            </a:r>
            <a:r>
              <a:rPr lang="pt-BR" sz="2000" dirty="0" smtClean="0"/>
              <a:t>Acordo de acionistas garantia ao minoritários o direito de veto que previsse a alienação de ativos por valor inferior ao que for arbitrado por umas das 4  grandes empresas de auditoria listada no pacto</a:t>
            </a:r>
          </a:p>
          <a:p>
            <a:pPr algn="just"/>
            <a:endParaRPr lang="pt-BR" sz="2000" dirty="0" smtClean="0"/>
          </a:p>
          <a:p>
            <a:pPr algn="just"/>
            <a:r>
              <a:rPr lang="pt-BR" sz="2000" dirty="0" smtClean="0"/>
              <a:t>• Acionistas minoritários cumpriram exerceram seu veto na instância societária e deram ciência da questão aos credores</a:t>
            </a:r>
            <a:endParaRPr lang="pt-BR"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cstate="print"/>
          <a:srcRect/>
          <a:stretch>
            <a:fillRect/>
          </a:stretch>
        </p:blipFill>
        <p:spPr bwMode="auto">
          <a:xfrm>
            <a:off x="7429520" y="214290"/>
            <a:ext cx="1500198" cy="1500198"/>
          </a:xfrm>
          <a:prstGeom prst="rect">
            <a:avLst/>
          </a:prstGeom>
          <a:noFill/>
          <a:ln w="9525">
            <a:noFill/>
            <a:miter lim="800000"/>
            <a:headEnd/>
            <a:tailEnd/>
          </a:ln>
          <a:effectLst/>
        </p:spPr>
      </p:pic>
      <p:sp>
        <p:nvSpPr>
          <p:cNvPr id="8" name="Título 1"/>
          <p:cNvSpPr>
            <a:spLocks noGrp="1"/>
          </p:cNvSpPr>
          <p:nvPr>
            <p:ph type="ctrTitle"/>
          </p:nvPr>
        </p:nvSpPr>
        <p:spPr>
          <a:xfrm>
            <a:off x="0" y="428604"/>
            <a:ext cx="7772400" cy="1470025"/>
          </a:xfrm>
        </p:spPr>
        <p:txBody>
          <a:bodyPr>
            <a:normAutofit/>
          </a:bodyPr>
          <a:lstStyle/>
          <a:p>
            <a:r>
              <a:rPr lang="pt-BR" sz="3000" b="1" dirty="0" smtClean="0"/>
              <a:t>3. Voto qualificado do acionista minoritário</a:t>
            </a:r>
            <a:endParaRPr lang="pt-BR" sz="3000" b="1" dirty="0"/>
          </a:p>
        </p:txBody>
      </p:sp>
      <p:sp>
        <p:nvSpPr>
          <p:cNvPr id="9" name="Subtítulo 2"/>
          <p:cNvSpPr>
            <a:spLocks noGrp="1"/>
          </p:cNvSpPr>
          <p:nvPr>
            <p:ph type="subTitle" idx="1"/>
          </p:nvPr>
        </p:nvSpPr>
        <p:spPr>
          <a:xfrm>
            <a:off x="1785918" y="1357298"/>
            <a:ext cx="5757858" cy="571504"/>
          </a:xfrm>
        </p:spPr>
        <p:txBody>
          <a:bodyPr>
            <a:normAutofit/>
          </a:bodyPr>
          <a:lstStyle/>
          <a:p>
            <a:r>
              <a:rPr lang="pt-BR" sz="2400" b="1" dirty="0" smtClean="0">
                <a:solidFill>
                  <a:schemeClr val="tx1"/>
                </a:solidFill>
              </a:rPr>
              <a:t>Caso </a:t>
            </a:r>
            <a:r>
              <a:rPr lang="pt-BR" sz="2400" b="1" dirty="0" err="1" smtClean="0">
                <a:solidFill>
                  <a:schemeClr val="tx1"/>
                </a:solidFill>
              </a:rPr>
              <a:t>Daslu</a:t>
            </a:r>
            <a:endParaRPr lang="pt-BR" sz="2400" b="1" dirty="0">
              <a:solidFill>
                <a:schemeClr val="tx1"/>
              </a:solidFill>
            </a:endParaRPr>
          </a:p>
        </p:txBody>
      </p:sp>
      <p:sp>
        <p:nvSpPr>
          <p:cNvPr id="10" name="CaixaDeTexto 9"/>
          <p:cNvSpPr txBox="1"/>
          <p:nvPr/>
        </p:nvSpPr>
        <p:spPr>
          <a:xfrm>
            <a:off x="1214414" y="1857364"/>
            <a:ext cx="6786610" cy="5078313"/>
          </a:xfrm>
          <a:prstGeom prst="rect">
            <a:avLst/>
          </a:prstGeom>
          <a:noFill/>
        </p:spPr>
        <p:txBody>
          <a:bodyPr wrap="square" rtlCol="0">
            <a:spAutoFit/>
          </a:bodyPr>
          <a:lstStyle/>
          <a:p>
            <a:pPr algn="just"/>
            <a:r>
              <a:rPr lang="pt-BR" dirty="0" smtClean="0"/>
              <a:t>“Diante </a:t>
            </a:r>
            <a:r>
              <a:rPr lang="pt-BR" dirty="0" smtClean="0"/>
              <a:t>de tal situação e considerando-se que esta Câmara Reservada tem </a:t>
            </a:r>
            <a:r>
              <a:rPr lang="pt-BR" dirty="0" smtClean="0"/>
              <a:t>proclamado reiteradamente </a:t>
            </a:r>
            <a:r>
              <a:rPr lang="pt-BR" dirty="0" smtClean="0"/>
              <a:t>a soberania da </a:t>
            </a:r>
            <a:r>
              <a:rPr lang="pt-BR" dirty="0" err="1" smtClean="0"/>
              <a:t>assembleia-geral</a:t>
            </a:r>
            <a:r>
              <a:rPr lang="pt-BR" dirty="0" smtClean="0"/>
              <a:t> de credores para deliberar sobre o plano de </a:t>
            </a:r>
            <a:r>
              <a:rPr lang="pt-BR" dirty="0" smtClean="0"/>
              <a:t>recuperação judicial</a:t>
            </a:r>
            <a:r>
              <a:rPr lang="pt-BR" dirty="0" smtClean="0"/>
              <a:t>, </a:t>
            </a:r>
            <a:r>
              <a:rPr lang="pt-BR" b="1" dirty="0" smtClean="0"/>
              <a:t>não têm os acionistas minoritários o direito de vetar o plano aprovado pelo conclave de credores</a:t>
            </a:r>
            <a:r>
              <a:rPr lang="pt-BR" b="1" dirty="0" smtClean="0"/>
              <a:t>, sobrepondo-se </a:t>
            </a:r>
            <a:r>
              <a:rPr lang="pt-BR" b="1" dirty="0" smtClean="0"/>
              <a:t>seus interesses de sócios aos da sociedade-empresária e de todos os demais credores e </a:t>
            </a:r>
            <a:r>
              <a:rPr lang="pt-BR" b="1" dirty="0" smtClean="0"/>
              <a:t>interessados na </a:t>
            </a:r>
            <a:r>
              <a:rPr lang="pt-BR" b="1" dirty="0" smtClean="0"/>
              <a:t>preservação da empresa.</a:t>
            </a:r>
            <a:r>
              <a:rPr lang="pt-BR" dirty="0" smtClean="0"/>
              <a:t> O direito dos minoritários,mesmo que resguardado por pacto </a:t>
            </a:r>
            <a:r>
              <a:rPr lang="pt-BR" dirty="0" err="1" smtClean="0"/>
              <a:t>parassocial</a:t>
            </a:r>
            <a:r>
              <a:rPr lang="pt-BR" dirty="0" smtClean="0"/>
              <a:t>, não pode prevalecer sobre os direitos da própria companhia e de seus credores, os quais aprovaram o plano que veio instruído com o "Laudo Econômico-Financeiro" de fls. 220/276, atendendo-se, sob a ótica dos credores, a exigência do art. 53, III, da Lei nº 11.101/2005. Por isso mesmo, afirmei na decisão de fl. 496, que as querelas </a:t>
            </a:r>
            <a:r>
              <a:rPr lang="pt-BR" dirty="0" err="1" smtClean="0"/>
              <a:t>intrassocietárias</a:t>
            </a:r>
            <a:r>
              <a:rPr lang="pt-BR" dirty="0" smtClean="0"/>
              <a:t> deverão ser dirimidas no </a:t>
            </a:r>
            <a:r>
              <a:rPr lang="pt-BR" dirty="0" smtClean="0"/>
              <a:t>palco judicial </a:t>
            </a:r>
            <a:r>
              <a:rPr lang="pt-BR" dirty="0" smtClean="0"/>
              <a:t>adequado e não nos lindes do processo de recuperação judicial que abrange objetivos que </a:t>
            </a:r>
            <a:r>
              <a:rPr lang="pt-BR" dirty="0" smtClean="0"/>
              <a:t>pairam acima </a:t>
            </a:r>
            <a:r>
              <a:rPr lang="pt-BR" dirty="0" smtClean="0"/>
              <a:t>daqueles </a:t>
            </a:r>
            <a:r>
              <a:rPr lang="pt-BR" dirty="0" err="1" smtClean="0"/>
              <a:t>titularizados</a:t>
            </a:r>
            <a:r>
              <a:rPr lang="pt-BR" dirty="0" smtClean="0"/>
              <a:t> pelos sócios minoritários,majoritários ou controladores</a:t>
            </a:r>
            <a:r>
              <a:rPr lang="pt-BR" dirty="0" smtClean="0"/>
              <a:t>.” </a:t>
            </a:r>
          </a:p>
          <a:p>
            <a:pPr algn="just"/>
            <a:r>
              <a:rPr lang="pt-BR" dirty="0" smtClean="0"/>
              <a:t>(TJSP – AI nº 0154311-66.2011.8.26.0000 – Câmara Reservada à Falência e Recuperação – Des. Rel. Pereira Calças – j. 24.1.12)</a:t>
            </a:r>
            <a:endParaRPr lang="pt-B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7429520" y="214290"/>
            <a:ext cx="1500198" cy="1500198"/>
          </a:xfrm>
          <a:prstGeom prst="rect">
            <a:avLst/>
          </a:prstGeom>
          <a:noFill/>
          <a:ln w="9525">
            <a:noFill/>
            <a:miter lim="800000"/>
            <a:headEnd/>
            <a:tailEnd/>
          </a:ln>
          <a:effectLst/>
        </p:spPr>
      </p:pic>
      <p:sp>
        <p:nvSpPr>
          <p:cNvPr id="8" name="Título 1"/>
          <p:cNvSpPr>
            <a:spLocks noGrp="1"/>
          </p:cNvSpPr>
          <p:nvPr>
            <p:ph type="ctrTitle"/>
          </p:nvPr>
        </p:nvSpPr>
        <p:spPr>
          <a:xfrm>
            <a:off x="142844" y="642918"/>
            <a:ext cx="7772400" cy="1470025"/>
          </a:xfrm>
        </p:spPr>
        <p:txBody>
          <a:bodyPr>
            <a:normAutofit/>
          </a:bodyPr>
          <a:lstStyle/>
          <a:p>
            <a:r>
              <a:rPr lang="pt-BR" sz="3000" b="1" dirty="0" smtClean="0"/>
              <a:t>3. Voto qualificado do acionista minoritário</a:t>
            </a:r>
            <a:endParaRPr lang="pt-BR" sz="3000" b="1" dirty="0"/>
          </a:p>
        </p:txBody>
      </p:sp>
      <p:sp>
        <p:nvSpPr>
          <p:cNvPr id="9" name="Subtítulo 2"/>
          <p:cNvSpPr>
            <a:spLocks noGrp="1"/>
          </p:cNvSpPr>
          <p:nvPr>
            <p:ph type="subTitle" idx="1"/>
          </p:nvPr>
        </p:nvSpPr>
        <p:spPr>
          <a:xfrm>
            <a:off x="1785918" y="1643050"/>
            <a:ext cx="5757858" cy="785818"/>
          </a:xfrm>
        </p:spPr>
        <p:txBody>
          <a:bodyPr>
            <a:normAutofit/>
          </a:bodyPr>
          <a:lstStyle/>
          <a:p>
            <a:r>
              <a:rPr lang="pt-BR" sz="2400" b="1" dirty="0" smtClean="0">
                <a:solidFill>
                  <a:schemeClr val="tx1"/>
                </a:solidFill>
              </a:rPr>
              <a:t>Lei nº 11.101/05</a:t>
            </a:r>
            <a:endParaRPr lang="pt-BR" sz="2400" b="1" dirty="0">
              <a:solidFill>
                <a:schemeClr val="tx1"/>
              </a:solidFill>
            </a:endParaRPr>
          </a:p>
        </p:txBody>
      </p:sp>
      <p:sp>
        <p:nvSpPr>
          <p:cNvPr id="10" name="CaixaDeTexto 9"/>
          <p:cNvSpPr txBox="1"/>
          <p:nvPr/>
        </p:nvSpPr>
        <p:spPr>
          <a:xfrm>
            <a:off x="1142976" y="2143116"/>
            <a:ext cx="6929486" cy="4478149"/>
          </a:xfrm>
          <a:prstGeom prst="rect">
            <a:avLst/>
          </a:prstGeom>
          <a:noFill/>
        </p:spPr>
        <p:txBody>
          <a:bodyPr wrap="square" rtlCol="0">
            <a:spAutoFit/>
          </a:bodyPr>
          <a:lstStyle/>
          <a:p>
            <a:pPr algn="just"/>
            <a:r>
              <a:rPr lang="pt-BR" sz="1900" dirty="0" smtClean="0"/>
              <a:t>Art. 50. Constituem meios de recuperação judicial, </a:t>
            </a:r>
            <a:r>
              <a:rPr lang="pt-BR" sz="1900" b="1" dirty="0" smtClean="0"/>
              <a:t>observada a legislação pertinente a cada caso</a:t>
            </a:r>
            <a:r>
              <a:rPr lang="pt-BR" sz="1900" dirty="0" smtClean="0"/>
              <a:t>, dentre outros: </a:t>
            </a:r>
          </a:p>
          <a:p>
            <a:pPr algn="just"/>
            <a:r>
              <a:rPr lang="pt-BR" sz="1900" dirty="0" smtClean="0"/>
              <a:t>(...)</a:t>
            </a:r>
          </a:p>
          <a:p>
            <a:pPr algn="just"/>
            <a:r>
              <a:rPr lang="pt-BR" sz="1900" dirty="0" smtClean="0"/>
              <a:t>II – cisão, incorporação, fusão ou transformação de sociedade, constituição de subsidiária integral, ou cessão de cotas ou ações, respeitados os direitos dos sócios, </a:t>
            </a:r>
            <a:r>
              <a:rPr lang="pt-BR" sz="1900" b="1" dirty="0" smtClean="0"/>
              <a:t>nos termos da legislação vigente</a:t>
            </a:r>
            <a:r>
              <a:rPr lang="pt-BR" sz="1900" dirty="0" smtClean="0"/>
              <a:t>; </a:t>
            </a:r>
            <a:endParaRPr lang="pt-BR" sz="1900" dirty="0" smtClean="0"/>
          </a:p>
          <a:p>
            <a:pPr algn="just"/>
            <a:endParaRPr lang="pt-BR" sz="1900" dirty="0" smtClean="0"/>
          </a:p>
          <a:p>
            <a:pPr algn="just"/>
            <a:r>
              <a:rPr lang="pt-BR" sz="1900" dirty="0" smtClean="0"/>
              <a:t>Art</a:t>
            </a:r>
            <a:r>
              <a:rPr lang="pt-BR" sz="1900" dirty="0" smtClean="0"/>
              <a:t>. 56. Havendo objeção de qualquer credor ao plano de recuperação judicial, o juiz convocará a assembléia-geral de credores para deliberar sobre o plano de recuperação. </a:t>
            </a:r>
            <a:endParaRPr lang="pt-BR" sz="1900" dirty="0" smtClean="0"/>
          </a:p>
          <a:p>
            <a:pPr algn="just"/>
            <a:r>
              <a:rPr lang="pt-BR" sz="1900" dirty="0" smtClean="0"/>
              <a:t>(...)</a:t>
            </a:r>
          </a:p>
          <a:p>
            <a:pPr algn="just"/>
            <a:r>
              <a:rPr lang="pt-BR" sz="1900" dirty="0" smtClean="0"/>
              <a:t>§ 3º O plano de recuperação judicial poderá sofrer alterações na assembléia-geral, </a:t>
            </a:r>
            <a:r>
              <a:rPr lang="pt-BR" sz="1900" b="1" dirty="0" smtClean="0"/>
              <a:t>desde que haja expressa concordância do devedor</a:t>
            </a:r>
            <a:r>
              <a:rPr lang="pt-BR" sz="1900" dirty="0" smtClean="0"/>
              <a:t> e em termos que não impliquem diminuição dos direitos exclusivamente dos credores ausentes. </a:t>
            </a:r>
            <a:endParaRPr lang="pt-BR" sz="19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7429520" y="214290"/>
            <a:ext cx="1500198" cy="1500198"/>
          </a:xfrm>
          <a:prstGeom prst="rect">
            <a:avLst/>
          </a:prstGeom>
          <a:noFill/>
          <a:ln w="9525">
            <a:noFill/>
            <a:miter lim="800000"/>
            <a:headEnd/>
            <a:tailEnd/>
          </a:ln>
          <a:effectLst/>
        </p:spPr>
      </p:pic>
      <p:sp>
        <p:nvSpPr>
          <p:cNvPr id="8" name="Título 1"/>
          <p:cNvSpPr>
            <a:spLocks noGrp="1"/>
          </p:cNvSpPr>
          <p:nvPr>
            <p:ph type="ctrTitle"/>
          </p:nvPr>
        </p:nvSpPr>
        <p:spPr>
          <a:xfrm>
            <a:off x="214282" y="642918"/>
            <a:ext cx="7772400" cy="1470025"/>
          </a:xfrm>
        </p:spPr>
        <p:txBody>
          <a:bodyPr>
            <a:normAutofit/>
          </a:bodyPr>
          <a:lstStyle/>
          <a:p>
            <a:r>
              <a:rPr lang="pt-BR" sz="3000" b="1" dirty="0" smtClean="0"/>
              <a:t>3. Voto qualificado do acionista minoritário</a:t>
            </a:r>
            <a:endParaRPr lang="pt-BR" sz="3000" b="1" dirty="0"/>
          </a:p>
        </p:txBody>
      </p:sp>
      <p:sp>
        <p:nvSpPr>
          <p:cNvPr id="10" name="CaixaDeTexto 9"/>
          <p:cNvSpPr txBox="1"/>
          <p:nvPr/>
        </p:nvSpPr>
        <p:spPr>
          <a:xfrm>
            <a:off x="1142976" y="1785926"/>
            <a:ext cx="6500858" cy="4801314"/>
          </a:xfrm>
          <a:prstGeom prst="rect">
            <a:avLst/>
          </a:prstGeom>
          <a:noFill/>
        </p:spPr>
        <p:txBody>
          <a:bodyPr wrap="square" rtlCol="0">
            <a:spAutoFit/>
          </a:bodyPr>
          <a:lstStyle/>
          <a:p>
            <a:pPr algn="just"/>
            <a:r>
              <a:rPr lang="pt-BR" dirty="0" smtClean="0"/>
              <a:t>“De uma perspectiva para a função social da empresa e, por </a:t>
            </a:r>
            <a:r>
              <a:rPr lang="pt-BR" dirty="0" err="1" smtClean="0"/>
              <a:t>consequência</a:t>
            </a:r>
            <a:r>
              <a:rPr lang="pt-BR" dirty="0" smtClean="0"/>
              <a:t>, para  a tutela dos diversos interesses em jogo em torno dela, que vão muito além dos interesses dos sócios e dos administradores, seria de se admitir a aprovação de um plano de recuperação que se demonstrasse viável economicamente e que, além disso, contasse com o amplo apoio do conjunto de </a:t>
            </a:r>
            <a:r>
              <a:rPr lang="pt-BR" i="1" dirty="0" err="1" smtClean="0"/>
              <a:t>stakeholders</a:t>
            </a:r>
            <a:r>
              <a:rPr lang="pt-BR" i="1" dirty="0" smtClean="0"/>
              <a:t> </a:t>
            </a:r>
            <a:r>
              <a:rPr lang="pt-BR" dirty="0" smtClean="0"/>
              <a:t>(credores, trabalhadores etc.), ainda que o </a:t>
            </a:r>
            <a:r>
              <a:rPr lang="pt-BR" i="1" dirty="0" smtClean="0"/>
              <a:t>devedor </a:t>
            </a:r>
            <a:r>
              <a:rPr lang="pt-BR" dirty="0" smtClean="0"/>
              <a:t>(ou melhor dizendo, os sócios ou administradores do devedor) discordasse de sua implantação. Ao vedar essa possibilidade, de forma absoluta, exigindo que o plano eventualmente modificado pela assembléia geral conte necessariamente com a anuência do devedor, a lei brasileira pode levar a soluções incompatíveis com a função social da empresa”.</a:t>
            </a:r>
          </a:p>
          <a:p>
            <a:pPr algn="just"/>
            <a:r>
              <a:rPr lang="pt-BR" dirty="0" smtClean="0"/>
              <a:t>(MUNHOZ, Eduardo. </a:t>
            </a:r>
            <a:r>
              <a:rPr lang="pt-BR" dirty="0" smtClean="0"/>
              <a:t>Coord.: </a:t>
            </a:r>
            <a:r>
              <a:rPr lang="pt-BR" dirty="0" smtClean="0"/>
              <a:t>JUNIOR, Francisco </a:t>
            </a:r>
            <a:r>
              <a:rPr lang="pt-BR" dirty="0" err="1" smtClean="0"/>
              <a:t>Satiro</a:t>
            </a:r>
            <a:r>
              <a:rPr lang="pt-BR" dirty="0" smtClean="0"/>
              <a:t> de Souza; PITOMBO, Antônio Sérgio A. de Moraes. Comentários à Lei de Recuperação de Empresas e Falência, Ed. Revista dos Tribunais: 2005, p. 276</a:t>
            </a:r>
            <a:r>
              <a:rPr lang="pt-BR" dirty="0" smtClean="0"/>
              <a:t>.)</a:t>
            </a:r>
            <a:endParaRPr lang="pt-B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7429520" y="214290"/>
            <a:ext cx="1500198" cy="1500198"/>
          </a:xfrm>
          <a:prstGeom prst="rect">
            <a:avLst/>
          </a:prstGeom>
          <a:noFill/>
          <a:ln w="9525">
            <a:noFill/>
            <a:miter lim="800000"/>
            <a:headEnd/>
            <a:tailEnd/>
          </a:ln>
          <a:effectLst/>
        </p:spPr>
      </p:pic>
      <p:sp>
        <p:nvSpPr>
          <p:cNvPr id="8" name="Título 1"/>
          <p:cNvSpPr>
            <a:spLocks noGrp="1"/>
          </p:cNvSpPr>
          <p:nvPr>
            <p:ph type="ctrTitle"/>
          </p:nvPr>
        </p:nvSpPr>
        <p:spPr>
          <a:xfrm>
            <a:off x="214282" y="642918"/>
            <a:ext cx="7772400" cy="1470025"/>
          </a:xfrm>
        </p:spPr>
        <p:txBody>
          <a:bodyPr>
            <a:normAutofit/>
          </a:bodyPr>
          <a:lstStyle/>
          <a:p>
            <a:r>
              <a:rPr lang="pt-BR" sz="3000" b="1" dirty="0" smtClean="0"/>
              <a:t>3. Voto qualificado do acionista minoritário</a:t>
            </a:r>
            <a:endParaRPr lang="pt-BR" sz="3000" b="1" dirty="0"/>
          </a:p>
        </p:txBody>
      </p:sp>
      <p:sp>
        <p:nvSpPr>
          <p:cNvPr id="10" name="CaixaDeTexto 9"/>
          <p:cNvSpPr txBox="1"/>
          <p:nvPr/>
        </p:nvSpPr>
        <p:spPr>
          <a:xfrm>
            <a:off x="1142976" y="1785926"/>
            <a:ext cx="6500858" cy="4801314"/>
          </a:xfrm>
          <a:prstGeom prst="rect">
            <a:avLst/>
          </a:prstGeom>
          <a:noFill/>
        </p:spPr>
        <p:txBody>
          <a:bodyPr wrap="square" rtlCol="0">
            <a:spAutoFit/>
          </a:bodyPr>
          <a:lstStyle/>
          <a:p>
            <a:pPr algn="just"/>
            <a:r>
              <a:rPr lang="pt-BR" dirty="0" smtClean="0"/>
              <a:t>Trecho do parecer elaborado pelo </a:t>
            </a:r>
            <a:r>
              <a:rPr lang="pt-BR" dirty="0" err="1" smtClean="0"/>
              <a:t>Profº</a:t>
            </a:r>
            <a:r>
              <a:rPr lang="pt-BR" dirty="0" smtClean="0"/>
              <a:t> Francisco </a:t>
            </a:r>
            <a:r>
              <a:rPr lang="pt-BR" dirty="0" err="1" smtClean="0"/>
              <a:t>Satiro</a:t>
            </a:r>
            <a:r>
              <a:rPr lang="pt-BR" dirty="0" smtClean="0"/>
              <a:t> e apresentado na Recuperação Judicial da Oi S.A.:</a:t>
            </a:r>
            <a:endParaRPr lang="pt-BR" dirty="0" smtClean="0"/>
          </a:p>
          <a:p>
            <a:pPr algn="just"/>
            <a:endParaRPr lang="pt-BR" dirty="0" smtClean="0"/>
          </a:p>
          <a:p>
            <a:pPr algn="just"/>
            <a:r>
              <a:rPr lang="pt-BR" dirty="0" smtClean="0"/>
              <a:t>“As competências reservadas a certos órgãos são da essência do equilíbrio da estrutura societária. E, nesse ponto, a Lei das S/As é compatível com a Lei 11.101/2005. Logo, não é por estar a companhia sob o regime de recuperação judicial que se permite a violação das regras estruturais de competência interna. Por ser sociedade anônima, é necessário que os praticados por representantes do devedor (diretores ou procuradores) contem com autorização dos órgãos competentes e venham acompanhados da outorga de poderes suficientes para tanto. A manifestação dada por quem não tem poderes ou sem a autorização específica do órgão competente no âmbito de uma sociedade anônima faz o ato inválido para todos os fins e efeitos.” </a:t>
            </a:r>
          </a:p>
          <a:p>
            <a:pPr algn="just"/>
            <a:r>
              <a:rPr lang="pt-BR" dirty="0" smtClean="0"/>
              <a:t>(</a:t>
            </a:r>
            <a:r>
              <a:rPr lang="pt-BR" dirty="0" smtClean="0"/>
              <a:t>Processo nº 0203711 65.2016.8.19.0001 - 7ª Vara Empresarial da Comarca da Capital do Estado do Rio de Janeiro):</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7429520" y="214290"/>
            <a:ext cx="1500198" cy="1500198"/>
          </a:xfrm>
          <a:prstGeom prst="rect">
            <a:avLst/>
          </a:prstGeom>
          <a:noFill/>
          <a:ln w="9525">
            <a:noFill/>
            <a:miter lim="800000"/>
            <a:headEnd/>
            <a:tailEnd/>
          </a:ln>
          <a:effectLst/>
        </p:spPr>
      </p:pic>
      <p:sp>
        <p:nvSpPr>
          <p:cNvPr id="8" name="Título 1"/>
          <p:cNvSpPr>
            <a:spLocks noGrp="1"/>
          </p:cNvSpPr>
          <p:nvPr>
            <p:ph type="ctrTitle"/>
          </p:nvPr>
        </p:nvSpPr>
        <p:spPr>
          <a:xfrm>
            <a:off x="214282" y="642918"/>
            <a:ext cx="7772400" cy="1470025"/>
          </a:xfrm>
        </p:spPr>
        <p:txBody>
          <a:bodyPr>
            <a:normAutofit/>
          </a:bodyPr>
          <a:lstStyle/>
          <a:p>
            <a:r>
              <a:rPr lang="pt-BR" sz="3000" b="1" dirty="0" smtClean="0"/>
              <a:t>3. Voto qualificado do acionista minoritário</a:t>
            </a:r>
            <a:endParaRPr lang="pt-BR" sz="3000" b="1" dirty="0"/>
          </a:p>
        </p:txBody>
      </p:sp>
      <p:sp>
        <p:nvSpPr>
          <p:cNvPr id="10" name="CaixaDeTexto 9"/>
          <p:cNvSpPr txBox="1"/>
          <p:nvPr/>
        </p:nvSpPr>
        <p:spPr>
          <a:xfrm>
            <a:off x="1142976" y="2285992"/>
            <a:ext cx="6500858" cy="3077766"/>
          </a:xfrm>
          <a:prstGeom prst="rect">
            <a:avLst/>
          </a:prstGeom>
          <a:noFill/>
        </p:spPr>
        <p:txBody>
          <a:bodyPr wrap="square" rtlCol="0">
            <a:spAutoFit/>
          </a:bodyPr>
          <a:lstStyle/>
          <a:p>
            <a:pPr algn="just"/>
            <a:r>
              <a:rPr lang="pt-BR" sz="2200" dirty="0" smtClean="0"/>
              <a:t>Trecho do parecer elaborado pelo </a:t>
            </a:r>
            <a:r>
              <a:rPr lang="pt-BR" sz="2200" dirty="0" err="1" smtClean="0"/>
              <a:t>Profº</a:t>
            </a:r>
            <a:r>
              <a:rPr lang="pt-BR" sz="2200" dirty="0" smtClean="0"/>
              <a:t> Fábio </a:t>
            </a:r>
            <a:r>
              <a:rPr lang="pt-BR" sz="2200" dirty="0" err="1" smtClean="0"/>
              <a:t>Ulhôa</a:t>
            </a:r>
            <a:r>
              <a:rPr lang="pt-BR" sz="2200" dirty="0" smtClean="0"/>
              <a:t> Coelho e apresentado na Recuperação Judicial da Oi S.A.:</a:t>
            </a:r>
            <a:endParaRPr lang="pt-BR" sz="2200" dirty="0" smtClean="0"/>
          </a:p>
          <a:p>
            <a:pPr algn="just"/>
            <a:endParaRPr lang="pt-BR" sz="2200" dirty="0" smtClean="0"/>
          </a:p>
          <a:p>
            <a:pPr algn="just"/>
            <a:r>
              <a:rPr lang="pt-BR" sz="2200" i="1" dirty="0" smtClean="0"/>
              <a:t>“Nada </a:t>
            </a:r>
            <a:r>
              <a:rPr lang="pt-BR" sz="2200" i="1" dirty="0" smtClean="0"/>
              <a:t>na LRF, ou em seus princípios, nem mesmo no fundamental princípio da preservação da empresa, que justifique o afastamento da LSA, atinentes à formação da vontade da pessoa jurídica</a:t>
            </a:r>
            <a:r>
              <a:rPr lang="pt-BR" sz="2200" dirty="0" smtClean="0"/>
              <a:t>”.</a:t>
            </a:r>
          </a:p>
          <a:p>
            <a:pPr algn="just"/>
            <a:endParaRPr lang="pt-B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7429520" y="214290"/>
            <a:ext cx="1500198" cy="1500198"/>
          </a:xfrm>
          <a:prstGeom prst="rect">
            <a:avLst/>
          </a:prstGeom>
          <a:noFill/>
          <a:ln w="9525">
            <a:noFill/>
            <a:miter lim="800000"/>
            <a:headEnd/>
            <a:tailEnd/>
          </a:ln>
          <a:effectLst/>
        </p:spPr>
      </p:pic>
      <p:sp>
        <p:nvSpPr>
          <p:cNvPr id="8" name="Título 1"/>
          <p:cNvSpPr>
            <a:spLocks noGrp="1"/>
          </p:cNvSpPr>
          <p:nvPr>
            <p:ph type="ctrTitle"/>
          </p:nvPr>
        </p:nvSpPr>
        <p:spPr>
          <a:xfrm>
            <a:off x="214282" y="642918"/>
            <a:ext cx="7772400" cy="1470025"/>
          </a:xfrm>
        </p:spPr>
        <p:txBody>
          <a:bodyPr>
            <a:normAutofit fontScale="90000"/>
          </a:bodyPr>
          <a:lstStyle/>
          <a:p>
            <a:r>
              <a:rPr lang="pt-BR" sz="3300" b="1" dirty="0" smtClean="0"/>
              <a:t>4. </a:t>
            </a:r>
            <a:r>
              <a:rPr lang="pt-BR" sz="3300" dirty="0" smtClean="0"/>
              <a:t>Competência para a solução do conflito societário</a:t>
            </a:r>
            <a:r>
              <a:rPr lang="pt-BR" dirty="0" smtClean="0"/>
              <a:t/>
            </a:r>
            <a:br>
              <a:rPr lang="pt-BR" dirty="0" smtClean="0"/>
            </a:br>
            <a:endParaRPr lang="pt-BR" b="1" dirty="0"/>
          </a:p>
        </p:txBody>
      </p:sp>
      <p:sp>
        <p:nvSpPr>
          <p:cNvPr id="10" name="CaixaDeTexto 9"/>
          <p:cNvSpPr txBox="1"/>
          <p:nvPr/>
        </p:nvSpPr>
        <p:spPr>
          <a:xfrm>
            <a:off x="1142976" y="2428868"/>
            <a:ext cx="6929486" cy="2462213"/>
          </a:xfrm>
          <a:prstGeom prst="rect">
            <a:avLst/>
          </a:prstGeom>
          <a:noFill/>
        </p:spPr>
        <p:txBody>
          <a:bodyPr wrap="square" rtlCol="0">
            <a:spAutoFit/>
          </a:bodyPr>
          <a:lstStyle/>
          <a:p>
            <a:pPr algn="just"/>
            <a:r>
              <a:rPr lang="pt-BR" sz="2200" dirty="0" smtClean="0"/>
              <a:t>• </a:t>
            </a:r>
            <a:r>
              <a:rPr lang="pt-BR" sz="2200" dirty="0" smtClean="0"/>
              <a:t>Casos em que o estatuto social e/ou o acordo de acionistas prevê a solução de conflitos por Tribunal Arbitral</a:t>
            </a:r>
            <a:endParaRPr lang="pt-BR" sz="2200" dirty="0" smtClean="0"/>
          </a:p>
          <a:p>
            <a:pPr algn="just"/>
            <a:endParaRPr lang="pt-BR" sz="2200" dirty="0" smtClean="0"/>
          </a:p>
          <a:p>
            <a:pPr algn="just"/>
            <a:r>
              <a:rPr lang="pt-BR" sz="2200" dirty="0" smtClean="0"/>
              <a:t>• </a:t>
            </a:r>
            <a:r>
              <a:rPr lang="pt-BR" sz="2200" dirty="0" smtClean="0"/>
              <a:t>Competência da jurisdição estatal: Conflito a ser dirimido nos autos da recuperação judicial x ação própria </a:t>
            </a:r>
            <a:endParaRPr lang="pt-BR" sz="2200" dirty="0" smtClean="0"/>
          </a:p>
          <a:p>
            <a:pPr algn="just"/>
            <a:endParaRPr lang="pt-BR" sz="2200" dirty="0" smtClean="0"/>
          </a:p>
          <a:p>
            <a:pPr algn="just"/>
            <a:r>
              <a:rPr lang="pt-BR" sz="2200" dirty="0" smtClean="0"/>
              <a:t>• </a:t>
            </a:r>
            <a:r>
              <a:rPr lang="pt-BR" sz="2200" dirty="0" smtClean="0"/>
              <a:t>Consequências para o processo de recuperação judicial </a:t>
            </a:r>
            <a:endParaRPr lang="pt-BR" sz="22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7429520" y="214290"/>
            <a:ext cx="1500198" cy="1500198"/>
          </a:xfrm>
          <a:prstGeom prst="rect">
            <a:avLst/>
          </a:prstGeom>
          <a:noFill/>
          <a:ln w="9525">
            <a:noFill/>
            <a:miter lim="800000"/>
            <a:headEnd/>
            <a:tailEnd/>
          </a:ln>
          <a:effectLst/>
        </p:spPr>
      </p:pic>
      <p:sp>
        <p:nvSpPr>
          <p:cNvPr id="8" name="Título 1"/>
          <p:cNvSpPr>
            <a:spLocks noGrp="1"/>
          </p:cNvSpPr>
          <p:nvPr>
            <p:ph type="ctrTitle"/>
          </p:nvPr>
        </p:nvSpPr>
        <p:spPr>
          <a:xfrm>
            <a:off x="0" y="642918"/>
            <a:ext cx="7772400" cy="1470025"/>
          </a:xfrm>
        </p:spPr>
        <p:txBody>
          <a:bodyPr>
            <a:normAutofit/>
          </a:bodyPr>
          <a:lstStyle/>
          <a:p>
            <a:r>
              <a:rPr lang="pt-BR" dirty="0" smtClean="0"/>
              <a:t/>
            </a:r>
            <a:br>
              <a:rPr lang="pt-BR" dirty="0" smtClean="0"/>
            </a:br>
            <a:endParaRPr lang="pt-BR" b="1" dirty="0"/>
          </a:p>
        </p:txBody>
      </p:sp>
      <p:sp>
        <p:nvSpPr>
          <p:cNvPr id="10" name="CaixaDeTexto 9"/>
          <p:cNvSpPr txBox="1"/>
          <p:nvPr/>
        </p:nvSpPr>
        <p:spPr>
          <a:xfrm>
            <a:off x="500034" y="1000108"/>
            <a:ext cx="6929486" cy="5216813"/>
          </a:xfrm>
          <a:prstGeom prst="rect">
            <a:avLst/>
          </a:prstGeom>
          <a:noFill/>
        </p:spPr>
        <p:txBody>
          <a:bodyPr wrap="square" rtlCol="0">
            <a:spAutoFit/>
          </a:bodyPr>
          <a:lstStyle/>
          <a:p>
            <a:pPr algn="ctr"/>
            <a:r>
              <a:rPr lang="pt-BR" b="1" dirty="0" smtClean="0"/>
              <a:t>STJ – Conflito de Competência nº 157.099/RJ:</a:t>
            </a:r>
          </a:p>
          <a:p>
            <a:pPr algn="just"/>
            <a:endParaRPr lang="pt-BR" sz="1500" dirty="0" smtClean="0"/>
          </a:p>
          <a:p>
            <a:pPr algn="just"/>
            <a:r>
              <a:rPr lang="pt-BR" sz="1500" dirty="0" smtClean="0"/>
              <a:t>CONFLITO POSITIVO DE COMPETÊNCIA. JUÍZO ARBITRAL E JUÍZO DA RECUPERAÇÃO JUDICIAL. DISCUSSÃO ACERCA DA LEGALIDADE DE DISPOSIÇÕES INTEGRANTES DO PLANO DE SOERGUIMENTO. AUMENTO DE CAPITAL. ASSEMBLEIA DE ACIONISTAS. NÃO REALIZAÇÃO. CLÁUSULA COMPROMISSÓRIA PREVISTA NO ESTATUTO SOCIAL. QUESTÕES SOCIETÁRIAS. COMPETÊNCIA DO JUÍZO ARBITRAL.</a:t>
            </a:r>
          </a:p>
          <a:p>
            <a:pPr algn="just"/>
            <a:r>
              <a:rPr lang="pt-BR" sz="1500" dirty="0" smtClean="0"/>
              <a:t>(...)</a:t>
            </a:r>
            <a:endParaRPr lang="pt-BR" sz="1500" dirty="0" smtClean="0"/>
          </a:p>
          <a:p>
            <a:pPr algn="just"/>
            <a:r>
              <a:rPr lang="pt-BR" sz="1500" dirty="0" smtClean="0"/>
              <a:t>7. A questão submetida ao juízo arbitral diz respeito à análise da higidez da formação da vontade da devedora quanto a disposições expressas no plano de soerguimento. As deliberações da </a:t>
            </a:r>
            <a:r>
              <a:rPr lang="pt-BR" sz="1500" dirty="0" err="1" smtClean="0"/>
              <a:t>assembleia</a:t>
            </a:r>
            <a:r>
              <a:rPr lang="pt-BR" sz="1500" dirty="0" smtClean="0"/>
              <a:t> de credores – apesar de sua soberania – estão sujeitas aos requisitos de validade dos atos jurídicos em geral. Precedente</a:t>
            </a:r>
            <a:r>
              <a:rPr lang="pt-BR" sz="1500" dirty="0" smtClean="0"/>
              <a:t>.</a:t>
            </a:r>
          </a:p>
          <a:p>
            <a:pPr algn="just"/>
            <a:r>
              <a:rPr lang="pt-BR" sz="1500" dirty="0" smtClean="0"/>
              <a:t>8</a:t>
            </a:r>
            <a:r>
              <a:rPr lang="pt-BR" sz="1500" dirty="0" smtClean="0"/>
              <a:t>. O art. 50, caput, da Lei 11.101/05, ao elencar os meios de recuperação judicial passíveis de integrar o plano de soerguimento, dispõe expressamente que tais meios devem observar a legislação pertinente a cada caso. Seu inciso II é ainda mais enfático ao prever que, em operações societárias, devem ser “respeitados os direitos dos sócios, nos termos da legislação vigente”. E, no particular, o objetivo da instauração do procedimento arbitral é justamente garantir o direito dos acionistas de deliberar em </a:t>
            </a:r>
            <a:r>
              <a:rPr lang="pt-BR" sz="1500" dirty="0" err="1" smtClean="0"/>
              <a:t>assembleia</a:t>
            </a:r>
            <a:r>
              <a:rPr lang="pt-BR" sz="1500" dirty="0" smtClean="0"/>
              <a:t> geral sobre questões que, supostamente, competem privativamente a eles, mas que passaram a integrar o plano de recuperação judicial sem sua anuência</a:t>
            </a:r>
            <a:r>
              <a:rPr lang="pt-BR" sz="1500" dirty="0" smtClean="0"/>
              <a:t>. CONFLITO </a:t>
            </a:r>
            <a:r>
              <a:rPr lang="pt-BR" sz="1500" dirty="0" smtClean="0"/>
              <a:t>CONHECIDO. DECLARADA A COMPETÊNCIA DO JUÍZO ARBITRAL</a:t>
            </a:r>
            <a:r>
              <a:rPr lang="pt-BR" sz="1500" dirty="0" smtClean="0"/>
              <a:t>. (Segunda Seção – Min. Rel. Marco </a:t>
            </a:r>
            <a:r>
              <a:rPr lang="pt-BR" sz="1500" dirty="0" err="1" smtClean="0"/>
              <a:t>Buzzi</a:t>
            </a:r>
            <a:r>
              <a:rPr lang="pt-BR" sz="1500" dirty="0" smtClean="0"/>
              <a:t> </a:t>
            </a:r>
            <a:r>
              <a:rPr lang="pt-BR" sz="1500" dirty="0" smtClean="0"/>
              <a:t>– Acórdão Rel. pela Min. Nancy </a:t>
            </a:r>
            <a:r>
              <a:rPr lang="pt-BR" sz="1500" dirty="0" err="1" smtClean="0"/>
              <a:t>Andrighi</a:t>
            </a:r>
            <a:r>
              <a:rPr lang="pt-BR" sz="1500" dirty="0" smtClean="0"/>
              <a:t> – DJE 30.10.18)</a:t>
            </a:r>
            <a:endParaRPr lang="pt-BR" sz="15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7429520" y="214290"/>
            <a:ext cx="1500198" cy="1500198"/>
          </a:xfrm>
          <a:prstGeom prst="rect">
            <a:avLst/>
          </a:prstGeom>
          <a:noFill/>
          <a:ln w="9525">
            <a:noFill/>
            <a:miter lim="800000"/>
            <a:headEnd/>
            <a:tailEnd/>
          </a:ln>
          <a:effectLst/>
        </p:spPr>
      </p:pic>
      <p:sp>
        <p:nvSpPr>
          <p:cNvPr id="8" name="Título 1"/>
          <p:cNvSpPr>
            <a:spLocks noGrp="1"/>
          </p:cNvSpPr>
          <p:nvPr>
            <p:ph type="ctrTitle"/>
          </p:nvPr>
        </p:nvSpPr>
        <p:spPr>
          <a:xfrm>
            <a:off x="0" y="642918"/>
            <a:ext cx="7772400" cy="1470025"/>
          </a:xfrm>
        </p:spPr>
        <p:txBody>
          <a:bodyPr>
            <a:normAutofit/>
          </a:bodyPr>
          <a:lstStyle/>
          <a:p>
            <a:r>
              <a:rPr lang="pt-BR" sz="3000" b="1" dirty="0" smtClean="0"/>
              <a:t>5. </a:t>
            </a:r>
            <a:r>
              <a:rPr lang="pt-BR" sz="3000" dirty="0" smtClean="0"/>
              <a:t>Direitos do acionista minoritário na falência</a:t>
            </a:r>
            <a:endParaRPr lang="pt-BR" sz="3000" b="1" dirty="0" smtClean="0"/>
          </a:p>
        </p:txBody>
      </p:sp>
      <p:sp>
        <p:nvSpPr>
          <p:cNvPr id="9" name="Subtítulo 2"/>
          <p:cNvSpPr>
            <a:spLocks noGrp="1"/>
          </p:cNvSpPr>
          <p:nvPr>
            <p:ph type="subTitle" idx="1"/>
          </p:nvPr>
        </p:nvSpPr>
        <p:spPr>
          <a:xfrm>
            <a:off x="1785918" y="2000240"/>
            <a:ext cx="5757858" cy="785818"/>
          </a:xfrm>
        </p:spPr>
        <p:txBody>
          <a:bodyPr>
            <a:normAutofit/>
          </a:bodyPr>
          <a:lstStyle/>
          <a:p>
            <a:r>
              <a:rPr lang="pt-BR" sz="2600" b="1" dirty="0" smtClean="0">
                <a:solidFill>
                  <a:schemeClr val="tx1"/>
                </a:solidFill>
              </a:rPr>
              <a:t>LRF:</a:t>
            </a:r>
            <a:endParaRPr lang="pt-BR" sz="2600" b="1" dirty="0">
              <a:solidFill>
                <a:schemeClr val="tx1"/>
              </a:solidFill>
            </a:endParaRPr>
          </a:p>
        </p:txBody>
      </p:sp>
      <p:sp>
        <p:nvSpPr>
          <p:cNvPr id="10" name="CaixaDeTexto 9"/>
          <p:cNvSpPr txBox="1"/>
          <p:nvPr/>
        </p:nvSpPr>
        <p:spPr>
          <a:xfrm>
            <a:off x="1142976" y="2857496"/>
            <a:ext cx="6786610" cy="3816429"/>
          </a:xfrm>
          <a:prstGeom prst="rect">
            <a:avLst/>
          </a:prstGeom>
          <a:noFill/>
        </p:spPr>
        <p:txBody>
          <a:bodyPr wrap="square" rtlCol="0">
            <a:spAutoFit/>
          </a:bodyPr>
          <a:lstStyle/>
          <a:p>
            <a:pPr algn="just"/>
            <a:r>
              <a:rPr lang="pt-BR" sz="2200" dirty="0" smtClean="0"/>
              <a:t>• </a:t>
            </a:r>
            <a:r>
              <a:rPr lang="pt-BR" sz="2200" dirty="0" smtClean="0"/>
              <a:t>Acionista minoritário pode solicitar a falência (art. 97, II)</a:t>
            </a:r>
          </a:p>
          <a:p>
            <a:pPr algn="just"/>
            <a:endParaRPr lang="pt-BR" sz="2200" dirty="0" smtClean="0"/>
          </a:p>
          <a:p>
            <a:pPr algn="just"/>
            <a:r>
              <a:rPr lang="pt-BR" sz="2200" dirty="0" smtClean="0"/>
              <a:t>• </a:t>
            </a:r>
            <a:r>
              <a:rPr lang="pt-BR" sz="2200" dirty="0" smtClean="0"/>
              <a:t>Acionistas são credores subordinados na falência (art. 83, VIII, </a:t>
            </a:r>
            <a:r>
              <a:rPr lang="pt-BR" sz="2200" i="1" dirty="0" smtClean="0"/>
              <a:t>b</a:t>
            </a:r>
            <a:r>
              <a:rPr lang="pt-BR" sz="2200" dirty="0" smtClean="0"/>
              <a:t>)</a:t>
            </a:r>
          </a:p>
          <a:p>
            <a:pPr algn="just"/>
            <a:endParaRPr lang="pt-BR" sz="2200" dirty="0" smtClean="0"/>
          </a:p>
          <a:p>
            <a:pPr algn="just"/>
            <a:r>
              <a:rPr lang="pt-BR" sz="2200" dirty="0" smtClean="0"/>
              <a:t>• Crédito decorrente do recebimento da parcela do capital social na liquidação da sociedade não é oponível à massa falida (art. 83, § 2º)</a:t>
            </a:r>
          </a:p>
          <a:p>
            <a:pPr algn="just"/>
            <a:endParaRPr lang="pt-BR" sz="2200" dirty="0" smtClean="0"/>
          </a:p>
          <a:p>
            <a:pPr algn="just"/>
            <a:r>
              <a:rPr lang="pt-BR" sz="2200" dirty="0" smtClean="0"/>
              <a:t>• </a:t>
            </a:r>
            <a:r>
              <a:rPr lang="pt-BR" sz="2200" dirty="0" smtClean="0"/>
              <a:t>Ativos remanescentes da falência são entregues ao falido (art. 153)</a:t>
            </a:r>
            <a:endParaRPr lang="pt-BR" sz="22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7429520" y="214290"/>
            <a:ext cx="1500198" cy="1500198"/>
          </a:xfrm>
          <a:prstGeom prst="rect">
            <a:avLst/>
          </a:prstGeom>
          <a:noFill/>
          <a:ln w="9525">
            <a:noFill/>
            <a:miter lim="800000"/>
            <a:headEnd/>
            <a:tailEnd/>
          </a:ln>
          <a:effectLst/>
        </p:spPr>
      </p:pic>
      <p:sp>
        <p:nvSpPr>
          <p:cNvPr id="8" name="Título 1"/>
          <p:cNvSpPr>
            <a:spLocks noGrp="1"/>
          </p:cNvSpPr>
          <p:nvPr>
            <p:ph type="ctrTitle"/>
          </p:nvPr>
        </p:nvSpPr>
        <p:spPr>
          <a:xfrm>
            <a:off x="785786" y="642919"/>
            <a:ext cx="7772400" cy="857256"/>
          </a:xfrm>
        </p:spPr>
        <p:txBody>
          <a:bodyPr>
            <a:normAutofit/>
          </a:bodyPr>
          <a:lstStyle/>
          <a:p>
            <a:r>
              <a:rPr lang="pt-BR" sz="2200" b="1" dirty="0" smtClean="0"/>
              <a:t>Bibliografia </a:t>
            </a:r>
            <a:endParaRPr lang="pt-BR" sz="2200" b="1" dirty="0"/>
          </a:p>
        </p:txBody>
      </p:sp>
      <p:sp>
        <p:nvSpPr>
          <p:cNvPr id="10" name="CaixaDeTexto 9"/>
          <p:cNvSpPr txBox="1"/>
          <p:nvPr/>
        </p:nvSpPr>
        <p:spPr>
          <a:xfrm>
            <a:off x="928662" y="1643050"/>
            <a:ext cx="6929486" cy="3539430"/>
          </a:xfrm>
          <a:prstGeom prst="rect">
            <a:avLst/>
          </a:prstGeom>
          <a:noFill/>
        </p:spPr>
        <p:txBody>
          <a:bodyPr wrap="square" rtlCol="0">
            <a:spAutoFit/>
          </a:bodyPr>
          <a:lstStyle/>
          <a:p>
            <a:pPr algn="just">
              <a:buFont typeface="Arial" pitchFamily="34" charset="0"/>
              <a:buChar char="•"/>
            </a:pPr>
            <a:r>
              <a:rPr lang="pt-BR" sz="1400" dirty="0" smtClean="0"/>
              <a:t> ADAMEK</a:t>
            </a:r>
            <a:r>
              <a:rPr lang="pt-BR" sz="1400" dirty="0" smtClean="0"/>
              <a:t>, Marcelo Vieira Von. </a:t>
            </a:r>
            <a:r>
              <a:rPr lang="pt-BR" sz="1400" i="1" dirty="0" smtClean="0"/>
              <a:t>Abuso de Minoria em Direito Societário. </a:t>
            </a:r>
            <a:r>
              <a:rPr lang="pt-BR" sz="1400" dirty="0" smtClean="0"/>
              <a:t>Tese de Doutorado, Faculdade de Direito da USP – 2010.</a:t>
            </a:r>
          </a:p>
          <a:p>
            <a:pPr algn="just">
              <a:buFont typeface="Arial" pitchFamily="34" charset="0"/>
              <a:buChar char="•"/>
            </a:pPr>
            <a:r>
              <a:rPr lang="pt-BR" sz="1400" dirty="0" smtClean="0"/>
              <a:t> CARVALHOSA</a:t>
            </a:r>
            <a:r>
              <a:rPr lang="pt-BR" sz="1400" dirty="0" smtClean="0"/>
              <a:t>, Modesto</a:t>
            </a:r>
            <a:r>
              <a:rPr lang="pt-BR" sz="1400" i="1" dirty="0" smtClean="0"/>
              <a:t>. Comentários à Lei das Sociedades Anônimas</a:t>
            </a:r>
            <a:r>
              <a:rPr lang="pt-BR" sz="1400" b="1" dirty="0" smtClean="0"/>
              <a:t>: </a:t>
            </a:r>
            <a:r>
              <a:rPr lang="pt-BR" sz="1400" dirty="0" smtClean="0"/>
              <a:t>Lei nº 6.404, de 15 de dezembro de 1976, com as modificações das Leis nº 9.457, de 5 de maio de 1997, e nº 10.303, de 31 de outubro de 2001. 2º vol. São Paulo: Saraiva, 2003.</a:t>
            </a:r>
          </a:p>
          <a:p>
            <a:pPr algn="just">
              <a:buFont typeface="Arial" pitchFamily="34" charset="0"/>
              <a:buChar char="•"/>
            </a:pPr>
            <a:r>
              <a:rPr lang="pt-BR" sz="1400" dirty="0" smtClean="0"/>
              <a:t> CEREZETTI</a:t>
            </a:r>
            <a:r>
              <a:rPr lang="pt-BR" sz="1400" dirty="0" smtClean="0"/>
              <a:t>, Sheila Cristina </a:t>
            </a:r>
            <a:r>
              <a:rPr lang="pt-BR" sz="1400" dirty="0" err="1" smtClean="0"/>
              <a:t>Neder</a:t>
            </a:r>
            <a:r>
              <a:rPr lang="pt-BR" sz="1400" dirty="0" smtClean="0"/>
              <a:t>. </a:t>
            </a:r>
            <a:r>
              <a:rPr lang="pt-BR" sz="1400" i="1" dirty="0" smtClean="0"/>
              <a:t>A Recuperação Judicial das Sociedades por Ações: Princípio da Preservação da Empresa na Lei de Recuperação e Falência</a:t>
            </a:r>
            <a:r>
              <a:rPr lang="pt-BR" sz="1400" dirty="0" smtClean="0"/>
              <a:t>. São Paulo: Malheiros, 2012.</a:t>
            </a:r>
          </a:p>
          <a:p>
            <a:pPr algn="just">
              <a:buFont typeface="Arial" pitchFamily="34" charset="0"/>
              <a:buChar char="•"/>
            </a:pPr>
            <a:r>
              <a:rPr lang="pt-BR" sz="1400" dirty="0" smtClean="0"/>
              <a:t> COELHO</a:t>
            </a:r>
            <a:r>
              <a:rPr lang="pt-BR" sz="1400" dirty="0" smtClean="0"/>
              <a:t>, Fábio </a:t>
            </a:r>
            <a:r>
              <a:rPr lang="pt-BR" sz="1400" dirty="0" err="1" smtClean="0"/>
              <a:t>Ulhôa</a:t>
            </a:r>
            <a:r>
              <a:rPr lang="pt-BR" sz="1400" dirty="0" smtClean="0"/>
              <a:t>. </a:t>
            </a:r>
            <a:r>
              <a:rPr lang="pt-BR" sz="1400" i="1" dirty="0" smtClean="0"/>
              <a:t>Comentários à Lei de Falências. </a:t>
            </a:r>
            <a:r>
              <a:rPr lang="pt-BR" sz="1400" dirty="0" smtClean="0"/>
              <a:t>São Paulo: Saraiva, 2011.</a:t>
            </a:r>
          </a:p>
          <a:p>
            <a:pPr algn="just">
              <a:buFont typeface="Arial" pitchFamily="34" charset="0"/>
              <a:buChar char="•"/>
            </a:pPr>
            <a:r>
              <a:rPr lang="pt-BR" sz="1400" dirty="0" smtClean="0"/>
              <a:t> COELHO</a:t>
            </a:r>
            <a:r>
              <a:rPr lang="pt-BR" sz="1400" dirty="0" smtClean="0"/>
              <a:t>, Fábio </a:t>
            </a:r>
            <a:r>
              <a:rPr lang="pt-BR" sz="1400" dirty="0" err="1" smtClean="0"/>
              <a:t>Ulhoa</a:t>
            </a:r>
            <a:r>
              <a:rPr lang="pt-BR" sz="1400" dirty="0" smtClean="0"/>
              <a:t>. Limitação ao Exercício de Direitos Societários na Companhia em Recuperação Judicial. In: WAISBERG, Ivo; RIBEIRO, José Horácio </a:t>
            </a:r>
            <a:r>
              <a:rPr lang="pt-BR" sz="1400" dirty="0" err="1" smtClean="0"/>
              <a:t>Halfeld</a:t>
            </a:r>
            <a:r>
              <a:rPr lang="pt-BR" sz="1400" dirty="0" smtClean="0"/>
              <a:t> Rezende (Org.). </a:t>
            </a:r>
            <a:r>
              <a:rPr lang="pt-BR" sz="1400" i="1" dirty="0" smtClean="0"/>
              <a:t>Temas de Direito da Insolvência – Estudos em homenagem ao Professor Manoel Justino Bezerra Filho</a:t>
            </a:r>
            <a:r>
              <a:rPr lang="pt-BR" sz="1400" dirty="0" smtClean="0"/>
              <a:t>. São Paulo, 2017, p. </a:t>
            </a:r>
            <a:r>
              <a:rPr lang="pt-BR" sz="1400" dirty="0" smtClean="0"/>
              <a:t>246-262.</a:t>
            </a:r>
          </a:p>
          <a:p>
            <a:pPr algn="just"/>
            <a:r>
              <a:rPr lang="pt-BR" sz="1400" dirty="0" smtClean="0"/>
              <a:t>COSTA</a:t>
            </a:r>
            <a:r>
              <a:rPr lang="pt-BR" sz="1400" dirty="0" smtClean="0"/>
              <a:t>, Daniel </a:t>
            </a:r>
            <a:r>
              <a:rPr lang="pt-BR" sz="1400" dirty="0" err="1" smtClean="0"/>
              <a:t>Carnio</a:t>
            </a:r>
            <a:r>
              <a:rPr lang="pt-BR" sz="1400" dirty="0" smtClean="0"/>
              <a:t>. </a:t>
            </a:r>
            <a:r>
              <a:rPr lang="pt-BR" sz="1400" i="1" dirty="0" smtClean="0"/>
              <a:t>Comentários Completos à Lei de Recuperação de Empresas e Falências. </a:t>
            </a:r>
            <a:r>
              <a:rPr lang="pt-BR" sz="1400" dirty="0" smtClean="0"/>
              <a:t>Vols. I, II e III. São Paulo: Juruá, 2015.</a:t>
            </a:r>
          </a:p>
          <a:p>
            <a:pPr algn="just"/>
            <a:r>
              <a:rPr lang="pt-BR" sz="1400"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571472" y="1571612"/>
            <a:ext cx="7929618" cy="4000528"/>
          </a:xfrm>
        </p:spPr>
        <p:txBody>
          <a:bodyPr>
            <a:normAutofit fontScale="85000" lnSpcReduction="10000"/>
          </a:bodyPr>
          <a:lstStyle/>
          <a:p>
            <a:pPr algn="l"/>
            <a:r>
              <a:rPr lang="pt-BR" sz="3600" b="1" dirty="0" smtClean="0">
                <a:solidFill>
                  <a:schemeClr val="tx1"/>
                </a:solidFill>
              </a:rPr>
              <a:t>1. </a:t>
            </a:r>
            <a:r>
              <a:rPr lang="pt-BR" sz="3600" dirty="0" smtClean="0">
                <a:solidFill>
                  <a:schemeClr val="tx1"/>
                </a:solidFill>
              </a:rPr>
              <a:t>Introdução</a:t>
            </a:r>
          </a:p>
          <a:p>
            <a:pPr algn="l"/>
            <a:r>
              <a:rPr lang="pt-BR" sz="3600" b="1" dirty="0" smtClean="0">
                <a:solidFill>
                  <a:schemeClr val="tx1"/>
                </a:solidFill>
              </a:rPr>
              <a:t>2. </a:t>
            </a:r>
            <a:r>
              <a:rPr lang="pt-BR" sz="3600" dirty="0" smtClean="0">
                <a:solidFill>
                  <a:schemeClr val="tx1"/>
                </a:solidFill>
              </a:rPr>
              <a:t>Deliberação sobre o ajuizamento da recuperação judicial</a:t>
            </a:r>
            <a:endParaRPr lang="pt-BR" sz="3600" dirty="0" smtClean="0">
              <a:solidFill>
                <a:schemeClr val="tx1"/>
              </a:solidFill>
            </a:endParaRPr>
          </a:p>
          <a:p>
            <a:pPr algn="l"/>
            <a:r>
              <a:rPr lang="pt-BR" sz="3600" b="1" dirty="0" smtClean="0">
                <a:solidFill>
                  <a:schemeClr val="tx1"/>
                </a:solidFill>
              </a:rPr>
              <a:t>3. </a:t>
            </a:r>
            <a:r>
              <a:rPr lang="pt-BR" sz="3600" dirty="0" smtClean="0">
                <a:solidFill>
                  <a:schemeClr val="tx1"/>
                </a:solidFill>
              </a:rPr>
              <a:t>Voto qualificado do acionista minoritário </a:t>
            </a:r>
          </a:p>
          <a:p>
            <a:pPr algn="l"/>
            <a:r>
              <a:rPr lang="pt-BR" sz="3600" b="1" dirty="0" smtClean="0">
                <a:solidFill>
                  <a:schemeClr val="tx1"/>
                </a:solidFill>
              </a:rPr>
              <a:t>4</a:t>
            </a:r>
            <a:r>
              <a:rPr lang="pt-BR" sz="3600" b="1" dirty="0" smtClean="0">
                <a:solidFill>
                  <a:schemeClr val="tx1"/>
                </a:solidFill>
              </a:rPr>
              <a:t>. </a:t>
            </a:r>
            <a:r>
              <a:rPr lang="pt-BR" sz="3600" dirty="0" smtClean="0">
                <a:solidFill>
                  <a:schemeClr val="tx1"/>
                </a:solidFill>
              </a:rPr>
              <a:t>Competência para a solução do conflito societário</a:t>
            </a:r>
          </a:p>
          <a:p>
            <a:pPr algn="l"/>
            <a:r>
              <a:rPr lang="pt-BR" sz="3600" b="1" dirty="0" smtClean="0">
                <a:solidFill>
                  <a:schemeClr val="tx1"/>
                </a:solidFill>
              </a:rPr>
              <a:t>5. </a:t>
            </a:r>
            <a:r>
              <a:rPr lang="pt-BR" sz="3600" dirty="0" smtClean="0">
                <a:solidFill>
                  <a:schemeClr val="tx1"/>
                </a:solidFill>
              </a:rPr>
              <a:t>Direitos do acionista minoritário na falência</a:t>
            </a:r>
            <a:endParaRPr lang="pt-BR" sz="3600" b="1" dirty="0" smtClean="0">
              <a:solidFill>
                <a:schemeClr val="tx1"/>
              </a:solidFill>
            </a:endParaRPr>
          </a:p>
          <a:p>
            <a:pPr algn="l"/>
            <a:r>
              <a:rPr lang="pt-BR" sz="3600" b="1" dirty="0" smtClean="0">
                <a:solidFill>
                  <a:schemeClr val="tx1"/>
                </a:solidFill>
              </a:rPr>
              <a:t>6</a:t>
            </a:r>
            <a:r>
              <a:rPr lang="pt-BR" sz="3600" b="1" dirty="0" smtClean="0">
                <a:solidFill>
                  <a:schemeClr val="tx1"/>
                </a:solidFill>
              </a:rPr>
              <a:t>. </a:t>
            </a:r>
            <a:r>
              <a:rPr lang="pt-BR" sz="3600" dirty="0" smtClean="0">
                <a:solidFill>
                  <a:schemeClr val="tx1"/>
                </a:solidFill>
              </a:rPr>
              <a:t>Bibliografia</a:t>
            </a:r>
          </a:p>
          <a:p>
            <a:pPr algn="l"/>
            <a:endParaRPr lang="pt-BR" sz="3600" dirty="0" smtClean="0">
              <a:solidFill>
                <a:schemeClr val="tx1"/>
              </a:solidFill>
            </a:endParaRPr>
          </a:p>
          <a:p>
            <a:pPr algn="l"/>
            <a:endParaRPr lang="pt-BR" sz="3600" dirty="0" smtClean="0">
              <a:solidFill>
                <a:schemeClr val="tx1"/>
              </a:solidFill>
            </a:endParaRPr>
          </a:p>
          <a:p>
            <a:pPr algn="l"/>
            <a:endParaRPr lang="pt-BR" sz="3600" dirty="0" smtClean="0">
              <a:solidFill>
                <a:schemeClr val="tx1"/>
              </a:solidFill>
            </a:endParaRPr>
          </a:p>
          <a:p>
            <a:pPr algn="l"/>
            <a:endParaRPr lang="pt-BR" dirty="0"/>
          </a:p>
        </p:txBody>
      </p:sp>
      <p:pic>
        <p:nvPicPr>
          <p:cNvPr id="4" name="Picture 2"/>
          <p:cNvPicPr>
            <a:picLocks noChangeAspect="1" noChangeArrowheads="1"/>
          </p:cNvPicPr>
          <p:nvPr/>
        </p:nvPicPr>
        <p:blipFill>
          <a:blip r:embed="rId2" cstate="print"/>
          <a:srcRect/>
          <a:stretch>
            <a:fillRect/>
          </a:stretch>
        </p:blipFill>
        <p:spPr bwMode="auto">
          <a:xfrm>
            <a:off x="7429520" y="214290"/>
            <a:ext cx="1500198" cy="150019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7429520" y="214290"/>
            <a:ext cx="1500198" cy="1500198"/>
          </a:xfrm>
          <a:prstGeom prst="rect">
            <a:avLst/>
          </a:prstGeom>
          <a:noFill/>
          <a:ln w="9525">
            <a:noFill/>
            <a:miter lim="800000"/>
            <a:headEnd/>
            <a:tailEnd/>
          </a:ln>
          <a:effectLst/>
        </p:spPr>
      </p:pic>
      <p:sp>
        <p:nvSpPr>
          <p:cNvPr id="8" name="Título 1"/>
          <p:cNvSpPr>
            <a:spLocks noGrp="1"/>
          </p:cNvSpPr>
          <p:nvPr>
            <p:ph type="ctrTitle"/>
          </p:nvPr>
        </p:nvSpPr>
        <p:spPr>
          <a:xfrm>
            <a:off x="785786" y="642919"/>
            <a:ext cx="7772400" cy="857256"/>
          </a:xfrm>
        </p:spPr>
        <p:txBody>
          <a:bodyPr>
            <a:normAutofit/>
          </a:bodyPr>
          <a:lstStyle/>
          <a:p>
            <a:r>
              <a:rPr lang="pt-BR" sz="2200" b="1" dirty="0" smtClean="0"/>
              <a:t>Bibliografia </a:t>
            </a:r>
            <a:endParaRPr lang="pt-BR" sz="2200" b="1" dirty="0"/>
          </a:p>
        </p:txBody>
      </p:sp>
      <p:sp>
        <p:nvSpPr>
          <p:cNvPr id="10" name="CaixaDeTexto 9"/>
          <p:cNvSpPr txBox="1"/>
          <p:nvPr/>
        </p:nvSpPr>
        <p:spPr>
          <a:xfrm>
            <a:off x="928662" y="1643050"/>
            <a:ext cx="6929486" cy="4893647"/>
          </a:xfrm>
          <a:prstGeom prst="rect">
            <a:avLst/>
          </a:prstGeom>
          <a:noFill/>
        </p:spPr>
        <p:txBody>
          <a:bodyPr wrap="square" rtlCol="0">
            <a:spAutoFit/>
          </a:bodyPr>
          <a:lstStyle/>
          <a:p>
            <a:pPr algn="just">
              <a:buFont typeface="Arial" pitchFamily="34" charset="0"/>
              <a:buChar char="•"/>
            </a:pPr>
            <a:r>
              <a:rPr lang="pt-BR" sz="1400" dirty="0" smtClean="0"/>
              <a:t> ELIAS</a:t>
            </a:r>
            <a:r>
              <a:rPr lang="pt-BR" sz="1400" dirty="0" smtClean="0"/>
              <a:t>, Luis Vasco (</a:t>
            </a:r>
            <a:r>
              <a:rPr lang="pt-BR" sz="1400" dirty="0" err="1" smtClean="0"/>
              <a:t>coord</a:t>
            </a:r>
            <a:r>
              <a:rPr lang="pt-BR" sz="1400" dirty="0" smtClean="0"/>
              <a:t>)</a:t>
            </a:r>
            <a:r>
              <a:rPr lang="pt-BR" sz="1400" i="1" dirty="0" smtClean="0"/>
              <a:t>. 10 anos da Lei de Recuperação de Empresas e Falências: Reflexos sobre a Reestruturação Empresarial no Brasil. </a:t>
            </a:r>
            <a:r>
              <a:rPr lang="pt-BR" sz="1400" dirty="0" smtClean="0"/>
              <a:t>São Paulo: </a:t>
            </a:r>
            <a:r>
              <a:rPr lang="pt-BR" sz="1400" dirty="0" err="1" smtClean="0"/>
              <a:t>Quartier</a:t>
            </a:r>
            <a:r>
              <a:rPr lang="pt-BR" sz="1400" dirty="0" smtClean="0"/>
              <a:t> </a:t>
            </a:r>
            <a:r>
              <a:rPr lang="pt-BR" sz="1400" dirty="0" err="1" smtClean="0"/>
              <a:t>Latin</a:t>
            </a:r>
            <a:r>
              <a:rPr lang="pt-BR" sz="1400" dirty="0" smtClean="0"/>
              <a:t>. 2015.</a:t>
            </a:r>
          </a:p>
          <a:p>
            <a:pPr algn="just">
              <a:buFont typeface="Arial" pitchFamily="34" charset="0"/>
              <a:buChar char="•"/>
            </a:pPr>
            <a:r>
              <a:rPr lang="pt-BR" sz="1400" dirty="0" smtClean="0"/>
              <a:t> FILHO</a:t>
            </a:r>
            <a:r>
              <a:rPr lang="pt-BR" sz="1400" dirty="0" smtClean="0"/>
              <a:t>, Alfredo </a:t>
            </a:r>
            <a:r>
              <a:rPr lang="pt-BR" sz="1400" dirty="0" err="1" smtClean="0"/>
              <a:t>Lamy</a:t>
            </a:r>
            <a:r>
              <a:rPr lang="pt-BR" sz="1400" dirty="0" smtClean="0"/>
              <a:t>; PEDREIRA, José Luiz Bulhões. </a:t>
            </a:r>
            <a:r>
              <a:rPr lang="pt-BR" sz="1400" i="1" dirty="0" smtClean="0"/>
              <a:t>A Lei das S.A</a:t>
            </a:r>
            <a:r>
              <a:rPr lang="pt-BR" sz="1400" dirty="0" smtClean="0"/>
              <a:t>. Vol. II: Pareceres. 2ª ed. Rio de Janeiro: Renovar, 1996.</a:t>
            </a:r>
          </a:p>
          <a:p>
            <a:pPr algn="just">
              <a:buFont typeface="Arial" pitchFamily="34" charset="0"/>
              <a:buChar char="•"/>
            </a:pPr>
            <a:r>
              <a:rPr lang="pt-BR" sz="1400" dirty="0" smtClean="0"/>
              <a:t> FRANÇA</a:t>
            </a:r>
            <a:r>
              <a:rPr lang="pt-BR" sz="1400" dirty="0" smtClean="0"/>
              <a:t>, Erasmo </a:t>
            </a:r>
            <a:r>
              <a:rPr lang="pt-BR" sz="1400" dirty="0" err="1" smtClean="0"/>
              <a:t>Valladão</a:t>
            </a:r>
            <a:r>
              <a:rPr lang="pt-BR" sz="1400" dirty="0" smtClean="0"/>
              <a:t> Azevedo e Novaes. </a:t>
            </a:r>
            <a:r>
              <a:rPr lang="pt-BR" sz="1400" i="1" dirty="0" smtClean="0"/>
              <a:t>Invalidade das Deliberações de </a:t>
            </a:r>
            <a:r>
              <a:rPr lang="pt-BR" sz="1400" i="1" dirty="0" err="1" smtClean="0"/>
              <a:t>Assembleia</a:t>
            </a:r>
            <a:r>
              <a:rPr lang="pt-BR" sz="1400" i="1" dirty="0" smtClean="0"/>
              <a:t> das S.A. e outros escritos sobre o tema da invalidade das deliberações sociais</a:t>
            </a:r>
            <a:r>
              <a:rPr lang="pt-BR" sz="1400" dirty="0" smtClean="0"/>
              <a:t>. 2ª ed. São Paulo: Malheiros, 2017.</a:t>
            </a:r>
          </a:p>
          <a:p>
            <a:pPr algn="just">
              <a:buFont typeface="Arial" pitchFamily="34" charset="0"/>
              <a:buChar char="•"/>
            </a:pPr>
            <a:r>
              <a:rPr lang="pt-BR" sz="1400" dirty="0" smtClean="0"/>
              <a:t> FRANÇA</a:t>
            </a:r>
            <a:r>
              <a:rPr lang="pt-BR" sz="1400" dirty="0" smtClean="0"/>
              <a:t>, Erasmo </a:t>
            </a:r>
            <a:r>
              <a:rPr lang="pt-BR" sz="1400" dirty="0" err="1" smtClean="0"/>
              <a:t>Valladão</a:t>
            </a:r>
            <a:r>
              <a:rPr lang="pt-BR" sz="1400" dirty="0" smtClean="0"/>
              <a:t> Azevedo e Novaes.</a:t>
            </a:r>
            <a:r>
              <a:rPr lang="pt-BR" sz="1400" i="1" dirty="0" smtClean="0"/>
              <a:t>Conflito de Interesses nas Assembléias de S.A. </a:t>
            </a:r>
            <a:r>
              <a:rPr lang="pt-BR" sz="1400" dirty="0" smtClean="0"/>
              <a:t>2ª ed. São Paulo: Malheiros, 2014.</a:t>
            </a:r>
          </a:p>
          <a:p>
            <a:pPr algn="just">
              <a:buFont typeface="Arial" pitchFamily="34" charset="0"/>
              <a:buChar char="•"/>
            </a:pPr>
            <a:r>
              <a:rPr lang="pt-BR" sz="1400" dirty="0" smtClean="0"/>
              <a:t> JUNIOR</a:t>
            </a:r>
            <a:r>
              <a:rPr lang="pt-BR" sz="1400" dirty="0" smtClean="0"/>
              <a:t>, Francisco </a:t>
            </a:r>
            <a:r>
              <a:rPr lang="pt-BR" sz="1400" dirty="0" err="1" smtClean="0"/>
              <a:t>Satiro</a:t>
            </a:r>
            <a:r>
              <a:rPr lang="pt-BR" sz="1400" dirty="0" smtClean="0"/>
              <a:t> de Souza; PITOMBO, Antônio Sergio A. de Moraes (coord.) </a:t>
            </a:r>
            <a:r>
              <a:rPr lang="pt-BR" sz="1400" i="1" dirty="0" smtClean="0"/>
              <a:t>Comentários à Lei de Recuperação Judicial de Empresas e Falência. </a:t>
            </a:r>
            <a:r>
              <a:rPr lang="pt-BR" sz="1400" dirty="0" smtClean="0"/>
              <a:t>São Paulo: Revista dos Tribunais, 2007.</a:t>
            </a:r>
          </a:p>
          <a:p>
            <a:pPr algn="just">
              <a:buFont typeface="Arial" pitchFamily="34" charset="0"/>
              <a:buChar char="•"/>
            </a:pPr>
            <a:r>
              <a:rPr lang="pt-BR" sz="1400" dirty="0" smtClean="0"/>
              <a:t> MENEZES</a:t>
            </a:r>
            <a:r>
              <a:rPr lang="pt-BR" sz="1400" dirty="0" smtClean="0"/>
              <a:t>, Maurício Moreira Mendonça de. O Poder de Controle Nas Companhias Em Recuperação Judicial. Rio de Janeiro: Forense, 2012</a:t>
            </a:r>
            <a:r>
              <a:rPr lang="pt-BR" sz="1400" dirty="0" smtClean="0"/>
              <a:t>.</a:t>
            </a:r>
            <a:endParaRPr lang="pt-BR" sz="1400" dirty="0" smtClean="0"/>
          </a:p>
          <a:p>
            <a:pPr algn="just">
              <a:buFont typeface="Arial" pitchFamily="34" charset="0"/>
              <a:buChar char="•"/>
            </a:pPr>
            <a:r>
              <a:rPr lang="pt-BR" sz="1400" dirty="0" smtClean="0"/>
              <a:t> PAIVA</a:t>
            </a:r>
            <a:r>
              <a:rPr lang="pt-BR" sz="1400" dirty="0" smtClean="0"/>
              <a:t>, Luiz Fernando Valente (coord.). </a:t>
            </a:r>
            <a:r>
              <a:rPr lang="pt-BR" sz="1400" i="1" dirty="0" smtClean="0"/>
              <a:t>Direito Falimentar e a Nova Lei de Falências e Recuperação de Empresas. </a:t>
            </a:r>
            <a:r>
              <a:rPr lang="pt-BR" sz="1400" dirty="0" smtClean="0"/>
              <a:t>São Paulo:  </a:t>
            </a:r>
            <a:r>
              <a:rPr lang="pt-BR" sz="1400" dirty="0" err="1" smtClean="0"/>
              <a:t>Quartier</a:t>
            </a:r>
            <a:r>
              <a:rPr lang="pt-BR" sz="1400" dirty="0" smtClean="0"/>
              <a:t> </a:t>
            </a:r>
            <a:r>
              <a:rPr lang="pt-BR" sz="1400" dirty="0" err="1" smtClean="0"/>
              <a:t>Latin</a:t>
            </a:r>
            <a:r>
              <a:rPr lang="pt-BR" sz="1400" dirty="0" smtClean="0"/>
              <a:t>, 2005.</a:t>
            </a:r>
          </a:p>
          <a:p>
            <a:pPr algn="just">
              <a:buFont typeface="Arial" pitchFamily="34" charset="0"/>
              <a:buChar char="•"/>
            </a:pPr>
            <a:r>
              <a:rPr lang="pt-BR" sz="1400" dirty="0" smtClean="0"/>
              <a:t>  RESTIFFE</a:t>
            </a:r>
            <a:r>
              <a:rPr lang="pt-BR" sz="1400" dirty="0" smtClean="0"/>
              <a:t>, Paulo Sérgio. </a:t>
            </a:r>
            <a:r>
              <a:rPr lang="pt-BR" sz="1400" i="1" dirty="0" smtClean="0"/>
              <a:t>Recuperação de Empresas. </a:t>
            </a:r>
            <a:r>
              <a:rPr lang="pt-BR" sz="1400" dirty="0" smtClean="0"/>
              <a:t>São Paulo: Editora </a:t>
            </a:r>
            <a:r>
              <a:rPr lang="pt-BR" sz="1400" dirty="0" err="1" smtClean="0"/>
              <a:t>Manole</a:t>
            </a:r>
            <a:r>
              <a:rPr lang="pt-BR" sz="1400" dirty="0" smtClean="0"/>
              <a:t>, 2008.</a:t>
            </a:r>
          </a:p>
          <a:p>
            <a:pPr algn="just">
              <a:buFont typeface="Arial" pitchFamily="34" charset="0"/>
              <a:buChar char="•"/>
            </a:pPr>
            <a:r>
              <a:rPr lang="pt-BR" sz="1400" dirty="0" smtClean="0"/>
              <a:t> SACRAMONE</a:t>
            </a:r>
            <a:r>
              <a:rPr lang="pt-BR" sz="1400" dirty="0" smtClean="0"/>
              <a:t>, Marcelo Barbosa. </a:t>
            </a:r>
            <a:r>
              <a:rPr lang="pt-BR" sz="1400" i="1" dirty="0" smtClean="0"/>
              <a:t>Comentários à Lei de Recuperação de Empresas e Falência</a:t>
            </a:r>
            <a:r>
              <a:rPr lang="pt-BR" sz="1400" dirty="0" smtClean="0"/>
              <a:t>. São Paulo: Saraiva Educação, 2018.</a:t>
            </a:r>
          </a:p>
          <a:p>
            <a:pPr algn="just">
              <a:buFont typeface="Arial" pitchFamily="34" charset="0"/>
              <a:buChar char="•"/>
            </a:pPr>
            <a:r>
              <a:rPr lang="pt-BR" sz="1400" dirty="0" smtClean="0"/>
              <a:t> TOLEDO</a:t>
            </a:r>
            <a:r>
              <a:rPr lang="pt-BR" sz="1400" dirty="0" smtClean="0"/>
              <a:t>, Paulo F. C. Salles de.; ABRÃO, Carlos Henrique. </a:t>
            </a:r>
            <a:r>
              <a:rPr lang="pt-BR" sz="1400" i="1" dirty="0" smtClean="0"/>
              <a:t>Comentários à Lei de Recuperação de Empresas e Falências</a:t>
            </a:r>
            <a:r>
              <a:rPr lang="pt-BR" sz="1400" dirty="0" smtClean="0"/>
              <a:t>. 6ª ed. São Paulo: Saraiva, 2016.</a:t>
            </a:r>
          </a:p>
          <a:p>
            <a:pPr algn="just">
              <a:buFont typeface="Arial" pitchFamily="34" charset="0"/>
              <a:buChar char="•"/>
            </a:pPr>
            <a:endParaRPr lang="pt-B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85786" y="642918"/>
            <a:ext cx="7772400" cy="1470025"/>
          </a:xfrm>
        </p:spPr>
        <p:txBody>
          <a:bodyPr>
            <a:normAutofit/>
          </a:bodyPr>
          <a:lstStyle/>
          <a:p>
            <a:r>
              <a:rPr lang="pt-BR" sz="3200" b="1" dirty="0" smtClean="0"/>
              <a:t>1. Introdução</a:t>
            </a:r>
            <a:endParaRPr lang="pt-BR" sz="3200" b="1" dirty="0"/>
          </a:p>
        </p:txBody>
      </p:sp>
      <p:sp>
        <p:nvSpPr>
          <p:cNvPr id="3" name="Subtítulo 2"/>
          <p:cNvSpPr>
            <a:spLocks noGrp="1"/>
          </p:cNvSpPr>
          <p:nvPr>
            <p:ph type="subTitle" idx="1"/>
          </p:nvPr>
        </p:nvSpPr>
        <p:spPr>
          <a:xfrm>
            <a:off x="1785918" y="1714488"/>
            <a:ext cx="5757858" cy="571504"/>
          </a:xfrm>
        </p:spPr>
        <p:txBody>
          <a:bodyPr>
            <a:normAutofit/>
          </a:bodyPr>
          <a:lstStyle/>
          <a:p>
            <a:r>
              <a:rPr lang="pt-BR" sz="2800" dirty="0" smtClean="0">
                <a:solidFill>
                  <a:schemeClr val="tx1"/>
                </a:solidFill>
              </a:rPr>
              <a:t>LRF: respeito às normas societárias</a:t>
            </a:r>
            <a:endParaRPr lang="pt-BR" sz="2800" dirty="0">
              <a:solidFill>
                <a:schemeClr val="tx1"/>
              </a:solidFill>
            </a:endParaRPr>
          </a:p>
        </p:txBody>
      </p:sp>
      <p:sp>
        <p:nvSpPr>
          <p:cNvPr id="4" name="CaixaDeTexto 3"/>
          <p:cNvSpPr txBox="1"/>
          <p:nvPr/>
        </p:nvSpPr>
        <p:spPr>
          <a:xfrm>
            <a:off x="1428728" y="2357430"/>
            <a:ext cx="6643734" cy="3785652"/>
          </a:xfrm>
          <a:prstGeom prst="rect">
            <a:avLst/>
          </a:prstGeom>
          <a:noFill/>
        </p:spPr>
        <p:txBody>
          <a:bodyPr wrap="square" rtlCol="0">
            <a:spAutoFit/>
          </a:bodyPr>
          <a:lstStyle/>
          <a:p>
            <a:pPr algn="just"/>
            <a:r>
              <a:rPr lang="pt-BR" sz="2000" dirty="0" smtClean="0"/>
              <a:t>Art</a:t>
            </a:r>
            <a:r>
              <a:rPr lang="pt-BR" sz="2000" dirty="0" smtClean="0"/>
              <a:t>. 50. Constituem meios de recuperação judicial, </a:t>
            </a:r>
            <a:r>
              <a:rPr lang="pt-BR" sz="2000" b="1" dirty="0" smtClean="0"/>
              <a:t>observada a legislação pertinente a cada caso</a:t>
            </a:r>
            <a:r>
              <a:rPr lang="pt-BR" sz="2000" dirty="0" smtClean="0"/>
              <a:t>, dentre outros: </a:t>
            </a:r>
            <a:endParaRPr lang="pt-BR" sz="2000" dirty="0" smtClean="0"/>
          </a:p>
          <a:p>
            <a:pPr algn="just"/>
            <a:r>
              <a:rPr lang="pt-BR" sz="2000" dirty="0" smtClean="0"/>
              <a:t>(...)</a:t>
            </a:r>
          </a:p>
          <a:p>
            <a:pPr algn="just"/>
            <a:r>
              <a:rPr lang="pt-BR" sz="2000" dirty="0" smtClean="0"/>
              <a:t>II – cisão, incorporação, fusão ou transformação de sociedade, constituição de subsidiária integral, ou cessão de cotas ou ações, respeitados os direitos dos sócios, </a:t>
            </a:r>
            <a:r>
              <a:rPr lang="pt-BR" sz="2000" b="1" dirty="0" smtClean="0"/>
              <a:t>nos termos da legislação vigente</a:t>
            </a:r>
            <a:r>
              <a:rPr lang="pt-BR" sz="2000" dirty="0" smtClean="0"/>
              <a:t>; </a:t>
            </a:r>
            <a:endParaRPr lang="pt-BR" sz="2000" dirty="0" smtClean="0"/>
          </a:p>
          <a:p>
            <a:pPr algn="just"/>
            <a:endParaRPr lang="pt-BR" sz="2000" dirty="0" smtClean="0"/>
          </a:p>
          <a:p>
            <a:r>
              <a:rPr lang="pt-BR" sz="2000" dirty="0" smtClean="0"/>
              <a:t>Art. 97. Podem requerer a falência do devedor: </a:t>
            </a:r>
          </a:p>
          <a:p>
            <a:r>
              <a:rPr lang="pt-BR" sz="2000" dirty="0" smtClean="0"/>
              <a:t>(...)</a:t>
            </a:r>
          </a:p>
          <a:p>
            <a:r>
              <a:rPr lang="pt-BR" sz="2000" dirty="0" smtClean="0"/>
              <a:t>III – o cotista ou o acionista do devedor </a:t>
            </a:r>
            <a:r>
              <a:rPr lang="pt-BR" sz="2000" b="1" dirty="0" smtClean="0"/>
              <a:t>na forma da lei ou do ato constitutivo da sociedade</a:t>
            </a:r>
            <a:r>
              <a:rPr lang="pt-BR" sz="2000" dirty="0" smtClean="0"/>
              <a:t>; </a:t>
            </a:r>
            <a:endParaRPr lang="pt-BR" sz="2000" dirty="0" smtClean="0"/>
          </a:p>
        </p:txBody>
      </p:sp>
      <p:pic>
        <p:nvPicPr>
          <p:cNvPr id="5" name="Picture 2"/>
          <p:cNvPicPr>
            <a:picLocks noChangeAspect="1" noChangeArrowheads="1"/>
          </p:cNvPicPr>
          <p:nvPr/>
        </p:nvPicPr>
        <p:blipFill>
          <a:blip r:embed="rId2" cstate="print"/>
          <a:srcRect/>
          <a:stretch>
            <a:fillRect/>
          </a:stretch>
        </p:blipFill>
        <p:spPr bwMode="auto">
          <a:xfrm>
            <a:off x="7429520" y="214290"/>
            <a:ext cx="1500198" cy="150019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7429520" y="214290"/>
            <a:ext cx="1500198" cy="1500198"/>
          </a:xfrm>
          <a:prstGeom prst="rect">
            <a:avLst/>
          </a:prstGeom>
          <a:noFill/>
          <a:ln w="9525">
            <a:noFill/>
            <a:miter lim="800000"/>
            <a:headEnd/>
            <a:tailEnd/>
          </a:ln>
          <a:effectLst/>
        </p:spPr>
      </p:pic>
      <p:sp>
        <p:nvSpPr>
          <p:cNvPr id="9" name="Subtítulo 2"/>
          <p:cNvSpPr>
            <a:spLocks noGrp="1"/>
          </p:cNvSpPr>
          <p:nvPr>
            <p:ph type="subTitle" idx="1"/>
          </p:nvPr>
        </p:nvSpPr>
        <p:spPr>
          <a:xfrm>
            <a:off x="1643042" y="1285860"/>
            <a:ext cx="5757858" cy="785818"/>
          </a:xfrm>
        </p:spPr>
        <p:txBody>
          <a:bodyPr>
            <a:normAutofit fontScale="85000" lnSpcReduction="20000"/>
          </a:bodyPr>
          <a:lstStyle/>
          <a:p>
            <a:r>
              <a:rPr lang="pt-BR" b="1" dirty="0" smtClean="0">
                <a:solidFill>
                  <a:schemeClr val="tx1"/>
                </a:solidFill>
              </a:rPr>
              <a:t>Possíveis causas de conflitos societários</a:t>
            </a:r>
            <a:endParaRPr lang="pt-BR" b="1" dirty="0">
              <a:solidFill>
                <a:schemeClr val="tx1"/>
              </a:solidFill>
            </a:endParaRPr>
          </a:p>
        </p:txBody>
      </p:sp>
      <p:sp>
        <p:nvSpPr>
          <p:cNvPr id="10" name="CaixaDeTexto 9"/>
          <p:cNvSpPr txBox="1"/>
          <p:nvPr/>
        </p:nvSpPr>
        <p:spPr>
          <a:xfrm>
            <a:off x="1142976" y="2357430"/>
            <a:ext cx="7215238" cy="3477875"/>
          </a:xfrm>
          <a:prstGeom prst="rect">
            <a:avLst/>
          </a:prstGeom>
          <a:noFill/>
        </p:spPr>
        <p:txBody>
          <a:bodyPr wrap="square" rtlCol="0">
            <a:spAutoFit/>
          </a:bodyPr>
          <a:lstStyle/>
          <a:p>
            <a:pPr algn="just"/>
            <a:r>
              <a:rPr lang="pt-BR" sz="2400" b="1" dirty="0" smtClean="0"/>
              <a:t>• </a:t>
            </a:r>
            <a:r>
              <a:rPr lang="pt-BR" sz="2400" dirty="0" smtClean="0"/>
              <a:t>Situação mais comum: exercício do controle sem limitações</a:t>
            </a:r>
          </a:p>
          <a:p>
            <a:pPr algn="just"/>
            <a:endParaRPr lang="pt-BR" sz="2400" b="1" dirty="0" smtClean="0"/>
          </a:p>
          <a:p>
            <a:pPr algn="just"/>
            <a:r>
              <a:rPr lang="pt-BR" sz="2400" b="1" dirty="0" smtClean="0"/>
              <a:t>• </a:t>
            </a:r>
            <a:r>
              <a:rPr lang="pt-BR" sz="2400" dirty="0" smtClean="0"/>
              <a:t>Maioria </a:t>
            </a:r>
            <a:r>
              <a:rPr lang="pt-BR" sz="2400" dirty="0" smtClean="0"/>
              <a:t>qualificada </a:t>
            </a:r>
            <a:r>
              <a:rPr lang="pt-BR" sz="2400" dirty="0" smtClean="0"/>
              <a:t>exigida pelos </a:t>
            </a:r>
            <a:r>
              <a:rPr lang="pt-BR" sz="2400" dirty="0" smtClean="0"/>
              <a:t>atos constitutivos da sociedade ou em acordo de acionistas</a:t>
            </a:r>
          </a:p>
          <a:p>
            <a:pPr algn="just"/>
            <a:endParaRPr lang="pt-BR" sz="2400" dirty="0" smtClean="0"/>
          </a:p>
          <a:p>
            <a:pPr algn="just"/>
            <a:r>
              <a:rPr lang="pt-BR" sz="2400" dirty="0" smtClean="0"/>
              <a:t>• Voto qualificado ou poder de veto do acionista minoritário</a:t>
            </a:r>
          </a:p>
          <a:p>
            <a:pPr algn="just"/>
            <a:endParaRPr lang="pt-BR"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7429520" y="214290"/>
            <a:ext cx="1500198" cy="1500198"/>
          </a:xfrm>
          <a:prstGeom prst="rect">
            <a:avLst/>
          </a:prstGeom>
          <a:noFill/>
          <a:ln w="9525">
            <a:noFill/>
            <a:miter lim="800000"/>
            <a:headEnd/>
            <a:tailEnd/>
          </a:ln>
          <a:effectLst/>
        </p:spPr>
      </p:pic>
      <p:sp>
        <p:nvSpPr>
          <p:cNvPr id="8" name="Título 1"/>
          <p:cNvSpPr>
            <a:spLocks noGrp="1"/>
          </p:cNvSpPr>
          <p:nvPr>
            <p:ph type="ctrTitle"/>
          </p:nvPr>
        </p:nvSpPr>
        <p:spPr>
          <a:xfrm>
            <a:off x="571472" y="1142984"/>
            <a:ext cx="7772400" cy="1470025"/>
          </a:xfrm>
        </p:spPr>
        <p:txBody>
          <a:bodyPr>
            <a:normAutofit/>
          </a:bodyPr>
          <a:lstStyle/>
          <a:p>
            <a:r>
              <a:rPr lang="pt-BR" sz="3200" b="1" dirty="0" smtClean="0"/>
              <a:t>2. Deliberação sobre o ajuizamento da recuperação judicial</a:t>
            </a:r>
          </a:p>
        </p:txBody>
      </p:sp>
      <p:sp>
        <p:nvSpPr>
          <p:cNvPr id="9" name="Subtítulo 2"/>
          <p:cNvSpPr>
            <a:spLocks noGrp="1"/>
          </p:cNvSpPr>
          <p:nvPr>
            <p:ph type="subTitle" idx="1"/>
          </p:nvPr>
        </p:nvSpPr>
        <p:spPr>
          <a:xfrm>
            <a:off x="1643042" y="2428868"/>
            <a:ext cx="5757858" cy="785818"/>
          </a:xfrm>
        </p:spPr>
        <p:txBody>
          <a:bodyPr/>
          <a:lstStyle/>
          <a:p>
            <a:r>
              <a:rPr lang="pt-BR" sz="2400" b="1" dirty="0" smtClean="0">
                <a:solidFill>
                  <a:schemeClr val="tx1"/>
                </a:solidFill>
              </a:rPr>
              <a:t>Lei nº 6.404/76</a:t>
            </a:r>
            <a:r>
              <a:rPr lang="pt-BR" dirty="0" smtClean="0">
                <a:solidFill>
                  <a:schemeClr val="tx1"/>
                </a:solidFill>
              </a:rPr>
              <a:t>:</a:t>
            </a:r>
            <a:endParaRPr lang="pt-BR" dirty="0">
              <a:solidFill>
                <a:schemeClr val="tx1"/>
              </a:solidFill>
            </a:endParaRPr>
          </a:p>
        </p:txBody>
      </p:sp>
      <p:sp>
        <p:nvSpPr>
          <p:cNvPr id="10" name="CaixaDeTexto 9"/>
          <p:cNvSpPr txBox="1"/>
          <p:nvPr/>
        </p:nvSpPr>
        <p:spPr>
          <a:xfrm>
            <a:off x="1142976" y="3214686"/>
            <a:ext cx="6929486" cy="3293209"/>
          </a:xfrm>
          <a:prstGeom prst="rect">
            <a:avLst/>
          </a:prstGeom>
          <a:noFill/>
        </p:spPr>
        <p:txBody>
          <a:bodyPr wrap="square" rtlCol="0">
            <a:spAutoFit/>
          </a:bodyPr>
          <a:lstStyle/>
          <a:p>
            <a:r>
              <a:rPr lang="pt-BR" sz="2000" dirty="0" smtClean="0"/>
              <a:t>Art</a:t>
            </a:r>
            <a:r>
              <a:rPr lang="pt-BR" sz="2000" dirty="0" smtClean="0"/>
              <a:t>. 122.  Compete privativamente à </a:t>
            </a:r>
            <a:r>
              <a:rPr lang="pt-BR" sz="2000" dirty="0" err="1" smtClean="0"/>
              <a:t>assembleia</a:t>
            </a:r>
            <a:r>
              <a:rPr lang="pt-BR" sz="2000" dirty="0" smtClean="0"/>
              <a:t> geral:   </a:t>
            </a:r>
          </a:p>
          <a:p>
            <a:pPr algn="just"/>
            <a:r>
              <a:rPr lang="pt-BR" sz="2000" dirty="0" smtClean="0"/>
              <a:t> </a:t>
            </a:r>
          </a:p>
          <a:p>
            <a:pPr algn="just"/>
            <a:r>
              <a:rPr lang="pt-BR" sz="2000" dirty="0" smtClean="0"/>
              <a:t>IX - autorizar os administradores a confessar falência e pedir concordata.         </a:t>
            </a:r>
          </a:p>
          <a:p>
            <a:pPr algn="just"/>
            <a:r>
              <a:rPr lang="pt-BR" sz="2000" dirty="0" smtClean="0"/>
              <a:t> </a:t>
            </a:r>
          </a:p>
          <a:p>
            <a:pPr algn="just"/>
            <a:r>
              <a:rPr lang="pt-BR" sz="2000" dirty="0" smtClean="0"/>
              <a:t>Parágrafo único. Em caso de urgência, a confissão de falência ou o pedido de concordata poderá ser formulado </a:t>
            </a:r>
            <a:r>
              <a:rPr lang="pt-BR" sz="2000" dirty="0" smtClean="0"/>
              <a:t>pelos administradores</a:t>
            </a:r>
            <a:r>
              <a:rPr lang="pt-BR" sz="2000" dirty="0" smtClean="0"/>
              <a:t>, com a concordância do acionista controlador, se houver, convocando-se imediatamente a assembléia-geral, para manifestar-se sobre a matéria.      </a:t>
            </a:r>
            <a:endParaRPr lang="pt-BR"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7429520" y="214290"/>
            <a:ext cx="1500198" cy="1500198"/>
          </a:xfrm>
          <a:prstGeom prst="rect">
            <a:avLst/>
          </a:prstGeom>
          <a:noFill/>
          <a:ln w="9525">
            <a:noFill/>
            <a:miter lim="800000"/>
            <a:headEnd/>
            <a:tailEnd/>
          </a:ln>
          <a:effectLst/>
        </p:spPr>
      </p:pic>
      <p:sp>
        <p:nvSpPr>
          <p:cNvPr id="8" name="Título 1"/>
          <p:cNvSpPr>
            <a:spLocks noGrp="1"/>
          </p:cNvSpPr>
          <p:nvPr>
            <p:ph type="ctrTitle"/>
          </p:nvPr>
        </p:nvSpPr>
        <p:spPr>
          <a:xfrm>
            <a:off x="571472" y="1142984"/>
            <a:ext cx="7772400" cy="1470025"/>
          </a:xfrm>
        </p:spPr>
        <p:txBody>
          <a:bodyPr>
            <a:normAutofit/>
          </a:bodyPr>
          <a:lstStyle/>
          <a:p>
            <a:r>
              <a:rPr lang="pt-BR" sz="3200" b="1" dirty="0" smtClean="0"/>
              <a:t>2. Deliberação sobre o ajuizamento da recuperação judicial</a:t>
            </a:r>
            <a:endParaRPr lang="pt-BR" sz="3200" b="1" dirty="0"/>
          </a:p>
        </p:txBody>
      </p:sp>
      <p:sp>
        <p:nvSpPr>
          <p:cNvPr id="9" name="Subtítulo 2"/>
          <p:cNvSpPr>
            <a:spLocks noGrp="1"/>
          </p:cNvSpPr>
          <p:nvPr>
            <p:ph type="subTitle" idx="1"/>
          </p:nvPr>
        </p:nvSpPr>
        <p:spPr>
          <a:xfrm>
            <a:off x="1785918" y="2500306"/>
            <a:ext cx="5757858" cy="785818"/>
          </a:xfrm>
        </p:spPr>
        <p:txBody>
          <a:bodyPr>
            <a:normAutofit/>
          </a:bodyPr>
          <a:lstStyle/>
          <a:p>
            <a:r>
              <a:rPr lang="pt-BR" sz="2400" b="1" dirty="0" smtClean="0">
                <a:solidFill>
                  <a:schemeClr val="tx1"/>
                </a:solidFill>
              </a:rPr>
              <a:t>Lei  nº 11.105/05:</a:t>
            </a:r>
            <a:endParaRPr lang="pt-BR" sz="2400" b="1" dirty="0">
              <a:solidFill>
                <a:schemeClr val="tx1"/>
              </a:solidFill>
            </a:endParaRPr>
          </a:p>
        </p:txBody>
      </p:sp>
      <p:sp>
        <p:nvSpPr>
          <p:cNvPr id="10" name="CaixaDeTexto 9"/>
          <p:cNvSpPr txBox="1"/>
          <p:nvPr/>
        </p:nvSpPr>
        <p:spPr>
          <a:xfrm>
            <a:off x="1428728" y="3357562"/>
            <a:ext cx="6286544" cy="2554545"/>
          </a:xfrm>
          <a:prstGeom prst="rect">
            <a:avLst/>
          </a:prstGeom>
          <a:noFill/>
        </p:spPr>
        <p:txBody>
          <a:bodyPr wrap="square" rtlCol="0">
            <a:spAutoFit/>
          </a:bodyPr>
          <a:lstStyle/>
          <a:p>
            <a:pPr algn="just"/>
            <a:r>
              <a:rPr lang="pt-BR" sz="2000" dirty="0" smtClean="0"/>
              <a:t>Art</a:t>
            </a:r>
            <a:r>
              <a:rPr lang="pt-BR" sz="2000" dirty="0" smtClean="0"/>
              <a:t>. 52. Estando em termos a documentação exigida no art. 51 desta Lei, o juiz deferirá o processamento da recuperação judicial e, no mesmo ato: </a:t>
            </a:r>
            <a:endParaRPr lang="pt-BR" sz="2000" dirty="0" smtClean="0"/>
          </a:p>
          <a:p>
            <a:pPr algn="just"/>
            <a:r>
              <a:rPr lang="pt-BR" sz="2000" dirty="0" smtClean="0"/>
              <a:t>(...)</a:t>
            </a:r>
          </a:p>
          <a:p>
            <a:pPr algn="just"/>
            <a:r>
              <a:rPr lang="pt-BR" sz="2000" dirty="0" smtClean="0"/>
              <a:t>§ 4º O devedor não poderá desistir do pedido de recuperação judicial após o deferimento de seu processamento, salvo se obtiver aprovação da desistência na assembléia-geral de credores. </a:t>
            </a:r>
            <a:endParaRPr lang="pt-BR"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7429520" y="214290"/>
            <a:ext cx="1500198" cy="1500198"/>
          </a:xfrm>
          <a:prstGeom prst="rect">
            <a:avLst/>
          </a:prstGeom>
          <a:noFill/>
          <a:ln w="9525">
            <a:noFill/>
            <a:miter lim="800000"/>
            <a:headEnd/>
            <a:tailEnd/>
          </a:ln>
          <a:effectLst/>
        </p:spPr>
      </p:pic>
      <p:sp>
        <p:nvSpPr>
          <p:cNvPr id="8" name="Título 1"/>
          <p:cNvSpPr>
            <a:spLocks noGrp="1"/>
          </p:cNvSpPr>
          <p:nvPr>
            <p:ph type="ctrTitle"/>
          </p:nvPr>
        </p:nvSpPr>
        <p:spPr>
          <a:xfrm>
            <a:off x="214282" y="571480"/>
            <a:ext cx="7772400" cy="1470025"/>
          </a:xfrm>
        </p:spPr>
        <p:txBody>
          <a:bodyPr>
            <a:normAutofit/>
          </a:bodyPr>
          <a:lstStyle/>
          <a:p>
            <a:r>
              <a:rPr lang="pt-BR" sz="3000" b="1" dirty="0" smtClean="0"/>
              <a:t>3. Voto </a:t>
            </a:r>
            <a:r>
              <a:rPr lang="pt-BR" sz="3000" b="1" dirty="0" smtClean="0"/>
              <a:t>qualificado do acionista minoritário</a:t>
            </a:r>
            <a:endParaRPr lang="pt-BR" sz="3000" b="1" dirty="0"/>
          </a:p>
        </p:txBody>
      </p:sp>
      <p:sp>
        <p:nvSpPr>
          <p:cNvPr id="9" name="Subtítulo 2"/>
          <p:cNvSpPr>
            <a:spLocks noGrp="1"/>
          </p:cNvSpPr>
          <p:nvPr>
            <p:ph type="subTitle" idx="1"/>
          </p:nvPr>
        </p:nvSpPr>
        <p:spPr>
          <a:xfrm>
            <a:off x="1714480" y="1714488"/>
            <a:ext cx="5757858" cy="500066"/>
          </a:xfrm>
        </p:spPr>
        <p:txBody>
          <a:bodyPr>
            <a:normAutofit/>
          </a:bodyPr>
          <a:lstStyle/>
          <a:p>
            <a:r>
              <a:rPr lang="pt-BR" sz="2400" b="1" dirty="0" smtClean="0">
                <a:solidFill>
                  <a:schemeClr val="tx1"/>
                </a:solidFill>
              </a:rPr>
              <a:t>Caso </a:t>
            </a:r>
            <a:r>
              <a:rPr lang="pt-BR" sz="2400" b="1" dirty="0" err="1" smtClean="0">
                <a:solidFill>
                  <a:schemeClr val="tx1"/>
                </a:solidFill>
              </a:rPr>
              <a:t>Renuka</a:t>
            </a:r>
            <a:r>
              <a:rPr lang="pt-BR" sz="2400" b="1" dirty="0" smtClean="0">
                <a:solidFill>
                  <a:schemeClr val="tx1"/>
                </a:solidFill>
              </a:rPr>
              <a:t> </a:t>
            </a:r>
            <a:endParaRPr lang="pt-BR" sz="2400" b="1" dirty="0">
              <a:solidFill>
                <a:schemeClr val="tx1"/>
              </a:solidFill>
            </a:endParaRPr>
          </a:p>
        </p:txBody>
      </p:sp>
      <p:sp>
        <p:nvSpPr>
          <p:cNvPr id="10" name="CaixaDeTexto 9"/>
          <p:cNvSpPr txBox="1"/>
          <p:nvPr/>
        </p:nvSpPr>
        <p:spPr>
          <a:xfrm>
            <a:off x="1357290" y="2285992"/>
            <a:ext cx="6643734" cy="4093428"/>
          </a:xfrm>
          <a:prstGeom prst="rect">
            <a:avLst/>
          </a:prstGeom>
          <a:noFill/>
        </p:spPr>
        <p:txBody>
          <a:bodyPr wrap="square" rtlCol="0">
            <a:spAutoFit/>
          </a:bodyPr>
          <a:lstStyle/>
          <a:p>
            <a:pPr algn="just"/>
            <a:r>
              <a:rPr lang="pt-BR" sz="2000" b="1" dirty="0" smtClean="0"/>
              <a:t>• </a:t>
            </a:r>
            <a:r>
              <a:rPr lang="pt-BR" sz="2000" dirty="0" smtClean="0"/>
              <a:t>Plano de recuperação judicial, aprovado pelos credores, previa o aumento do capital social da </a:t>
            </a:r>
            <a:r>
              <a:rPr lang="pt-BR" sz="2000" dirty="0" err="1" smtClean="0"/>
              <a:t>recuperanda</a:t>
            </a:r>
            <a:r>
              <a:rPr lang="pt-BR" sz="2000" dirty="0" smtClean="0"/>
              <a:t> e criação de UPI, a ser alienada;</a:t>
            </a:r>
          </a:p>
          <a:p>
            <a:pPr algn="just"/>
            <a:endParaRPr lang="pt-BR" sz="2000" dirty="0" smtClean="0"/>
          </a:p>
          <a:p>
            <a:pPr algn="just"/>
            <a:r>
              <a:rPr lang="pt-BR" sz="2000" dirty="0" smtClean="0"/>
              <a:t>• </a:t>
            </a:r>
            <a:r>
              <a:rPr lang="pt-BR" sz="2000" dirty="0" smtClean="0"/>
              <a:t>Estatuto social previa necessidade de aprovação de 80% do capital social para qualquer reorganização societária;</a:t>
            </a:r>
          </a:p>
          <a:p>
            <a:pPr algn="just"/>
            <a:endParaRPr lang="pt-BR" sz="2000" dirty="0" smtClean="0"/>
          </a:p>
          <a:p>
            <a:pPr algn="just"/>
            <a:r>
              <a:rPr lang="pt-BR" sz="2000" dirty="0" smtClean="0"/>
              <a:t>• </a:t>
            </a:r>
            <a:r>
              <a:rPr lang="pt-BR" sz="2000" dirty="0" smtClean="0"/>
              <a:t>Transferência de ativos de valores superiores a R$ 5 milhões de reais dependia de aprovação do Conselho de Administração, com “voto afirmativo” do acionista minoritário;</a:t>
            </a:r>
          </a:p>
          <a:p>
            <a:pPr algn="just"/>
            <a:endParaRPr lang="pt-BR" sz="2000" dirty="0" smtClean="0"/>
          </a:p>
          <a:p>
            <a:pPr algn="just"/>
            <a:r>
              <a:rPr lang="pt-BR" sz="2000" dirty="0" smtClean="0"/>
              <a:t>•</a:t>
            </a:r>
            <a:r>
              <a:rPr lang="pt-BR" sz="2000" dirty="0" smtClean="0"/>
              <a:t> Acionista minoritário votou contrariamente à criação da UPI;</a:t>
            </a:r>
            <a:endParaRPr lang="pt-BR"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7429520" y="214290"/>
            <a:ext cx="1500198" cy="1500198"/>
          </a:xfrm>
          <a:prstGeom prst="rect">
            <a:avLst/>
          </a:prstGeom>
          <a:noFill/>
          <a:ln w="9525">
            <a:noFill/>
            <a:miter lim="800000"/>
            <a:headEnd/>
            <a:tailEnd/>
          </a:ln>
          <a:effectLst/>
        </p:spPr>
      </p:pic>
      <p:sp>
        <p:nvSpPr>
          <p:cNvPr id="8" name="Título 1"/>
          <p:cNvSpPr>
            <a:spLocks noGrp="1"/>
          </p:cNvSpPr>
          <p:nvPr>
            <p:ph type="ctrTitle"/>
          </p:nvPr>
        </p:nvSpPr>
        <p:spPr>
          <a:xfrm>
            <a:off x="214282" y="571480"/>
            <a:ext cx="7772400" cy="1470025"/>
          </a:xfrm>
        </p:spPr>
        <p:txBody>
          <a:bodyPr>
            <a:normAutofit/>
          </a:bodyPr>
          <a:lstStyle/>
          <a:p>
            <a:r>
              <a:rPr lang="pt-BR" sz="3000" b="1" dirty="0" smtClean="0"/>
              <a:t>3. Voto qualificado do acionista minoritário</a:t>
            </a:r>
            <a:endParaRPr lang="pt-BR" sz="3000" b="1" dirty="0"/>
          </a:p>
        </p:txBody>
      </p:sp>
      <p:sp>
        <p:nvSpPr>
          <p:cNvPr id="10" name="CaixaDeTexto 9"/>
          <p:cNvSpPr txBox="1"/>
          <p:nvPr/>
        </p:nvSpPr>
        <p:spPr>
          <a:xfrm>
            <a:off x="1285852" y="1714488"/>
            <a:ext cx="6858048" cy="5386090"/>
          </a:xfrm>
          <a:prstGeom prst="rect">
            <a:avLst/>
          </a:prstGeom>
          <a:noFill/>
        </p:spPr>
        <p:txBody>
          <a:bodyPr wrap="square" rtlCol="0">
            <a:spAutoFit/>
          </a:bodyPr>
          <a:lstStyle/>
          <a:p>
            <a:pPr algn="just"/>
            <a:r>
              <a:rPr lang="pt-BR" dirty="0" smtClean="0"/>
              <a:t>“Recuperação </a:t>
            </a:r>
            <a:r>
              <a:rPr lang="pt-BR" dirty="0" smtClean="0"/>
              <a:t>judicial. Sociedade anônima. Previsão de aumento do capital social no plano de recuperação judicial. Alegação de risco de diluição da participação acionária da agravante, acionista minoritária. Agravo de instrumento interposto contra decisão que dispensou o voto afirmativo da agravante, que em diversas oportunidades obstaculizou o cumprimento do plano de recuperação. A previsão de majoração do capital social, com aporte de recursos, é caminho que se mostrou adequado à situação atual da companhia, como foi bem justificado pelos administradores em AGE. </a:t>
            </a:r>
            <a:r>
              <a:rPr lang="pt-BR" b="1" dirty="0" smtClean="0"/>
              <a:t>Nestas condições, não se vê indicativo de </a:t>
            </a:r>
            <a:r>
              <a:rPr lang="pt-BR" b="1" dirty="0" err="1" smtClean="0"/>
              <a:t>abusividade</a:t>
            </a:r>
            <a:r>
              <a:rPr lang="pt-BR" b="1" dirty="0" smtClean="0"/>
              <a:t> na decisão da acionista majoritária, que se </a:t>
            </a:r>
            <a:r>
              <a:rPr lang="pt-BR" b="1" dirty="0" smtClean="0"/>
              <a:t>dispôs a aplicar recursos na companhia. Agravante que adotou posição conflitante com os interesses sociais, buscando apenas a prevalência de seus direitos, sem atuação proativa na recuperação judicial. </a:t>
            </a:r>
            <a:r>
              <a:rPr lang="pt-BR" b="1" dirty="0" err="1" smtClean="0"/>
              <a:t>Abusividade</a:t>
            </a:r>
            <a:r>
              <a:rPr lang="pt-BR" b="1" dirty="0" smtClean="0"/>
              <a:t> nas posições adotadas pela acionista minoritária</a:t>
            </a:r>
            <a:r>
              <a:rPr lang="pt-BR" dirty="0" smtClean="0"/>
              <a:t>. Decisão agravada que buscou apenas garantir o cumprimento do plano de recuperação judicial. </a:t>
            </a:r>
            <a:r>
              <a:rPr lang="pt-BR" dirty="0" smtClean="0"/>
              <a:t>Decisão mantida</a:t>
            </a:r>
            <a:r>
              <a:rPr lang="pt-BR" dirty="0" smtClean="0"/>
              <a:t>.”</a:t>
            </a:r>
          </a:p>
          <a:p>
            <a:pPr algn="just"/>
            <a:r>
              <a:rPr lang="pt-BR" dirty="0" smtClean="0"/>
              <a:t>(TJSP - AI nº 2257715-26.8.26.0000 – 2ª Câmara Reservada de Direito Empresarial – Des. Rel. Alexandre Marcondes – j. 30.7.18)</a:t>
            </a:r>
            <a:endParaRPr lang="pt-BR" dirty="0" smtClean="0"/>
          </a:p>
          <a:p>
            <a:pPr algn="just"/>
            <a:endParaRPr lang="pt-BR" sz="2000"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7429520" y="214290"/>
            <a:ext cx="1500198" cy="1500198"/>
          </a:xfrm>
          <a:prstGeom prst="rect">
            <a:avLst/>
          </a:prstGeom>
          <a:noFill/>
          <a:ln w="9525">
            <a:noFill/>
            <a:miter lim="800000"/>
            <a:headEnd/>
            <a:tailEnd/>
          </a:ln>
          <a:effectLst/>
        </p:spPr>
      </p:pic>
      <p:sp>
        <p:nvSpPr>
          <p:cNvPr id="8" name="Título 1"/>
          <p:cNvSpPr>
            <a:spLocks noGrp="1"/>
          </p:cNvSpPr>
          <p:nvPr>
            <p:ph type="ctrTitle"/>
          </p:nvPr>
        </p:nvSpPr>
        <p:spPr>
          <a:xfrm>
            <a:off x="214282" y="642918"/>
            <a:ext cx="7772400" cy="1470025"/>
          </a:xfrm>
        </p:spPr>
        <p:txBody>
          <a:bodyPr>
            <a:normAutofit/>
          </a:bodyPr>
          <a:lstStyle/>
          <a:p>
            <a:r>
              <a:rPr lang="pt-BR" sz="3000" b="1" dirty="0" smtClean="0"/>
              <a:t>3. Voto qualificado do acionista minoritário</a:t>
            </a:r>
            <a:endParaRPr lang="pt-BR" sz="3000" b="1" dirty="0"/>
          </a:p>
        </p:txBody>
      </p:sp>
      <p:sp>
        <p:nvSpPr>
          <p:cNvPr id="9" name="Subtítulo 2"/>
          <p:cNvSpPr>
            <a:spLocks noGrp="1"/>
          </p:cNvSpPr>
          <p:nvPr>
            <p:ph type="subTitle" idx="1"/>
          </p:nvPr>
        </p:nvSpPr>
        <p:spPr>
          <a:xfrm>
            <a:off x="1785918" y="2000240"/>
            <a:ext cx="5757858" cy="785818"/>
          </a:xfrm>
        </p:spPr>
        <p:txBody>
          <a:bodyPr>
            <a:normAutofit/>
          </a:bodyPr>
          <a:lstStyle/>
          <a:p>
            <a:r>
              <a:rPr lang="pt-BR" sz="2400" b="1" dirty="0" smtClean="0">
                <a:solidFill>
                  <a:schemeClr val="tx1"/>
                </a:solidFill>
              </a:rPr>
              <a:t>Caso </a:t>
            </a:r>
            <a:r>
              <a:rPr lang="pt-BR" sz="2400" b="1" dirty="0" err="1" smtClean="0">
                <a:solidFill>
                  <a:schemeClr val="tx1"/>
                </a:solidFill>
              </a:rPr>
              <a:t>Renuka</a:t>
            </a:r>
            <a:endParaRPr lang="pt-BR" sz="2400" b="1" dirty="0" smtClean="0">
              <a:solidFill>
                <a:schemeClr val="tx1"/>
              </a:solidFill>
            </a:endParaRPr>
          </a:p>
          <a:p>
            <a:endParaRPr lang="pt-BR" sz="2400" b="1" dirty="0">
              <a:solidFill>
                <a:schemeClr val="tx1"/>
              </a:solidFill>
            </a:endParaRPr>
          </a:p>
        </p:txBody>
      </p:sp>
      <p:sp>
        <p:nvSpPr>
          <p:cNvPr id="10" name="CaixaDeTexto 9"/>
          <p:cNvSpPr txBox="1"/>
          <p:nvPr/>
        </p:nvSpPr>
        <p:spPr>
          <a:xfrm>
            <a:off x="1142976" y="2857496"/>
            <a:ext cx="6929486" cy="3693319"/>
          </a:xfrm>
          <a:prstGeom prst="rect">
            <a:avLst/>
          </a:prstGeom>
          <a:noFill/>
        </p:spPr>
        <p:txBody>
          <a:bodyPr wrap="square" rtlCol="0">
            <a:spAutoFit/>
          </a:bodyPr>
          <a:lstStyle/>
          <a:p>
            <a:pPr algn="just"/>
            <a:r>
              <a:rPr lang="pt-BR" dirty="0" smtClean="0"/>
              <a:t>	“Entretanto</a:t>
            </a:r>
            <a:r>
              <a:rPr lang="pt-BR" dirty="0" smtClean="0"/>
              <a:t>, é certo que o novo plano irá demandar reorganização societária, notadamente a respeito </a:t>
            </a:r>
            <a:r>
              <a:rPr lang="pt-BR" dirty="0" smtClean="0"/>
              <a:t>da </a:t>
            </a:r>
            <a:r>
              <a:rPr lang="pt-BR" dirty="0" smtClean="0"/>
              <a:t>constituição e alienação de </a:t>
            </a:r>
            <a:r>
              <a:rPr lang="pt-BR" dirty="0" err="1" smtClean="0"/>
              <a:t>UPIs</a:t>
            </a:r>
            <a:r>
              <a:rPr lang="pt-BR" dirty="0" smtClean="0"/>
              <a:t>, como expressamente previsto na cláusula 3.1 (fl. 341), previsão esta que poderá afetar os interesses da agravante, que pode, assim, renovar posição conflitante com os fins buscados no processo de recuperação da Companhia</a:t>
            </a:r>
            <a:r>
              <a:rPr lang="pt-BR" dirty="0" smtClean="0"/>
              <a:t>.</a:t>
            </a:r>
            <a:endParaRPr lang="pt-BR" dirty="0" smtClean="0"/>
          </a:p>
          <a:p>
            <a:pPr algn="just"/>
            <a:r>
              <a:rPr lang="pt-BR" dirty="0" smtClean="0"/>
              <a:t>	Logo</a:t>
            </a:r>
            <a:r>
              <a:rPr lang="pt-BR" dirty="0" smtClean="0"/>
              <a:t>, neste cenário amplo, no qual pode ainda advir postura combativa da agravante, o recurso não perdeu seu objeto, </a:t>
            </a:r>
            <a:r>
              <a:rPr lang="pt-BR" b="1" dirty="0" smtClean="0"/>
              <a:t>sendo necessário deixar, desde já, afirmada a dispensa de voto afirmativo da agravante em situações nas quais se verifique posicionamento abusivo da acionista minoritária, em nítido conflito com os interesses defendidos no processo de recuperação</a:t>
            </a:r>
            <a:r>
              <a:rPr lang="pt-BR" dirty="0" smtClean="0"/>
              <a:t>.” (trecho do voto do Des. Relator)</a:t>
            </a:r>
            <a:endParaRPr lang="pt-BR"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TotalTime>
  <Words>2340</Words>
  <Application>Microsoft Office PowerPoint</Application>
  <PresentationFormat>Apresentação na tela (4:3)</PresentationFormat>
  <Paragraphs>134</Paragraphs>
  <Slides>20</Slides>
  <Notes>1</Notes>
  <HiddenSlides>0</HiddenSlides>
  <MMClips>0</MMClips>
  <ScaleCrop>false</ScaleCrop>
  <HeadingPairs>
    <vt:vector size="4" baseType="variant">
      <vt:variant>
        <vt:lpstr>Tema</vt:lpstr>
      </vt:variant>
      <vt:variant>
        <vt:i4>1</vt:i4>
      </vt:variant>
      <vt:variant>
        <vt:lpstr>Títulos de slides</vt:lpstr>
      </vt:variant>
      <vt:variant>
        <vt:i4>20</vt:i4>
      </vt:variant>
    </vt:vector>
  </HeadingPairs>
  <TitlesOfParts>
    <vt:vector size="21" baseType="lpstr">
      <vt:lpstr>Tema do Office</vt:lpstr>
      <vt:lpstr>INTERESSE DOS MINORITÁRIOS NA RECUPERAÇÃO JUDICIAL E NA FALÊNCIA</vt:lpstr>
      <vt:lpstr>Slide 2</vt:lpstr>
      <vt:lpstr>1. Introdução</vt:lpstr>
      <vt:lpstr>Slide 4</vt:lpstr>
      <vt:lpstr>2. Deliberação sobre o ajuizamento da recuperação judicial</vt:lpstr>
      <vt:lpstr>2. Deliberação sobre o ajuizamento da recuperação judicial</vt:lpstr>
      <vt:lpstr>3. Voto qualificado do acionista minoritário</vt:lpstr>
      <vt:lpstr>3. Voto qualificado do acionista minoritário</vt:lpstr>
      <vt:lpstr>3. Voto qualificado do acionista minoritário</vt:lpstr>
      <vt:lpstr>3. Voto qualificado do acionista minoritário</vt:lpstr>
      <vt:lpstr>3. Voto qualificado do acionista minoritário</vt:lpstr>
      <vt:lpstr>3. Voto qualificado do acionista minoritário</vt:lpstr>
      <vt:lpstr>3. Voto qualificado do acionista minoritário</vt:lpstr>
      <vt:lpstr>3. Voto qualificado do acionista minoritário</vt:lpstr>
      <vt:lpstr>3. Voto qualificado do acionista minoritário</vt:lpstr>
      <vt:lpstr>4. Competência para a solução do conflito societário </vt:lpstr>
      <vt:lpstr> </vt:lpstr>
      <vt:lpstr>5. Direitos do acionista minoritário na falência</vt:lpstr>
      <vt:lpstr>Bibliografia </vt:lpstr>
      <vt:lpstr>Bibliografia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Cliente</dc:creator>
  <cp:lastModifiedBy>Cliente</cp:lastModifiedBy>
  <cp:revision>46</cp:revision>
  <dcterms:created xsi:type="dcterms:W3CDTF">2020-09-20T19:28:30Z</dcterms:created>
  <dcterms:modified xsi:type="dcterms:W3CDTF">2020-09-21T03:41:35Z</dcterms:modified>
</cp:coreProperties>
</file>