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41"/>
  </p:notesMasterIdLst>
  <p:handoutMasterIdLst>
    <p:handoutMasterId r:id="rId42"/>
  </p:handoutMasterIdLst>
  <p:sldIdLst>
    <p:sldId id="269" r:id="rId3"/>
    <p:sldId id="312" r:id="rId4"/>
    <p:sldId id="376" r:id="rId5"/>
    <p:sldId id="375" r:id="rId6"/>
    <p:sldId id="352" r:id="rId7"/>
    <p:sldId id="367" r:id="rId8"/>
    <p:sldId id="368" r:id="rId9"/>
    <p:sldId id="353" r:id="rId10"/>
    <p:sldId id="377" r:id="rId11"/>
    <p:sldId id="378" r:id="rId12"/>
    <p:sldId id="379" r:id="rId13"/>
    <p:sldId id="380" r:id="rId14"/>
    <p:sldId id="381" r:id="rId15"/>
    <p:sldId id="382" r:id="rId16"/>
    <p:sldId id="373" r:id="rId17"/>
    <p:sldId id="374" r:id="rId18"/>
    <p:sldId id="389" r:id="rId19"/>
    <p:sldId id="354" r:id="rId20"/>
    <p:sldId id="355" r:id="rId21"/>
    <p:sldId id="356" r:id="rId22"/>
    <p:sldId id="388" r:id="rId23"/>
    <p:sldId id="357" r:id="rId24"/>
    <p:sldId id="383" r:id="rId25"/>
    <p:sldId id="358" r:id="rId26"/>
    <p:sldId id="366" r:id="rId27"/>
    <p:sldId id="359" r:id="rId28"/>
    <p:sldId id="360" r:id="rId29"/>
    <p:sldId id="369" r:id="rId30"/>
    <p:sldId id="371" r:id="rId31"/>
    <p:sldId id="370" r:id="rId32"/>
    <p:sldId id="372" r:id="rId33"/>
    <p:sldId id="361" r:id="rId34"/>
    <p:sldId id="362" r:id="rId35"/>
    <p:sldId id="363" r:id="rId36"/>
    <p:sldId id="385" r:id="rId37"/>
    <p:sldId id="386" r:id="rId38"/>
    <p:sldId id="364" r:id="rId39"/>
    <p:sldId id="387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91D"/>
    <a:srgbClr val="99FF66"/>
    <a:srgbClr val="BB0101"/>
    <a:srgbClr val="F8FD3D"/>
    <a:srgbClr val="FF0066"/>
    <a:srgbClr val="DF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6B057-7D42-44E8-8C6D-1B2237159A78}" v="5" dt="2019-08-11T20:16:3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535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5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Windows Live" clId="Web-{73341562-96D3-4437-A0AB-A50A4D8403D6}"/>
    <pc:docChg chg="modSld">
      <pc:chgData name="Amaury Gremaud" userId="d26e1613d7451de6" providerId="Windows Live" clId="Web-{73341562-96D3-4437-A0AB-A50A4D8403D6}" dt="2019-08-12T22:11:09.275" v="6" actId="20577"/>
      <pc:docMkLst>
        <pc:docMk/>
      </pc:docMkLst>
      <pc:sldChg chg="modSp">
        <pc:chgData name="Amaury Gremaud" userId="d26e1613d7451de6" providerId="Windows Live" clId="Web-{73341562-96D3-4437-A0AB-A50A4D8403D6}" dt="2019-08-12T22:11:05.916" v="4" actId="20577"/>
        <pc:sldMkLst>
          <pc:docMk/>
          <pc:sldMk cId="0" sldId="269"/>
        </pc:sldMkLst>
        <pc:spChg chg="mod">
          <ac:chgData name="Amaury Gremaud" userId="d26e1613d7451de6" providerId="Windows Live" clId="Web-{73341562-96D3-4437-A0AB-A50A4D8403D6}" dt="2019-08-12T22:11:05.916" v="4" actId="20577"/>
          <ac:spMkLst>
            <pc:docMk/>
            <pc:sldMk cId="0" sldId="269"/>
            <ac:spMk id="8193" creationId="{00000000-0000-0000-0000-000000000000}"/>
          </ac:spMkLst>
        </pc:spChg>
        <pc:spChg chg="mod">
          <ac:chgData name="Amaury Gremaud" userId="d26e1613d7451de6" providerId="Windows Live" clId="Web-{73341562-96D3-4437-A0AB-A50A4D8403D6}" dt="2019-08-12T22:10:58.822" v="2" actId="20577"/>
          <ac:spMkLst>
            <pc:docMk/>
            <pc:sldMk cId="0" sldId="269"/>
            <ac:spMk id="8194" creationId="{00000000-0000-0000-0000-000000000000}"/>
          </ac:spMkLst>
        </pc:spChg>
      </pc:sldChg>
    </pc:docChg>
  </pc:docChgLst>
  <pc:docChgLst>
    <pc:chgData name="Amaury Gremaud" userId="d26e1613d7451de6" providerId="LiveId" clId="{77D07522-F1FE-4C64-AF6A-ADB887942AD7}"/>
    <pc:docChg chg="custSel addSld modSld">
      <pc:chgData name="Amaury Gremaud" userId="d26e1613d7451de6" providerId="LiveId" clId="{77D07522-F1FE-4C64-AF6A-ADB887942AD7}" dt="2019-08-11T20:16:38.742" v="6"/>
      <pc:docMkLst>
        <pc:docMk/>
      </pc:docMkLst>
      <pc:sldChg chg="add modTransition">
        <pc:chgData name="Amaury Gremaud" userId="d26e1613d7451de6" providerId="LiveId" clId="{77D07522-F1FE-4C64-AF6A-ADB887942AD7}" dt="2019-08-11T19:54:35.602" v="4"/>
        <pc:sldMkLst>
          <pc:docMk/>
          <pc:sldMk cId="0" sldId="274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5"/>
        </pc:sldMkLst>
      </pc:sldChg>
      <pc:sldChg chg="modSp add modTransition">
        <pc:chgData name="Amaury Gremaud" userId="d26e1613d7451de6" providerId="LiveId" clId="{77D07522-F1FE-4C64-AF6A-ADB887942AD7}" dt="2019-08-11T19:54:35.742" v="5" actId="27636"/>
        <pc:sldMkLst>
          <pc:docMk/>
          <pc:sldMk cId="0" sldId="276"/>
        </pc:sldMkLst>
        <pc:spChg chg="mod">
          <ac:chgData name="Amaury Gremaud" userId="d26e1613d7451de6" providerId="LiveId" clId="{77D07522-F1FE-4C64-AF6A-ADB887942AD7}" dt="2019-08-11T19:54:35.742" v="5" actId="27636"/>
          <ac:spMkLst>
            <pc:docMk/>
            <pc:sldMk cId="0" sldId="276"/>
            <ac:spMk id="19459" creationId="{00000000-0000-0000-0000-000000000000}"/>
          </ac:spMkLst>
        </pc:spChg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8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9"/>
        </pc:sldMkLst>
      </pc:sldChg>
      <pc:sldChg chg="delSp add modTransition delAnim">
        <pc:chgData name="Amaury Gremaud" userId="d26e1613d7451de6" providerId="LiveId" clId="{77D07522-F1FE-4C64-AF6A-ADB887942AD7}" dt="2019-08-11T19:53:41.456" v="2" actId="478"/>
        <pc:sldMkLst>
          <pc:docMk/>
          <pc:sldMk cId="0" sldId="287"/>
        </pc:sldMkLst>
        <pc:spChg chg="del">
          <ac:chgData name="Amaury Gremaud" userId="d26e1613d7451de6" providerId="LiveId" clId="{77D07522-F1FE-4C64-AF6A-ADB887942AD7}" dt="2019-08-11T19:53:41.456" v="2" actId="478"/>
          <ac:spMkLst>
            <pc:docMk/>
            <pc:sldMk cId="0" sldId="287"/>
            <ac:spMk id="2" creationId="{00000000-0000-0000-0000-000000000000}"/>
          </ac:spMkLst>
        </pc:spChg>
      </pc:sldChg>
      <pc:sldChg chg="add">
        <pc:chgData name="Amaury Gremaud" userId="d26e1613d7451de6" providerId="LiveId" clId="{77D07522-F1FE-4C64-AF6A-ADB887942AD7}" dt="2019-08-11T19:54:08.200" v="3"/>
        <pc:sldMkLst>
          <pc:docMk/>
          <pc:sldMk cId="0" sldId="299"/>
        </pc:sldMkLst>
      </pc:sldChg>
      <pc:sldChg chg="add modTransition">
        <pc:chgData name="Amaury Gremaud" userId="d26e1613d7451de6" providerId="LiveId" clId="{77D07522-F1FE-4C64-AF6A-ADB887942AD7}" dt="2019-08-11T19:53:36.119" v="1"/>
        <pc:sldMkLst>
          <pc:docMk/>
          <pc:sldMk cId="0" sldId="302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307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309"/>
        </pc:sldMkLst>
      </pc:sldChg>
      <pc:sldChg chg="add modTransition">
        <pc:chgData name="Amaury Gremaud" userId="d26e1613d7451de6" providerId="LiveId" clId="{77D07522-F1FE-4C64-AF6A-ADB887942AD7}" dt="2019-08-11T19:54:35.602" v="4"/>
        <pc:sldMkLst>
          <pc:docMk/>
          <pc:sldMk cId="0" sldId="310"/>
        </pc:sldMkLst>
      </pc:sldChg>
      <pc:sldChg chg="add modTransition">
        <pc:chgData name="Amaury Gremaud" userId="d26e1613d7451de6" providerId="LiveId" clId="{77D07522-F1FE-4C64-AF6A-ADB887942AD7}" dt="2019-08-11T20:16:38.742" v="6"/>
        <pc:sldMkLst>
          <pc:docMk/>
          <pc:sldMk cId="3255922568" sldId="317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890604893" sldId="318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581468360" sldId="320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06556311" sldId="321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151692791" sldId="322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2635371310" sldId="323"/>
        </pc:sldMkLst>
      </pc:sldChg>
      <pc:sldChg chg="add modTransition">
        <pc:chgData name="Amaury Gremaud" userId="d26e1613d7451de6" providerId="LiveId" clId="{77D07522-F1FE-4C64-AF6A-ADB887942AD7}" dt="2019-08-11T19:54:08.200" v="3"/>
        <pc:sldMkLst>
          <pc:docMk/>
          <pc:sldMk cId="1234049842" sldId="330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554591674" sldId="33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PER\Downloads\ipeadata%5b16-08-2020-06-02%5d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ury\AppData\Local\Microsoft\Windows\Temporary%20Internet%20Files\Content.IE5\QGV04KYX\ipeadata%5b04-03-2013-11-29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Evolução</a:t>
            </a:r>
            <a:r>
              <a:rPr lang="en-US" sz="1800" dirty="0"/>
              <a:t> da taxa </a:t>
            </a:r>
            <a:r>
              <a:rPr lang="en-US" sz="1800" dirty="0" err="1" smtClean="0"/>
              <a:t>anual</a:t>
            </a:r>
            <a:r>
              <a:rPr lang="en-US" sz="1800" baseline="0" dirty="0" smtClean="0"/>
              <a:t> </a:t>
            </a:r>
            <a:r>
              <a:rPr lang="en-US" sz="1800" dirty="0" smtClean="0"/>
              <a:t>de </a:t>
            </a:r>
            <a:r>
              <a:rPr lang="en-US" sz="1800" dirty="0" err="1"/>
              <a:t>crescimento</a:t>
            </a:r>
            <a:r>
              <a:rPr lang="en-US" sz="1800" dirty="0"/>
              <a:t> da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Brasileira</a:t>
            </a:r>
            <a:r>
              <a:rPr lang="en-US" sz="1800" dirty="0"/>
              <a:t> 1900-2019 </a:t>
            </a:r>
          </a:p>
          <a:p>
            <a:pPr>
              <a:defRPr/>
            </a:pPr>
            <a:r>
              <a:rPr lang="en-US" dirty="0"/>
              <a:t>PIB - </a:t>
            </a:r>
            <a:r>
              <a:rPr lang="en-US" dirty="0" err="1"/>
              <a:t>preços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 - var. real </a:t>
            </a:r>
            <a:r>
              <a:rPr lang="en-US" dirty="0" err="1"/>
              <a:t>anual</a:t>
            </a:r>
            <a:r>
              <a:rPr lang="en-US" dirty="0"/>
              <a:t> - (% </a:t>
            </a:r>
            <a:r>
              <a:rPr lang="en-US" dirty="0" err="1"/>
              <a:t>a.a</a:t>
            </a:r>
            <a:r>
              <a:rPr lang="en-US" dirty="0"/>
              <a:t>.)  (IBGE/SCN </a:t>
            </a:r>
            <a:r>
              <a:rPr lang="en-US" dirty="0" err="1"/>
              <a:t>Anual</a:t>
            </a:r>
            <a:r>
              <a:rPr lang="en-US" dirty="0"/>
              <a:t>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268372703412077E-2"/>
          <c:y val="0.11074074074074072"/>
          <c:w val="0.94394586614173226"/>
          <c:h val="0.85411111111111115"/>
        </c:manualLayout>
      </c:layout>
      <c:lineChart>
        <c:grouping val="standard"/>
        <c:varyColors val="0"/>
        <c:ser>
          <c:idx val="0"/>
          <c:order val="0"/>
          <c:tx>
            <c:strRef>
              <c:f>'[ipeadata(16-08-2020-06-02).xls]Séries'!$B$1</c:f>
              <c:strCache>
                <c:ptCount val="1"/>
                <c:pt idx="0">
                  <c:v>PIB - preços de mercado - var. real anual - (% a.a.) - Instituto Brasileiro de Geografia e Estatística, Sistema de Contas Nacionais (IBGE/SCN Anual) - SCN10_PIBG10 - 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'[ipeadata(16-08-2020-06-02).xls]Séries'!$A$2:$A$121</c:f>
              <c:strCache>
                <c:ptCount val="12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</c:strCache>
            </c:strRef>
          </c:cat>
          <c:val>
            <c:numRef>
              <c:f>'[ipeadata(16-08-2020-06-02).xls]Séries'!$B$2:$B$121</c:f>
              <c:numCache>
                <c:formatCode>#,##0.00</c:formatCode>
                <c:ptCount val="120"/>
                <c:pt idx="1">
                  <c:v>14.3646408839779</c:v>
                </c:pt>
                <c:pt idx="2">
                  <c:v>-0.48309178743960501</c:v>
                </c:pt>
                <c:pt idx="3">
                  <c:v>1.94174757281553</c:v>
                </c:pt>
                <c:pt idx="4">
                  <c:v>1.4285714285714199</c:v>
                </c:pt>
                <c:pt idx="5">
                  <c:v>3.2863849765258202</c:v>
                </c:pt>
                <c:pt idx="6">
                  <c:v>12.7272727272727</c:v>
                </c:pt>
                <c:pt idx="7">
                  <c:v>0.80645161290322498</c:v>
                </c:pt>
                <c:pt idx="8">
                  <c:v>-3.2</c:v>
                </c:pt>
                <c:pt idx="9">
                  <c:v>10.3305785123967</c:v>
                </c:pt>
                <c:pt idx="10">
                  <c:v>2.62172284644195</c:v>
                </c:pt>
                <c:pt idx="11">
                  <c:v>5.8394160583941801</c:v>
                </c:pt>
                <c:pt idx="12">
                  <c:v>6.8965517241379199</c:v>
                </c:pt>
                <c:pt idx="13">
                  <c:v>2.9032258064516099</c:v>
                </c:pt>
                <c:pt idx="14">
                  <c:v>-1.2539184952978</c:v>
                </c:pt>
                <c:pt idx="15">
                  <c:v>0.317460317460316</c:v>
                </c:pt>
                <c:pt idx="16">
                  <c:v>0.94936708860757801</c:v>
                </c:pt>
                <c:pt idx="17">
                  <c:v>9.4043887147335496</c:v>
                </c:pt>
                <c:pt idx="18">
                  <c:v>-2.0057306590257702</c:v>
                </c:pt>
                <c:pt idx="19">
                  <c:v>7.8947368421052397</c:v>
                </c:pt>
                <c:pt idx="20">
                  <c:v>12.466124661246599</c:v>
                </c:pt>
                <c:pt idx="21">
                  <c:v>1.9</c:v>
                </c:pt>
                <c:pt idx="22">
                  <c:v>7.8</c:v>
                </c:pt>
                <c:pt idx="23">
                  <c:v>8.6</c:v>
                </c:pt>
                <c:pt idx="24">
                  <c:v>1.4</c:v>
                </c:pt>
                <c:pt idx="25">
                  <c:v>0</c:v>
                </c:pt>
                <c:pt idx="26">
                  <c:v>5.2</c:v>
                </c:pt>
                <c:pt idx="27">
                  <c:v>10.8</c:v>
                </c:pt>
                <c:pt idx="28">
                  <c:v>11.5</c:v>
                </c:pt>
                <c:pt idx="29">
                  <c:v>1.1000000000000001</c:v>
                </c:pt>
                <c:pt idx="30">
                  <c:v>-2.1</c:v>
                </c:pt>
                <c:pt idx="31">
                  <c:v>-3.3</c:v>
                </c:pt>
                <c:pt idx="32">
                  <c:v>4.3</c:v>
                </c:pt>
                <c:pt idx="33">
                  <c:v>8.9</c:v>
                </c:pt>
                <c:pt idx="34">
                  <c:v>9.1999999999999993</c:v>
                </c:pt>
                <c:pt idx="35">
                  <c:v>3</c:v>
                </c:pt>
                <c:pt idx="36">
                  <c:v>12.1</c:v>
                </c:pt>
                <c:pt idx="37">
                  <c:v>4.5999999999999996</c:v>
                </c:pt>
                <c:pt idx="38">
                  <c:v>4.5</c:v>
                </c:pt>
                <c:pt idx="39">
                  <c:v>2.5</c:v>
                </c:pt>
                <c:pt idx="40">
                  <c:v>-1</c:v>
                </c:pt>
                <c:pt idx="41">
                  <c:v>4.9000000000000004</c:v>
                </c:pt>
                <c:pt idx="42">
                  <c:v>-2.7</c:v>
                </c:pt>
                <c:pt idx="43">
                  <c:v>8.5</c:v>
                </c:pt>
                <c:pt idx="44">
                  <c:v>7.6</c:v>
                </c:pt>
                <c:pt idx="45">
                  <c:v>3.2</c:v>
                </c:pt>
                <c:pt idx="46">
                  <c:v>11.6</c:v>
                </c:pt>
                <c:pt idx="47">
                  <c:v>2.4</c:v>
                </c:pt>
                <c:pt idx="48">
                  <c:v>9.6999999999999993</c:v>
                </c:pt>
                <c:pt idx="49">
                  <c:v>7.7</c:v>
                </c:pt>
                <c:pt idx="50">
                  <c:v>6.8</c:v>
                </c:pt>
                <c:pt idx="51">
                  <c:v>4.9000000000000101</c:v>
                </c:pt>
                <c:pt idx="52">
                  <c:v>7.3</c:v>
                </c:pt>
                <c:pt idx="53">
                  <c:v>4.7</c:v>
                </c:pt>
                <c:pt idx="54">
                  <c:v>7.8</c:v>
                </c:pt>
                <c:pt idx="55">
                  <c:v>8.8000000000000007</c:v>
                </c:pt>
                <c:pt idx="56">
                  <c:v>2.9000000000000101</c:v>
                </c:pt>
                <c:pt idx="57">
                  <c:v>7.7</c:v>
                </c:pt>
                <c:pt idx="58">
                  <c:v>10.8</c:v>
                </c:pt>
                <c:pt idx="59">
                  <c:v>9.8000000000000007</c:v>
                </c:pt>
                <c:pt idx="60">
                  <c:v>9.4000000000000092</c:v>
                </c:pt>
                <c:pt idx="61">
                  <c:v>8.5999999999999908</c:v>
                </c:pt>
                <c:pt idx="62">
                  <c:v>6.5999999999999899</c:v>
                </c:pt>
                <c:pt idx="63">
                  <c:v>0.59999999999999398</c:v>
                </c:pt>
                <c:pt idx="64">
                  <c:v>3.4000000000000101</c:v>
                </c:pt>
                <c:pt idx="65">
                  <c:v>2.4000000000000101</c:v>
                </c:pt>
                <c:pt idx="66">
                  <c:v>6.7</c:v>
                </c:pt>
                <c:pt idx="67">
                  <c:v>4.2</c:v>
                </c:pt>
                <c:pt idx="68">
                  <c:v>9.8000000000000007</c:v>
                </c:pt>
                <c:pt idx="69">
                  <c:v>9.5</c:v>
                </c:pt>
                <c:pt idx="70">
                  <c:v>10.4</c:v>
                </c:pt>
                <c:pt idx="71">
                  <c:v>11.342921993190799</c:v>
                </c:pt>
                <c:pt idx="72">
                  <c:v>11.940348116250799</c:v>
                </c:pt>
                <c:pt idx="73">
                  <c:v>13.9687217796781</c:v>
                </c:pt>
                <c:pt idx="74">
                  <c:v>8.1539386845718802</c:v>
                </c:pt>
                <c:pt idx="75">
                  <c:v>5.1666490840630397</c:v>
                </c:pt>
                <c:pt idx="76">
                  <c:v>10.2571295347873</c:v>
                </c:pt>
                <c:pt idx="77">
                  <c:v>4.9343280697893404</c:v>
                </c:pt>
                <c:pt idx="78">
                  <c:v>4.9698976892475297</c:v>
                </c:pt>
                <c:pt idx="79">
                  <c:v>6.7595601220407202</c:v>
                </c:pt>
                <c:pt idx="80">
                  <c:v>9.1999999999999993</c:v>
                </c:pt>
                <c:pt idx="81">
                  <c:v>-4.25</c:v>
                </c:pt>
                <c:pt idx="82">
                  <c:v>0.82999999999999796</c:v>
                </c:pt>
                <c:pt idx="83">
                  <c:v>-2.9300000000000099</c:v>
                </c:pt>
                <c:pt idx="84">
                  <c:v>5.4000000000000101</c:v>
                </c:pt>
                <c:pt idx="85">
                  <c:v>7.8499999999999899</c:v>
                </c:pt>
                <c:pt idx="86">
                  <c:v>7.49</c:v>
                </c:pt>
                <c:pt idx="87">
                  <c:v>3.53</c:v>
                </c:pt>
                <c:pt idx="88">
                  <c:v>-6.0000000000002301E-2</c:v>
                </c:pt>
                <c:pt idx="89">
                  <c:v>3.16</c:v>
                </c:pt>
                <c:pt idx="90">
                  <c:v>-4.3499999999999899</c:v>
                </c:pt>
                <c:pt idx="91">
                  <c:v>1.03218958546951</c:v>
                </c:pt>
                <c:pt idx="92">
                  <c:v>-0.54407205103035494</c:v>
                </c:pt>
                <c:pt idx="93">
                  <c:v>4.924690004637597</c:v>
                </c:pt>
                <c:pt idx="94">
                  <c:v>5.8528703643897302</c:v>
                </c:pt>
                <c:pt idx="95">
                  <c:v>4.2237936336471478</c:v>
                </c:pt>
                <c:pt idx="96">
                  <c:v>2.20886405051457</c:v>
                </c:pt>
                <c:pt idx="97">
                  <c:v>3.3948459853159401</c:v>
                </c:pt>
                <c:pt idx="98">
                  <c:v>0.33809790195232398</c:v>
                </c:pt>
                <c:pt idx="99">
                  <c:v>0.46793756667950998</c:v>
                </c:pt>
                <c:pt idx="100">
                  <c:v>4.3879494436487896</c:v>
                </c:pt>
                <c:pt idx="101">
                  <c:v>1.3898964044580899</c:v>
                </c:pt>
                <c:pt idx="102">
                  <c:v>3.05346185683617</c:v>
                </c:pt>
                <c:pt idx="103">
                  <c:v>1.14082899877108</c:v>
                </c:pt>
                <c:pt idx="104">
                  <c:v>5.7599646368599897</c:v>
                </c:pt>
                <c:pt idx="105">
                  <c:v>3.2021320621624101</c:v>
                </c:pt>
                <c:pt idx="106">
                  <c:v>3.9619887089948498</c:v>
                </c:pt>
                <c:pt idx="107">
                  <c:v>6.0698706073315201</c:v>
                </c:pt>
                <c:pt idx="108">
                  <c:v>5.0941954481199296</c:v>
                </c:pt>
                <c:pt idx="109">
                  <c:v>-0.12581200299162301</c:v>
                </c:pt>
                <c:pt idx="110">
                  <c:v>7.5282258181216299</c:v>
                </c:pt>
                <c:pt idx="111">
                  <c:v>3.9744230794470199</c:v>
                </c:pt>
                <c:pt idx="112">
                  <c:v>1.92117598509454</c:v>
                </c:pt>
                <c:pt idx="113">
                  <c:v>3.0048226702888599</c:v>
                </c:pt>
                <c:pt idx="114">
                  <c:v>0.50395574027326995</c:v>
                </c:pt>
                <c:pt idx="115">
                  <c:v>-3.5457633934728401</c:v>
                </c:pt>
                <c:pt idx="116">
                  <c:v>-3.27591690632106</c:v>
                </c:pt>
                <c:pt idx="117">
                  <c:v>1.32286905390816</c:v>
                </c:pt>
                <c:pt idx="118">
                  <c:v>1.317223996893</c:v>
                </c:pt>
                <c:pt idx="119">
                  <c:v>1.1365855728662899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5-4F29-8539-636FBA35A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112192"/>
        <c:axId val="1702119264"/>
      </c:lineChart>
      <c:catAx>
        <c:axId val="1702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19264"/>
        <c:crosses val="autoZero"/>
        <c:auto val="1"/>
        <c:lblAlgn val="ctr"/>
        <c:lblOffset val="100"/>
        <c:tickLblSkip val="7"/>
        <c:tickMarkSkip val="4"/>
        <c:noMultiLvlLbl val="0"/>
      </c:catAx>
      <c:valAx>
        <c:axId val="1702119264"/>
        <c:scaling>
          <c:orientation val="minMax"/>
          <c:max val="18"/>
          <c:min val="-6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12192"/>
        <c:crosses val="autoZero"/>
        <c:crossBetween val="between"/>
        <c:majorUnit val="3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75000"/>
        <a:lumOff val="25000"/>
      </a:schemeClr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Inflação no Brasil : diferentes indicadores 1995-2012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IPC FIPE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Séries!$B$57:$B$74</c:f>
              <c:numCache>
                <c:formatCode>#,##0.0000</c:formatCode>
                <c:ptCount val="18"/>
                <c:pt idx="0">
                  <c:v>23.1662791464042</c:v>
                </c:pt>
                <c:pt idx="1">
                  <c:v>10.042228958784699</c:v>
                </c:pt>
                <c:pt idx="2">
                  <c:v>4.8253125588601087</c:v>
                </c:pt>
                <c:pt idx="3">
                  <c:v>-1.7892055075543898</c:v>
                </c:pt>
                <c:pt idx="4">
                  <c:v>8.6372596890724456</c:v>
                </c:pt>
                <c:pt idx="5">
                  <c:v>4.3784821611300604</c:v>
                </c:pt>
                <c:pt idx="6">
                  <c:v>7.1255243716622179</c:v>
                </c:pt>
                <c:pt idx="7">
                  <c:v>9.9198708118198393</c:v>
                </c:pt>
                <c:pt idx="8">
                  <c:v>8.1667153650290008</c:v>
                </c:pt>
                <c:pt idx="9">
                  <c:v>6.5654044685454149</c:v>
                </c:pt>
                <c:pt idx="10">
                  <c:v>4.5254124674678398</c:v>
                </c:pt>
                <c:pt idx="11">
                  <c:v>2.5386221608828277</c:v>
                </c:pt>
                <c:pt idx="12">
                  <c:v>4.3820137652229398</c:v>
                </c:pt>
                <c:pt idx="13">
                  <c:v>6.163209745453381</c:v>
                </c:pt>
                <c:pt idx="14">
                  <c:v>3.6511365248203602</c:v>
                </c:pt>
                <c:pt idx="15">
                  <c:v>6.3987095598403201</c:v>
                </c:pt>
                <c:pt idx="16">
                  <c:v>5.8067602596595602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6CF-4CA0-8ABC-67227C2AA7C2}"/>
            </c:ext>
          </c:extLst>
        </c:ser>
        <c:ser>
          <c:idx val="1"/>
          <c:order val="1"/>
          <c:tx>
            <c:v>IPCA IBGE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Séries!$C$57:$C$74</c:f>
              <c:numCache>
                <c:formatCode>#,##0.00</c:formatCode>
                <c:ptCount val="18"/>
                <c:pt idx="0">
                  <c:v>22.408161659091405</c:v>
                </c:pt>
                <c:pt idx="1">
                  <c:v>9.5649518175900017</c:v>
                </c:pt>
                <c:pt idx="2">
                  <c:v>5.2243185352542465</c:v>
                </c:pt>
                <c:pt idx="3">
                  <c:v>1.6549781799422727</c:v>
                </c:pt>
                <c:pt idx="4">
                  <c:v>8.9397887806885059</c:v>
                </c:pt>
                <c:pt idx="5">
                  <c:v>5.9745933423981699</c:v>
                </c:pt>
                <c:pt idx="6">
                  <c:v>7.67343641407333</c:v>
                </c:pt>
                <c:pt idx="7">
                  <c:v>12.530273356687699</c:v>
                </c:pt>
                <c:pt idx="8">
                  <c:v>9.3005128004000515</c:v>
                </c:pt>
                <c:pt idx="9">
                  <c:v>7.5994958488264048</c:v>
                </c:pt>
                <c:pt idx="10">
                  <c:v>5.6892268187350865</c:v>
                </c:pt>
                <c:pt idx="11">
                  <c:v>3.14151613157687</c:v>
                </c:pt>
                <c:pt idx="12">
                  <c:v>4.4576585533737196</c:v>
                </c:pt>
                <c:pt idx="13">
                  <c:v>5.9027243906546598</c:v>
                </c:pt>
                <c:pt idx="14">
                  <c:v>4.31165006256784</c:v>
                </c:pt>
                <c:pt idx="15">
                  <c:v>5.9086887217945421</c:v>
                </c:pt>
                <c:pt idx="16">
                  <c:v>6.503352743680181</c:v>
                </c:pt>
                <c:pt idx="17">
                  <c:v>5.8385947181474398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6CF-4CA0-8ABC-67227C2AA7C2}"/>
            </c:ext>
          </c:extLst>
        </c:ser>
        <c:ser>
          <c:idx val="2"/>
          <c:order val="2"/>
          <c:tx>
            <c:v>IGP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Séries!$D$57:$D$74</c:f>
              <c:numCache>
                <c:formatCode>#,##0.00</c:formatCode>
                <c:ptCount val="18"/>
                <c:pt idx="0">
                  <c:v>14.779408339156802</c:v>
                </c:pt>
                <c:pt idx="1">
                  <c:v>9.3370241989820393</c:v>
                </c:pt>
                <c:pt idx="2">
                  <c:v>7.4809375672846299</c:v>
                </c:pt>
                <c:pt idx="3">
                  <c:v>1.7034504196456399</c:v>
                </c:pt>
                <c:pt idx="4">
                  <c:v>19.9794880154315</c:v>
                </c:pt>
                <c:pt idx="5">
                  <c:v>9.8065633721490038</c:v>
                </c:pt>
                <c:pt idx="6">
                  <c:v>10.396968603392301</c:v>
                </c:pt>
                <c:pt idx="7">
                  <c:v>26.410662332992356</c:v>
                </c:pt>
                <c:pt idx="8">
                  <c:v>7.6729271644525801</c:v>
                </c:pt>
                <c:pt idx="9">
                  <c:v>12.135715805147917</c:v>
                </c:pt>
                <c:pt idx="10">
                  <c:v>1.22447855632692</c:v>
                </c:pt>
                <c:pt idx="11">
                  <c:v>3.7931295056448149</c:v>
                </c:pt>
                <c:pt idx="12">
                  <c:v>7.8923304522051145</c:v>
                </c:pt>
                <c:pt idx="13">
                  <c:v>9.0961847308258097</c:v>
                </c:pt>
                <c:pt idx="14">
                  <c:v>-1.4295434021549462</c:v>
                </c:pt>
                <c:pt idx="15">
                  <c:v>11.300002258996521</c:v>
                </c:pt>
                <c:pt idx="16">
                  <c:v>4.9972148741506555</c:v>
                </c:pt>
                <c:pt idx="17">
                  <c:v>8.0966781647214319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6CF-4CA0-8ABC-67227C2AA7C2}"/>
            </c:ext>
          </c:extLst>
        </c:ser>
        <c:ser>
          <c:idx val="3"/>
          <c:order val="3"/>
          <c:tx>
            <c:v>IPA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Séries!$E$57:$E$74</c:f>
              <c:numCache>
                <c:formatCode>#,##0.00</c:formatCode>
                <c:ptCount val="18"/>
                <c:pt idx="0">
                  <c:v>6.3921649253312909</c:v>
                </c:pt>
                <c:pt idx="1">
                  <c:v>8.0872406584333092</c:v>
                </c:pt>
                <c:pt idx="2">
                  <c:v>7.7836379446254895</c:v>
                </c:pt>
                <c:pt idx="3">
                  <c:v>1.5147288341337901</c:v>
                </c:pt>
                <c:pt idx="4">
                  <c:v>28.896316102198501</c:v>
                </c:pt>
                <c:pt idx="5">
                  <c:v>12.055593329722425</c:v>
                </c:pt>
                <c:pt idx="6">
                  <c:v>11.871876092724802</c:v>
                </c:pt>
                <c:pt idx="7">
                  <c:v>35.414492886856195</c:v>
                </c:pt>
                <c:pt idx="8">
                  <c:v>6.25659790699964</c:v>
                </c:pt>
                <c:pt idx="9">
                  <c:v>14.674810642967399</c:v>
                </c:pt>
                <c:pt idx="10">
                  <c:v>-0.96637602028025649</c:v>
                </c:pt>
                <c:pt idx="11">
                  <c:v>4.2930962219515498</c:v>
                </c:pt>
                <c:pt idx="12">
                  <c:v>9.4410715200815289</c:v>
                </c:pt>
                <c:pt idx="13">
                  <c:v>9.8048880268725487</c:v>
                </c:pt>
                <c:pt idx="14">
                  <c:v>-4.0751696771645101</c:v>
                </c:pt>
                <c:pt idx="15">
                  <c:v>13.850419401256502</c:v>
                </c:pt>
                <c:pt idx="16">
                  <c:v>4.1151603708247775</c:v>
                </c:pt>
                <c:pt idx="17">
                  <c:v>9.1284308597258494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6CF-4CA0-8ABC-67227C2AA7C2}"/>
            </c:ext>
          </c:extLst>
        </c:ser>
        <c:ser>
          <c:idx val="4"/>
          <c:order val="4"/>
          <c:tx>
            <c:v>IPC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Séries!$F$57:$F$74</c:f>
              <c:numCache>
                <c:formatCode>#,##0.00</c:formatCode>
                <c:ptCount val="18"/>
                <c:pt idx="0">
                  <c:v>25.909723053685351</c:v>
                </c:pt>
                <c:pt idx="1">
                  <c:v>11.343071780204681</c:v>
                </c:pt>
                <c:pt idx="2">
                  <c:v>7.2147474641299096</c:v>
                </c:pt>
                <c:pt idx="3">
                  <c:v>1.6630105761100027</c:v>
                </c:pt>
                <c:pt idx="4">
                  <c:v>9.115675779931518</c:v>
                </c:pt>
                <c:pt idx="5">
                  <c:v>6.2131288804436524</c:v>
                </c:pt>
                <c:pt idx="6">
                  <c:v>7.9382579933848039</c:v>
                </c:pt>
                <c:pt idx="7">
                  <c:v>12.175496752558423</c:v>
                </c:pt>
                <c:pt idx="8">
                  <c:v>8.9305809688254527</c:v>
                </c:pt>
                <c:pt idx="9">
                  <c:v>6.270257481960491</c:v>
                </c:pt>
                <c:pt idx="10">
                  <c:v>4.9344741607052685</c:v>
                </c:pt>
                <c:pt idx="11">
                  <c:v>2.0543755370194199</c:v>
                </c:pt>
                <c:pt idx="12">
                  <c:v>4.6039615966960286</c:v>
                </c:pt>
                <c:pt idx="13">
                  <c:v>6.0730220033189024</c:v>
                </c:pt>
                <c:pt idx="14">
                  <c:v>3.9469904198048837</c:v>
                </c:pt>
                <c:pt idx="15">
                  <c:v>6.2388099157664403</c:v>
                </c:pt>
                <c:pt idx="16">
                  <c:v>6.3585106262653648</c:v>
                </c:pt>
                <c:pt idx="17">
                  <c:v>5.7404310640481304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6CF-4CA0-8ABC-67227C2AA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36000"/>
        <c:axId val="39937536"/>
      </c:lineChart>
      <c:catAx>
        <c:axId val="399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37536"/>
        <c:crosses val="autoZero"/>
        <c:auto val="1"/>
        <c:lblAlgn val="ctr"/>
        <c:lblOffset val="100"/>
        <c:noMultiLvlLbl val="0"/>
      </c:catAx>
      <c:valAx>
        <c:axId val="39937536"/>
        <c:scaling>
          <c:orientation val="minMax"/>
        </c:scaling>
        <c:delete val="0"/>
        <c:axPos val="l"/>
        <c:majorGridlines/>
        <c:numFmt formatCode="#,##0.0000" sourceLinked="1"/>
        <c:majorTickMark val="out"/>
        <c:minorTickMark val="none"/>
        <c:tickLblPos val="nextTo"/>
        <c:crossAx val="39936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0.05682</cdr:x>
      <cdr:y>0.57643</cdr:y>
    </cdr:from>
    <cdr:to>
      <cdr:x>0.275</cdr:x>
      <cdr:y>0.58047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692727" y="3953164"/>
          <a:ext cx="2660073" cy="27711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0.56667</cdr:x>
      <cdr:y>0.47138</cdr:y>
    </cdr:from>
    <cdr:to>
      <cdr:x>0.66705</cdr:x>
      <cdr:y>0.4734</cdr:y>
    </cdr:to>
    <cdr:cxnSp macro="">
      <cdr:nvCxnSpPr>
        <cdr:cNvPr id="6" name="Conector reto 5"/>
        <cdr:cNvCxnSpPr/>
      </cdr:nvCxnSpPr>
      <cdr:spPr>
        <a:xfrm xmlns:a="http://schemas.openxmlformats.org/drawingml/2006/main">
          <a:off x="6908795" y="3232729"/>
          <a:ext cx="1223821" cy="1385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0.2322</cdr:x>
      <cdr:y>0.86272</cdr:y>
    </cdr:from>
    <cdr:to>
      <cdr:x>0.33939</cdr:x>
      <cdr:y>0.91209</cdr:y>
    </cdr:to>
    <cdr:sp macro="" textlink="">
      <cdr:nvSpPr>
        <cdr:cNvPr id="7" name="CaixaDeTexto 26"/>
        <cdr:cNvSpPr txBox="1"/>
      </cdr:nvSpPr>
      <cdr:spPr>
        <a:xfrm xmlns:a="http://schemas.openxmlformats.org/drawingml/2006/main">
          <a:off x="2830945" y="5916532"/>
          <a:ext cx="13069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dirty="0" smtClean="0"/>
            <a:t>Crise de 30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0.56818</cdr:x>
      <cdr:y>0.16835</cdr:y>
    </cdr:from>
    <cdr:to>
      <cdr:x>0.65227</cdr:x>
      <cdr:y>0.2303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6927275" y="1154545"/>
          <a:ext cx="1025236" cy="424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milagre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0.64242</cdr:x>
      <cdr:y>0.31515</cdr:y>
    </cdr:from>
    <cdr:to>
      <cdr:x>0.70076</cdr:x>
      <cdr:y>0.35552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7832435" y="2161309"/>
          <a:ext cx="711201" cy="276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IIPND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0.50152</cdr:x>
      <cdr:y>0.80539</cdr:y>
    </cdr:from>
    <cdr:to>
      <cdr:x>0.58864</cdr:x>
      <cdr:y>0.91311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6114473" y="5523345"/>
          <a:ext cx="1062182" cy="738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Crise dos 60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0.63295</cdr:x>
      <cdr:y>0.87945</cdr:y>
    </cdr:from>
    <cdr:to>
      <cdr:x>0.75189</cdr:x>
      <cdr:y>0.9872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7716973" y="6031284"/>
          <a:ext cx="1450116" cy="738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Crise          da Divida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0.73826</cdr:x>
      <cdr:y>0.92256</cdr:y>
    </cdr:from>
    <cdr:to>
      <cdr:x>0.81023</cdr:x>
      <cdr:y>0.967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9000838" y="6326909"/>
          <a:ext cx="87744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Collor</a:t>
          </a:r>
          <a:endParaRPr lang="pt-BR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D08F46E1-F504-4896-824C-E03747E09248}" type="datetimeFigureOut">
              <a:rPr lang="pt-BR"/>
              <a:pPr>
                <a:defRPr/>
              </a:pPr>
              <a:t>24/08/2020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D65155F2-5664-4172-9CD6-DB942A3ACDE1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5ED180F8-EEE5-4A3B-9257-3035FF350477}" type="datetimeFigureOut">
              <a:rPr lang="pt-BR"/>
              <a:pPr>
                <a:defRPr/>
              </a:pPr>
              <a:t>24/08/2020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84C5AE2-6B05-45FF-9258-C728D5837DB2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4078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577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409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69706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48AAC1-4546-4200-A8F3-464CE2E76E40}" type="slidenum">
              <a:rPr lang="pt-BR" altLang="pt-BR" sz="1200">
                <a:latin typeface="Calibri" pitchFamily="34" charset="0"/>
                <a:cs typeface="Arial" charset="0"/>
              </a:rPr>
              <a:pPr algn="r"/>
              <a:t>15</a:t>
            </a:fld>
            <a:endParaRPr lang="pt-BR" altLang="pt-BR" sz="1200">
              <a:latin typeface="Calibri" pitchFamily="34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1343-44BD-4A2E-ABE3-57D8BE37A13D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7510-264D-41C5-B155-68CD79B863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CE12-2E41-49FD-B84D-7779BB6DC83F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BD86-615F-4283-A85C-F967C9640B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91550" y="76200"/>
            <a:ext cx="2495550" cy="6096000"/>
          </a:xfrm>
        </p:spPr>
        <p:txBody>
          <a:bodyPr vert="eaVert"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76200"/>
            <a:ext cx="7334250" cy="6096000"/>
          </a:xfrm>
        </p:spPr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94EF-9A18-4D3D-96F9-73FDCF4F3DBD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25C4-8653-484E-80DE-40E5AE3BD4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10206-E718-4173-B924-C09375D3C3A3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F7C9-D4D6-477B-9A79-8632A66056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4901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4901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498E-42FA-4271-982D-28E3394E4158}" type="datetimeFigureOut">
              <a:rPr lang="pt-BR"/>
              <a:pPr>
                <a:defRPr/>
              </a:pPr>
              <a:t>24/08/2020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FEAF-57F2-4FC8-A9D7-1B2A6F0A53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300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C86-063A-47A9-86C4-5BB7BDA7855B}" type="datetimeFigureOut">
              <a:rPr lang="pt-BR"/>
              <a:pPr>
                <a:defRPr/>
              </a:pPr>
              <a:t>24/08/2020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CD96-55BC-4CC1-9D65-E989573FF2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42483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A0E1-13FA-4545-843B-8A5EE4D96E73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A5A3-0DD6-4B6B-8210-C80AAA9DB56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5DB2-9334-4DAD-935C-6B9D246B555F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8E04-0E26-4865-A5D3-D128F2602A5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7E2E-9A5C-4E0D-8935-9D7FE4CAE4DE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67D8-04A3-40A7-B9F0-95627111D71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5921-6E9D-4F30-AD7A-B32CC92E4046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4B32-86EC-46F0-A42C-61387CD1D7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2452-FE6E-46BC-A625-7BDC2D48A7B2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4425-5753-4E5F-94A7-46BA2823F0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C084-F4D8-4A14-803C-24DE36655CE8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6E6C-90B1-4CBF-A915-EC3E5559A4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A428-106D-4968-9B7C-79B3A0274439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20C4-1EC0-4E71-833C-9CE8535962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AA96-9FC7-4D93-B722-0DDFE649FD3A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7B7F-CC54-407F-884F-80D60A04D7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15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54CB4-CA10-4C28-BA03-DC4FBD17E9F2}" type="datetimeFigureOut">
              <a:rPr lang="pt-BR"/>
              <a:pPr>
                <a:defRPr/>
              </a:pPr>
              <a:t>24/08/2020</a:t>
            </a:fld>
            <a:endParaRPr lang="pt-BR" dirty="0"/>
          </a:p>
        </p:txBody>
      </p:sp>
      <p:sp>
        <p:nvSpPr>
          <p:cNvPr id="16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00C875-0CCC-4136-8F78-2781E8F18D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folha.uol.com.br/folha/almanaque/brasil_01abr1964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eaLnBrk="1" hangingPunct="1"/>
            <a:r>
              <a:rPr altLang="pt-BR" sz="4000" cap="none" dirty="0">
                <a:latin typeface="Plantagenet Cherokee"/>
              </a:rPr>
              <a:t>AULA 03.</a:t>
            </a:r>
            <a:r>
              <a:rPr lang="pt-BR" altLang="pt-BR" sz="4000" cap="none" dirty="0">
                <a:latin typeface="Plantagenet Cherokee"/>
              </a:rPr>
              <a:t>  </a:t>
            </a:r>
            <a:br>
              <a:rPr lang="pt-BR" altLang="pt-BR" sz="4000" cap="none" dirty="0">
                <a:latin typeface="Plantagenet Cherokee"/>
              </a:rPr>
            </a:br>
            <a:r>
              <a:rPr altLang="pt-BR" sz="4000" cap="none" dirty="0">
                <a:latin typeface="Plantagenet Cherokee"/>
              </a:rPr>
              <a:t>1964 e a estabilização econômica: O PAEG e o Gradualismo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>
                <a:latin typeface="Euphemia"/>
              </a:rPr>
              <a:t>A Gremaud</a:t>
            </a:r>
            <a:r>
              <a:rPr lang="pt-BR" altLang="pt-BR" dirty="0">
                <a:latin typeface="Euphemia"/>
              </a:rPr>
              <a:t> </a:t>
            </a:r>
            <a:r>
              <a:rPr altLang="pt-BR" dirty="0">
                <a:latin typeface="Euphemia"/>
              </a:rPr>
              <a:t> - REC2413- Economia Brasileira Contemporânea </a:t>
            </a:r>
            <a:r>
              <a:rPr lang="pt-BR" altLang="pt-BR" dirty="0" smtClean="0">
                <a:latin typeface="Euphemia"/>
              </a:rPr>
              <a:t>2020</a:t>
            </a:r>
            <a:endParaRPr altLang="pt-BR" dirty="0"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Data 3">
            <a:extLst>
              <a:ext uri="{FF2B5EF4-FFF2-40B4-BE49-F238E27FC236}">
                <a16:creationId xmlns:a16="http://schemas.microsoft.com/office/drawing/2014/main" id="{60EC72DC-1A3F-4D51-9E36-E567D06916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48130" name="Espaço Reservado para Rodapé 4">
            <a:extLst>
              <a:ext uri="{FF2B5EF4-FFF2-40B4-BE49-F238E27FC236}">
                <a16:creationId xmlns:a16="http://schemas.microsoft.com/office/drawing/2014/main" id="{3BB98A1E-4821-4F0E-B5BA-F91B5B1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4506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DF3FB52-07BB-46EE-8D7D-E45A4B47169E}" type="slidenum">
              <a:rPr lang="pt-BR" altLang="pt-BR" sz="120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10</a:t>
            </a:fld>
            <a:endParaRPr lang="pt-BR" altLang="pt-B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5061" name="Rectangle 2"/>
          <p:cNvSpPr>
            <a:spLocks noGrp="1"/>
          </p:cNvSpPr>
          <p:nvPr>
            <p:ph type="title"/>
          </p:nvPr>
        </p:nvSpPr>
        <p:spPr>
          <a:xfrm>
            <a:off x="1774826" y="333376"/>
            <a:ext cx="8456613" cy="803275"/>
          </a:xfrm>
        </p:spPr>
        <p:txBody>
          <a:bodyPr/>
          <a:lstStyle/>
          <a:p>
            <a:pPr eaLnBrk="1" hangingPunct="1"/>
            <a:r>
              <a:rPr lang="pt-BR" altLang="pt-BR" sz="3200" b="1"/>
              <a:t>A Crise dos anos 60 e suas explicações (2)</a:t>
            </a:r>
          </a:p>
        </p:txBody>
      </p:sp>
      <p:sp>
        <p:nvSpPr>
          <p:cNvPr id="45062" name="Rectangle 3"/>
          <p:cNvSpPr>
            <a:spLocks noGrp="1"/>
          </p:cNvSpPr>
          <p:nvPr>
            <p:ph type="body" idx="1"/>
          </p:nvPr>
        </p:nvSpPr>
        <p:spPr>
          <a:xfrm>
            <a:off x="1410789" y="1557338"/>
            <a:ext cx="10014857" cy="460851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609600" indent="-609600" eaLnBrk="1" hangingPunct="1">
              <a:buNone/>
            </a:pPr>
            <a:r>
              <a:rPr lang="pt-BR" altLang="pt-BR" sz="2800" b="1" dirty="0">
                <a:solidFill>
                  <a:srgbClr val="FFFF00"/>
                </a:solidFill>
              </a:rPr>
              <a:t>B. </a:t>
            </a:r>
            <a:r>
              <a:rPr lang="pt-BR" altLang="pt-BR" sz="3600" dirty="0" smtClean="0">
                <a:solidFill>
                  <a:srgbClr val="FFFF00"/>
                </a:solidFill>
              </a:rPr>
              <a:t>a chamada</a:t>
            </a:r>
            <a:r>
              <a:rPr lang="pt-BR" altLang="pt-BR" sz="3600" b="1" dirty="0" smtClean="0">
                <a:solidFill>
                  <a:srgbClr val="FFFF00"/>
                </a:solidFill>
              </a:rPr>
              <a:t> Crise do populismo</a:t>
            </a:r>
            <a:r>
              <a:rPr lang="pt-BR" altLang="pt-BR" sz="3600" dirty="0" smtClean="0">
                <a:solidFill>
                  <a:srgbClr val="FFFF00"/>
                </a:solidFill>
              </a:rPr>
              <a:t> está na raiz da instabilidade política e da crise econômica, além de explicar também o golpe militar de março de 1964</a:t>
            </a:r>
            <a:r>
              <a:rPr lang="pt-BR" altLang="pt-BR" sz="4400" dirty="0">
                <a:solidFill>
                  <a:srgbClr val="FFFF00"/>
                </a:solidFill>
              </a:rPr>
              <a:t>.</a:t>
            </a:r>
          </a:p>
          <a:p>
            <a:pPr marL="990600" lvl="1" indent="-533400" eaLnBrk="1" hangingPunct="1"/>
            <a:r>
              <a:rPr lang="pt-BR" altLang="pt-BR" sz="2800" dirty="0" smtClean="0">
                <a:solidFill>
                  <a:srgbClr val="FFFF00"/>
                </a:solidFill>
              </a:rPr>
              <a:t>Os governos populistas desde a revolução de 1930 deviam incorporar as massas urbanas como base de apoio político sem que as concessões fossem exageradas do ponto de vista patronal e sem estender estas concessões para o campo nem alterar a estrutura agrária do país.</a:t>
            </a:r>
          </a:p>
        </p:txBody>
      </p:sp>
    </p:spTree>
    <p:extLst>
      <p:ext uri="{BB962C8B-B14F-4D97-AF65-F5344CB8AC3E}">
        <p14:creationId xmlns:p14="http://schemas.microsoft.com/office/powerpoint/2010/main" val="19963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Data 3">
            <a:extLst>
              <a:ext uri="{FF2B5EF4-FFF2-40B4-BE49-F238E27FC236}">
                <a16:creationId xmlns:a16="http://schemas.microsoft.com/office/drawing/2014/main" id="{F790230B-6E78-41EC-95A5-914DBD861F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/>
              <a:t>Parte III Capítulo 15</a:t>
            </a:r>
          </a:p>
        </p:txBody>
      </p:sp>
      <p:sp>
        <p:nvSpPr>
          <p:cNvPr id="49154" name="Espaço Reservado para Rodapé 4">
            <a:extLst>
              <a:ext uri="{FF2B5EF4-FFF2-40B4-BE49-F238E27FC236}">
                <a16:creationId xmlns:a16="http://schemas.microsoft.com/office/drawing/2014/main" id="{4118DCCF-FF5B-44B1-8C83-42304F59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/>
              <a:t>Gremaud, Vasconcellos e Toneto Jr.</a:t>
            </a:r>
          </a:p>
        </p:txBody>
      </p:sp>
      <p:sp>
        <p:nvSpPr>
          <p:cNvPr id="46084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E91F226-5CB9-4E69-B0B1-15CD9A9B7B94}" type="slidenum">
              <a:rPr lang="pt-BR" altLang="pt-BR" sz="120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11</a:t>
            </a:fld>
            <a:endParaRPr lang="pt-BR" altLang="pt-B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6085" name="Rectangle 2"/>
          <p:cNvSpPr>
            <a:spLocks noGrp="1"/>
          </p:cNvSpPr>
          <p:nvPr>
            <p:ph type="title"/>
          </p:nvPr>
        </p:nvSpPr>
        <p:spPr>
          <a:xfrm>
            <a:off x="1852613" y="404813"/>
            <a:ext cx="8458200" cy="1008062"/>
          </a:xfrm>
        </p:spPr>
        <p:txBody>
          <a:bodyPr/>
          <a:lstStyle/>
          <a:p>
            <a:pPr eaLnBrk="1" hangingPunct="1"/>
            <a:r>
              <a:rPr lang="pt-BR" altLang="pt-BR" sz="3200" b="1"/>
              <a:t>A Crise dos anos 60 e suas explicações (3)</a:t>
            </a:r>
          </a:p>
        </p:txBody>
      </p:sp>
      <p:sp>
        <p:nvSpPr>
          <p:cNvPr id="46086" name="Rectangle 3"/>
          <p:cNvSpPr>
            <a:spLocks noGrp="1"/>
          </p:cNvSpPr>
          <p:nvPr>
            <p:ph type="body" idx="1"/>
          </p:nvPr>
        </p:nvSpPr>
        <p:spPr>
          <a:xfrm>
            <a:off x="1480457" y="1628776"/>
            <a:ext cx="9204960" cy="45370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200" b="1" dirty="0" smtClean="0">
                <a:solidFill>
                  <a:schemeClr val="bg1"/>
                </a:solidFill>
              </a:rPr>
              <a:t>C. a Política econômica restritiva que foi </a:t>
            </a:r>
            <a:r>
              <a:rPr lang="pt-BR" altLang="pt-BR" sz="3200" dirty="0" smtClean="0">
                <a:solidFill>
                  <a:schemeClr val="bg1"/>
                </a:solidFill>
              </a:rPr>
              <a:t>adotada até 1967 como forma de combate à inflação pós Plano de Metas levam à diminuição da atividade econômica. </a:t>
            </a:r>
            <a:endParaRPr lang="pt-BR" altLang="pt-BR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32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1"/>
                </a:solidFill>
              </a:rPr>
              <a:t>Pode-se destacar dois planos de estabilização: Trienal e PAEG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1"/>
                </a:solidFill>
              </a:rPr>
              <a:t>Tais planos de estabilização adotam medidas como o controle dos gastos públicos, a diminuição do crédito e o combate aos excessos da política monetária.</a:t>
            </a:r>
          </a:p>
        </p:txBody>
      </p:sp>
    </p:spTree>
    <p:extLst>
      <p:ext uri="{BB962C8B-B14F-4D97-AF65-F5344CB8AC3E}">
        <p14:creationId xmlns:p14="http://schemas.microsoft.com/office/powerpoint/2010/main" val="20319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Data 3">
            <a:extLst>
              <a:ext uri="{FF2B5EF4-FFF2-40B4-BE49-F238E27FC236}">
                <a16:creationId xmlns:a16="http://schemas.microsoft.com/office/drawing/2014/main" id="{1561CC74-D695-46E7-8D9A-CC3C71C249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50178" name="Espaço Reservado para Rodapé 4">
            <a:extLst>
              <a:ext uri="{FF2B5EF4-FFF2-40B4-BE49-F238E27FC236}">
                <a16:creationId xmlns:a16="http://schemas.microsoft.com/office/drawing/2014/main" id="{61618267-DCE6-451F-A5E5-C01EA5EB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47108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EA16A323-CA59-4BF1-8128-14B7675484B9}" type="slidenum">
              <a:rPr lang="pt-BR" altLang="pt-BR" sz="120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12</a:t>
            </a:fld>
            <a:endParaRPr lang="pt-BR" altLang="pt-B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/>
          </p:nvPr>
        </p:nvSpPr>
        <p:spPr>
          <a:xfrm>
            <a:off x="1919288" y="333376"/>
            <a:ext cx="8458200" cy="803275"/>
          </a:xfrm>
        </p:spPr>
        <p:txBody>
          <a:bodyPr/>
          <a:lstStyle/>
          <a:p>
            <a:pPr eaLnBrk="1" hangingPunct="1"/>
            <a:r>
              <a:rPr lang="pt-BR" altLang="pt-BR" sz="3200" b="1"/>
              <a:t>A Crise dos anos 60 e suas explicações 4</a:t>
            </a:r>
          </a:p>
        </p:txBody>
      </p:sp>
      <p:sp>
        <p:nvSpPr>
          <p:cNvPr id="47110" name="Rectangle 3"/>
          <p:cNvSpPr>
            <a:spLocks noGrp="1"/>
          </p:cNvSpPr>
          <p:nvPr>
            <p:ph type="body" idx="1"/>
          </p:nvPr>
        </p:nvSpPr>
        <p:spPr>
          <a:xfrm>
            <a:off x="1097280" y="1603376"/>
            <a:ext cx="10058400" cy="4968875"/>
          </a:xfrm>
          <a:solidFill>
            <a:srgbClr val="66FFCC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3200" b="1" dirty="0" smtClean="0">
                <a:solidFill>
                  <a:srgbClr val="663300"/>
                </a:solidFill>
              </a:rPr>
              <a:t>D. Visão </a:t>
            </a:r>
            <a:r>
              <a:rPr lang="pt-BR" altLang="pt-BR" sz="3200" b="1" dirty="0" err="1" smtClean="0">
                <a:solidFill>
                  <a:srgbClr val="663300"/>
                </a:solidFill>
              </a:rPr>
              <a:t>estagnacionista</a:t>
            </a:r>
            <a:endParaRPr lang="pt-BR" altLang="pt-BR" sz="4000" b="1" dirty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4000" b="1" dirty="0">
              <a:solidFill>
                <a:srgbClr val="66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3600" dirty="0">
                <a:solidFill>
                  <a:srgbClr val="663300"/>
                </a:solidFill>
              </a:rPr>
              <a:t> </a:t>
            </a:r>
            <a:r>
              <a:rPr lang="pt-BR" altLang="pt-BR" sz="2400" dirty="0" smtClean="0">
                <a:solidFill>
                  <a:srgbClr val="663300"/>
                </a:solidFill>
              </a:rPr>
              <a:t>a redução nas taxas de crescimento do produto se devem ao esgotamento do dinamismo do PSI exigindo cada vez mais recursos financeiros e tecnológicos com retorno cada vez menor.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rgbClr val="663300"/>
                </a:solidFill>
              </a:rPr>
              <a:t>Pelo lado da demanda, os novos setores a serem substituídos possuem ganhos de escala cada vez maiores, exigindo uma demanda também cada vez maior.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rgbClr val="663300"/>
                </a:solidFill>
              </a:rPr>
              <a:t>Como o PSI é concentrador, o crescimento do mercado não se faz a taxas suficientes para viabilizar os novos investimentos.</a:t>
            </a:r>
          </a:p>
        </p:txBody>
      </p:sp>
    </p:spTree>
    <p:extLst>
      <p:ext uri="{BB962C8B-B14F-4D97-AF65-F5344CB8AC3E}">
        <p14:creationId xmlns:p14="http://schemas.microsoft.com/office/powerpoint/2010/main" val="33904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Data 3">
            <a:extLst>
              <a:ext uri="{FF2B5EF4-FFF2-40B4-BE49-F238E27FC236}">
                <a16:creationId xmlns:a16="http://schemas.microsoft.com/office/drawing/2014/main" id="{3C5AE2D9-DCEA-44BA-80A8-3A2EE61C39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51202" name="Espaço Reservado para Rodapé 4">
            <a:extLst>
              <a:ext uri="{FF2B5EF4-FFF2-40B4-BE49-F238E27FC236}">
                <a16:creationId xmlns:a16="http://schemas.microsoft.com/office/drawing/2014/main" id="{A20FC89B-EFD9-4A38-92E0-82F47FAC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4813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CD3F5B7-1CF4-46C0-8815-CE594993B4CC}" type="slidenum">
              <a:rPr lang="pt-BR" altLang="pt-BR" sz="120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13</a:t>
            </a:fld>
            <a:endParaRPr lang="pt-BR" altLang="pt-B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8133" name="Rectangle 2"/>
          <p:cNvSpPr>
            <a:spLocks noGrp="1"/>
          </p:cNvSpPr>
          <p:nvPr>
            <p:ph type="title"/>
          </p:nvPr>
        </p:nvSpPr>
        <p:spPr>
          <a:xfrm>
            <a:off x="1847850" y="260350"/>
            <a:ext cx="8458200" cy="1143000"/>
          </a:xfrm>
        </p:spPr>
        <p:txBody>
          <a:bodyPr/>
          <a:lstStyle/>
          <a:p>
            <a:pPr eaLnBrk="1" hangingPunct="1"/>
            <a:r>
              <a:rPr lang="pt-BR" altLang="pt-BR" sz="3200" b="1"/>
              <a:t>A Crise dos anos 60 e suas explicações (5)</a:t>
            </a:r>
          </a:p>
        </p:txBody>
      </p:sp>
      <p:sp>
        <p:nvSpPr>
          <p:cNvPr id="48134" name="Rectangle 3"/>
          <p:cNvSpPr>
            <a:spLocks noGrp="1"/>
          </p:cNvSpPr>
          <p:nvPr>
            <p:ph type="body" idx="1"/>
          </p:nvPr>
        </p:nvSpPr>
        <p:spPr>
          <a:xfrm>
            <a:off x="714103" y="1604963"/>
            <a:ext cx="10145486" cy="482441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pt-BR" altLang="pt-BR" sz="3200" b="1" dirty="0" smtClean="0"/>
              <a:t>E. Crise cíclica endógena</a:t>
            </a:r>
            <a:r>
              <a:rPr lang="pt-BR" altLang="pt-BR" sz="3200" dirty="0" smtClean="0"/>
              <a:t> </a:t>
            </a:r>
          </a:p>
          <a:p>
            <a:pPr eaLnBrk="1" hangingPunct="1">
              <a:buFontTx/>
              <a:buNone/>
            </a:pPr>
            <a:endParaRPr lang="pt-BR" altLang="pt-BR" sz="3600" dirty="0" smtClean="0"/>
          </a:p>
          <a:p>
            <a:pPr lvl="1" eaLnBrk="1" hangingPunct="1">
              <a:buClr>
                <a:schemeClr val="tx1"/>
              </a:buClr>
              <a:buFont typeface="Wingdings 2" panose="05020102010507070707" pitchFamily="18" charset="2"/>
              <a:buChar char="¤"/>
            </a:pPr>
            <a:r>
              <a:rPr lang="pt-BR" altLang="pt-BR" sz="2800" dirty="0" smtClean="0"/>
              <a:t> típica de uma economia industrial ou capitalista. A crise dos anos 60 se deve a uma desaceleração dos investimentos em bens de capital que repercute sobre o restante da economia. </a:t>
            </a:r>
          </a:p>
          <a:p>
            <a:pPr lvl="1" eaLnBrk="1" hangingPunct="1">
              <a:buClr>
                <a:schemeClr val="tx1"/>
              </a:buClr>
              <a:buFont typeface="Wingdings 2" panose="05020102010507070707" pitchFamily="18" charset="2"/>
              <a:buChar char="¤"/>
            </a:pPr>
            <a:r>
              <a:rPr lang="pt-BR" altLang="pt-BR" sz="2800" dirty="0" smtClean="0"/>
              <a:t>A queda destes investimentos se deve ao fato que o Plano de Metas representar um grande bloco de investimentos que acabou por gerar excesso de capacidade produtiva.</a:t>
            </a:r>
            <a:r>
              <a:rPr lang="pt-BR" altLang="pt-BR" sz="2800" dirty="0" smtClean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1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Data 3">
            <a:extLst>
              <a:ext uri="{FF2B5EF4-FFF2-40B4-BE49-F238E27FC236}">
                <a16:creationId xmlns:a16="http://schemas.microsoft.com/office/drawing/2014/main" id="{5A058954-01CF-4903-9F1F-DA7BC03A99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/>
              <a:t>Parte III Capítulo 15</a:t>
            </a:r>
          </a:p>
        </p:txBody>
      </p:sp>
      <p:sp>
        <p:nvSpPr>
          <p:cNvPr id="52226" name="Espaço Reservado para Rodapé 4">
            <a:extLst>
              <a:ext uri="{FF2B5EF4-FFF2-40B4-BE49-F238E27FC236}">
                <a16:creationId xmlns:a16="http://schemas.microsoft.com/office/drawing/2014/main" id="{A468F8FE-41DD-4EB3-B7E1-72D972095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/>
              <a:t>Gremaud, Vasconcellos e Toneto Jr.</a:t>
            </a:r>
          </a:p>
        </p:txBody>
      </p:sp>
      <p:sp>
        <p:nvSpPr>
          <p:cNvPr id="4915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7EB96CD-F549-4306-95C8-BB26590EA8CF}" type="slidenum">
              <a:rPr lang="pt-BR" altLang="pt-BR" sz="120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14</a:t>
            </a:fld>
            <a:endParaRPr lang="pt-BR" altLang="pt-B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9157" name="Rectangle 2"/>
          <p:cNvSpPr>
            <a:spLocks noGrp="1"/>
          </p:cNvSpPr>
          <p:nvPr>
            <p:ph type="title"/>
          </p:nvPr>
        </p:nvSpPr>
        <p:spPr>
          <a:xfrm>
            <a:off x="1774826" y="609601"/>
            <a:ext cx="8569325" cy="874713"/>
          </a:xfrm>
        </p:spPr>
        <p:txBody>
          <a:bodyPr/>
          <a:lstStyle/>
          <a:p>
            <a:pPr eaLnBrk="1" hangingPunct="1"/>
            <a:r>
              <a:rPr lang="pt-BR" altLang="pt-BR" sz="3200" b="1"/>
              <a:t>A Crise dos anos 60 e suas explicações (6)</a:t>
            </a:r>
          </a:p>
        </p:txBody>
      </p:sp>
      <p:sp>
        <p:nvSpPr>
          <p:cNvPr id="49158" name="Rectangle 3"/>
          <p:cNvSpPr>
            <a:spLocks noGrp="1"/>
          </p:cNvSpPr>
          <p:nvPr>
            <p:ph type="body" idx="1"/>
          </p:nvPr>
        </p:nvSpPr>
        <p:spPr>
          <a:xfrm>
            <a:off x="1515291" y="1700213"/>
            <a:ext cx="9109166" cy="4535124"/>
          </a:xfrm>
          <a:solidFill>
            <a:schemeClr val="folHlink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200" b="1" dirty="0" smtClean="0">
                <a:solidFill>
                  <a:schemeClr val="bg2"/>
                </a:solidFill>
              </a:rPr>
              <a:t>F. Reformas institucionais</a:t>
            </a:r>
            <a:r>
              <a:rPr lang="pt-BR" altLang="pt-BR" sz="3200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3200" dirty="0" smtClean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2"/>
                </a:solidFill>
              </a:rPr>
              <a:t> eram necessárias reformas institucionais para a retomada dos investimentos.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2"/>
                </a:solidFill>
              </a:rPr>
              <a:t>Sem as reformas não havia mecanismos de financiamento adequados, tanto para o setor público como para o setor privado,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2"/>
                </a:solidFill>
              </a:rPr>
              <a:t>Outras problemas: estrutura fundiária, acesso à educação, legislação incompatível com as taxas de inflação etc. </a:t>
            </a:r>
          </a:p>
        </p:txBody>
      </p:sp>
    </p:spTree>
    <p:extLst>
      <p:ext uri="{BB962C8B-B14F-4D97-AF65-F5344CB8AC3E}">
        <p14:creationId xmlns:p14="http://schemas.microsoft.com/office/powerpoint/2010/main" val="10031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2046" y="2794000"/>
            <a:ext cx="4083891" cy="2000250"/>
          </a:xfrm>
        </p:spPr>
        <p:txBody>
          <a:bodyPr lIns="91440" rIns="91440">
            <a:normAutofit/>
          </a:bodyPr>
          <a:lstStyle/>
          <a:p>
            <a:pPr algn="ctr" eaLnBrk="1" hangingPunct="1"/>
            <a:r>
              <a:rPr sz="3700" dirty="0" smtClean="0"/>
              <a:t>O Golpe Militar </a:t>
            </a:r>
            <a:br>
              <a:rPr sz="3700" dirty="0" smtClean="0"/>
            </a:br>
            <a:r>
              <a:rPr sz="3700" dirty="0" smtClean="0"/>
              <a:t>de 1964</a:t>
            </a:r>
            <a:endParaRPr sz="3700" dirty="0"/>
          </a:p>
        </p:txBody>
      </p:sp>
      <p:pic>
        <p:nvPicPr>
          <p:cNvPr id="55299" name="Picture 11" descr="Clique na página para ler a manche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913" y="1246188"/>
            <a:ext cx="40528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pr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2130425"/>
            <a:ext cx="278765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136775" y="2660651"/>
            <a:ext cx="5557838" cy="549275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24580" name="Picture 4" descr="http://acervo.estadao.com.br/publicados/1964/04/02/m/19640402-27283-nac-0038-999-38-no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652" y="247650"/>
            <a:ext cx="6005014" cy="6610350"/>
          </a:xfrm>
          <a:noFill/>
        </p:spPr>
      </p:pic>
      <p:pic>
        <p:nvPicPr>
          <p:cNvPr id="24581" name="Picture 6" descr="GOLPE-ultima-hora-2-de-abril-de-19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5" y="94824"/>
            <a:ext cx="5280782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Marcha da Vitória&quot; Foto: Agência O Glob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" y="310896"/>
            <a:ext cx="10282641" cy="6035040"/>
          </a:xfrm>
        </p:spPr>
      </p:pic>
      <p:sp>
        <p:nvSpPr>
          <p:cNvPr id="6" name="Retângulo 5"/>
          <p:cNvSpPr/>
          <p:nvPr/>
        </p:nvSpPr>
        <p:spPr>
          <a:xfrm>
            <a:off x="715391" y="6417302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6D6F71"/>
                </a:solidFill>
                <a:latin typeface="Helvetica" panose="020B0604020202020204" pitchFamily="34" charset="0"/>
              </a:rPr>
              <a:t>"</a:t>
            </a:r>
            <a:r>
              <a:rPr lang="pt-BR" sz="1100" dirty="0">
                <a:solidFill>
                  <a:srgbClr val="6D6F71"/>
                </a:solidFill>
                <a:latin typeface="Helvetica" panose="020B0604020202020204" pitchFamily="34" charset="0"/>
              </a:rPr>
              <a:t>Marcha da Vitória" Foto: Agência O Globo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92046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873125"/>
          </a:xfrm>
        </p:spPr>
        <p:txBody>
          <a:bodyPr lIns="91440" rIns="91440" anchor="ctr"/>
          <a:lstStyle/>
          <a:p>
            <a:pPr eaLnBrk="1" hangingPunct="1"/>
            <a:r>
              <a:rPr lang="pt-BR" sz="4000">
                <a:latin typeface="Plantagenet Cherokee"/>
              </a:rPr>
              <a:t>O Estado Autoritário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65125" y="912813"/>
            <a:ext cx="11598275" cy="5211762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lnSpc>
                <a:spcPct val="83000"/>
              </a:lnSpc>
            </a:pPr>
            <a:r>
              <a:rPr lang="pt-BR" sz="3300">
                <a:latin typeface="Euphemia"/>
              </a:rPr>
              <a:t>Debate sobre característica do Estado Brasileiro depois do golpe militar 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>
                <a:latin typeface="Euphemia"/>
              </a:rPr>
              <a:t>Regime militar, Estado autoritário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3300">
                <a:latin typeface="Euphemia"/>
              </a:rPr>
              <a:t>Militares tem posição decisiva mas não governam sem a sociedade civil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>
                <a:latin typeface="Euphemia"/>
              </a:rPr>
              <a:t>Início: Golpe tem apoio p.ex. Lacerda, Ademar de Barros, Magalhães Pinto, organismos como IBAD etc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Apoio declarado da grande propriedade e da classe média tradicional 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Apoio tácito: capital estrangeiro, UDN, entidades representantes da Indústria (PSD ?)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Resistência inicial limitada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>
                <a:latin typeface="Euphemia"/>
              </a:rPr>
              <a:t>Com tempo 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Amplia-se resistência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Alterações nos grupos de apoio – com quem os militares governam?</a:t>
            </a:r>
          </a:p>
          <a:p>
            <a:pPr lvl="3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Varias mudanças ao longo dos 20 anos de estado autoritário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Projeto agrarista (liberal) x Brasil Potencia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100138"/>
            <a:ext cx="11476038" cy="55435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3000"/>
              </a:lnSpc>
            </a:pPr>
            <a:r>
              <a:rPr lang="pt-BR" sz="2900">
                <a:latin typeface="Euphemia"/>
              </a:rPr>
              <a:t>Dado apoio inicial pode-se esperar projeto agrarista, liberal, anti massas urbanas </a:t>
            </a:r>
            <a:r>
              <a:rPr lang="pt-BR" sz="2500">
                <a:latin typeface="Euphemia"/>
              </a:rPr>
              <a:t>(</a:t>
            </a:r>
            <a:r>
              <a:rPr lang="pt-BR" sz="2500" i="1">
                <a:solidFill>
                  <a:srgbClr val="DFBC25"/>
                </a:solidFill>
                <a:latin typeface="Euphemia"/>
              </a:rPr>
              <a:t>pastorização da economia</a:t>
            </a:r>
            <a:r>
              <a:rPr lang="pt-BR" sz="2500">
                <a:latin typeface="Euphemia"/>
              </a:rPr>
              <a:t>)</a:t>
            </a:r>
          </a:p>
          <a:p>
            <a:pPr marL="319088" indent="-319088" eaLnBrk="1" hangingPunct="1">
              <a:lnSpc>
                <a:spcPct val="83000"/>
              </a:lnSpc>
              <a:buFont typeface="Wingdings" pitchFamily="2" charset="2"/>
              <a:buNone/>
            </a:pPr>
            <a:r>
              <a:rPr lang="pt-BR" sz="2500">
                <a:latin typeface="Euphemia"/>
              </a:rPr>
              <a:t>	</a:t>
            </a:r>
            <a:r>
              <a:rPr lang="pt-BR" sz="2900">
                <a:latin typeface="Euphemia"/>
              </a:rPr>
              <a:t>Mas: Projeto das Forças Armadas é outro</a:t>
            </a:r>
            <a:r>
              <a:rPr lang="pt-BR" sz="2500">
                <a:latin typeface="Euphemia"/>
              </a:rPr>
              <a:t>:	“</a:t>
            </a:r>
            <a:r>
              <a:rPr lang="pt-BR" sz="2500" b="1" i="1">
                <a:latin typeface="Euphemia"/>
              </a:rPr>
              <a:t>Brasil Potencia</a:t>
            </a:r>
            <a:r>
              <a:rPr lang="pt-BR" sz="2500">
                <a:latin typeface="Euphemia"/>
              </a:rPr>
              <a:t>”</a:t>
            </a:r>
          </a:p>
          <a:p>
            <a:pPr marL="914400" lvl="2" eaLnBrk="1" hangingPunct="1">
              <a:lnSpc>
                <a:spcPct val="83000"/>
              </a:lnSpc>
            </a:pPr>
            <a:r>
              <a:rPr lang="pt-BR" sz="1700">
                <a:latin typeface="Euphemia"/>
              </a:rPr>
              <a:t>Manteve propriedade privada (fundiária)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1900">
                <a:latin typeface="Euphemia"/>
              </a:rPr>
              <a:t>Diversificou fontes de dinamismo com maior atenção a agricultura e exportação, mas </a:t>
            </a:r>
          </a:p>
          <a:p>
            <a:pPr marL="639763" lvl="1" indent="-273050"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pt-BR" sz="2500">
                <a:latin typeface="Euphemia"/>
              </a:rPr>
              <a:t> </a:t>
            </a:r>
            <a:r>
              <a:rPr lang="pt-BR" sz="2100">
                <a:latin typeface="Euphemia"/>
              </a:rPr>
              <a:t>Brasil Potencia: </a:t>
            </a:r>
            <a:r>
              <a:rPr lang="pt-BR" sz="2100">
                <a:solidFill>
                  <a:srgbClr val="CC3300"/>
                </a:solidFill>
                <a:latin typeface="Euphemia"/>
              </a:rPr>
              <a:t>consolidar e ampliar diversificação do setor industrial </a:t>
            </a:r>
          </a:p>
          <a:p>
            <a:pPr marL="914400" lvl="2"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pt-BR" sz="2100">
                <a:solidFill>
                  <a:srgbClr val="FF0066"/>
                </a:solidFill>
                <a:latin typeface="Euphemia"/>
              </a:rPr>
              <a:t>Ainda é um projeto desenvolvimentista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2900">
                <a:latin typeface="Euphemia"/>
              </a:rPr>
              <a:t>Rapidamente rearticulação política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Setores “modernos” do empresariado nacional e multinacionais </a:t>
            </a:r>
          </a:p>
          <a:p>
            <a:pPr marL="914400" lvl="2" eaLnBrk="1" hangingPunct="1">
              <a:lnSpc>
                <a:spcPct val="83000"/>
              </a:lnSpc>
            </a:pPr>
            <a:r>
              <a:rPr lang="pt-BR" sz="1800">
                <a:latin typeface="Euphemia"/>
              </a:rPr>
              <a:t>Sinal: cassação de Lacerda em 1968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2800">
                <a:latin typeface="Euphemia"/>
              </a:rPr>
              <a:t>Outros momentos tb rearticulação política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000">
                <a:latin typeface="Euphemia"/>
              </a:rPr>
              <a:t>P.ex. II PND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bianchiniblog.files.wordpress.com/2017/03/image005.png?w=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8" y="241739"/>
            <a:ext cx="11300702" cy="65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 flipH="1" flipV="1">
            <a:off x="7083972" y="1429408"/>
            <a:ext cx="31531" cy="43617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84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8913"/>
            <a:ext cx="10363200" cy="792162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Plantagenet Cherokee"/>
              </a:rPr>
              <a:t>O início dos Governos Militares e a economia</a:t>
            </a:r>
            <a:r>
              <a:rPr lang="en-GB" sz="2400">
                <a:latin typeface="Plantagenet Cherokee"/>
              </a:rPr>
              <a:t>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4500" y="906463"/>
            <a:ext cx="11425238" cy="57594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Euphemia"/>
              </a:rPr>
              <a:t>O Golpe militar impõe forma autoritária de solução da crise política.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Euphemia"/>
              </a:rPr>
              <a:t>Do lado econômico Castelo Branco lança o </a:t>
            </a:r>
            <a:r>
              <a:rPr lang="en-GB" sz="2800" b="1">
                <a:latin typeface="Euphemia"/>
              </a:rPr>
              <a:t>PAEG (Plano de Ação Econômica do Governo)</a:t>
            </a:r>
            <a:endParaRPr lang="en-GB" sz="2800">
              <a:latin typeface="Euphemia"/>
            </a:endParaRPr>
          </a:p>
          <a:p>
            <a:pPr marL="639763" lvl="1" indent="-273050" eaLnBrk="1" hangingPunct="1"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(Ministros Roberto Campos -planejamento - e Octavio Gouvêa de Bulhões – Fazenda)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Euphemia"/>
              </a:rPr>
              <a:t>Economicamente o Governo militar possui duas linhas iniciais de atuação: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DFBC25"/>
                </a:solidFill>
                <a:latin typeface="Euphemia"/>
              </a:rPr>
              <a:t>Política conjuntural de combate à inflação (curto prazo)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DFBC25"/>
                </a:solidFill>
                <a:latin typeface="Euphemia"/>
              </a:rPr>
              <a:t>Reformas estruturais (longo prazo).</a:t>
            </a:r>
          </a:p>
          <a:p>
            <a:pPr marL="639763" lvl="1" indent="-273050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>
              <a:solidFill>
                <a:srgbClr val="DFBC25"/>
              </a:solidFill>
              <a:latin typeface="Euphemia"/>
            </a:endParaRPr>
          </a:p>
          <a:p>
            <a:pPr marL="639763" lvl="1" indent="-27305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Euphemia"/>
              </a:rPr>
              <a:t>O controle inflacionário e as formas de conviver com a inflação eram vistos como pré-condições para a retomada do desenvolvimento</a:t>
            </a:r>
            <a:r>
              <a:rPr lang="en-GB" sz="2000" b="1">
                <a:latin typeface="Euphemia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b/b2/Humberto_de_Alencar_Castelo_Branco%2C_e_seus_ministros.tif/lossy-page1-1024px-Humberto_de_Alencar_Castelo_Branco%2C_e_seus_ministros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27" y="523254"/>
            <a:ext cx="7111111" cy="61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Número de Slide 3"/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fld id="{12CF135A-854D-45C0-B45E-B7988EBC30F1}" type="slidenum">
              <a:rPr lang="pt-BR" sz="1400" b="1">
                <a:solidFill>
                  <a:schemeClr val="tx2"/>
                </a:solidFill>
                <a:latin typeface="+mn-lt"/>
                <a:cs typeface="Arial" pitchFamily="34" charset="0"/>
              </a:rPr>
              <a:pPr algn="ctr">
                <a:defRPr/>
              </a:pPr>
              <a:t>22</a:t>
            </a:fld>
            <a:endParaRPr lang="pt-BR" sz="1400" b="1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9458" name="Picture 11" descr="fotomat1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9363" y="736600"/>
            <a:ext cx="4929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amp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188" y="879475"/>
            <a:ext cx="44735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781175" y="5646738"/>
            <a:ext cx="3001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Roberto Campos</a:t>
            </a:r>
          </a:p>
          <a:p>
            <a:pPr>
              <a:spcBef>
                <a:spcPct val="50000"/>
              </a:spcBef>
            </a:pPr>
            <a:r>
              <a:rPr lang="pt-BR"/>
              <a:t>Ministro do Planejamento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962775" y="5675313"/>
            <a:ext cx="37925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Octavio de Gouveia Bulhões</a:t>
            </a:r>
          </a:p>
          <a:p>
            <a:pPr>
              <a:spcBef>
                <a:spcPct val="50000"/>
              </a:spcBef>
            </a:pPr>
            <a:r>
              <a:rPr lang="pt-BR"/>
              <a:t>Ministro da Fazenda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mtClean="0"/>
              <a:t>PAEG</a:t>
            </a:r>
          </a:p>
        </p:txBody>
      </p:sp>
      <p:sp>
        <p:nvSpPr>
          <p:cNvPr id="14338" name="Espaço Reservado para Text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 sz="3200"/>
              <a:t>Estabilização e reformas</a:t>
            </a:r>
          </a:p>
        </p:txBody>
      </p:sp>
      <p:pic>
        <p:nvPicPr>
          <p:cNvPr id="14340" name="Picture 2" descr="http://memorialdademocracia.com.br/publico/image/498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4105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44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8588"/>
            <a:ext cx="10972800" cy="1143000"/>
          </a:xfrm>
        </p:spPr>
        <p:txBody>
          <a:bodyPr tIns="0" bIns="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latin typeface="Plantagenet Cherokee"/>
              </a:rPr>
              <a:t>O diagnóstico da inflação</a:t>
            </a:r>
            <a:endParaRPr lang="en-GB" sz="3600">
              <a:latin typeface="Plantagenet Cherokee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1488" y="1090613"/>
            <a:ext cx="11350625" cy="551338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>
                <a:latin typeface="Euphemia"/>
              </a:rPr>
              <a:t>Inflação no início de 1964: entre 80 e 100% ao ano.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1741714"/>
            <a:ext cx="8116786" cy="49290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8588"/>
            <a:ext cx="10972800" cy="811938"/>
          </a:xfrm>
        </p:spPr>
        <p:txBody>
          <a:bodyPr tIns="0" bIns="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dirty="0">
                <a:latin typeface="Plantagenet Cherokee"/>
              </a:rPr>
              <a:t>O diagnóstico da inflação</a:t>
            </a:r>
            <a:endParaRPr lang="en-GB" sz="3600" dirty="0">
              <a:latin typeface="Plantagenet Cherokee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1488" y="940527"/>
            <a:ext cx="11350625" cy="602633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>
                <a:latin typeface="Euphemia"/>
              </a:rPr>
              <a:t>Em </a:t>
            </a:r>
            <a:r>
              <a:rPr lang="pt-BR" sz="2800" dirty="0">
                <a:latin typeface="Euphemia"/>
              </a:rPr>
              <a:t>um primeiro momento, diagnostico </a:t>
            </a:r>
            <a:r>
              <a:rPr lang="pt-BR" sz="2800" dirty="0" smtClean="0">
                <a:latin typeface="Euphemia"/>
              </a:rPr>
              <a:t>ortodoxo</a:t>
            </a:r>
            <a:endParaRPr lang="pt-BR" dirty="0">
              <a:latin typeface="Euphemia"/>
            </a:endParaRP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Excesso de demanda</a:t>
            </a:r>
            <a:r>
              <a:rPr lang="pt-BR" sz="3200" dirty="0">
                <a:latin typeface="Euphemia"/>
              </a:rPr>
              <a:t> </a:t>
            </a:r>
          </a:p>
          <a:p>
            <a:pPr marL="914400" lvl="2" eaLnBrk="1" hangingPunct="1">
              <a:lnSpc>
                <a:spcPct val="11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latin typeface="Euphemia"/>
              </a:rPr>
              <a:t> 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tendência ao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déficit público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, </a:t>
            </a:r>
          </a:p>
          <a:p>
            <a:pPr marL="914400" lvl="2" eaLnBrk="1" hangingPunct="1">
              <a:lnSpc>
                <a:spcPct val="11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dirty="0">
                <a:latin typeface="Euphemia"/>
              </a:rPr>
              <a:t>elevada propensão à consumir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dirty="0">
                <a:latin typeface="Euphemia"/>
              </a:rPr>
              <a:t>fruto de uma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política salarial frouxa</a:t>
            </a:r>
            <a:r>
              <a:rPr lang="pt-BR" sz="2800" b="1" dirty="0">
                <a:latin typeface="Euphemia"/>
              </a:rPr>
              <a:t> em ambiente de pleno </a:t>
            </a:r>
            <a:r>
              <a:rPr lang="pt-BR" sz="2800" b="1" dirty="0" smtClean="0">
                <a:latin typeface="Euphemia"/>
              </a:rPr>
              <a:t>emprego</a:t>
            </a:r>
          </a:p>
          <a:p>
            <a:pPr marL="914400" lvl="2" eaLnBrk="1" hangingPunct="1">
              <a:lnSpc>
                <a:spcPct val="11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 smtClean="0">
                <a:latin typeface="Euphemia"/>
              </a:rPr>
              <a:t>falta </a:t>
            </a:r>
            <a:r>
              <a:rPr lang="pt-BR" sz="2800" b="1" dirty="0">
                <a:latin typeface="Euphemia"/>
              </a:rPr>
              <a:t>de controle sobre a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expansão do crédito</a:t>
            </a:r>
            <a:r>
              <a:rPr lang="pt-BR" sz="2800" b="1" dirty="0">
                <a:latin typeface="Euphemia"/>
              </a:rPr>
              <a:t>.</a:t>
            </a:r>
          </a:p>
          <a:p>
            <a:pPr marL="319088" indent="-319088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 smtClean="0">
                <a:latin typeface="Euphemia"/>
              </a:rPr>
              <a:t>No </a:t>
            </a:r>
            <a:r>
              <a:rPr lang="pt-BR" sz="3200" dirty="0">
                <a:latin typeface="Euphemia"/>
              </a:rPr>
              <a:t>Plano existem algumas </a:t>
            </a:r>
            <a:r>
              <a:rPr lang="pt-BR" sz="3200" dirty="0" smtClean="0">
                <a:latin typeface="Euphemia"/>
              </a:rPr>
              <a:t>ideias </a:t>
            </a:r>
            <a:r>
              <a:rPr lang="pt-BR" sz="3200" dirty="0">
                <a:latin typeface="Euphemia"/>
              </a:rPr>
              <a:t>um pouco diferentes:</a:t>
            </a:r>
          </a:p>
          <a:p>
            <a:pPr marL="639763" lvl="1" indent="-273050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solidFill>
                  <a:srgbClr val="FF0066"/>
                </a:solidFill>
                <a:latin typeface="Euphemia"/>
              </a:rPr>
              <a:t>inconsistência distributiva</a:t>
            </a:r>
            <a:r>
              <a:rPr lang="pt-BR" sz="2400" dirty="0">
                <a:latin typeface="Euphemia"/>
              </a:rPr>
              <a:t> por trás da inflação do período (até de inércia)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Gastos do governo, salários e investimentos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Salários crescendo acima </a:t>
            </a:r>
            <a:r>
              <a:rPr lang="pt-BR" sz="2000" dirty="0" smtClean="0">
                <a:latin typeface="Euphemia"/>
              </a:rPr>
              <a:t>da produtividade e dando inicio a uma espiral de </a:t>
            </a:r>
            <a:r>
              <a:rPr lang="pt-BR" sz="2000" dirty="0">
                <a:latin typeface="Euphemia"/>
              </a:rPr>
              <a:t>preços </a:t>
            </a:r>
          </a:p>
          <a:p>
            <a:pPr marL="914400" lvl="2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 smtClean="0">
                <a:latin typeface="Euphemia"/>
              </a:rPr>
              <a:t>Propagação da inflação </a:t>
            </a:r>
            <a:r>
              <a:rPr lang="pt-BR" sz="2000" dirty="0">
                <a:latin typeface="Euphemia"/>
              </a:rPr>
              <a:t>por meio de expansão </a:t>
            </a:r>
            <a:r>
              <a:rPr lang="pt-BR" sz="2000" dirty="0" smtClean="0">
                <a:latin typeface="Euphemia"/>
              </a:rPr>
              <a:t>monetária (sancionadora)</a:t>
            </a:r>
            <a:endParaRPr lang="pt-BR" sz="2000" dirty="0">
              <a:latin typeface="Euphemia"/>
            </a:endParaRPr>
          </a:p>
          <a:p>
            <a:pPr marL="639763" lvl="1" indent="-273050" eaLnBrk="1" hangingPunct="1">
              <a:lnSpc>
                <a:spcPct val="10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latin typeface="Euphemia"/>
              </a:rPr>
              <a:t>Em outros momentos aceita-se inclusive </a:t>
            </a:r>
            <a:r>
              <a:rPr lang="pt-BR" sz="2400" dirty="0" smtClean="0">
                <a:latin typeface="Euphemia"/>
              </a:rPr>
              <a:t>ideias </a:t>
            </a:r>
            <a:r>
              <a:rPr lang="pt-BR" sz="2400" dirty="0">
                <a:latin typeface="Euphemia"/>
              </a:rPr>
              <a:t>estruturalistas de </a:t>
            </a:r>
            <a:r>
              <a:rPr lang="pt-BR" sz="2400" dirty="0">
                <a:solidFill>
                  <a:srgbClr val="FF0066"/>
                </a:solidFill>
                <a:latin typeface="Euphemia"/>
              </a:rPr>
              <a:t>estrangulamentos e limitações de oferta</a:t>
            </a:r>
            <a:endParaRPr lang="en-GB" sz="2500" dirty="0">
              <a:latin typeface="Euphem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190500"/>
            <a:ext cx="10972800" cy="10826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latin typeface="Plantagenet Cherokee"/>
              </a:rPr>
              <a:t>Heterodoxia: Uma “nova” atitude frente à inflação</a:t>
            </a:r>
            <a:r>
              <a:rPr lang="en-GB" sz="2400">
                <a:latin typeface="Plantagenet Cherokee"/>
              </a:rPr>
              <a:t>: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376363"/>
            <a:ext cx="11137900" cy="5382246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Os governantes do regime militar implementaram uma forma peculiar de lidar com a inflação:</a:t>
            </a:r>
            <a:endParaRPr lang="pt-BR" sz="2400" dirty="0">
              <a:latin typeface="Euphemia"/>
            </a:endParaRP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Adota-se uma atitude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gradualista</a:t>
            </a:r>
            <a:r>
              <a:rPr lang="pt-BR" sz="2800" b="1" dirty="0">
                <a:latin typeface="Euphemia"/>
              </a:rPr>
              <a:t> </a:t>
            </a:r>
            <a:r>
              <a:rPr lang="pt-BR" sz="2800" dirty="0">
                <a:latin typeface="Euphemia"/>
              </a:rPr>
              <a:t>no combate à inflação. Deixa-se de lado os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tratamentos de choque</a:t>
            </a:r>
            <a:r>
              <a:rPr lang="pt-BR" sz="2800" b="1" dirty="0">
                <a:latin typeface="Euphemia"/>
              </a:rPr>
              <a:t>.</a:t>
            </a:r>
            <a:r>
              <a:rPr lang="pt-BR" sz="2800" dirty="0">
                <a:latin typeface="Euphemia"/>
              </a:rPr>
              <a:t>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900" dirty="0">
                <a:latin typeface="Euphemia"/>
              </a:rPr>
              <a:t>Metas para a inflação (em %): 70 (64), 25 (66), 10 (67)</a:t>
            </a:r>
          </a:p>
          <a:p>
            <a:pPr marL="1096963" lvl="2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700" dirty="0">
                <a:latin typeface="Euphemia"/>
              </a:rPr>
              <a:t>Gradualismo já dotado em planos anteriores PEM e Plano Trienal  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Deve-se aprender a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conviver com a inflação</a:t>
            </a:r>
            <a:r>
              <a:rPr lang="pt-BR" sz="2800" dirty="0">
                <a:latin typeface="Euphemia"/>
              </a:rPr>
              <a:t>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900" dirty="0">
                <a:latin typeface="Euphemia"/>
              </a:rPr>
              <a:t>Inflação é um mal inevitável do crescimento acelerado que se deseja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900" dirty="0">
                <a:latin typeface="Euphemia"/>
              </a:rPr>
              <a:t>Combate a inflação deve estar sintonizado com política de crescimento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Surge a noção de </a:t>
            </a:r>
            <a:r>
              <a:rPr lang="pt-BR" sz="2800" b="1" dirty="0">
                <a:solidFill>
                  <a:srgbClr val="FF0066"/>
                </a:solidFill>
                <a:latin typeface="Euphemia"/>
              </a:rPr>
              <a:t>correção monetária </a:t>
            </a:r>
            <a:r>
              <a:rPr lang="pt-BR" sz="2800" dirty="0">
                <a:solidFill>
                  <a:srgbClr val="FF0066"/>
                </a:solidFill>
                <a:latin typeface="Euphemia"/>
              </a:rPr>
              <a:t>e </a:t>
            </a:r>
            <a:r>
              <a:rPr lang="pt-BR" sz="2800" b="1" dirty="0">
                <a:solidFill>
                  <a:srgbClr val="FF0066"/>
                </a:solidFill>
                <a:latin typeface="Euphemia"/>
              </a:rPr>
              <a:t>indexação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Inflação é um mal inevitável – necessário alterar o arcabouço legal do país de modo a facilitar o convívio com ela 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>
                <a:latin typeface="Euphemia"/>
              </a:rPr>
              <a:t>Eliminar o fictício pressuposto legal de que a moeda brasileira é estável</a:t>
            </a:r>
          </a:p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>
              <a:latin typeface="Euphemia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188325" y="2771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5" name="Picture 4" descr="68770_3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37" y="2669721"/>
            <a:ext cx="1489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024" y="2669720"/>
            <a:ext cx="1135926" cy="20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chete Esquerdo 3"/>
          <p:cNvSpPr/>
          <p:nvPr/>
        </p:nvSpPr>
        <p:spPr>
          <a:xfrm>
            <a:off x="809896" y="1136587"/>
            <a:ext cx="6479177" cy="2075134"/>
          </a:xfrm>
          <a:prstGeom prst="leftBracke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57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en-GB" sz="3600" dirty="0" err="1">
                <a:latin typeface="Plantagenet Cherokee"/>
              </a:rPr>
              <a:t>Até</a:t>
            </a:r>
            <a:r>
              <a:rPr lang="en-GB" sz="3600" dirty="0">
                <a:latin typeface="Plantagenet Cherokee"/>
              </a:rPr>
              <a:t> </a:t>
            </a:r>
            <a:r>
              <a:rPr lang="en-GB" sz="3600" dirty="0" err="1">
                <a:latin typeface="Plantagenet Cherokee"/>
              </a:rPr>
              <a:t>onde</a:t>
            </a:r>
            <a:r>
              <a:rPr lang="en-GB" sz="3600" dirty="0">
                <a:latin typeface="Plantagenet Cherokee"/>
              </a:rPr>
              <a:t> o PAEG é um </a:t>
            </a:r>
            <a:r>
              <a:rPr lang="en-GB" sz="3600" dirty="0" err="1">
                <a:latin typeface="Plantagenet Cherokee"/>
              </a:rPr>
              <a:t>plano</a:t>
            </a:r>
            <a:r>
              <a:rPr lang="en-GB" sz="3600" dirty="0">
                <a:latin typeface="Plantagenet Cherokee"/>
              </a:rPr>
              <a:t> </a:t>
            </a:r>
            <a:r>
              <a:rPr lang="en-GB" sz="3600" dirty="0" err="1">
                <a:latin typeface="Plantagenet Cherokee"/>
              </a:rPr>
              <a:t>heterodoxo</a:t>
            </a:r>
            <a:r>
              <a:rPr lang="en-GB" sz="3600" dirty="0">
                <a:latin typeface="Plantagenet Cherokee"/>
              </a:rPr>
              <a:t> ?</a:t>
            </a:r>
            <a:endParaRPr lang="pt-BR" sz="3600" dirty="0">
              <a:latin typeface="Plantagenet Cherokee"/>
            </a:endParaRPr>
          </a:p>
        </p:txBody>
      </p:sp>
      <p:sp>
        <p:nvSpPr>
          <p:cNvPr id="23554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1288869" y="1298575"/>
            <a:ext cx="9649006" cy="52006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lang="pt-BR" sz="2800" dirty="0">
                <a:solidFill>
                  <a:schemeClr val="tx2"/>
                </a:solidFill>
                <a:latin typeface="Euphemia"/>
              </a:rPr>
              <a:t>Gradualismo</a:t>
            </a:r>
          </a:p>
          <a:p>
            <a:pPr marL="319088" indent="-319088" eaLnBrk="1" hangingPunct="1"/>
            <a:r>
              <a:rPr lang="pt-BR" sz="2800" dirty="0">
                <a:solidFill>
                  <a:schemeClr val="tx2"/>
                </a:solidFill>
                <a:latin typeface="Euphemia"/>
              </a:rPr>
              <a:t>Convívio</a:t>
            </a:r>
          </a:p>
          <a:p>
            <a:pPr marL="319088" indent="-319088" eaLnBrk="1" hangingPunct="1"/>
            <a:r>
              <a:rPr lang="pt-BR" sz="2800" dirty="0">
                <a:solidFill>
                  <a:schemeClr val="tx2"/>
                </a:solidFill>
                <a:latin typeface="Euphemia"/>
              </a:rPr>
              <a:t>Correção monetária e indexação</a:t>
            </a:r>
          </a:p>
          <a:p>
            <a:pPr marL="319088" indent="-319088" eaLnBrk="1" hangingPunct="1"/>
            <a:endParaRPr lang="pt-BR" sz="2800" dirty="0" smtClean="0">
              <a:latin typeface="Euphemia"/>
            </a:endParaRPr>
          </a:p>
          <a:p>
            <a:pPr marL="319088" indent="-319088" eaLnBrk="1" hangingPunct="1"/>
            <a:r>
              <a:rPr lang="pt-BR" sz="2800" dirty="0" smtClean="0">
                <a:latin typeface="Euphemia"/>
              </a:rPr>
              <a:t>Mas </a:t>
            </a:r>
            <a:r>
              <a:rPr lang="pt-BR" sz="2800" dirty="0">
                <a:latin typeface="Euphemia"/>
              </a:rPr>
              <a:t>também </a:t>
            </a:r>
          </a:p>
          <a:p>
            <a:pPr marL="639763" lvl="1" indent="-273050" eaLnBrk="1" hangingPunct="1"/>
            <a:r>
              <a:rPr lang="pt-BR" sz="2000" dirty="0">
                <a:latin typeface="Euphemia"/>
              </a:rPr>
              <a:t>Inconsistência distributiva – expansão monetária sancionadora</a:t>
            </a:r>
          </a:p>
          <a:p>
            <a:pPr lvl="2" eaLnBrk="1" hangingPunct="1"/>
            <a:r>
              <a:rPr lang="pt-BR" sz="1700" dirty="0">
                <a:latin typeface="Euphemia"/>
              </a:rPr>
              <a:t>Corrida de preços, inércia, </a:t>
            </a:r>
            <a:endParaRPr lang="pt-BR" sz="1700" dirty="0" smtClean="0">
              <a:latin typeface="Euphemia"/>
            </a:endParaRPr>
          </a:p>
          <a:p>
            <a:pPr lvl="1" eaLnBrk="1" hangingPunct="1"/>
            <a:r>
              <a:rPr lang="pt-BR" sz="1900" dirty="0" smtClean="0">
                <a:latin typeface="Euphemia"/>
              </a:rPr>
              <a:t>problemas </a:t>
            </a:r>
            <a:r>
              <a:rPr lang="pt-BR" sz="1900" dirty="0">
                <a:latin typeface="Euphemia"/>
              </a:rPr>
              <a:t>de </a:t>
            </a:r>
            <a:r>
              <a:rPr lang="pt-BR" sz="1900" dirty="0" smtClean="0">
                <a:latin typeface="Euphemia"/>
              </a:rPr>
              <a:t>oferta e inflação de custos </a:t>
            </a:r>
            <a:endParaRPr lang="pt-BR" sz="1900" dirty="0">
              <a:latin typeface="Euphemia"/>
            </a:endParaRPr>
          </a:p>
          <a:p>
            <a:pPr marL="639763" lvl="1" indent="-273050" eaLnBrk="1" hangingPunct="1"/>
            <a:r>
              <a:rPr lang="pt-BR" sz="2000" dirty="0">
                <a:latin typeface="Euphemia"/>
              </a:rPr>
              <a:t>Necessidade de reforma </a:t>
            </a:r>
          </a:p>
          <a:p>
            <a:pPr lvl="2" eaLnBrk="1" hangingPunct="1"/>
            <a:r>
              <a:rPr lang="pt-BR" sz="1800" dirty="0">
                <a:latin typeface="Euphemia"/>
              </a:rPr>
              <a:t>vai além da </a:t>
            </a:r>
            <a:r>
              <a:rPr lang="pt-BR" sz="1800" dirty="0" err="1">
                <a:latin typeface="Euphemia"/>
              </a:rPr>
              <a:t>idéia</a:t>
            </a:r>
            <a:r>
              <a:rPr lang="pt-BR" sz="1800" dirty="0">
                <a:latin typeface="Euphemia"/>
              </a:rPr>
              <a:t> simplista de políticas monetárias e fiscais rigorosas como mecanismo de combate a </a:t>
            </a:r>
            <a:r>
              <a:rPr lang="pt-BR" sz="1800" dirty="0" smtClean="0">
                <a:latin typeface="Euphemia"/>
              </a:rPr>
              <a:t>inflação</a:t>
            </a:r>
            <a:endParaRPr lang="pt-BR" sz="1800" dirty="0">
              <a:latin typeface="Euphemia"/>
            </a:endParaRPr>
          </a:p>
        </p:txBody>
      </p:sp>
      <p:graphicFrame>
        <p:nvGraphicFramePr>
          <p:cNvPr id="393218" name="Object 2"/>
          <p:cNvGraphicFramePr>
            <a:graphicFrameLocks noChangeAspect="1"/>
          </p:cNvGraphicFramePr>
          <p:nvPr/>
        </p:nvGraphicFramePr>
        <p:xfrm>
          <a:off x="8907463" y="1366838"/>
          <a:ext cx="2105025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4" imgW="1063440" imgH="2287800" progId="">
                  <p:embed/>
                </p:oleObj>
              </mc:Choice>
              <mc:Fallback>
                <p:oleObj name="Clip" r:id="rId4" imgW="1063440" imgH="2287800" progId="">
                  <p:embed/>
                  <p:pic>
                    <p:nvPicPr>
                      <p:cNvPr id="393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463" y="1366838"/>
                        <a:ext cx="2105025" cy="218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1384236" y="572997"/>
            <a:ext cx="6817931" cy="1200329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dirty="0">
                <a:solidFill>
                  <a:srgbClr val="F8FD3D"/>
                </a:solidFill>
              </a:rPr>
              <a:t>Indexação/ Correção Monetária: Até onde é/foi uma boa </a:t>
            </a:r>
            <a:r>
              <a:rPr lang="pt-BR" sz="3600" dirty="0" err="1">
                <a:solidFill>
                  <a:srgbClr val="F8FD3D"/>
                </a:solidFill>
              </a:rPr>
              <a:t>idéia</a:t>
            </a:r>
            <a:r>
              <a:rPr lang="pt-BR" sz="3600" dirty="0">
                <a:solidFill>
                  <a:srgbClr val="F8FD3D"/>
                </a:solidFill>
              </a:rPr>
              <a:t> ?</a:t>
            </a:r>
          </a:p>
        </p:txBody>
      </p:sp>
      <p:pic>
        <p:nvPicPr>
          <p:cNvPr id="31746" name="Picture 5" descr="MM90033695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8682" y="238125"/>
            <a:ext cx="165576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051561" y="2224088"/>
            <a:ext cx="10104120" cy="4201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>
                <a:solidFill>
                  <a:srgbClr val="F8FD3D"/>
                </a:solidFill>
              </a:rPr>
              <a:t> Introduzida no Brasil pela criação da ORTN </a:t>
            </a:r>
            <a:r>
              <a:rPr lang="pt-BR" sz="2400" dirty="0" smtClean="0">
                <a:solidFill>
                  <a:srgbClr val="F8FD3D"/>
                </a:solidFill>
              </a:rPr>
              <a:t>(</a:t>
            </a:r>
            <a:r>
              <a:rPr lang="pt-BR" sz="2400" dirty="0" err="1" smtClean="0">
                <a:solidFill>
                  <a:srgbClr val="F8FD3D"/>
                </a:solidFill>
              </a:rPr>
              <a:t>tb</a:t>
            </a:r>
            <a:r>
              <a:rPr lang="pt-BR" sz="2400" dirty="0" smtClean="0">
                <a:solidFill>
                  <a:srgbClr val="F8FD3D"/>
                </a:solidFill>
              </a:rPr>
              <a:t> outros </a:t>
            </a:r>
            <a:r>
              <a:rPr lang="pt-BR" sz="2400" dirty="0">
                <a:solidFill>
                  <a:srgbClr val="F8FD3D"/>
                </a:solidFill>
              </a:rPr>
              <a:t>ativos </a:t>
            </a:r>
            <a:r>
              <a:rPr lang="pt-BR" sz="2400" dirty="0" smtClean="0">
                <a:solidFill>
                  <a:srgbClr val="F8FD3D"/>
                </a:solidFill>
              </a:rPr>
              <a:t>financeiros) </a:t>
            </a:r>
            <a:r>
              <a:rPr lang="pt-BR" sz="2400" dirty="0">
                <a:solidFill>
                  <a:srgbClr val="F8FD3D"/>
                </a:solidFill>
              </a:rPr>
              <a:t>com rentabilidade real permitindo </a:t>
            </a:r>
            <a:r>
              <a:rPr lang="pt-BR" sz="2400" dirty="0" smtClean="0">
                <a:solidFill>
                  <a:srgbClr val="F8FD3D"/>
                </a:solidFill>
              </a:rPr>
              <a:t>ao </a:t>
            </a:r>
            <a:r>
              <a:rPr lang="pt-BR" sz="2400" dirty="0">
                <a:solidFill>
                  <a:srgbClr val="F8FD3D"/>
                </a:solidFill>
              </a:rPr>
              <a:t>governo financiar de forma não inflacionária </a:t>
            </a:r>
            <a:r>
              <a:rPr lang="pt-BR" sz="2400" dirty="0" smtClean="0">
                <a:solidFill>
                  <a:srgbClr val="F8FD3D"/>
                </a:solidFill>
              </a:rPr>
              <a:t>seus déficits </a:t>
            </a:r>
            <a:r>
              <a:rPr lang="pt-BR" sz="2400" dirty="0">
                <a:solidFill>
                  <a:srgbClr val="F8FD3D"/>
                </a:solidFill>
              </a:rPr>
              <a:t>públicos </a:t>
            </a:r>
            <a:r>
              <a:rPr lang="pt-BR" sz="2400" dirty="0" smtClean="0">
                <a:solidFill>
                  <a:srgbClr val="F8FD3D"/>
                </a:solidFill>
              </a:rPr>
              <a:t>por meio da </a:t>
            </a:r>
            <a:r>
              <a:rPr lang="pt-BR" sz="2400" dirty="0">
                <a:solidFill>
                  <a:srgbClr val="F8FD3D"/>
                </a:solidFill>
              </a:rPr>
              <a:t>emissão de divida </a:t>
            </a:r>
            <a:r>
              <a:rPr lang="pt-BR" sz="2400" dirty="0" smtClean="0">
                <a:solidFill>
                  <a:srgbClr val="F8FD3D"/>
                </a:solidFill>
              </a:rPr>
              <a:t>publica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8FD3D"/>
                </a:solidFill>
              </a:rPr>
              <a:t> </a:t>
            </a:r>
            <a:r>
              <a:rPr lang="pt-BR" sz="2400" dirty="0">
                <a:solidFill>
                  <a:srgbClr val="F8FD3D"/>
                </a:solidFill>
              </a:rPr>
              <a:t>efetivamente </a:t>
            </a:r>
            <a:r>
              <a:rPr lang="pt-BR" sz="2400" dirty="0" smtClean="0">
                <a:solidFill>
                  <a:srgbClr val="F8FD3D"/>
                </a:solidFill>
              </a:rPr>
              <a:t>permitir a existência e o funcionamento de alguns mercados (financeiro) convivendo pacificamente com </a:t>
            </a:r>
            <a:r>
              <a:rPr lang="pt-BR" sz="2400" dirty="0">
                <a:solidFill>
                  <a:srgbClr val="F8FD3D"/>
                </a:solidFill>
              </a:rPr>
              <a:t>a inflação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pt-BR" sz="1000" dirty="0">
              <a:solidFill>
                <a:srgbClr val="F8FD3D"/>
              </a:solidFill>
            </a:endParaRPr>
          </a:p>
          <a:p>
            <a:pPr>
              <a:spcBef>
                <a:spcPct val="50000"/>
              </a:spcBef>
              <a:buClr>
                <a:srgbClr val="BB0101"/>
              </a:buClr>
              <a:buSzPct val="215000"/>
              <a:buFont typeface="Wingdings" pitchFamily="2" charset="2"/>
              <a:buChar char="N"/>
            </a:pPr>
            <a:r>
              <a:rPr lang="pt-BR" sz="2400" dirty="0">
                <a:solidFill>
                  <a:srgbClr val="F8FD3D"/>
                </a:solidFill>
              </a:rPr>
              <a:t>  Problema</a:t>
            </a:r>
            <a:r>
              <a:rPr lang="pt-BR" sz="2400" dirty="0" smtClean="0">
                <a:solidFill>
                  <a:srgbClr val="F8FD3D"/>
                </a:solidFill>
              </a:rPr>
              <a:t>: </a:t>
            </a:r>
            <a:r>
              <a:rPr lang="pt-BR" sz="2400" dirty="0">
                <a:solidFill>
                  <a:srgbClr val="F8FD3D"/>
                </a:solidFill>
              </a:rPr>
              <a:t>dependendo de seu alcance acaba por impedir que choques inflacionários sejam dissipados  </a:t>
            </a:r>
            <a:endParaRPr lang="pt-BR" sz="2400" dirty="0" smtClean="0">
              <a:solidFill>
                <a:srgbClr val="F8FD3D"/>
              </a:solidFill>
            </a:endParaRPr>
          </a:p>
          <a:p>
            <a:pPr lvl="1">
              <a:spcBef>
                <a:spcPct val="50000"/>
              </a:spcBef>
              <a:buClr>
                <a:srgbClr val="BB0101"/>
              </a:buClr>
              <a:buSzPct val="215000"/>
            </a:pPr>
            <a:r>
              <a:rPr lang="pt-BR" sz="2400" dirty="0" smtClean="0">
                <a:solidFill>
                  <a:srgbClr val="F8FD3D"/>
                </a:solidFill>
              </a:rPr>
              <a:t>Pode estar na origem da </a:t>
            </a:r>
            <a:r>
              <a:rPr lang="pt-BR" sz="2400" dirty="0">
                <a:solidFill>
                  <a:srgbClr val="F8FD3D"/>
                </a:solidFill>
              </a:rPr>
              <a:t>inflação inercial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528" y="0"/>
          <a:ext cx="121909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3565237" y="4248728"/>
            <a:ext cx="1043710" cy="92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802909" y="3445163"/>
            <a:ext cx="1644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564240" y="4179448"/>
            <a:ext cx="1639466" cy="4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687123" y="738909"/>
            <a:ext cx="0" cy="58928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137239" y="4655127"/>
            <a:ext cx="1330036" cy="92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1314545" y="5098473"/>
            <a:ext cx="59113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08000" y="1062182"/>
            <a:ext cx="2900218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Primeira República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930071" y="5892800"/>
            <a:ext cx="1306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II GM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624945" y="1791855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JK -Metas</a:t>
            </a: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9208655" y="3260436"/>
            <a:ext cx="7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eal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 flipH="1">
            <a:off x="9873672" y="1791855"/>
            <a:ext cx="144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FHC e Lula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714183" y="5259426"/>
            <a:ext cx="8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Crise 2008</a:t>
            </a:r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1296073" y="6108489"/>
            <a:ext cx="101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Crise 2015-16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00669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/>
            <a:r>
              <a:rPr lang="pt-BR"/>
              <a:t>Brasil: Inflação (1973 – 1985) </a:t>
            </a:r>
            <a:r>
              <a:rPr lang="pt-BR" sz="1900"/>
              <a:t>Taxas anuais (%)</a:t>
            </a:r>
          </a:p>
        </p:txBody>
      </p:sp>
      <p:graphicFrame>
        <p:nvGraphicFramePr>
          <p:cNvPr id="38707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117600" y="1774825"/>
          <a:ext cx="9704388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Gráfico" r:id="rId4" imgW="8001143" imgH="4267390" progId="MSGraph.Chart.8">
                  <p:embed followColorScheme="full"/>
                </p:oleObj>
              </mc:Choice>
              <mc:Fallback>
                <p:oleObj name="Gráfico" r:id="rId4" imgW="8001143" imgH="4267390" progId="MSGraph.Chart.8">
                  <p:embed followColorScheme="full"/>
                  <p:pic>
                    <p:nvPicPr>
                      <p:cNvPr id="387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774825"/>
                        <a:ext cx="9704388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6" name="Line 4"/>
          <p:cNvSpPr>
            <a:spLocks noChangeShapeType="1"/>
          </p:cNvSpPr>
          <p:nvPr/>
        </p:nvSpPr>
        <p:spPr bwMode="auto">
          <a:xfrm flipV="1">
            <a:off x="2927350" y="4941888"/>
            <a:ext cx="2786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6769100" y="4076700"/>
            <a:ext cx="1631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>
            <a:off x="8783638" y="2492375"/>
            <a:ext cx="1631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3024188" y="2636838"/>
            <a:ext cx="23987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99FF66"/>
                </a:solidFill>
                <a:latin typeface="Verdana" pitchFamily="34" charset="0"/>
                <a:cs typeface="Arial" charset="0"/>
              </a:rPr>
              <a:t>Tendências </a:t>
            </a:r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>
            <a:off x="4078288" y="29972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1" name="Line 9"/>
          <p:cNvSpPr>
            <a:spLocks noChangeShapeType="1"/>
          </p:cNvSpPr>
          <p:nvPr/>
        </p:nvSpPr>
        <p:spPr bwMode="auto">
          <a:xfrm>
            <a:off x="5135563" y="2997200"/>
            <a:ext cx="24971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4464050" y="3500438"/>
            <a:ext cx="1631950" cy="376237"/>
          </a:xfrm>
          <a:prstGeom prst="rect">
            <a:avLst/>
          </a:prstGeom>
          <a:solidFill>
            <a:srgbClr val="66FF33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Choques</a:t>
            </a:r>
          </a:p>
        </p:txBody>
      </p:sp>
      <p:sp>
        <p:nvSpPr>
          <p:cNvPr id="387083" name="Line 11"/>
          <p:cNvSpPr>
            <a:spLocks noChangeShapeType="1"/>
          </p:cNvSpPr>
          <p:nvPr/>
        </p:nvSpPr>
        <p:spPr bwMode="auto">
          <a:xfrm flipV="1">
            <a:off x="5713413" y="4076700"/>
            <a:ext cx="1055687" cy="86518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84" name="Line 12"/>
          <p:cNvSpPr>
            <a:spLocks noChangeShapeType="1"/>
          </p:cNvSpPr>
          <p:nvPr/>
        </p:nvSpPr>
        <p:spPr bwMode="auto">
          <a:xfrm flipV="1">
            <a:off x="8401050" y="2492375"/>
            <a:ext cx="382588" cy="15843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85" name="Line 13"/>
          <p:cNvSpPr>
            <a:spLocks noChangeShapeType="1"/>
          </p:cNvSpPr>
          <p:nvPr/>
        </p:nvSpPr>
        <p:spPr bwMode="auto">
          <a:xfrm>
            <a:off x="5808663" y="3860800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 flipV="1">
            <a:off x="6096000" y="3500438"/>
            <a:ext cx="24003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7" name="Freeform 15"/>
          <p:cNvSpPr>
            <a:spLocks/>
          </p:cNvSpPr>
          <p:nvPr/>
        </p:nvSpPr>
        <p:spPr bwMode="auto">
          <a:xfrm>
            <a:off x="4559300" y="2133600"/>
            <a:ext cx="4513263" cy="468313"/>
          </a:xfrm>
          <a:custGeom>
            <a:avLst/>
            <a:gdLst>
              <a:gd name="T0" fmla="*/ 0 w 2132"/>
              <a:gd name="T1" fmla="*/ 743447572 h 295"/>
              <a:gd name="T2" fmla="*/ 2147483647 w 2132"/>
              <a:gd name="T3" fmla="*/ 57964450 h 295"/>
              <a:gd name="T4" fmla="*/ 2147483647 w 2132"/>
              <a:gd name="T5" fmla="*/ 400705999 h 295"/>
              <a:gd name="T6" fmla="*/ 0 60000 65536"/>
              <a:gd name="T7" fmla="*/ 0 60000 65536"/>
              <a:gd name="T8" fmla="*/ 0 60000 65536"/>
              <a:gd name="T9" fmla="*/ 0 w 2132"/>
              <a:gd name="T10" fmla="*/ 0 h 295"/>
              <a:gd name="T11" fmla="*/ 2132 w 2132"/>
              <a:gd name="T12" fmla="*/ 295 h 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295">
                <a:moveTo>
                  <a:pt x="0" y="295"/>
                </a:moveTo>
                <a:cubicBezTo>
                  <a:pt x="662" y="170"/>
                  <a:pt x="1324" y="46"/>
                  <a:pt x="1679" y="23"/>
                </a:cubicBezTo>
                <a:cubicBezTo>
                  <a:pt x="2034" y="0"/>
                  <a:pt x="2057" y="136"/>
                  <a:pt x="2132" y="1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7075" grpId="0"/>
      <p:bldP spid="387076" grpId="0" animBg="1"/>
      <p:bldP spid="387077" grpId="0" animBg="1"/>
      <p:bldP spid="387078" grpId="0" animBg="1"/>
      <p:bldP spid="387079" grpId="0" animBg="1"/>
      <p:bldP spid="387080" grpId="0" animBg="1"/>
      <p:bldP spid="387081" grpId="0" animBg="1"/>
      <p:bldP spid="387082" grpId="0" animBg="1"/>
      <p:bldP spid="387083" grpId="0" animBg="1"/>
      <p:bldP spid="387084" grpId="0" animBg="1"/>
      <p:bldP spid="387085" grpId="0" animBg="1"/>
      <p:bldP spid="387086" grpId="0" animBg="1"/>
      <p:bldP spid="387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722519" y="620534"/>
            <a:ext cx="7096263" cy="1200329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dirty="0">
                <a:solidFill>
                  <a:srgbClr val="F8FD3D"/>
                </a:solidFill>
              </a:rPr>
              <a:t>Indexação/ Correção Monetária: Até onde é/foi uma boa </a:t>
            </a:r>
            <a:r>
              <a:rPr lang="pt-BR" sz="3600" dirty="0" err="1">
                <a:solidFill>
                  <a:srgbClr val="F8FD3D"/>
                </a:solidFill>
              </a:rPr>
              <a:t>idéia</a:t>
            </a:r>
            <a:r>
              <a:rPr lang="pt-BR" sz="3600" dirty="0">
                <a:solidFill>
                  <a:srgbClr val="F8FD3D"/>
                </a:solidFill>
              </a:rPr>
              <a:t> ?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34950" y="2224088"/>
            <a:ext cx="11650663" cy="26776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>
                <a:solidFill>
                  <a:srgbClr val="F8FD3D"/>
                </a:solidFill>
              </a:rPr>
              <a:t> Introduzida no Brasil pela criação da ORTN </a:t>
            </a:r>
            <a:r>
              <a:rPr lang="pt-BR" sz="2400" dirty="0" smtClean="0">
                <a:solidFill>
                  <a:srgbClr val="F8FD3D"/>
                </a:solidFill>
              </a:rPr>
              <a:t>e outros ativos financeiros </a:t>
            </a:r>
            <a:r>
              <a:rPr lang="pt-BR" sz="2400" dirty="0">
                <a:solidFill>
                  <a:srgbClr val="F8FD3D"/>
                </a:solidFill>
              </a:rPr>
              <a:t>com rentabilidade real permitindo o governo financiar de forma não inflacionária déficits públicos com emissão de divida </a:t>
            </a:r>
            <a:r>
              <a:rPr lang="pt-BR" sz="2400" dirty="0" smtClean="0">
                <a:solidFill>
                  <a:srgbClr val="F8FD3D"/>
                </a:solidFill>
              </a:rPr>
              <a:t>publica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8FD3D"/>
                </a:solidFill>
              </a:rPr>
              <a:t> Permite que alguns mercados convivam pacificamente com </a:t>
            </a:r>
            <a:r>
              <a:rPr lang="pt-BR" sz="2400" dirty="0">
                <a:solidFill>
                  <a:srgbClr val="F8FD3D"/>
                </a:solidFill>
              </a:rPr>
              <a:t>a </a:t>
            </a:r>
            <a:r>
              <a:rPr lang="pt-BR" sz="2400" dirty="0" smtClean="0">
                <a:solidFill>
                  <a:srgbClr val="F8FD3D"/>
                </a:solidFill>
              </a:rPr>
              <a:t>inflação</a:t>
            </a:r>
          </a:p>
          <a:p>
            <a:pPr>
              <a:spcBef>
                <a:spcPct val="50000"/>
              </a:spcBef>
              <a:buClr>
                <a:srgbClr val="BB0101"/>
              </a:buClr>
              <a:buSzPct val="215000"/>
              <a:buFont typeface="Wingdings" pitchFamily="2" charset="2"/>
              <a:buChar char="N"/>
            </a:pPr>
            <a:r>
              <a:rPr lang="pt-BR" sz="2400" dirty="0" smtClean="0">
                <a:solidFill>
                  <a:srgbClr val="F8FD3D"/>
                </a:solidFill>
              </a:rPr>
              <a:t> </a:t>
            </a:r>
            <a:r>
              <a:rPr lang="pt-BR" sz="2400" dirty="0">
                <a:solidFill>
                  <a:srgbClr val="F8FD3D"/>
                </a:solidFill>
              </a:rPr>
              <a:t>Problema: dependendo de seu alcance acaba por impedir que choques inflacionários sejam dissipados  - inflação inercial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98450" y="4956175"/>
            <a:ext cx="11614150" cy="1754326"/>
          </a:xfrm>
          <a:prstGeom prst="rect">
            <a:avLst/>
          </a:prstGeom>
          <a:solidFill>
            <a:srgbClr val="DFBC2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rgbClr val="21291D"/>
                </a:solidFill>
              </a:rPr>
              <a:t>Defensores/críticos: </a:t>
            </a:r>
            <a:r>
              <a:rPr lang="pt-BR" sz="2400" dirty="0" err="1">
                <a:solidFill>
                  <a:srgbClr val="21291D"/>
                </a:solidFill>
              </a:rPr>
              <a:t>Idéia</a:t>
            </a:r>
            <a:r>
              <a:rPr lang="pt-BR" sz="2400" dirty="0">
                <a:solidFill>
                  <a:srgbClr val="21291D"/>
                </a:solidFill>
              </a:rPr>
              <a:t> original era correção monetária restrita à ativos financeiros e sistema tributário, mas se espalhou muito além </a:t>
            </a:r>
            <a:r>
              <a:rPr lang="pt-BR" sz="2400" dirty="0" smtClean="0">
                <a:solidFill>
                  <a:srgbClr val="21291D"/>
                </a:solidFill>
              </a:rPr>
              <a:t>disto, </a:t>
            </a:r>
            <a:r>
              <a:rPr lang="pt-BR" sz="2400" dirty="0">
                <a:solidFill>
                  <a:srgbClr val="21291D"/>
                </a:solidFill>
              </a:rPr>
              <a:t>rapidamente, especialmente para preços </a:t>
            </a:r>
            <a:r>
              <a:rPr lang="pt-BR" sz="2400" dirty="0" smtClean="0">
                <a:solidFill>
                  <a:srgbClr val="21291D"/>
                </a:solidFill>
              </a:rPr>
              <a:t>importantes como </a:t>
            </a:r>
            <a:r>
              <a:rPr lang="pt-BR" sz="2400" dirty="0">
                <a:solidFill>
                  <a:srgbClr val="21291D"/>
                </a:solidFill>
              </a:rPr>
              <a:t>salários e </a:t>
            </a:r>
            <a:r>
              <a:rPr lang="pt-BR" sz="2400" dirty="0" smtClean="0">
                <a:solidFill>
                  <a:srgbClr val="21291D"/>
                </a:solidFill>
              </a:rPr>
              <a:t>cambio (1968)</a:t>
            </a:r>
            <a:endParaRPr lang="pt-BR" sz="2400" dirty="0">
              <a:solidFill>
                <a:srgbClr val="21291D"/>
              </a:solidFill>
            </a:endParaRPr>
          </a:p>
          <a:p>
            <a:pPr>
              <a:spcBef>
                <a:spcPct val="50000"/>
              </a:spcBef>
              <a:buClr>
                <a:srgbClr val="BB0101"/>
              </a:buClr>
              <a:buSzPct val="170000"/>
              <a:buFont typeface="Wingdings" pitchFamily="2" charset="2"/>
              <a:buChar char="M"/>
            </a:pPr>
            <a:r>
              <a:rPr lang="pt-BR" sz="2400" dirty="0">
                <a:solidFill>
                  <a:srgbClr val="21291D"/>
                </a:solidFill>
              </a:rPr>
              <a:t> boa </a:t>
            </a:r>
            <a:r>
              <a:rPr lang="pt-BR" sz="2400" dirty="0" err="1">
                <a:solidFill>
                  <a:srgbClr val="21291D"/>
                </a:solidFill>
              </a:rPr>
              <a:t>idéia</a:t>
            </a:r>
            <a:r>
              <a:rPr lang="pt-BR" sz="2400" dirty="0">
                <a:solidFill>
                  <a:srgbClr val="21291D"/>
                </a:solidFill>
              </a:rPr>
              <a:t> virou um problema</a:t>
            </a:r>
          </a:p>
        </p:txBody>
      </p:sp>
      <p:pic>
        <p:nvPicPr>
          <p:cNvPr id="43014" name="Picture 6" descr="https://www.traca.com.br/capas/849/849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8" y="1"/>
            <a:ext cx="1563757" cy="2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m para mario simon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3018" name="Picture 10" descr="https://upload.wikimedia.org/wikipedia/pt/thumb/6/6b/Simonsen.jpg/200px-Simon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5" y="27762"/>
            <a:ext cx="1590261" cy="21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104775"/>
            <a:ext cx="11857037" cy="1739900"/>
          </a:xfrm>
        </p:spPr>
        <p:txBody>
          <a:bodyPr lIns="91440" rIns="9144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latin typeface="Plantagenet Cherokee"/>
              </a:rPr>
              <a:t>As </a:t>
            </a:r>
            <a:r>
              <a:rPr lang="en-GB" sz="3200" b="1" dirty="0" err="1">
                <a:latin typeface="Plantagenet Cherokee"/>
              </a:rPr>
              <a:t>principais</a:t>
            </a:r>
            <a:r>
              <a:rPr lang="en-GB" sz="3200" b="1" dirty="0">
                <a:latin typeface="Plantagenet Cherokee"/>
              </a:rPr>
              <a:t> </a:t>
            </a:r>
            <a:r>
              <a:rPr lang="en-GB" sz="3200" b="1" dirty="0" err="1">
                <a:latin typeface="Plantagenet Cherokee"/>
              </a:rPr>
              <a:t>medidas</a:t>
            </a:r>
            <a:r>
              <a:rPr lang="en-GB" sz="3200" b="1" dirty="0">
                <a:latin typeface="Plantagenet Cherokee"/>
              </a:rPr>
              <a:t> </a:t>
            </a:r>
            <a:r>
              <a:rPr lang="en-GB" sz="3200" b="1" dirty="0" err="1">
                <a:latin typeface="Plantagenet Cherokee"/>
              </a:rPr>
              <a:t>estabilizadoras</a:t>
            </a:r>
            <a:r>
              <a:rPr lang="en-GB" sz="3200" b="1" dirty="0">
                <a:latin typeface="Plantagenet Cherokee"/>
              </a:rPr>
              <a:t> do PAEG:</a:t>
            </a:r>
            <a:r>
              <a:rPr lang="en-GB" b="1" dirty="0">
                <a:latin typeface="Plantagenet Cherokee"/>
              </a:rPr>
              <a:t/>
            </a:r>
            <a:br>
              <a:rPr lang="en-GB" b="1" dirty="0">
                <a:latin typeface="Plantagenet Cherokee"/>
              </a:rPr>
            </a:br>
            <a:r>
              <a:rPr lang="en-GB" b="1" dirty="0" smtClean="0">
                <a:latin typeface="Plantagenet Cherokee"/>
              </a:rPr>
              <a:t>(</a:t>
            </a:r>
            <a:r>
              <a:rPr lang="en-GB" b="1" dirty="0">
                <a:latin typeface="Plantagenet Cherokee"/>
              </a:rPr>
              <a:t>o </a:t>
            </a:r>
            <a:r>
              <a:rPr lang="en-GB" b="1" dirty="0" err="1">
                <a:latin typeface="Plantagenet Cherokee"/>
              </a:rPr>
              <a:t>lado</a:t>
            </a:r>
            <a:r>
              <a:rPr lang="en-GB" b="1" dirty="0">
                <a:latin typeface="Plantagenet Cherokee"/>
              </a:rPr>
              <a:t> </a:t>
            </a:r>
            <a:r>
              <a:rPr lang="en-GB" b="1" dirty="0" err="1">
                <a:latin typeface="Plantagenet Cherokee"/>
              </a:rPr>
              <a:t>ortodoxo</a:t>
            </a:r>
            <a:r>
              <a:rPr lang="en-GB" b="1" dirty="0">
                <a:latin typeface="Plantagenet Cherokee"/>
              </a:rPr>
              <a:t>)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484857"/>
            <a:ext cx="11811000" cy="516413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 dirty="0">
                <a:latin typeface="Euphemia"/>
              </a:rPr>
              <a:t>Redução do déficit público</a:t>
            </a:r>
            <a:r>
              <a:rPr lang="pt-BR" sz="2800" dirty="0"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Diminuição de gastos (subsídios) mas especialmente aumento de arrecadação (impostos e tarifas públicas)</a:t>
            </a:r>
          </a:p>
          <a:p>
            <a:pPr marL="1301750" lvl="2" indent="-571500" eaLnBrk="1" hangingPunct="1"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Duvidas sobre contabilização do déficit mas: 4% (63) para 1% (66)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Redução de subsídios e aumento das tarifas públicas - </a:t>
            </a:r>
            <a:r>
              <a:rPr lang="pt-BR" sz="2000" b="1" u="sng" dirty="0">
                <a:solidFill>
                  <a:srgbClr val="DFBC25"/>
                </a:solidFill>
                <a:latin typeface="Euphemia"/>
              </a:rPr>
              <a:t>inflação corretiva</a:t>
            </a:r>
            <a:r>
              <a:rPr lang="pt-BR" sz="2000" dirty="0">
                <a:solidFill>
                  <a:srgbClr val="DFBC25"/>
                </a:solidFill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 smtClean="0">
                <a:latin typeface="Euphemia"/>
              </a:rPr>
              <a:t>Novas formas de financiamento do déficit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 dirty="0" smtClean="0">
                <a:latin typeface="Euphemia"/>
              </a:rPr>
              <a:t>Restrição </a:t>
            </a:r>
            <a:r>
              <a:rPr lang="pt-BR" sz="2800" b="1" dirty="0">
                <a:latin typeface="Euphemia"/>
              </a:rPr>
              <a:t>do crédito e aperto monetário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dirty="0"/>
              <a:t>controlar o crédito, </a:t>
            </a:r>
            <a:r>
              <a:rPr lang="pt-BR" dirty="0" smtClean="0"/>
              <a:t>sem provocar </a:t>
            </a:r>
            <a:r>
              <a:rPr lang="pt-BR" dirty="0"/>
              <a:t>escassez de </a:t>
            </a:r>
            <a:r>
              <a:rPr lang="pt-BR" dirty="0" smtClean="0"/>
              <a:t>liquidez.</a:t>
            </a:r>
          </a:p>
          <a:p>
            <a:pPr marL="1485900" lvl="2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dirty="0" smtClean="0"/>
              <a:t>tetos </a:t>
            </a:r>
            <a:r>
              <a:rPr lang="pt-BR" dirty="0"/>
              <a:t>globais de crédito às empresas deveriam ser reajustados proporcionalmente ao crescimento do Produto Nacional a preços correntes ou, alternativamente, ao crescimento do total dos meios de pagamento </a:t>
            </a:r>
            <a:endParaRPr lang="pt-BR" sz="1800" dirty="0" smtClean="0">
              <a:latin typeface="Euphemia"/>
            </a:endParaRP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 smtClean="0">
                <a:latin typeface="Euphemia"/>
              </a:rPr>
              <a:t>Só </a:t>
            </a:r>
            <a:r>
              <a:rPr lang="pt-BR" sz="2000" dirty="0">
                <a:latin typeface="Euphemia"/>
              </a:rPr>
              <a:t>aparece mesmo em 66</a:t>
            </a:r>
          </a:p>
          <a:p>
            <a:pPr marL="1301750" lvl="2" indent="-571500" eaLnBrk="1" hangingPunct="1"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65 – efeito entrada de capitais e BP (?)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aumento das taxas de juros, </a:t>
            </a:r>
          </a:p>
          <a:p>
            <a:pPr marL="1028700" lvl="1" indent="-571500" eaLnBrk="1" hangingPunct="1"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melhora dos mecanismos de controle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en-GB" sz="2800" dirty="0">
              <a:latin typeface="Euphemia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593217" y="4252596"/>
            <a:ext cx="6246812" cy="1681163"/>
          </a:xfrm>
          <a:prstGeom prst="wedgeRectCallout">
            <a:avLst>
              <a:gd name="adj1" fmla="val 3139"/>
              <a:gd name="adj2" fmla="val -108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>
                <a:solidFill>
                  <a:srgbClr val="DFBC25"/>
                </a:solidFill>
              </a:rPr>
              <a:t>Inflação corretiva</a:t>
            </a:r>
            <a:r>
              <a:rPr lang="pt-BR" sz="2000">
                <a:solidFill>
                  <a:schemeClr val="bg1"/>
                </a:solidFill>
              </a:rPr>
              <a:t>: aumento de preços que ocorre em meio a processos de estabilização decorrentes de medidas que possam ter efeitos de </a:t>
            </a:r>
            <a:r>
              <a:rPr lang="pt-BR" sz="2000" u="sng">
                <a:solidFill>
                  <a:schemeClr val="bg1"/>
                </a:solidFill>
              </a:rPr>
              <a:t>reduzir a inflação no longo prazo mas que, no curto prazo, acabam elevando os preços</a:t>
            </a:r>
            <a:r>
              <a:rPr lang="pt-BR" sz="2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Política salarial no Paeg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285750" y="1228725"/>
            <a:ext cx="11620500" cy="54149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Circular 10 (65) do gabinete civil (vale ate 68)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Substitui processo de negociação </a:t>
            </a:r>
            <a:r>
              <a:rPr lang="pt-BR" sz="2000" dirty="0" smtClean="0">
                <a:latin typeface="Euphemia"/>
              </a:rPr>
              <a:t>salarial, para politica de revisão salarial </a:t>
            </a:r>
            <a:r>
              <a:rPr lang="pt-BR" sz="2000" dirty="0">
                <a:latin typeface="Euphemia"/>
              </a:rPr>
              <a:t>com base na anualidade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Restabelecer salário real médio dos últimos 24 meses</a:t>
            </a:r>
          </a:p>
          <a:p>
            <a:pPr marL="1301750" lvl="2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Acrescido de: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Taxa de produtividade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Metade da inflação programada futura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 Leva ao arrocho salarial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Problema da média com inflação em ascensão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Inflação programada futura subestimada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Importante: ambiente autoritário: 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Pouca capacidade de pressão dos sindicatos e outras organizações em função da l</a:t>
            </a:r>
            <a:r>
              <a:rPr lang="pt-BR" sz="2100" dirty="0">
                <a:latin typeface="Euphemia"/>
              </a:rPr>
              <a:t>ei de greves, intervenções nos sindicatos e política de uma forma geral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900" dirty="0"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lang="pt-BR">
                <a:latin typeface="Plantagenet Cherokee"/>
              </a:rPr>
              <a:t>Salário mínimo real</a:t>
            </a:r>
          </a:p>
        </p:txBody>
      </p:sp>
      <p:pic>
        <p:nvPicPr>
          <p:cNvPr id="49154" name="Picture 2" descr="http://www.ipeadata.gov.br/ipeaweb.dll/NSerieG?SessionID=813302879&amp;NoCache=-2031578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557338"/>
            <a:ext cx="11984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49" y="326267"/>
            <a:ext cx="5613019" cy="23124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40924" y="2454031"/>
            <a:ext cx="247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Pastore, Pinotti (2007)</a:t>
            </a:r>
            <a:endParaRPr lang="pt-B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Política salarial no Paeg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285750" y="1228725"/>
            <a:ext cx="11620500" cy="54149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Circular 10 (65) do gabinete civil (vale ate 68)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 smtClean="0">
                <a:latin typeface="Euphemia"/>
              </a:rPr>
              <a:t>Politica salarial </a:t>
            </a:r>
            <a:r>
              <a:rPr lang="pt-BR" sz="2000" dirty="0">
                <a:latin typeface="Euphemia"/>
              </a:rPr>
              <a:t>com base na anualidade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Restabelecer salário real médio dos últimos 24 meses</a:t>
            </a:r>
          </a:p>
          <a:p>
            <a:pPr marL="1301750" lvl="2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Acrescido de: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Taxa de produtividade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Metade da inflação programada </a:t>
            </a:r>
            <a:r>
              <a:rPr lang="pt-BR" sz="1900" dirty="0" smtClean="0">
                <a:latin typeface="Euphemia"/>
              </a:rPr>
              <a:t>futura</a:t>
            </a:r>
          </a:p>
          <a:p>
            <a:pPr marL="1371600" lvl="3" indent="0" eaLnBrk="1" hangingPunct="1">
              <a:lnSpc>
                <a:spcPct val="80000"/>
              </a:lnSpc>
              <a:buNone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1900" dirty="0">
              <a:latin typeface="Euphemia"/>
            </a:endParaRP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 Leva ao arrocho salarial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Problema da média com inflação em ascensão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Inflação programada futura </a:t>
            </a:r>
            <a:r>
              <a:rPr lang="pt-BR" sz="2000" dirty="0" smtClean="0">
                <a:latin typeface="Euphemia"/>
              </a:rPr>
              <a:t>subestimada</a:t>
            </a:r>
          </a:p>
          <a:p>
            <a:pPr marL="457200" lvl="1" indent="0" eaLnBrk="1" hangingPunct="1">
              <a:lnSpc>
                <a:spcPct val="80000"/>
              </a:lnSpc>
              <a:buNone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000" dirty="0">
              <a:latin typeface="Euphemia"/>
            </a:endParaRP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Importante: ambiente autoritário: 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Pouca capacidade de pressão dos sindicatos e outras organizações em função da l</a:t>
            </a:r>
            <a:r>
              <a:rPr lang="pt-BR" sz="2100" dirty="0">
                <a:latin typeface="Euphemia"/>
              </a:rPr>
              <a:t>ei de greves, intervenções nos sindicatos e política de uma forma geral</a:t>
            </a:r>
          </a:p>
          <a:p>
            <a:pPr marL="136525" indent="0" eaLnBrk="1" hangingPunct="1">
              <a:lnSpc>
                <a:spcPct val="80000"/>
              </a:lnSpc>
              <a:buNone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900" dirty="0">
              <a:latin typeface="Euphemia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010906" y="2231136"/>
            <a:ext cx="3895344" cy="27084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Em 1968 – alteração nas regras</a:t>
            </a:r>
          </a:p>
          <a:p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Inclui um item compensação das perdas em função da </a:t>
            </a:r>
            <a:r>
              <a:rPr lang="pt-BR" dirty="0" err="1" smtClean="0"/>
              <a:t>subindexação</a:t>
            </a:r>
            <a:r>
              <a:rPr lang="pt-B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Fim das perdas salariais decorrentes da politica</a:t>
            </a:r>
          </a:p>
          <a:p>
            <a:endParaRPr lang="pt-BR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Indexação dos salários a inflação passada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352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7446" y="480056"/>
            <a:ext cx="5860114" cy="510543"/>
          </a:xfrm>
        </p:spPr>
        <p:txBody>
          <a:bodyPr/>
          <a:lstStyle/>
          <a:p>
            <a:pPr algn="ctr"/>
            <a:r>
              <a:rPr lang="pt-BR" dirty="0" smtClean="0"/>
              <a:t>Outros elementos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74904" y="1600200"/>
            <a:ext cx="4956048" cy="50109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000" dirty="0" smtClean="0"/>
              <a:t>   Cambio</a:t>
            </a:r>
          </a:p>
          <a:p>
            <a:pPr marL="0" indent="0">
              <a:buNone/>
            </a:pPr>
            <a:endParaRPr lang="pt-BR" sz="3000" dirty="0" smtClean="0"/>
          </a:p>
          <a:p>
            <a:pPr lvl="1"/>
            <a:r>
              <a:rPr lang="pt-BR" sz="2600" dirty="0"/>
              <a:t>A política cambial tinha como </a:t>
            </a:r>
            <a:r>
              <a:rPr lang="pt-BR" sz="2600" dirty="0" smtClean="0"/>
              <a:t>principais diretrizes a </a:t>
            </a:r>
            <a:r>
              <a:rPr lang="pt-BR" sz="2600" dirty="0"/>
              <a:t>unificação das diferentes taxas cambiais em um </a:t>
            </a:r>
            <a:r>
              <a:rPr lang="pt-BR" sz="2600" dirty="0" smtClean="0"/>
              <a:t>mercado </a:t>
            </a:r>
            <a:r>
              <a:rPr lang="pt-BR" sz="2600" dirty="0"/>
              <a:t>livre e flexível </a:t>
            </a:r>
            <a:r>
              <a:rPr lang="pt-BR" sz="2600" dirty="0" smtClean="0"/>
              <a:t>e a busca em manter </a:t>
            </a:r>
            <a:r>
              <a:rPr lang="pt-BR" sz="2600" dirty="0"/>
              <a:t>taxas de câmbio realísticas para estimular as exportações. </a:t>
            </a:r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r>
              <a:rPr lang="pt-BR" sz="2600" dirty="0" smtClean="0"/>
              <a:t> Para A. Pastore, até então:</a:t>
            </a:r>
          </a:p>
          <a:p>
            <a:pPr lvl="2"/>
            <a:r>
              <a:rPr lang="pt-BR" sz="2600" dirty="0" smtClean="0"/>
              <a:t>Depreciação </a:t>
            </a:r>
            <a:r>
              <a:rPr lang="pt-BR" sz="2600" dirty="0"/>
              <a:t>do cambio nominal – inicialmente leva a depreciação do cambio real com pouco efeito sobre preços </a:t>
            </a:r>
            <a:endParaRPr lang="pt-BR" sz="2600" dirty="0" smtClean="0"/>
          </a:p>
          <a:p>
            <a:pPr lvl="2"/>
            <a:r>
              <a:rPr lang="pt-BR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</a:t>
            </a:r>
            <a:r>
              <a:rPr lang="pt-BR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pt-BR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dirty="0" smtClean="0"/>
              <a:t>baixo </a:t>
            </a:r>
          </a:p>
          <a:p>
            <a:pPr lvl="3"/>
            <a:r>
              <a:rPr lang="pt-BR" sz="2400" dirty="0" smtClean="0"/>
              <a:t>vai aumentar depois 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30240" y="1740843"/>
            <a:ext cx="5886200" cy="487026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  Divida externa 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 smtClean="0"/>
              <a:t>Segundo o PAEG o </a:t>
            </a:r>
            <a:r>
              <a:rPr lang="pt-BR" dirty="0"/>
              <a:t>principal problema não era o tamanho da dívida externa, mas sim o fato de 48% de seus encargos estarem concentrados nos anos de 1964 e 1965. </a:t>
            </a:r>
            <a:endParaRPr lang="pt-BR" dirty="0" smtClean="0"/>
          </a:p>
          <a:p>
            <a:pPr lvl="1"/>
            <a:r>
              <a:rPr lang="pt-BR" dirty="0" smtClean="0"/>
              <a:t>Diante </a:t>
            </a:r>
            <a:r>
              <a:rPr lang="pt-BR" dirty="0"/>
              <a:t>deste contexto, o documento enaltecia os esforços de renegociação da dívida externa que vinham sendo feitos desde o início do governo de Castello Branco no primeiro semestre de 1964, apontando para o sucesso das missões junto aos credores norte-americanos, europeus e aos </a:t>
            </a:r>
            <a:r>
              <a:rPr lang="pt-BR" dirty="0" smtClean="0"/>
              <a:t>japoneses</a:t>
            </a:r>
          </a:p>
          <a:p>
            <a:pPr lvl="1"/>
            <a:r>
              <a:rPr lang="pt-BR" dirty="0"/>
              <a:t>o programa propunha uma nova Lei de Remessa de Lucros que retirasse controles sobre o movimento de capital estrangeiro e facilitasse a atração destes capitais </a:t>
            </a:r>
            <a:endParaRPr lang="pt-BR" dirty="0"/>
          </a:p>
          <a:p>
            <a:pPr lvl="1"/>
            <a:r>
              <a:rPr lang="pt-BR" dirty="0" smtClean="0"/>
              <a:t>Brasil recebe recursos vultuosos em 1965</a:t>
            </a:r>
          </a:p>
          <a:p>
            <a:pPr lvl="2"/>
            <a:r>
              <a:rPr lang="pt-BR" dirty="0" smtClean="0"/>
              <a:t> EUA (AID) e </a:t>
            </a:r>
            <a:r>
              <a:rPr lang="pt-BR" dirty="0" err="1" smtClean="0"/>
              <a:t>tb</a:t>
            </a:r>
            <a:r>
              <a:rPr lang="pt-BR" dirty="0" smtClean="0"/>
              <a:t> investimento externo direto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691" y="104502"/>
            <a:ext cx="1497102" cy="17721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362406" y="1753585"/>
            <a:ext cx="1088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US AID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6268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6765" y="28521"/>
            <a:ext cx="10972800" cy="114300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Plantagenet Cherokee"/>
              </a:rPr>
              <a:t>A </a:t>
            </a:r>
            <a:r>
              <a:rPr lang="en-GB" dirty="0" err="1">
                <a:latin typeface="Plantagenet Cherokee"/>
              </a:rPr>
              <a:t>inflação</a:t>
            </a:r>
            <a:r>
              <a:rPr lang="en-GB" dirty="0">
                <a:latin typeface="Plantagenet Cherokee"/>
              </a:rPr>
              <a:t> </a:t>
            </a:r>
            <a:r>
              <a:rPr lang="en-GB" dirty="0" smtClean="0">
                <a:latin typeface="Plantagenet Cherokee"/>
              </a:rPr>
              <a:t>se </a:t>
            </a:r>
            <a:r>
              <a:rPr lang="en-GB" dirty="0" err="1" smtClean="0">
                <a:latin typeface="Plantagenet Cherokee"/>
              </a:rPr>
              <a:t>reduziu</a:t>
            </a:r>
            <a:r>
              <a:rPr lang="en-GB" dirty="0" smtClean="0">
                <a:latin typeface="Plantagenet Cherokee"/>
              </a:rPr>
              <a:t> …</a:t>
            </a:r>
            <a:endParaRPr lang="en-GB" dirty="0">
              <a:latin typeface="Plantagenet Cherokee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5290" y="896502"/>
            <a:ext cx="11715750" cy="43711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Euphemia"/>
              </a:rPr>
              <a:t>Mas a </a:t>
            </a:r>
            <a:r>
              <a:rPr lang="en-GB" sz="2000" dirty="0" err="1" smtClean="0">
                <a:latin typeface="Euphemia"/>
              </a:rPr>
              <a:t>redução</a:t>
            </a:r>
            <a:r>
              <a:rPr lang="en-GB" sz="2000" dirty="0" smtClean="0">
                <a:latin typeface="Euphemia"/>
              </a:rPr>
              <a:t> é </a:t>
            </a:r>
            <a:r>
              <a:rPr lang="en-GB" sz="2000" dirty="0" err="1" smtClean="0">
                <a:latin typeface="Euphemia"/>
              </a:rPr>
              <a:t>menor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>
                <a:latin typeface="Euphemia"/>
              </a:rPr>
              <a:t>que a </a:t>
            </a:r>
            <a:r>
              <a:rPr lang="en-GB" sz="2000" dirty="0" err="1" smtClean="0">
                <a:latin typeface="Euphemia"/>
              </a:rPr>
              <a:t>planejada</a:t>
            </a:r>
            <a:r>
              <a:rPr lang="en-GB" sz="2000" dirty="0" smtClean="0">
                <a:latin typeface="Euphemia"/>
              </a:rPr>
              <a:t> (</a:t>
            </a:r>
            <a:r>
              <a:rPr lang="en-GB" sz="2000" dirty="0" err="1" smtClean="0">
                <a:latin typeface="Euphemia"/>
              </a:rPr>
              <a:t>planejamento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não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busca</a:t>
            </a:r>
            <a:r>
              <a:rPr lang="en-GB" sz="2000" dirty="0" smtClean="0">
                <a:latin typeface="Euphemia"/>
              </a:rPr>
              <a:t> um </a:t>
            </a:r>
            <a:r>
              <a:rPr lang="en-GB" sz="2000" dirty="0" err="1" smtClean="0">
                <a:latin typeface="Euphemia"/>
              </a:rPr>
              <a:t>tratamento</a:t>
            </a:r>
            <a:r>
              <a:rPr lang="en-GB" sz="2000" dirty="0" smtClean="0">
                <a:latin typeface="Euphemia"/>
              </a:rPr>
              <a:t> de </a:t>
            </a:r>
            <a:r>
              <a:rPr lang="en-GB" sz="2000" dirty="0" err="1" smtClean="0">
                <a:latin typeface="Euphemia"/>
              </a:rPr>
              <a:t>choque</a:t>
            </a:r>
            <a:r>
              <a:rPr lang="en-GB" sz="2000" dirty="0" smtClean="0">
                <a:latin typeface="Euphemia"/>
              </a:rPr>
              <a:t>, </a:t>
            </a:r>
            <a:r>
              <a:rPr lang="en-GB" sz="2000" dirty="0" err="1" smtClean="0">
                <a:latin typeface="Euphemia"/>
              </a:rPr>
              <a:t>além</a:t>
            </a:r>
            <a:r>
              <a:rPr lang="en-GB" sz="2000" dirty="0" smtClean="0">
                <a:latin typeface="Euphemia"/>
              </a:rPr>
              <a:t> de </a:t>
            </a:r>
            <a:r>
              <a:rPr lang="en-GB" sz="2000" dirty="0" err="1" smtClean="0">
                <a:latin typeface="Euphemia"/>
              </a:rPr>
              <a:t>incluir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uma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inflação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corretiva</a:t>
            </a:r>
            <a:r>
              <a:rPr lang="en-GB" sz="2000" dirty="0" smtClean="0">
                <a:latin typeface="Euphemia"/>
              </a:rPr>
              <a:t>) </a:t>
            </a:r>
          </a:p>
          <a:p>
            <a:pPr marL="800100" lvl="2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 smtClean="0"/>
              <a:t>Já </a:t>
            </a:r>
            <a:r>
              <a:rPr lang="pt-BR" sz="1800" dirty="0"/>
              <a:t>havia alguma inercia antes de 64 </a:t>
            </a:r>
            <a:r>
              <a:rPr lang="pt-BR" sz="1800" dirty="0" smtClean="0"/>
              <a:t>(Pastore: auto </a:t>
            </a:r>
            <a:r>
              <a:rPr lang="pt-BR" sz="1800" dirty="0" err="1"/>
              <a:t>regressividade</a:t>
            </a:r>
            <a:r>
              <a:rPr lang="pt-BR" sz="1800" dirty="0"/>
              <a:t> estacionaria) </a:t>
            </a:r>
          </a:p>
          <a:p>
            <a:pPr lvl="2"/>
            <a:r>
              <a:rPr lang="pt-BR" sz="1800" dirty="0"/>
              <a:t>Grau de persistência menor que </a:t>
            </a:r>
            <a:r>
              <a:rPr lang="pt-BR" sz="1800" dirty="0" smtClean="0"/>
              <a:t>1, </a:t>
            </a:r>
            <a:r>
              <a:rPr lang="pt-BR" sz="1800" dirty="0"/>
              <a:t>mas diferente de zero (praticas monopolistas ou indexação informal</a:t>
            </a:r>
            <a:r>
              <a:rPr lang="pt-BR" sz="1800" dirty="0" smtClean="0"/>
              <a:t>)</a:t>
            </a:r>
          </a:p>
          <a:p>
            <a:pPr lvl="2"/>
            <a:r>
              <a:rPr lang="pt-BR" sz="1800" dirty="0" smtClean="0"/>
              <a:t>Esta persistência se eleva em 64 , mas ganha força em 1968</a:t>
            </a:r>
            <a:endParaRPr lang="pt-BR" sz="1800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dirty="0" smtClean="0">
                <a:latin typeface="Euphemia"/>
              </a:rPr>
              <a:t> </a:t>
            </a:r>
            <a:r>
              <a:rPr lang="en-GB" dirty="0" smtClean="0">
                <a:latin typeface="Euphemia"/>
              </a:rPr>
              <a:t>Este </a:t>
            </a:r>
            <a:r>
              <a:rPr lang="en-GB" dirty="0" err="1">
                <a:latin typeface="Euphemia"/>
              </a:rPr>
              <a:t>resultado</a:t>
            </a:r>
            <a:r>
              <a:rPr lang="en-GB" dirty="0">
                <a:latin typeface="Euphemia"/>
              </a:rPr>
              <a:t> se </a:t>
            </a:r>
            <a:r>
              <a:rPr lang="en-GB" dirty="0" err="1">
                <a:latin typeface="Euphemia"/>
              </a:rPr>
              <a:t>deve</a:t>
            </a:r>
            <a:r>
              <a:rPr lang="en-GB" dirty="0">
                <a:latin typeface="Euphemia"/>
              </a:rPr>
              <a:t> </a:t>
            </a:r>
            <a:r>
              <a:rPr lang="en-GB" dirty="0" err="1" smtClean="0">
                <a:latin typeface="Euphemia"/>
              </a:rPr>
              <a:t>em</a:t>
            </a:r>
            <a:r>
              <a:rPr lang="en-GB" dirty="0" smtClean="0">
                <a:latin typeface="Euphemia"/>
              </a:rPr>
              <a:t> </a:t>
            </a:r>
            <a:r>
              <a:rPr lang="en-GB" dirty="0">
                <a:latin typeface="Euphemia"/>
              </a:rPr>
              <a:t>parte à </a:t>
            </a:r>
            <a:r>
              <a:rPr lang="en-GB" dirty="0" err="1">
                <a:latin typeface="Euphemia"/>
              </a:rPr>
              <a:t>própria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retração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nas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taxas</a:t>
            </a:r>
            <a:r>
              <a:rPr lang="en-GB" dirty="0">
                <a:latin typeface="Euphemia"/>
              </a:rPr>
              <a:t> de </a:t>
            </a:r>
            <a:r>
              <a:rPr lang="en-GB" dirty="0" err="1">
                <a:latin typeface="Euphemia"/>
              </a:rPr>
              <a:t>crescimento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econômico</a:t>
            </a:r>
            <a:endParaRPr lang="en-GB" dirty="0">
              <a:latin typeface="Euphemia"/>
            </a:endParaRPr>
          </a:p>
          <a:p>
            <a:pPr marL="1109663" lvl="2" indent="-285750" eaLnBrk="1" hangingPunct="1"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latin typeface="Euphemia"/>
              </a:rPr>
              <a:t>Stop and go no PAEG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err="1">
                <a:latin typeface="Euphemia"/>
              </a:rPr>
              <a:t>Quebras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principalmente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em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pequenas</a:t>
            </a:r>
            <a:r>
              <a:rPr lang="en-GB" sz="1800" dirty="0">
                <a:latin typeface="Euphemia"/>
              </a:rPr>
              <a:t> e </a:t>
            </a:r>
            <a:r>
              <a:rPr lang="en-GB" sz="1800" dirty="0" err="1">
                <a:latin typeface="Euphemia"/>
              </a:rPr>
              <a:t>médias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empresas</a:t>
            </a:r>
            <a:endParaRPr lang="en-GB" sz="1800" dirty="0">
              <a:latin typeface="Euphemia"/>
            </a:endParaRP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latin typeface="Euphemia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259" y="3981777"/>
            <a:ext cx="10467975" cy="257175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</p:spPr>
      </p:pic>
      <p:sp>
        <p:nvSpPr>
          <p:cNvPr id="2" name="Chave Esquerda 1"/>
          <p:cNvSpPr/>
          <p:nvPr/>
        </p:nvSpPr>
        <p:spPr>
          <a:xfrm>
            <a:off x="3653040" y="5058809"/>
            <a:ext cx="130628" cy="794975"/>
          </a:xfrm>
          <a:prstGeom prst="leftBrac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866354" y="5259771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4,2%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9234713" y="5066964"/>
            <a:ext cx="182880" cy="770709"/>
          </a:xfrm>
          <a:prstGeom prst="leftBrace">
            <a:avLst>
              <a:gd name="adj1" fmla="val 8333"/>
              <a:gd name="adj2" fmla="val 51409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326143" y="5267652"/>
            <a:ext cx="90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57,3%</a:t>
            </a:r>
            <a:endParaRPr lang="pt-B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Conclusão: </a:t>
            </a:r>
            <a:r>
              <a:rPr lang="pt-BR" dirty="0"/>
              <a:t>PAEG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789" y="1691640"/>
            <a:ext cx="10364724" cy="5038344"/>
          </a:xfrm>
        </p:spPr>
        <p:txBody>
          <a:bodyPr>
            <a:normAutofit/>
          </a:bodyPr>
          <a:lstStyle/>
          <a:p>
            <a:r>
              <a:rPr lang="pt-BR" dirty="0" smtClean="0"/>
              <a:t>Ortodoxia e heterodoxia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Gradualismo </a:t>
            </a:r>
          </a:p>
          <a:p>
            <a:r>
              <a:rPr lang="pt-BR" dirty="0" smtClean="0"/>
              <a:t>Mas excesso de demanda </a:t>
            </a:r>
          </a:p>
          <a:p>
            <a:pPr lvl="1"/>
            <a:r>
              <a:rPr lang="pt-BR" dirty="0" smtClean="0"/>
              <a:t>Existe?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Virada 63/64 taxa de crescimento baixa;  ao longo do PAEG retomada (</a:t>
            </a:r>
            <a:r>
              <a:rPr lang="pt-BR" dirty="0"/>
              <a:t>s</a:t>
            </a:r>
            <a:r>
              <a:rPr lang="pt-BR" dirty="0" smtClean="0"/>
              <a:t>top </a:t>
            </a:r>
            <a:r>
              <a:rPr lang="pt-BR" dirty="0" err="1" smtClean="0"/>
              <a:t>and</a:t>
            </a:r>
            <a:r>
              <a:rPr lang="pt-BR" dirty="0" smtClean="0"/>
              <a:t> go 4%)</a:t>
            </a: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/>
            <a:r>
              <a:rPr lang="pt-BR" dirty="0" smtClean="0"/>
              <a:t>Contenção de demanda é importante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Não parece </a:t>
            </a:r>
            <a:r>
              <a:rPr lang="pt-BR" dirty="0"/>
              <a:t>t</a:t>
            </a:r>
            <a:r>
              <a:rPr lang="pt-BR" dirty="0" smtClean="0"/>
              <a:t>er havido ou sido o mais importante, mesmo que efetivamente não parecem ter existido fortes pressões de demanda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 smtClean="0"/>
              <a:t>Quais mecanismo principais de estabilização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Contenção das pressões salariais (arrocho)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Mudanças na pressão do financiamento do déficit, queda e possibilidade de financiamento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Não pressão externa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07" y="222504"/>
            <a:ext cx="3331133" cy="2209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839" y="222504"/>
            <a:ext cx="3680741" cy="22098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152839" y="2368296"/>
            <a:ext cx="4001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Lacerda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,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governador 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da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Guanabara com os militares, um 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dos principais articuladores do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golpe, 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voltou-se contra o regime em 1966 Foto: Agência O Globo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4447032" y="2414462"/>
            <a:ext cx="341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Tropa do Exército em frente do Congresso Nacional.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Foto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: Agência O Globo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703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043" name="Group 83"/>
          <p:cNvGraphicFramePr>
            <a:graphicFrameLocks noGrp="1"/>
          </p:cNvGraphicFramePr>
          <p:nvPr/>
        </p:nvGraphicFramePr>
        <p:xfrm>
          <a:off x="1524000" y="692150"/>
          <a:ext cx="9144000" cy="5400677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757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ALGUNS DADOS MACROECONÔMICOS BÁSICOS: 1947-1980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94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Taxa Média de Crescimento</a:t>
                      </a: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60"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PIB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Indústria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BCND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BK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BI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Governo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Ind.Transf.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1947/55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1955/62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1962/67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1967/73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1973/80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271"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Fonte: Serra (1981)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524000" y="3868738"/>
            <a:ext cx="8886825" cy="436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30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350"/>
            <a:ext cx="10096500" cy="22193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+mj-lt"/>
              </a:rPr>
              <a:t>A crise dos anos 60 e suas explicações</a:t>
            </a:r>
          </a:p>
        </p:txBody>
      </p:sp>
      <p:sp>
        <p:nvSpPr>
          <p:cNvPr id="9218" name="Subtítulo 6"/>
          <p:cNvSpPr>
            <a:spLocks noGrp="1"/>
          </p:cNvSpPr>
          <p:nvPr>
            <p:ph type="subTitle" idx="1"/>
          </p:nvPr>
        </p:nvSpPr>
        <p:spPr bwMode="auto">
          <a:xfrm>
            <a:off x="3886200" y="6049963"/>
            <a:ext cx="6705600" cy="68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5175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92150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ço Reservado para Data 1"/>
          <p:cNvSpPr>
            <a:spLocks noGrp="1"/>
          </p:cNvSpPr>
          <p:nvPr>
            <p:ph type="dt" sz="quarter" idx="4294967295"/>
          </p:nvPr>
        </p:nvSpPr>
        <p:spPr bwMode="auto">
          <a:xfrm>
            <a:off x="1104900" y="6356350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pt-BR" altLang="pt-BR" sz="1200">
                <a:solidFill>
                  <a:schemeClr val="tx2"/>
                </a:solidFill>
                <a:latin typeface="Tw Cen MT"/>
              </a:rPr>
              <a:t>Parte III Capítulo 15</a:t>
            </a:r>
          </a:p>
        </p:txBody>
      </p:sp>
      <p:sp>
        <p:nvSpPr>
          <p:cNvPr id="12290" name="Espaço Reservado para Rodapé 2"/>
          <p:cNvSpPr>
            <a:spLocks noGrp="1"/>
          </p:cNvSpPr>
          <p:nvPr>
            <p:ph type="ftr" sz="quarter" idx="4294967295"/>
          </p:nvPr>
        </p:nvSpPr>
        <p:spPr bwMode="auto">
          <a:xfrm>
            <a:off x="2933700" y="6356350"/>
            <a:ext cx="6324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1200">
                <a:solidFill>
                  <a:schemeClr val="tx2"/>
                </a:solidFill>
                <a:latin typeface="Tw Cen MT"/>
              </a:rPr>
              <a:t>Gremaud, Vasconcellos e Toneto Jr.</a:t>
            </a:r>
          </a:p>
        </p:txBody>
      </p:sp>
      <p:sp>
        <p:nvSpPr>
          <p:cNvPr id="12291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56713" y="6356350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rIns="0" anchor="ctr"/>
          <a:lstStyle/>
          <a:p>
            <a:pPr algn="r"/>
            <a:fld id="{666032D5-361C-4CB1-89B8-E8167C285475}" type="slidenum">
              <a:rPr lang="pt-BR" altLang="pt-BR" sz="1200">
                <a:solidFill>
                  <a:schemeClr val="tx2"/>
                </a:solidFill>
                <a:latin typeface="Tw Cen MT"/>
              </a:rPr>
              <a:pPr algn="r"/>
              <a:t>8</a:t>
            </a:fld>
            <a:endParaRPr lang="pt-BR" altLang="pt-BR" sz="1200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Data 3">
            <a:extLst>
              <a:ext uri="{FF2B5EF4-FFF2-40B4-BE49-F238E27FC236}">
                <a16:creationId xmlns:a16="http://schemas.microsoft.com/office/drawing/2014/main" id="{85FCA3AC-A4AC-41E3-A84E-4AE757DE28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47106" name="Espaço Reservado para Rodapé 4">
            <a:extLst>
              <a:ext uri="{FF2B5EF4-FFF2-40B4-BE49-F238E27FC236}">
                <a16:creationId xmlns:a16="http://schemas.microsoft.com/office/drawing/2014/main" id="{1B7548C4-46AE-4341-A2CA-210D177C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/>
          </a:p>
        </p:txBody>
      </p:sp>
      <p:sp>
        <p:nvSpPr>
          <p:cNvPr id="4403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F2311E77-056D-4A83-95D8-991192D14228}" type="slidenum">
              <a:rPr lang="pt-BR" altLang="pt-BR" sz="120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9</a:t>
            </a:fld>
            <a:endParaRPr lang="pt-BR" altLang="pt-B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4037" name="Rectangle 2"/>
          <p:cNvSpPr>
            <a:spLocks noGrp="1"/>
          </p:cNvSpPr>
          <p:nvPr>
            <p:ph type="title"/>
          </p:nvPr>
        </p:nvSpPr>
        <p:spPr>
          <a:xfrm>
            <a:off x="1865540" y="61098"/>
            <a:ext cx="8715375" cy="935037"/>
          </a:xfrm>
        </p:spPr>
        <p:txBody>
          <a:bodyPr/>
          <a:lstStyle/>
          <a:p>
            <a:pPr eaLnBrk="1" hangingPunct="1"/>
            <a:r>
              <a:rPr lang="pt-BR" altLang="pt-BR" sz="3200" b="1" dirty="0"/>
              <a:t>A Crise dos anos 60 e suas explicações (1)</a:t>
            </a:r>
          </a:p>
        </p:txBody>
      </p:sp>
      <p:sp>
        <p:nvSpPr>
          <p:cNvPr id="44038" name="Rectangle 3"/>
          <p:cNvSpPr>
            <a:spLocks noGrp="1"/>
          </p:cNvSpPr>
          <p:nvPr>
            <p:ph type="body" idx="1"/>
          </p:nvPr>
        </p:nvSpPr>
        <p:spPr>
          <a:xfrm>
            <a:off x="1210491" y="1412876"/>
            <a:ext cx="9710058" cy="46831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</a:rPr>
              <a:t>A</a:t>
            </a:r>
            <a:r>
              <a:rPr lang="pt-BR" altLang="pt-BR" sz="3200" b="1" dirty="0" smtClean="0">
                <a:solidFill>
                  <a:schemeClr val="bg1"/>
                </a:solidFill>
              </a:rPr>
              <a:t>. Instabilidade política </a:t>
            </a:r>
            <a:r>
              <a:rPr lang="pt-BR" altLang="pt-BR" sz="3200" dirty="0" smtClean="0">
                <a:solidFill>
                  <a:schemeClr val="bg1"/>
                </a:solidFill>
              </a:rPr>
              <a:t>do início dos anos 60: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1"/>
                </a:solidFill>
              </a:rPr>
              <a:t>O Presidente Jânio Quadros renuncia depois de 8 meses de mandato e o vice João Goulart enfrenta dificuldades para assumir.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1"/>
                </a:solidFill>
              </a:rPr>
              <a:t>Jango assume em um período de grandes turbulências. O Brasil passa para o regime parlamentarista, que dura um ano e meio, em 1963 o presidencialismo e reestabelecido 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 smtClean="0">
                <a:solidFill>
                  <a:schemeClr val="bg1"/>
                </a:solidFill>
              </a:rPr>
              <a:t>As trocas de presidentes e ministérios impediam a adoção de uma política consistente, dificultando o cálculo econômico e diminuindo os investimentos no país</a:t>
            </a:r>
            <a:r>
              <a:rPr lang="pt-BR" altLang="pt-BR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2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teratura acadêmica 16x9">
  <a:themeElements>
    <a:clrScheme name="1_Literatura acadêmica 16x9 1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FFFFFF"/>
      </a:accent3>
      <a:accent4>
        <a:srgbClr val="443C38"/>
      </a:accent4>
      <a:accent5>
        <a:srgbClr val="B3B1B0"/>
      </a:accent5>
      <a:accent6>
        <a:srgbClr val="62715C"/>
      </a:accent6>
      <a:hlink>
        <a:srgbClr val="59704F"/>
      </a:hlink>
      <a:folHlink>
        <a:srgbClr val="A8A39E"/>
      </a:folHlink>
    </a:clrScheme>
    <a:fontScheme name="1_Literatura acadêmica 16x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iteratura acadêmica 16x9 1">
        <a:dk1>
          <a:srgbClr val="514843"/>
        </a:dk1>
        <a:lt1>
          <a:srgbClr val="FFFFFF"/>
        </a:lt1>
        <a:dk2>
          <a:srgbClr val="000000"/>
        </a:dk2>
        <a:lt2>
          <a:srgbClr val="FFFFF3"/>
        </a:lt2>
        <a:accent1>
          <a:srgbClr val="514843"/>
        </a:accent1>
        <a:accent2>
          <a:srgbClr val="6D7D66"/>
        </a:accent2>
        <a:accent3>
          <a:srgbClr val="FFFFFF"/>
        </a:accent3>
        <a:accent4>
          <a:srgbClr val="443C38"/>
        </a:accent4>
        <a:accent5>
          <a:srgbClr val="B3B1B0"/>
        </a:accent5>
        <a:accent6>
          <a:srgbClr val="62715C"/>
        </a:accent6>
        <a:hlink>
          <a:srgbClr val="59704F"/>
        </a:hlink>
        <a:folHlink>
          <a:srgbClr val="A8A3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Literatura acadêmica 16x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2313</Words>
  <Application>Microsoft Office PowerPoint</Application>
  <PresentationFormat>Widescreen</PresentationFormat>
  <Paragraphs>314</Paragraphs>
  <Slides>38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51" baseType="lpstr">
      <vt:lpstr>Arial</vt:lpstr>
      <vt:lpstr>Calibri</vt:lpstr>
      <vt:lpstr>Euphemia</vt:lpstr>
      <vt:lpstr>Helvetica</vt:lpstr>
      <vt:lpstr>Plantagenet Cherokee</vt:lpstr>
      <vt:lpstr>Tw Cen MT</vt:lpstr>
      <vt:lpstr>Verdana</vt:lpstr>
      <vt:lpstr>Wingdings</vt:lpstr>
      <vt:lpstr>Wingdings 2</vt:lpstr>
      <vt:lpstr>1_Literatura acadêmica 16x9</vt:lpstr>
      <vt:lpstr>Literatura acadêmica 16x9</vt:lpstr>
      <vt:lpstr>Clip</vt:lpstr>
      <vt:lpstr>Gráfico</vt:lpstr>
      <vt:lpstr>AULA 03.   1964 e a estabilização econômica: O PAEG e o Gradualismo</vt:lpstr>
      <vt:lpstr>Apresentação do PowerPoint</vt:lpstr>
      <vt:lpstr>Apresentação do PowerPoint</vt:lpstr>
      <vt:lpstr>Apresentação do PowerPoint</vt:lpstr>
      <vt:lpstr>A crise dos anos 60 e suas explicações</vt:lpstr>
      <vt:lpstr>Apresentação do PowerPoint</vt:lpstr>
      <vt:lpstr>Apresentação do PowerPoint</vt:lpstr>
      <vt:lpstr>Apresentação do PowerPoint</vt:lpstr>
      <vt:lpstr>A Crise dos anos 60 e suas explicações (1)</vt:lpstr>
      <vt:lpstr>A Crise dos anos 60 e suas explicações (2)</vt:lpstr>
      <vt:lpstr>A Crise dos anos 60 e suas explicações (3)</vt:lpstr>
      <vt:lpstr>A Crise dos anos 60 e suas explicações 4</vt:lpstr>
      <vt:lpstr>A Crise dos anos 60 e suas explicações (5)</vt:lpstr>
      <vt:lpstr>A Crise dos anos 60 e suas explicações (6)</vt:lpstr>
      <vt:lpstr>O Golpe Militar  de 1964</vt:lpstr>
      <vt:lpstr>Apresentação do PowerPoint</vt:lpstr>
      <vt:lpstr>Apresentação do PowerPoint</vt:lpstr>
      <vt:lpstr>O Estado Autoritário</vt:lpstr>
      <vt:lpstr>Projeto agrarista (liberal) x Brasil Potencia</vt:lpstr>
      <vt:lpstr>O início dos Governos Militares e a economia </vt:lpstr>
      <vt:lpstr>Apresentação do PowerPoint</vt:lpstr>
      <vt:lpstr>Apresentação do PowerPoint</vt:lpstr>
      <vt:lpstr>PAEG</vt:lpstr>
      <vt:lpstr>O diagnóstico da inflação</vt:lpstr>
      <vt:lpstr>O diagnóstico da inflação</vt:lpstr>
      <vt:lpstr>Heterodoxia: Uma “nova” atitude frente à inflação:</vt:lpstr>
      <vt:lpstr>Até onde o PAEG é um plano heterodoxo ?</vt:lpstr>
      <vt:lpstr>Apresentação do PowerPoint</vt:lpstr>
      <vt:lpstr>Apresentação do PowerPoint</vt:lpstr>
      <vt:lpstr>Brasil: Inflação (1973 – 1985) Taxas anuais (%)</vt:lpstr>
      <vt:lpstr>Apresentação do PowerPoint</vt:lpstr>
      <vt:lpstr>As principais medidas estabilizadoras do PAEG: (o lado ortodoxo)</vt:lpstr>
      <vt:lpstr>Política salarial no Paeg</vt:lpstr>
      <vt:lpstr>Salário mínimo real</vt:lpstr>
      <vt:lpstr>Política salarial no Paeg</vt:lpstr>
      <vt:lpstr>Outros elementos </vt:lpstr>
      <vt:lpstr>A inflação se reduziu …</vt:lpstr>
      <vt:lpstr>Conclusão: PAEG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51</cp:revision>
  <dcterms:created xsi:type="dcterms:W3CDTF">2013-04-05T19:49:59Z</dcterms:created>
  <dcterms:modified xsi:type="dcterms:W3CDTF">2020-08-25T00:27:23Z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