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44" r:id="rId3"/>
    <p:sldId id="259" r:id="rId4"/>
    <p:sldId id="267" r:id="rId5"/>
    <p:sldId id="345" r:id="rId6"/>
    <p:sldId id="346" r:id="rId7"/>
    <p:sldId id="312" r:id="rId8"/>
    <p:sldId id="313" r:id="rId9"/>
    <p:sldId id="316" r:id="rId10"/>
    <p:sldId id="315" r:id="rId11"/>
    <p:sldId id="314" r:id="rId12"/>
    <p:sldId id="317" r:id="rId13"/>
    <p:sldId id="318" r:id="rId14"/>
    <p:sldId id="31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19" r:id="rId23"/>
    <p:sldId id="329" r:id="rId24"/>
    <p:sldId id="331" r:id="rId25"/>
    <p:sldId id="330" r:id="rId26"/>
    <p:sldId id="332" r:id="rId27"/>
    <p:sldId id="333" r:id="rId28"/>
    <p:sldId id="320" r:id="rId29"/>
    <p:sldId id="306" r:id="rId30"/>
    <p:sldId id="334" r:id="rId31"/>
    <p:sldId id="335" r:id="rId32"/>
    <p:sldId id="336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4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3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emf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8.png"/><Relationship Id="rId4" Type="http://schemas.openxmlformats.org/officeDocument/2006/relationships/image" Target="../media/image61.png"/><Relationship Id="rId9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aQf6Q8t1FQ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H3. Material elástico-linear (lei de Hooke)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38D3BB-92BB-4747-A16A-C567AEB1D04B}"/>
                  </a:ext>
                </a:extLst>
              </p:cNvPr>
              <p:cNvSpPr txBox="1"/>
              <p:nvPr/>
            </p:nvSpPr>
            <p:spPr>
              <a:xfrm>
                <a:off x="1669001" y="2482334"/>
                <a:ext cx="11961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38D3BB-92BB-4747-A16A-C567AEB1D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82334"/>
                <a:ext cx="11961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23497ED8-EC13-4129-94BF-125E1E010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600" y="2479933"/>
            <a:ext cx="7543800" cy="2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/>
              <a:t> Campos reais de tensão e deformação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815A4BE-0954-4518-AB68-988E3AC2A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081" y="2095969"/>
            <a:ext cx="3553239" cy="37009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AF1C98-0E56-4A11-9BA0-FC3D7F1CE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081" y="2095969"/>
            <a:ext cx="8673834" cy="37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Deslocamentos em sistemas isostáticos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para cálculo dos deslocamentos axiais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 Reações de apoio e esforço normal interno (N)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2. Variação de comprimento dos segmentos (</a:t>
            </a:r>
            <a:r>
              <a:rPr lang="el-GR" sz="2200" dirty="0"/>
              <a:t>Δ</a:t>
            </a:r>
            <a:r>
              <a:rPr lang="pt-BR" sz="2200" dirty="0"/>
              <a:t>L)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3. Compatibilidade geométrica (relação </a:t>
            </a:r>
            <a:r>
              <a:rPr lang="el-GR" sz="2200" dirty="0"/>
              <a:t>δ</a:t>
            </a:r>
            <a:r>
              <a:rPr lang="pt-BR" sz="2200" dirty="0"/>
              <a:t>-</a:t>
            </a:r>
            <a:r>
              <a:rPr lang="el-GR" sz="2200" dirty="0"/>
              <a:t>Δ</a:t>
            </a:r>
            <a:r>
              <a:rPr lang="pt-BR" sz="2200" dirty="0"/>
              <a:t>L)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3474E0D-0254-44E9-8610-C3E8166A4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532" y="1687315"/>
            <a:ext cx="2423640" cy="348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8E9D937-B8DF-4663-ADFD-FF1FA442389C}"/>
                  </a:ext>
                </a:extLst>
              </p:cNvPr>
              <p:cNvSpPr txBox="1"/>
              <p:nvPr/>
            </p:nvSpPr>
            <p:spPr>
              <a:xfrm>
                <a:off x="1757254" y="4100920"/>
                <a:ext cx="95227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8E9D937-B8DF-4663-ADFD-FF1FA4423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254" y="4100920"/>
                <a:ext cx="9522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39B66A-63F8-4624-AA16-00150D52192C}"/>
                  </a:ext>
                </a:extLst>
              </p:cNvPr>
              <p:cNvSpPr txBox="1"/>
              <p:nvPr/>
            </p:nvSpPr>
            <p:spPr>
              <a:xfrm>
                <a:off x="3329487" y="3954374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39B66A-63F8-4624-AA16-00150D521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487" y="3954374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9B978C1-D9F0-4ACE-96F1-304406E4AB32}"/>
                  </a:ext>
                </a:extLst>
              </p:cNvPr>
              <p:cNvSpPr txBox="1"/>
              <p:nvPr/>
            </p:nvSpPr>
            <p:spPr>
              <a:xfrm>
                <a:off x="2049106" y="4999200"/>
                <a:ext cx="23266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9B978C1-D9F0-4ACE-96F1-304406E4A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06" y="4999200"/>
                <a:ext cx="232664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01D58AE-57C4-4C40-9DAD-27B9423D1063}"/>
                  </a:ext>
                </a:extLst>
              </p:cNvPr>
              <p:cNvSpPr txBox="1"/>
              <p:nvPr/>
            </p:nvSpPr>
            <p:spPr>
              <a:xfrm>
                <a:off x="4459647" y="4999747"/>
                <a:ext cx="29057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01D58AE-57C4-4C40-9DAD-27B9423D1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647" y="4999747"/>
                <a:ext cx="290576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Deslocamentos em sistemas isostáticos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Problemas analisados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 Barras com segmentos unidirecionais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2. Hastes acopladas a elemento rígido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3. Treliça plana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1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 gráfico do deslocamento axial para a barra da figura sabendo que ela é feita de aço (E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).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 </a:t>
            </a:r>
            <a:r>
              <a:rPr lang="pt-BR" sz="2000" dirty="0" err="1"/>
              <a:t>psi</a:t>
            </a:r>
            <a:r>
              <a:rPr lang="pt-BR" sz="2000" dirty="0"/>
              <a:t> = 1 </a:t>
            </a:r>
            <a:r>
              <a:rPr lang="pt-BR" sz="2000" dirty="0" err="1"/>
              <a:t>lb</a:t>
            </a:r>
            <a:r>
              <a:rPr lang="pt-BR" sz="2000" dirty="0"/>
              <a:t>/in²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 kip = 1000 </a:t>
            </a:r>
            <a:r>
              <a:rPr lang="pt-BR" sz="2000" dirty="0" err="1"/>
              <a:t>lb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769" y="2938716"/>
            <a:ext cx="4770871" cy="22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Esforço normal interno (N)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5773B56-3498-4C09-91D3-73170289D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979515"/>
            <a:ext cx="3868199" cy="3797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B0D9E45-8239-456D-B339-78524AEC3888}"/>
                  </a:ext>
                </a:extLst>
              </p:cNvPr>
              <p:cNvSpPr txBox="1"/>
              <p:nvPr/>
            </p:nvSpPr>
            <p:spPr>
              <a:xfrm>
                <a:off x="5912527" y="3228945"/>
                <a:ext cx="325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𝑘𝑖𝑝𝑠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30000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B0D9E45-8239-456D-B339-78524AEC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3228945"/>
                <a:ext cx="3251200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9A7636-1474-46E8-AD6F-CF56F6AD36D9}"/>
                  </a:ext>
                </a:extLst>
              </p:cNvPr>
              <p:cNvSpPr txBox="1"/>
              <p:nvPr/>
            </p:nvSpPr>
            <p:spPr>
              <a:xfrm>
                <a:off x="5912527" y="4041996"/>
                <a:ext cx="3596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=−15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𝑘𝑖𝑝𝑠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−15000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9A7636-1474-46E8-AD6F-CF56F6AD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4041996"/>
                <a:ext cx="3596640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7E8FF4F-B598-455D-AE7D-B03C78D6B69D}"/>
                  </a:ext>
                </a:extLst>
              </p:cNvPr>
              <p:cNvSpPr txBox="1"/>
              <p:nvPr/>
            </p:nvSpPr>
            <p:spPr>
              <a:xfrm>
                <a:off x="5912527" y="5037472"/>
                <a:ext cx="325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𝑘𝑖𝑝𝑠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60000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7E8FF4F-B598-455D-AE7D-B03C78D6B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5037472"/>
                <a:ext cx="3251200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53D1CDD-D7A6-4752-A304-914978430506}"/>
                  </a:ext>
                </a:extLst>
              </p:cNvPr>
              <p:cNvSpPr txBox="1"/>
              <p:nvPr/>
            </p:nvSpPr>
            <p:spPr>
              <a:xfrm>
                <a:off x="5845946" y="1978355"/>
                <a:ext cx="1940560" cy="912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𝒉𝒐𝒓</m:t>
                              </m:r>
                            </m:sub>
                          </m:sSub>
                        </m:e>
                      </m:nary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53D1CDD-D7A6-4752-A304-914978430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46" y="1978355"/>
                <a:ext cx="1940560" cy="9121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1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Variação de comprimento (E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; 1 </a:t>
            </a:r>
            <a:r>
              <a:rPr lang="pt-BR" sz="2200" dirty="0" err="1"/>
              <a:t>psi</a:t>
            </a:r>
            <a:r>
              <a:rPr lang="pt-BR" sz="2200" dirty="0"/>
              <a:t> = 1 </a:t>
            </a:r>
            <a:r>
              <a:rPr lang="pt-BR" sz="2200" dirty="0" err="1"/>
              <a:t>lb</a:t>
            </a:r>
            <a:r>
              <a:rPr lang="pt-BR" sz="2200" dirty="0"/>
              <a:t>/in²; 1 kip = 1000 </a:t>
            </a:r>
            <a:r>
              <a:rPr lang="pt-BR" sz="2200" dirty="0" err="1"/>
              <a:t>lb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37047"/>
            <a:ext cx="3531043" cy="16994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C5292D-496C-4E7B-AFFC-32CEBAF80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714" y="2237047"/>
            <a:ext cx="5924289" cy="1699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65E6B9E-079C-40F3-A4DC-83F2A673DD26}"/>
                  </a:ext>
                </a:extLst>
              </p:cNvPr>
              <p:cNvSpPr txBox="1"/>
              <p:nvPr/>
            </p:nvSpPr>
            <p:spPr>
              <a:xfrm>
                <a:off x="2345578" y="4274957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65E6B9E-079C-40F3-A4DC-83F2A673D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578" y="4274957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Deslocamentos axiais absolutos (</a:t>
            </a:r>
            <a:r>
              <a:rPr lang="el-GR" sz="2200" i="1" dirty="0"/>
              <a:t>δ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881" y="1651885"/>
            <a:ext cx="4256172" cy="2048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6B45449-7569-48A7-826B-98224DB8AD20}"/>
                  </a:ext>
                </a:extLst>
              </p:cNvPr>
              <p:cNvSpPr txBox="1"/>
              <p:nvPr/>
            </p:nvSpPr>
            <p:spPr>
              <a:xfrm>
                <a:off x="1760442" y="3969925"/>
                <a:ext cx="344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=0,02759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6B45449-7569-48A7-826B-98224DB8A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42" y="3969925"/>
                <a:ext cx="34442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9646E-FE68-44CC-9E1C-D28FDFA912FF}"/>
                  </a:ext>
                </a:extLst>
              </p:cNvPr>
              <p:cNvSpPr txBox="1"/>
              <p:nvPr/>
            </p:nvSpPr>
            <p:spPr>
              <a:xfrm>
                <a:off x="1760442" y="4610400"/>
                <a:ext cx="35329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=−0,0069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9646E-FE68-44CC-9E1C-D28FDFA91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42" y="4610400"/>
                <a:ext cx="353291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036F37B-E328-4363-86CF-717AC28E6EBD}"/>
                  </a:ext>
                </a:extLst>
              </p:cNvPr>
              <p:cNvSpPr txBox="1"/>
              <p:nvPr/>
            </p:nvSpPr>
            <p:spPr>
              <a:xfrm>
                <a:off x="1760441" y="5250875"/>
                <a:ext cx="35329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=0,05517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036F37B-E328-4363-86CF-717AC28E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41" y="5250875"/>
                <a:ext cx="353291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760E33A-79BE-4C95-957C-324080C1CD3A}"/>
              </a:ext>
            </a:extLst>
          </p:cNvPr>
          <p:cNvCxnSpPr/>
          <p:nvPr/>
        </p:nvCxnSpPr>
        <p:spPr>
          <a:xfrm flipV="1">
            <a:off x="3279994" y="3967412"/>
            <a:ext cx="405136" cy="405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8BD50ED-9173-411A-85D4-58552C1B66FF}"/>
                  </a:ext>
                </a:extLst>
              </p:cNvPr>
              <p:cNvSpPr txBox="1"/>
              <p:nvPr/>
            </p:nvSpPr>
            <p:spPr>
              <a:xfrm>
                <a:off x="5374640" y="3966933"/>
                <a:ext cx="403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=0,02759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𝑑𝑖𝑟𝑒𝑖𝑡𝑎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8BD50ED-9173-411A-85D4-58552C1B6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40" y="3966933"/>
                <a:ext cx="4030760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A9C5851-D7F3-4EBB-BD91-3AEAB7376ABA}"/>
                  </a:ext>
                </a:extLst>
              </p:cNvPr>
              <p:cNvSpPr txBox="1"/>
              <p:nvPr/>
            </p:nvSpPr>
            <p:spPr>
              <a:xfrm>
                <a:off x="5413900" y="4610400"/>
                <a:ext cx="3952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=0,02069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𝑑𝑖𝑟𝑒𝑖𝑡𝑎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A9C5851-D7F3-4EBB-BD91-3AEAB7376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00" y="4610400"/>
                <a:ext cx="3952240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4463172-5AF5-4973-8838-E0B9456ABDFD}"/>
                  </a:ext>
                </a:extLst>
              </p:cNvPr>
              <p:cNvSpPr txBox="1"/>
              <p:nvPr/>
            </p:nvSpPr>
            <p:spPr>
              <a:xfrm>
                <a:off x="5413900" y="5245023"/>
                <a:ext cx="403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=0,07586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𝑑𝑖𝑟𝑒𝑖𝑡𝑎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4463172-5AF5-4973-8838-E0B9456AB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00" y="5245023"/>
                <a:ext cx="4030760" cy="400110"/>
              </a:xfrm>
              <a:prstGeom prst="rect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Regra da orientação do eixo axial (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2233207-D87B-4B24-98EE-3DDCDBAC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361" y="2296160"/>
            <a:ext cx="2577879" cy="1392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E5476A1-6F59-4BFB-969A-CBFA0D9D6824}"/>
                  </a:ext>
                </a:extLst>
              </p:cNvPr>
              <p:cNvSpPr txBox="1"/>
              <p:nvPr/>
            </p:nvSpPr>
            <p:spPr>
              <a:xfrm>
                <a:off x="5105400" y="2822545"/>
                <a:ext cx="198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E5476A1-6F59-4BFB-969A-CBFA0D9D6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22545"/>
                <a:ext cx="19812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086AE3DA-0125-41F5-85D2-0C4FB27BA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61" y="4004078"/>
            <a:ext cx="2577878" cy="1392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C67A56D-BB38-4172-86FA-2D3BD0930A91}"/>
                  </a:ext>
                </a:extLst>
              </p:cNvPr>
              <p:cNvSpPr txBox="1"/>
              <p:nvPr/>
            </p:nvSpPr>
            <p:spPr>
              <a:xfrm>
                <a:off x="5105400" y="4500384"/>
                <a:ext cx="1889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C67A56D-BB38-4172-86FA-2D3BD0930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500384"/>
                <a:ext cx="18897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Caso geral de barra sob carga axial (termo N/EA variável ao longo de 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2233207-D87B-4B24-98EE-3DDCDBAC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47743"/>
            <a:ext cx="2577879" cy="1392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7AF6984-9F9F-4C7A-B713-C93406841BEA}"/>
                  </a:ext>
                </a:extLst>
              </p:cNvPr>
              <p:cNvSpPr txBox="1"/>
              <p:nvPr/>
            </p:nvSpPr>
            <p:spPr>
              <a:xfrm>
                <a:off x="2304000" y="4078884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7AF6984-9F9F-4C7A-B713-C93406841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000" y="4078884"/>
                <a:ext cx="1307879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E56DD1B-8517-4583-9437-7CBE175B7697}"/>
                  </a:ext>
                </a:extLst>
              </p:cNvPr>
              <p:cNvSpPr txBox="1"/>
              <p:nvPr/>
            </p:nvSpPr>
            <p:spPr>
              <a:xfrm>
                <a:off x="4805680" y="2347743"/>
                <a:ext cx="3870960" cy="1088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𝑁𝐿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E56DD1B-8517-4583-9437-7CBE175B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80" y="2347743"/>
                <a:ext cx="3870960" cy="1088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8689861-62A5-4CAE-8932-6ABC44F8C75D}"/>
                  </a:ext>
                </a:extLst>
              </p:cNvPr>
              <p:cNvSpPr txBox="1"/>
              <p:nvPr/>
            </p:nvSpPr>
            <p:spPr>
              <a:xfrm>
                <a:off x="4805680" y="3650510"/>
                <a:ext cx="3515360" cy="804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→0⇒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𝑆𝑒𝑔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8689861-62A5-4CAE-8932-6ABC44F8C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80" y="3650510"/>
                <a:ext cx="3515360" cy="8040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A25E155-FA54-4E0A-A36B-9B0CCE04B7E9}"/>
                  </a:ext>
                </a:extLst>
              </p:cNvPr>
              <p:cNvSpPr txBox="1"/>
              <p:nvPr/>
            </p:nvSpPr>
            <p:spPr>
              <a:xfrm>
                <a:off x="4805680" y="4739550"/>
                <a:ext cx="2751040" cy="853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A25E155-FA54-4E0A-A36B-9B0CCE0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80" y="4739550"/>
                <a:ext cx="2751040" cy="8538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3. Elasticidade linear (lei de Hooke)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056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Gráfico </a:t>
            </a:r>
            <a:r>
              <a:rPr lang="el-GR" sz="2200" i="1" dirty="0"/>
              <a:t>δ</a:t>
            </a:r>
            <a:r>
              <a:rPr lang="pt-BR" sz="2200" dirty="0"/>
              <a:t> (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20085"/>
            <a:ext cx="4256172" cy="2048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710BD3-8954-4BF5-95B3-B4E2F098949A}"/>
                  </a:ext>
                </a:extLst>
              </p:cNvPr>
              <p:cNvSpPr txBox="1"/>
              <p:nvPr/>
            </p:nvSpPr>
            <p:spPr>
              <a:xfrm>
                <a:off x="5912526" y="2453765"/>
                <a:ext cx="432875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710BD3-8954-4BF5-95B3-B4E2F0989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6" y="2453765"/>
                <a:ext cx="4328753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8D4EA9E-E3B8-4309-A180-DF86B1A113C4}"/>
              </a:ext>
            </a:extLst>
          </p:cNvPr>
          <p:cNvCxnSpPr/>
          <p:nvPr/>
        </p:nvCxnSpPr>
        <p:spPr>
          <a:xfrm flipV="1">
            <a:off x="7506554" y="2453765"/>
            <a:ext cx="405136" cy="405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78A5149-C21A-4F85-BD6B-7875780758FC}"/>
                  </a:ext>
                </a:extLst>
              </p:cNvPr>
              <p:cNvSpPr txBox="1"/>
              <p:nvPr/>
            </p:nvSpPr>
            <p:spPr>
              <a:xfrm>
                <a:off x="5912527" y="3212683"/>
                <a:ext cx="3119120" cy="82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78A5149-C21A-4F85-BD6B-787578075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3212683"/>
                <a:ext cx="3119120" cy="826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Gráfico </a:t>
            </a:r>
            <a:r>
              <a:rPr lang="el-GR" sz="2200" i="1" dirty="0"/>
              <a:t>δ</a:t>
            </a:r>
            <a:r>
              <a:rPr lang="pt-BR" sz="2200" dirty="0"/>
              <a:t> (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18" y="2230245"/>
            <a:ext cx="3754120" cy="18068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C3B3E5-25FE-45E4-9AA7-D5ED25EA2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099" y="1410342"/>
            <a:ext cx="6092283" cy="41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 deslocamento axial da extremidade livre de uma barra na vertical suspensa na extremidade superior e sob ação do peso próprio.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Densidade volumétrica </a:t>
            </a:r>
            <a:r>
              <a:rPr lang="el-GR" sz="2000" i="1" dirty="0"/>
              <a:t>ρ</a:t>
            </a:r>
            <a:r>
              <a:rPr lang="pt-BR" sz="2000" dirty="0"/>
              <a:t> (kg/m³)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Aceleração da gravidade </a:t>
            </a:r>
            <a:r>
              <a:rPr lang="pt-BR" sz="2000" i="1" dirty="0"/>
              <a:t>g</a:t>
            </a:r>
            <a:r>
              <a:rPr lang="pt-BR" sz="2000" dirty="0"/>
              <a:t> (m/s²)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Comprimento inicial </a:t>
            </a:r>
            <a:r>
              <a:rPr lang="pt-BR" sz="2000" i="1" dirty="0"/>
              <a:t>L</a:t>
            </a:r>
            <a:r>
              <a:rPr lang="pt-BR" sz="2000" dirty="0"/>
              <a:t> (m)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Módulo de Young </a:t>
            </a:r>
            <a:r>
              <a:rPr lang="pt-BR" sz="2000" i="1" dirty="0"/>
              <a:t>E </a:t>
            </a:r>
            <a:r>
              <a:rPr lang="pt-BR" sz="2000" dirty="0"/>
              <a:t>(</a:t>
            </a:r>
            <a:r>
              <a:rPr lang="pt-BR" sz="2000" dirty="0" err="1"/>
              <a:t>Pa</a:t>
            </a:r>
            <a:r>
              <a:rPr lang="pt-BR" sz="20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Área da seção transversal </a:t>
            </a:r>
            <a:r>
              <a:rPr lang="pt-BR" sz="2000" i="1" dirty="0"/>
              <a:t>A</a:t>
            </a:r>
            <a:r>
              <a:rPr lang="pt-BR" sz="2000" dirty="0"/>
              <a:t> (m²)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55294FC-50AC-4FBC-A82D-663D64408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188" y="2245360"/>
            <a:ext cx="3365984" cy="3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Esforço normal interno.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6817"/>
            <a:ext cx="3106199" cy="304568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C32FEBF-1C92-45D2-840F-2B312F8FA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001" y="2406817"/>
            <a:ext cx="2203879" cy="226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/>
              <p:nvPr/>
            </p:nvSpPr>
            <p:spPr>
              <a:xfrm>
                <a:off x="5162001" y="5021619"/>
                <a:ext cx="460175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𝑔𝐴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001" y="5021619"/>
                <a:ext cx="4601759" cy="430887"/>
              </a:xfrm>
              <a:prstGeom prst="rect">
                <a:avLst/>
              </a:prstGeom>
              <a:blipFill>
                <a:blip r:embed="rId6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3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Diagrama.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6817"/>
            <a:ext cx="3106199" cy="3045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/>
              <p:nvPr/>
            </p:nvSpPr>
            <p:spPr>
              <a:xfrm>
                <a:off x="5233121" y="1648499"/>
                <a:ext cx="460175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𝑚𝑔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</m:d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𝑔𝐴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121" y="1648499"/>
                <a:ext cx="4601759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B42F8D58-7984-40AA-8044-BA7B42DA5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121" y="2417804"/>
            <a:ext cx="2060675" cy="304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Alternativa (substituição por carregamento axial equivalente)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3D581BF0-288B-4FC3-B0F8-45BAC067D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46" y="2246339"/>
            <a:ext cx="3107558" cy="30470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AFB0E6-0ED8-4451-BEA6-FD1604480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047" y="2244538"/>
            <a:ext cx="867096" cy="3048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414C4AA-D3C3-4ACF-866F-B421DC87AEDA}"/>
                  </a:ext>
                </a:extLst>
              </p:cNvPr>
              <p:cNvSpPr txBox="1"/>
              <p:nvPr/>
            </p:nvSpPr>
            <p:spPr>
              <a:xfrm>
                <a:off x="6451600" y="3380317"/>
                <a:ext cx="4173386" cy="7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𝑔𝐴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414C4AA-D3C3-4ACF-866F-B421DC87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3380317"/>
                <a:ext cx="4173386" cy="777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53685CC-BBF9-468F-BF85-6001B85BBA1D}"/>
                  </a:ext>
                </a:extLst>
              </p:cNvPr>
              <p:cNvSpPr txBox="1"/>
              <p:nvPr/>
            </p:nvSpPr>
            <p:spPr>
              <a:xfrm>
                <a:off x="8595360" y="4523369"/>
                <a:ext cx="20296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𝑔𝐴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53685CC-BBF9-468F-BF85-6001B85BB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360" y="4523369"/>
                <a:ext cx="2029626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8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Deslocamento axial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6817"/>
            <a:ext cx="3106199" cy="3045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/>
              <p:nvPr/>
            </p:nvSpPr>
            <p:spPr>
              <a:xfrm>
                <a:off x="5115922" y="2038186"/>
                <a:ext cx="23008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𝑔𝐴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2" y="2038186"/>
                <a:ext cx="2300880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D65D0BE-8553-43CB-90E3-E69B8756AD90}"/>
                  </a:ext>
                </a:extLst>
              </p:cNvPr>
              <p:cNvSpPr txBox="1"/>
              <p:nvPr/>
            </p:nvSpPr>
            <p:spPr>
              <a:xfrm>
                <a:off x="5115923" y="3483029"/>
                <a:ext cx="4643988" cy="82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D65D0BE-8553-43CB-90E3-E69B8756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3" y="3483029"/>
                <a:ext cx="4643988" cy="826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/>
              <p:nvPr/>
            </p:nvSpPr>
            <p:spPr>
              <a:xfrm>
                <a:off x="5115923" y="4586380"/>
                <a:ext cx="5394960" cy="859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𝐿𝑥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3" y="4586380"/>
                <a:ext cx="5394960" cy="859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07F2983-B74E-40F6-A4B7-82B7504DCC1D}"/>
                  </a:ext>
                </a:extLst>
              </p:cNvPr>
              <p:cNvSpPr txBox="1"/>
              <p:nvPr/>
            </p:nvSpPr>
            <p:spPr>
              <a:xfrm>
                <a:off x="5115923" y="2746364"/>
                <a:ext cx="4892545" cy="460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07F2983-B74E-40F6-A4B7-82B7504DC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3" y="2746364"/>
                <a:ext cx="4892545" cy="460511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2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Deslocamento axial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73137"/>
            <a:ext cx="2587545" cy="2537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/>
              <p:nvPr/>
            </p:nvSpPr>
            <p:spPr>
              <a:xfrm>
                <a:off x="1233996" y="4910562"/>
                <a:ext cx="2587545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6" y="4910562"/>
                <a:ext cx="2587545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16B6D893-9F66-403D-8086-F59606BA5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548" y="1414369"/>
            <a:ext cx="5642505" cy="42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estrutura do Exemplo 1.4, determinar o deslocamento vertical dos pontos B, D e </a:t>
            </a:r>
            <a:r>
              <a:rPr lang="pt-BR" sz="2200" dirty="0" err="1"/>
              <a:t>E</a:t>
            </a:r>
            <a:r>
              <a:rPr lang="pt-BR" sz="2200" dirty="0"/>
              <a:t>, considerando alumínio na haste </a:t>
            </a:r>
            <a:r>
              <a:rPr lang="pt-BR" sz="2200" i="1" dirty="0"/>
              <a:t>AB</a:t>
            </a:r>
            <a:r>
              <a:rPr lang="pt-BR" sz="2200" dirty="0"/>
              <a:t> (E = 71 GPa) e aço na haste </a:t>
            </a:r>
            <a:r>
              <a:rPr lang="pt-BR" sz="2200" i="1" dirty="0"/>
              <a:t>CD</a:t>
            </a:r>
            <a:r>
              <a:rPr lang="pt-BR" sz="2200" dirty="0"/>
              <a:t> (E = 200 GPa).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Seção transversal: 500 mm² (ambas as hastes).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7E0A59E-D148-4D72-8020-2088CE319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900" y="2715802"/>
            <a:ext cx="3568996" cy="29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0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03 - Exemplo 1.4.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Esforço interno normal nas hastes.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57614"/>
            <a:ext cx="3379116" cy="27726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221744-DDB0-49A1-9231-BFD75FF76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12" y="1568812"/>
            <a:ext cx="4455160" cy="2450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/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+30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=−60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/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=0⇒−60+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−30=0⇒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=90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4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06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4.3. Sistemas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2. Variação de comprimento das hastes.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57614"/>
            <a:ext cx="3379116" cy="27726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212FD5D-FBE5-483E-B02B-AD7AD4349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639" y="3214805"/>
            <a:ext cx="5820674" cy="114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1608509-648C-4692-9F2E-0DC7AD2EB775}"/>
                  </a:ext>
                </a:extLst>
              </p:cNvPr>
              <p:cNvSpPr txBox="1"/>
              <p:nvPr/>
            </p:nvSpPr>
            <p:spPr>
              <a:xfrm>
                <a:off x="4957639" y="2252896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1608509-648C-4692-9F2E-0DC7AD2EB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639" y="2252896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D74CD74-10D0-4650-8BB2-1553C196FA58}"/>
                  </a:ext>
                </a:extLst>
              </p:cNvPr>
              <p:cNvSpPr txBox="1"/>
              <p:nvPr/>
            </p:nvSpPr>
            <p:spPr>
              <a:xfrm>
                <a:off x="6485186" y="4626462"/>
                <a:ext cx="2757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D74CD74-10D0-4650-8BB2-1553C196F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186" y="4626462"/>
                <a:ext cx="275730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3. Deslocamentos axiais (verticais) das extremidades.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048837"/>
            <a:ext cx="3033203" cy="2488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CA4FC50-DE1C-4CC0-9276-385F4B352317}"/>
                  </a:ext>
                </a:extLst>
              </p:cNvPr>
              <p:cNvSpPr txBox="1"/>
              <p:nvPr/>
            </p:nvSpPr>
            <p:spPr>
              <a:xfrm>
                <a:off x="1381559" y="4733050"/>
                <a:ext cx="24485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=−0,507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CA4FC50-DE1C-4CC0-9276-385F4B352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59" y="4733050"/>
                <a:ext cx="244856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683BB5B-159A-4E4E-AFA6-AE09AE3EC5A2}"/>
                  </a:ext>
                </a:extLst>
              </p:cNvPr>
              <p:cNvSpPr txBox="1"/>
              <p:nvPr/>
            </p:nvSpPr>
            <p:spPr>
              <a:xfrm>
                <a:off x="1528879" y="5264028"/>
                <a:ext cx="2153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=0,36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683BB5B-159A-4E4E-AFA6-AE09AE3E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879" y="5264028"/>
                <a:ext cx="2153920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32FEC7F3-D560-45A8-97BF-FC9732F68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947" y="2048837"/>
            <a:ext cx="5166106" cy="2488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8DE50EE-C991-4D6A-903C-0BEADC4D4862}"/>
                  </a:ext>
                </a:extLst>
              </p:cNvPr>
              <p:cNvSpPr txBox="1"/>
              <p:nvPr/>
            </p:nvSpPr>
            <p:spPr>
              <a:xfrm>
                <a:off x="4989947" y="4733049"/>
                <a:ext cx="52628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=−0,507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8DE50EE-C991-4D6A-903C-0BEADC4D4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47" y="4733049"/>
                <a:ext cx="5262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12A1E45-A5BE-4985-9D78-EF9FA77E96FB}"/>
                  </a:ext>
                </a:extLst>
              </p:cNvPr>
              <p:cNvSpPr txBox="1"/>
              <p:nvPr/>
            </p:nvSpPr>
            <p:spPr>
              <a:xfrm>
                <a:off x="4989947" y="5264028"/>
                <a:ext cx="49174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=0,36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12A1E45-A5BE-4985-9D78-EF9FA77E9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47" y="5264028"/>
                <a:ext cx="4917440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80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3. Deslocamentos axiais (verticais) das extremidades (elemento horizontal rígido).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916754"/>
            <a:ext cx="3381162" cy="27742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3D8491-009F-4B7E-B0F3-5A3A9BA7B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291" y="1916754"/>
            <a:ext cx="4312762" cy="24012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2BDA1B-A877-4FC6-AA12-BCC4F48D1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680" y="1916754"/>
            <a:ext cx="4334373" cy="386162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C1CB692-16C5-44E2-863B-B9D877571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680" y="1916753"/>
            <a:ext cx="4334373" cy="3861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F0F93A0-1CC7-4829-BFF4-ED242744AA03}"/>
                  </a:ext>
                </a:extLst>
              </p:cNvPr>
              <p:cNvSpPr txBox="1"/>
              <p:nvPr/>
            </p:nvSpPr>
            <p:spPr>
              <a:xfrm>
                <a:off x="1669001" y="3429000"/>
                <a:ext cx="3505200" cy="735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0,36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+0,507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+0,507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F0F93A0-1CC7-4829-BFF4-ED242744A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429000"/>
                <a:ext cx="3505200" cy="7359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8F052DE-7E98-48B8-BAE8-BE5B57788510}"/>
                  </a:ext>
                </a:extLst>
              </p:cNvPr>
              <p:cNvSpPr txBox="1"/>
              <p:nvPr/>
            </p:nvSpPr>
            <p:spPr>
              <a:xfrm>
                <a:off x="2018572" y="4317999"/>
                <a:ext cx="26820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𝟎𝟗𝟒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𝐦𝐦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8F052DE-7E98-48B8-BAE8-BE5B5778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72" y="4317999"/>
                <a:ext cx="2682020" cy="430887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Treliça plana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4.2. Efeitos da Temperatura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06.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Teoria Elementar de </a:t>
            </a:r>
            <a:r>
              <a:rPr lang="pt-BR" sz="2200" b="1" dirty="0"/>
              <a:t>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método para cálculo dos deslocamentos axiais (</a:t>
            </a:r>
            <a:r>
              <a:rPr lang="el-GR" sz="2200" i="1" dirty="0"/>
              <a:t>δ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Elementares de Mecânica dos Sólidos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Carga axial (N)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Torção de eixos (T)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Flexão de vigas (M, V)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1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Vídeo YouTube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 err="1"/>
              <a:t>An</a:t>
            </a:r>
            <a:r>
              <a:rPr lang="pt-BR" sz="2200" i="1" dirty="0"/>
              <a:t> </a:t>
            </a:r>
            <a:r>
              <a:rPr lang="pt-BR" sz="2200" i="1" dirty="0" err="1"/>
              <a:t>Introduction</a:t>
            </a:r>
            <a:r>
              <a:rPr lang="pt-BR" sz="2200" i="1" dirty="0"/>
              <a:t> </a:t>
            </a:r>
            <a:r>
              <a:rPr lang="pt-BR" sz="2200" i="1" dirty="0" err="1"/>
              <a:t>to</a:t>
            </a:r>
            <a:r>
              <a:rPr lang="pt-BR" sz="2200" i="1" dirty="0"/>
              <a:t> Stress </a:t>
            </a:r>
            <a:r>
              <a:rPr lang="pt-BR" sz="2200" i="1" dirty="0" err="1"/>
              <a:t>and</a:t>
            </a:r>
            <a:r>
              <a:rPr lang="pt-BR" sz="2200" i="1" dirty="0"/>
              <a:t> </a:t>
            </a:r>
            <a:r>
              <a:rPr lang="pt-BR" sz="2200" i="1" dirty="0" err="1"/>
              <a:t>Strain</a:t>
            </a:r>
            <a:endParaRPr lang="pt-BR" sz="2200" i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Uma Introdução ao Tensão-Deformação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hlinkClick r:id="rId2"/>
              </a:rPr>
              <a:t>https://www.youtube.com/watch?v=aQf6Q8t1FQE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Canal: The Efficient Engineer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819093-FECB-46C4-9B6F-506AA5422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210" y="1461276"/>
            <a:ext cx="7522634" cy="42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Hipóteses: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H1. Carga axial e tensão 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H2. Cinemática (deformação normal e deslocamento axial)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H3. Material elástico-linear (lei de Hooke)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6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H1. Carga axial e tensão normal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F077195-FA06-4626-8681-D760C0656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661" y="2121763"/>
            <a:ext cx="1179333" cy="3487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1ED35DB-6C7D-4F71-AF5B-BB096479E1BB}"/>
                  </a:ext>
                </a:extLst>
              </p:cNvPr>
              <p:cNvSpPr txBox="1"/>
              <p:nvPr/>
            </p:nvSpPr>
            <p:spPr>
              <a:xfrm>
                <a:off x="4166537" y="3153091"/>
                <a:ext cx="1276165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1ED35DB-6C7D-4F71-AF5B-BB096479E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537" y="3153091"/>
                <a:ext cx="1276165" cy="78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H2. Cinemática (deformação normal e deslocamento axial)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42BC4DA-3F7D-4188-A748-8733E472E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42163"/>
            <a:ext cx="3144520" cy="348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46642B1-A96F-4900-9267-FBD386D68116}"/>
                  </a:ext>
                </a:extLst>
              </p:cNvPr>
              <p:cNvSpPr txBox="1"/>
              <p:nvPr/>
            </p:nvSpPr>
            <p:spPr>
              <a:xfrm>
                <a:off x="5294519" y="3004525"/>
                <a:ext cx="1765521" cy="848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46642B1-A96F-4900-9267-FBD386D68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519" y="3004525"/>
                <a:ext cx="1765521" cy="848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D3474E0D-0254-44E9-8610-C3E8166A4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414" y="2242163"/>
            <a:ext cx="2423640" cy="348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F846765-B8CF-43C1-A9B4-1AC68B51E7E0}"/>
                  </a:ext>
                </a:extLst>
              </p:cNvPr>
              <p:cNvSpPr txBox="1"/>
              <p:nvPr/>
            </p:nvSpPr>
            <p:spPr>
              <a:xfrm>
                <a:off x="5613399" y="4097708"/>
                <a:ext cx="1127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F846765-B8CF-43C1-A9B4-1AC68B51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399" y="4097708"/>
                <a:ext cx="112776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1560</Words>
  <Application>Microsoft Office PowerPoint</Application>
  <PresentationFormat>Widescreen</PresentationFormat>
  <Paragraphs>174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06</vt:lpstr>
      <vt:lpstr>Aula 06. Carga Axial</vt:lpstr>
      <vt:lpstr>Teoria Elementares de Mecânica dos Sólidos</vt:lpstr>
      <vt:lpstr>Vídeo YouTube</vt:lpstr>
      <vt:lpstr>Teoria Elementar de Carga Axial</vt:lpstr>
      <vt:lpstr>Teoria Elementar de Carga Axial</vt:lpstr>
      <vt:lpstr>Teoria Elementar de Carga Axial</vt:lpstr>
      <vt:lpstr>Teoria Elementar de Carga Axial</vt:lpstr>
      <vt:lpstr>Teoria Elementar de Carga Axial</vt:lpstr>
      <vt:lpstr>4.1. Deslocamentos em sistemas isostáticos</vt:lpstr>
      <vt:lpstr>4.1. Deslocamentos em sistemas isostáticos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4.2. Peso próprio</vt:lpstr>
      <vt:lpstr>Exemplo 4.2. Peso próprio</vt:lpstr>
      <vt:lpstr>Exemplo 4.2. Peso próprio</vt:lpstr>
      <vt:lpstr>Exemplo 4.2. Peso próprio</vt:lpstr>
      <vt:lpstr>Exemplo 4.2. Peso próprio</vt:lpstr>
      <vt:lpstr>Exemplo 4.2. Peso próprio</vt:lpstr>
      <vt:lpstr>Exemplo 4.3. Hastes acopladas a elemento rígido</vt:lpstr>
      <vt:lpstr>Aula 03 - Exemplo 1.4.</vt:lpstr>
      <vt:lpstr>Exemplo 4.3. Hastes acopladas a elemento rígido</vt:lpstr>
      <vt:lpstr>Exemplo 4.3. Hastes acopladas a elemento rígido</vt:lpstr>
      <vt:lpstr>Exemplo 4.3. Hastes acopladas a elemento rígido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532</cp:revision>
  <dcterms:created xsi:type="dcterms:W3CDTF">2021-04-12T22:54:59Z</dcterms:created>
  <dcterms:modified xsi:type="dcterms:W3CDTF">2021-09-23T19:34:17Z</dcterms:modified>
</cp:coreProperties>
</file>