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310" r:id="rId5"/>
    <p:sldId id="311" r:id="rId6"/>
    <p:sldId id="312" r:id="rId7"/>
    <p:sldId id="256" r:id="rId8"/>
    <p:sldId id="284" r:id="rId9"/>
    <p:sldId id="286" r:id="rId10"/>
    <p:sldId id="287" r:id="rId11"/>
    <p:sldId id="298" r:id="rId12"/>
    <p:sldId id="288" r:id="rId13"/>
    <p:sldId id="258" r:id="rId14"/>
    <p:sldId id="259" r:id="rId15"/>
    <p:sldId id="260" r:id="rId16"/>
    <p:sldId id="262" r:id="rId17"/>
    <p:sldId id="261" r:id="rId18"/>
    <p:sldId id="265" r:id="rId19"/>
    <p:sldId id="306" r:id="rId20"/>
    <p:sldId id="316" r:id="rId21"/>
    <p:sldId id="315" r:id="rId22"/>
    <p:sldId id="295" r:id="rId23"/>
    <p:sldId id="290" r:id="rId24"/>
    <p:sldId id="297" r:id="rId25"/>
    <p:sldId id="266" r:id="rId26"/>
    <p:sldId id="296" r:id="rId27"/>
    <p:sldId id="293" r:id="rId28"/>
    <p:sldId id="299" r:id="rId29"/>
    <p:sldId id="300" r:id="rId30"/>
    <p:sldId id="268" r:id="rId31"/>
    <p:sldId id="281" r:id="rId32"/>
    <p:sldId id="314" r:id="rId33"/>
    <p:sldId id="272" r:id="rId34"/>
    <p:sldId id="309" r:id="rId35"/>
    <p:sldId id="313" r:id="rId36"/>
    <p:sldId id="301" r:id="rId37"/>
    <p:sldId id="277" r:id="rId38"/>
    <p:sldId id="302" r:id="rId39"/>
    <p:sldId id="278" r:id="rId40"/>
    <p:sldId id="269" r:id="rId41"/>
    <p:sldId id="282" r:id="rId42"/>
    <p:sldId id="304" r:id="rId43"/>
    <p:sldId id="257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850"/>
  </p:normalViewPr>
  <p:slideViewPr>
    <p:cSldViewPr snapToGrid="0">
      <p:cViewPr varScale="1">
        <p:scale>
          <a:sx n="122" d="100"/>
          <a:sy n="122" d="100"/>
        </p:scale>
        <p:origin x="7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70070-9771-4F7D-AFD2-B92E6E44691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EED1042-BB41-4409-91CB-9C6803F6C870}">
      <dgm:prSet/>
      <dgm:spPr/>
      <dgm:t>
        <a:bodyPr/>
        <a:lstStyle/>
        <a:p>
          <a:r>
            <a:rPr lang="pt-BR"/>
            <a:t>Volume das operações de crédito do Sistema Financeiro Nacional (SFN): R$4,8 trilhões (abril de 2022)</a:t>
          </a:r>
          <a:endParaRPr lang="en-US"/>
        </a:p>
      </dgm:t>
    </dgm:pt>
    <dgm:pt modelId="{AF207359-806E-4965-A1F4-6292D2D7F88F}" type="parTrans" cxnId="{116E96AD-C7ED-4256-8B17-5C4EDFF28F99}">
      <dgm:prSet/>
      <dgm:spPr/>
      <dgm:t>
        <a:bodyPr/>
        <a:lstStyle/>
        <a:p>
          <a:endParaRPr lang="en-US"/>
        </a:p>
      </dgm:t>
    </dgm:pt>
    <dgm:pt modelId="{8DB5A981-BA7E-4C3D-B6A1-E99568F22637}" type="sibTrans" cxnId="{116E96AD-C7ED-4256-8B17-5C4EDFF28F99}">
      <dgm:prSet/>
      <dgm:spPr/>
      <dgm:t>
        <a:bodyPr/>
        <a:lstStyle/>
        <a:p>
          <a:endParaRPr lang="en-US"/>
        </a:p>
      </dgm:t>
    </dgm:pt>
    <dgm:pt modelId="{C7E3974B-F1D3-41BA-B2F8-FE70DA259A29}">
      <dgm:prSet/>
      <dgm:spPr/>
      <dgm:t>
        <a:bodyPr/>
        <a:lstStyle/>
        <a:p>
          <a:r>
            <a:rPr lang="pt-BR"/>
            <a:t>Pessoas Jurídicas: R$1,9 trilhão</a:t>
          </a:r>
          <a:endParaRPr lang="en-US"/>
        </a:p>
      </dgm:t>
    </dgm:pt>
    <dgm:pt modelId="{1C181DAB-156F-4261-84E1-6FA58396E24A}" type="parTrans" cxnId="{561C1DF0-745B-418B-A5D8-0BD11C7CCA45}">
      <dgm:prSet/>
      <dgm:spPr/>
      <dgm:t>
        <a:bodyPr/>
        <a:lstStyle/>
        <a:p>
          <a:endParaRPr lang="en-US"/>
        </a:p>
      </dgm:t>
    </dgm:pt>
    <dgm:pt modelId="{1B433FF8-C616-4866-9F07-D9AE9EBEF053}" type="sibTrans" cxnId="{561C1DF0-745B-418B-A5D8-0BD11C7CCA45}">
      <dgm:prSet/>
      <dgm:spPr/>
      <dgm:t>
        <a:bodyPr/>
        <a:lstStyle/>
        <a:p>
          <a:endParaRPr lang="en-US"/>
        </a:p>
      </dgm:t>
    </dgm:pt>
    <dgm:pt modelId="{A9ADF9C5-DEE4-4B3F-AE67-9E597E5E32FC}">
      <dgm:prSet/>
      <dgm:spPr/>
      <dgm:t>
        <a:bodyPr/>
        <a:lstStyle/>
        <a:p>
          <a:r>
            <a:rPr lang="pt-BR"/>
            <a:t>Pessoas físicas: R$2,8 trilhões</a:t>
          </a:r>
          <a:endParaRPr lang="en-US"/>
        </a:p>
      </dgm:t>
    </dgm:pt>
    <dgm:pt modelId="{D617CBC9-ABFA-41C4-A2D2-A6064D7BE9DD}" type="parTrans" cxnId="{63456646-7F6C-4E88-B4A7-CBE69D661090}">
      <dgm:prSet/>
      <dgm:spPr/>
      <dgm:t>
        <a:bodyPr/>
        <a:lstStyle/>
        <a:p>
          <a:endParaRPr lang="en-US"/>
        </a:p>
      </dgm:t>
    </dgm:pt>
    <dgm:pt modelId="{772F99AC-5418-422B-BA2D-70FEEAED9A8A}" type="sibTrans" cxnId="{63456646-7F6C-4E88-B4A7-CBE69D661090}">
      <dgm:prSet/>
      <dgm:spPr/>
      <dgm:t>
        <a:bodyPr/>
        <a:lstStyle/>
        <a:p>
          <a:endParaRPr lang="en-US"/>
        </a:p>
      </dgm:t>
    </dgm:pt>
    <dgm:pt modelId="{DD0CF882-270F-1349-BF9D-7287C2B8C174}" type="pres">
      <dgm:prSet presAssocID="{01770070-9771-4F7D-AFD2-B92E6E446911}" presName="vert0" presStyleCnt="0">
        <dgm:presLayoutVars>
          <dgm:dir/>
          <dgm:animOne val="branch"/>
          <dgm:animLvl val="lvl"/>
        </dgm:presLayoutVars>
      </dgm:prSet>
      <dgm:spPr/>
    </dgm:pt>
    <dgm:pt modelId="{9BB603CE-A9AE-504E-AE88-DD6E213926A8}" type="pres">
      <dgm:prSet presAssocID="{0EED1042-BB41-4409-91CB-9C6803F6C870}" presName="thickLine" presStyleLbl="alignNode1" presStyleIdx="0" presStyleCnt="3"/>
      <dgm:spPr/>
    </dgm:pt>
    <dgm:pt modelId="{1CA038E3-51A8-CA44-A49C-B71DF4E1BBC9}" type="pres">
      <dgm:prSet presAssocID="{0EED1042-BB41-4409-91CB-9C6803F6C870}" presName="horz1" presStyleCnt="0"/>
      <dgm:spPr/>
    </dgm:pt>
    <dgm:pt modelId="{DB6425DB-709C-0441-9BD6-3FE849F6B568}" type="pres">
      <dgm:prSet presAssocID="{0EED1042-BB41-4409-91CB-9C6803F6C870}" presName="tx1" presStyleLbl="revTx" presStyleIdx="0" presStyleCnt="3"/>
      <dgm:spPr/>
    </dgm:pt>
    <dgm:pt modelId="{692C10AB-74D9-A34D-AB53-4CF01A4B91BF}" type="pres">
      <dgm:prSet presAssocID="{0EED1042-BB41-4409-91CB-9C6803F6C870}" presName="vert1" presStyleCnt="0"/>
      <dgm:spPr/>
    </dgm:pt>
    <dgm:pt modelId="{B112F4C4-6B8B-D34E-974D-3A84258624BE}" type="pres">
      <dgm:prSet presAssocID="{C7E3974B-F1D3-41BA-B2F8-FE70DA259A29}" presName="thickLine" presStyleLbl="alignNode1" presStyleIdx="1" presStyleCnt="3"/>
      <dgm:spPr/>
    </dgm:pt>
    <dgm:pt modelId="{57BBA572-BC3A-DF48-B2B6-65F90B18A1EA}" type="pres">
      <dgm:prSet presAssocID="{C7E3974B-F1D3-41BA-B2F8-FE70DA259A29}" presName="horz1" presStyleCnt="0"/>
      <dgm:spPr/>
    </dgm:pt>
    <dgm:pt modelId="{94A6D807-7545-5949-ABC7-CADE85E552FD}" type="pres">
      <dgm:prSet presAssocID="{C7E3974B-F1D3-41BA-B2F8-FE70DA259A29}" presName="tx1" presStyleLbl="revTx" presStyleIdx="1" presStyleCnt="3"/>
      <dgm:spPr/>
    </dgm:pt>
    <dgm:pt modelId="{622CA0AC-3BD7-994D-9208-66C51FE6AAFD}" type="pres">
      <dgm:prSet presAssocID="{C7E3974B-F1D3-41BA-B2F8-FE70DA259A29}" presName="vert1" presStyleCnt="0"/>
      <dgm:spPr/>
    </dgm:pt>
    <dgm:pt modelId="{94608DFE-04B9-DD48-9DCD-F44E998FF10E}" type="pres">
      <dgm:prSet presAssocID="{A9ADF9C5-DEE4-4B3F-AE67-9E597E5E32FC}" presName="thickLine" presStyleLbl="alignNode1" presStyleIdx="2" presStyleCnt="3"/>
      <dgm:spPr/>
    </dgm:pt>
    <dgm:pt modelId="{607A38C6-14B1-D948-9076-16ED204D242C}" type="pres">
      <dgm:prSet presAssocID="{A9ADF9C5-DEE4-4B3F-AE67-9E597E5E32FC}" presName="horz1" presStyleCnt="0"/>
      <dgm:spPr/>
    </dgm:pt>
    <dgm:pt modelId="{0FEA1FAD-616F-FE42-AA3B-DB2C94A11C18}" type="pres">
      <dgm:prSet presAssocID="{A9ADF9C5-DEE4-4B3F-AE67-9E597E5E32FC}" presName="tx1" presStyleLbl="revTx" presStyleIdx="2" presStyleCnt="3"/>
      <dgm:spPr/>
    </dgm:pt>
    <dgm:pt modelId="{BCA1EC65-38E0-1D41-B20E-B055754847F2}" type="pres">
      <dgm:prSet presAssocID="{A9ADF9C5-DEE4-4B3F-AE67-9E597E5E32FC}" presName="vert1" presStyleCnt="0"/>
      <dgm:spPr/>
    </dgm:pt>
  </dgm:ptLst>
  <dgm:cxnLst>
    <dgm:cxn modelId="{ACA20621-A763-CD4E-B572-2F2B7DAA083C}" type="presOf" srcId="{01770070-9771-4F7D-AFD2-B92E6E446911}" destId="{DD0CF882-270F-1349-BF9D-7287C2B8C174}" srcOrd="0" destOrd="0" presId="urn:microsoft.com/office/officeart/2008/layout/LinedList"/>
    <dgm:cxn modelId="{5917D239-AD2C-1240-B6BB-9539FEE87896}" type="presOf" srcId="{C7E3974B-F1D3-41BA-B2F8-FE70DA259A29}" destId="{94A6D807-7545-5949-ABC7-CADE85E552FD}" srcOrd="0" destOrd="0" presId="urn:microsoft.com/office/officeart/2008/layout/LinedList"/>
    <dgm:cxn modelId="{BB35EB41-432A-F54B-A951-5FCCDF16AEC3}" type="presOf" srcId="{0EED1042-BB41-4409-91CB-9C6803F6C870}" destId="{DB6425DB-709C-0441-9BD6-3FE849F6B568}" srcOrd="0" destOrd="0" presId="urn:microsoft.com/office/officeart/2008/layout/LinedList"/>
    <dgm:cxn modelId="{63456646-7F6C-4E88-B4A7-CBE69D661090}" srcId="{01770070-9771-4F7D-AFD2-B92E6E446911}" destId="{A9ADF9C5-DEE4-4B3F-AE67-9E597E5E32FC}" srcOrd="2" destOrd="0" parTransId="{D617CBC9-ABFA-41C4-A2D2-A6064D7BE9DD}" sibTransId="{772F99AC-5418-422B-BA2D-70FEEAED9A8A}"/>
    <dgm:cxn modelId="{57349B58-E44D-FF46-BF2D-928D195D2A64}" type="presOf" srcId="{A9ADF9C5-DEE4-4B3F-AE67-9E597E5E32FC}" destId="{0FEA1FAD-616F-FE42-AA3B-DB2C94A11C18}" srcOrd="0" destOrd="0" presId="urn:microsoft.com/office/officeart/2008/layout/LinedList"/>
    <dgm:cxn modelId="{116E96AD-C7ED-4256-8B17-5C4EDFF28F99}" srcId="{01770070-9771-4F7D-AFD2-B92E6E446911}" destId="{0EED1042-BB41-4409-91CB-9C6803F6C870}" srcOrd="0" destOrd="0" parTransId="{AF207359-806E-4965-A1F4-6292D2D7F88F}" sibTransId="{8DB5A981-BA7E-4C3D-B6A1-E99568F22637}"/>
    <dgm:cxn modelId="{561C1DF0-745B-418B-A5D8-0BD11C7CCA45}" srcId="{01770070-9771-4F7D-AFD2-B92E6E446911}" destId="{C7E3974B-F1D3-41BA-B2F8-FE70DA259A29}" srcOrd="1" destOrd="0" parTransId="{1C181DAB-156F-4261-84E1-6FA58396E24A}" sibTransId="{1B433FF8-C616-4866-9F07-D9AE9EBEF053}"/>
    <dgm:cxn modelId="{B9907A01-1626-884B-BC6C-EAB033DB6E42}" type="presParOf" srcId="{DD0CF882-270F-1349-BF9D-7287C2B8C174}" destId="{9BB603CE-A9AE-504E-AE88-DD6E213926A8}" srcOrd="0" destOrd="0" presId="urn:microsoft.com/office/officeart/2008/layout/LinedList"/>
    <dgm:cxn modelId="{DCDAFF9A-DB08-D24A-8CB1-DC46BEF9D3A4}" type="presParOf" srcId="{DD0CF882-270F-1349-BF9D-7287C2B8C174}" destId="{1CA038E3-51A8-CA44-A49C-B71DF4E1BBC9}" srcOrd="1" destOrd="0" presId="urn:microsoft.com/office/officeart/2008/layout/LinedList"/>
    <dgm:cxn modelId="{82925D24-0DA2-834A-9FF3-27A654F248EC}" type="presParOf" srcId="{1CA038E3-51A8-CA44-A49C-B71DF4E1BBC9}" destId="{DB6425DB-709C-0441-9BD6-3FE849F6B568}" srcOrd="0" destOrd="0" presId="urn:microsoft.com/office/officeart/2008/layout/LinedList"/>
    <dgm:cxn modelId="{5D47F91E-A4EE-5842-81ED-CC015B8648BC}" type="presParOf" srcId="{1CA038E3-51A8-CA44-A49C-B71DF4E1BBC9}" destId="{692C10AB-74D9-A34D-AB53-4CF01A4B91BF}" srcOrd="1" destOrd="0" presId="urn:microsoft.com/office/officeart/2008/layout/LinedList"/>
    <dgm:cxn modelId="{3C04BF2C-6408-6A4F-83BF-78EFF21459B2}" type="presParOf" srcId="{DD0CF882-270F-1349-BF9D-7287C2B8C174}" destId="{B112F4C4-6B8B-D34E-974D-3A84258624BE}" srcOrd="2" destOrd="0" presId="urn:microsoft.com/office/officeart/2008/layout/LinedList"/>
    <dgm:cxn modelId="{D2E86D22-811A-CE40-A2B5-C6E1D1562986}" type="presParOf" srcId="{DD0CF882-270F-1349-BF9D-7287C2B8C174}" destId="{57BBA572-BC3A-DF48-B2B6-65F90B18A1EA}" srcOrd="3" destOrd="0" presId="urn:microsoft.com/office/officeart/2008/layout/LinedList"/>
    <dgm:cxn modelId="{0A933020-2E29-3640-BCE5-B6F533145D4C}" type="presParOf" srcId="{57BBA572-BC3A-DF48-B2B6-65F90B18A1EA}" destId="{94A6D807-7545-5949-ABC7-CADE85E552FD}" srcOrd="0" destOrd="0" presId="urn:microsoft.com/office/officeart/2008/layout/LinedList"/>
    <dgm:cxn modelId="{6FEAD99E-18F7-DB47-A029-88B085A912FA}" type="presParOf" srcId="{57BBA572-BC3A-DF48-B2B6-65F90B18A1EA}" destId="{622CA0AC-3BD7-994D-9208-66C51FE6AAFD}" srcOrd="1" destOrd="0" presId="urn:microsoft.com/office/officeart/2008/layout/LinedList"/>
    <dgm:cxn modelId="{E6258F9F-2F4E-BA48-B784-2772489A7CB6}" type="presParOf" srcId="{DD0CF882-270F-1349-BF9D-7287C2B8C174}" destId="{94608DFE-04B9-DD48-9DCD-F44E998FF10E}" srcOrd="4" destOrd="0" presId="urn:microsoft.com/office/officeart/2008/layout/LinedList"/>
    <dgm:cxn modelId="{8D6B372E-04AB-4B40-9BBF-D9D52B02886E}" type="presParOf" srcId="{DD0CF882-270F-1349-BF9D-7287C2B8C174}" destId="{607A38C6-14B1-D948-9076-16ED204D242C}" srcOrd="5" destOrd="0" presId="urn:microsoft.com/office/officeart/2008/layout/LinedList"/>
    <dgm:cxn modelId="{DD354DD7-FB8F-4845-84C2-96CF4F135269}" type="presParOf" srcId="{607A38C6-14B1-D948-9076-16ED204D242C}" destId="{0FEA1FAD-616F-FE42-AA3B-DB2C94A11C18}" srcOrd="0" destOrd="0" presId="urn:microsoft.com/office/officeart/2008/layout/LinedList"/>
    <dgm:cxn modelId="{A65498DB-4A23-9141-8166-0BB283A130F1}" type="presParOf" srcId="{607A38C6-14B1-D948-9076-16ED204D242C}" destId="{BCA1EC65-38E0-1D41-B20E-B055754847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603CE-A9AE-504E-AE88-DD6E213926A8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425DB-709C-0441-9BD6-3FE849F6B568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Volume das operações de crédito do Sistema Financeiro Nacional (SFN): R$4,8 trilhões (abril de 2022)</a:t>
          </a:r>
          <a:endParaRPr lang="en-US" sz="3600" kern="1200"/>
        </a:p>
      </dsp:txBody>
      <dsp:txXfrm>
        <a:off x="0" y="2703"/>
        <a:ext cx="6900512" cy="1843578"/>
      </dsp:txXfrm>
    </dsp:sp>
    <dsp:sp modelId="{B112F4C4-6B8B-D34E-974D-3A84258624BE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6D807-7545-5949-ABC7-CADE85E552FD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Pessoas Jurídicas: R$1,9 trilhão</a:t>
          </a:r>
          <a:endParaRPr lang="en-US" sz="3600" kern="1200"/>
        </a:p>
      </dsp:txBody>
      <dsp:txXfrm>
        <a:off x="0" y="1846281"/>
        <a:ext cx="6900512" cy="1843578"/>
      </dsp:txXfrm>
    </dsp:sp>
    <dsp:sp modelId="{94608DFE-04B9-DD48-9DCD-F44E998FF10E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A1FAD-616F-FE42-AA3B-DB2C94A11C18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Pessoas físicas: R$2,8 trilhões</a:t>
          </a:r>
          <a:endParaRPr lang="en-US" sz="36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C6D45-6BBE-7B4D-846C-2C53A113C702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6128E-3BE2-6949-B787-027A396D67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78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Prisao</a:t>
            </a:r>
            <a:r>
              <a:rPr lang="pt-BR" dirty="0"/>
              <a:t> populações na segunda guerra mundial.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6128E-3BE2-6949-B787-027A396D67F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08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BE3F9-954D-902A-26EF-F0A2E5EF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4820EB-98C1-E7E1-D981-F001AF5CB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1B099-50B1-FF69-73D7-AE98372F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E012BF-E581-5004-9F7B-163F7446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E6B245-F6EC-4882-37A7-CD7B4933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8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079FD-6204-E16F-29E9-035C628B4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C5DD40-CE36-7148-EEDC-BE8D109DF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ABB272-E3F1-379A-946D-52F7949E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98C7C4-F196-02A0-2B7E-58598D69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20CA3-8A3B-DCCF-4B79-8563EF37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5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F1D073-C484-0ED7-E9C4-4C2A8A93A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B5E068-3DBA-846E-F256-789FB7422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8022B6-3348-4B7C-A451-BE96A905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BF2210-26CE-FF20-3995-3AD068C4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9E76F2-D0EB-692E-B77F-9E8D542C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EDAB1-6B2B-9E0C-8D14-6D60EB41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0A1684-81F4-BFC4-A9E4-9A8DE4925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34EE47-EF6A-05F7-47C2-E46E1F03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D08475-E133-BAFD-3910-DB279ACF2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E94071-A4A3-81BC-497D-CCAE1ACB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03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B888B-54FC-E7D4-9913-1298F865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FC34D5-E10F-20A2-FA02-418E35DDF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8025EF-FBCE-7D13-FF80-0F37CD92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81C1A3-64B3-1DC8-0F82-2A63042F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EC152E-F56B-2F46-2E68-37D6F5A0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24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8E197-A702-CDC1-5510-E85DAC21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05143-A112-823B-F197-83D58A86E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BD73DB-B1EC-8100-51AC-A40D2A5AD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4D1B55E-EE0B-78B5-8327-9F33C38C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28BFD5-6A4D-E006-013C-4D16E2DC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B66E00-02A0-9D70-7AA8-A0258277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56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7BEF7-06A2-DD03-B099-4FE43CBC9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4B2137-5605-3BEC-12E6-1698138ED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8C8956-F8C5-2A4E-15C7-BE764EE38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83F0DE-FF30-5202-5DEE-C46D9D09F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B1549F7-FBE6-5287-9728-7F9431E54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344643-0053-B5B2-D410-C7CAD184D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4086CD6-DC0C-CCAF-DE85-7033B0BBE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713A2C-B17C-6E7A-D4F8-66292CD4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84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34A61-A8E1-37EC-955B-6D984626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0AFDD80-526B-E64E-7DF2-341684AA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D99062F-9486-A7F5-8EC0-73C0C7BE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2A45BD0-FFC9-06F4-821B-3AC99B86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7E03112-6E1A-9C9B-864F-F425C82F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05C661A-A76E-8420-A1C7-4253DBE15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D515B6-49CD-B3AE-4053-38D3A194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309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7E3543-BEAD-E206-ED7A-88771BC3D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40E349-6A98-CC53-D363-DE212F36F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8527CB-822D-EFFF-4B80-A37D762C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4BE412-AD8A-57A6-2DEB-B8D3D55C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DF89E0-1D63-D43E-4C45-A89A6A65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B215CA-B3B3-BAB0-A9E6-C0C1B228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01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94ADE-98D1-0F29-EF46-F9DD840D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1E46EB-030E-25E5-EB3F-2BE35C5DCB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2724E6-E3F0-E480-C35B-8FB37FD74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2BE540-A732-F7AA-FFB5-CF8F384D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235CA2-9D37-6616-BACB-1C443D34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FFAB025-0A15-E6E6-64B0-513BA32B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2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0EF828D-779A-65EA-97C5-3BA23A20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4C5938-F0C4-C04C-AD9E-0A8C479E3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D27663-EF7A-8127-A4F4-41BBFD5BA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5CBBD-DC3B-F845-BA32-D9C339487CAA}" type="datetimeFigureOut">
              <a:rPr lang="pt-BR" smtClean="0"/>
              <a:t>09/08/2023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328B1C-9708-406F-6002-F0311DED4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9BCD45-964F-432A-2F2A-79F971C21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D6F57-40BF-1B47-A607-458E8977AE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30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227486-D6F7-294B-BF86-AFB01E41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2" y="992093"/>
            <a:ext cx="3808430" cy="46961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 que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estudar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direito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bancário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Professor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Doutor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Ruy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Pereira Camilo Junior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CD2B8A1-1D07-5E45-8A4B-5F2ECF7EF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1440" y="578738"/>
            <a:ext cx="3317271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5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05884CC-114F-CEC6-AFA9-015E628C2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77" b="160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D220C1-5785-0BCE-2BC3-6A125602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Isto é moeda?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35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5279B71-2B5A-BBA5-B108-8E0B51452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00" b="85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859B3B-97C0-1ABA-39A0-F4D36A91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moeda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453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B35C846-A39B-A7DF-D067-104B1A95C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06" b="199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E591DD-9406-1058-A878-CD9865DF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moeda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813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59EB38A-C5B0-5EE0-C2EB-991B23466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0000"/>
          </a:blip>
          <a:srcRect t="3563" r="-1" b="-1"/>
          <a:stretch/>
        </p:blipFill>
        <p:spPr>
          <a:xfrm>
            <a:off x="187388" y="182880"/>
            <a:ext cx="11824481" cy="64997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B2B30E-E1F9-EA4A-8DCD-48915E2A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171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Isto é moeda?</a:t>
            </a:r>
          </a:p>
        </p:txBody>
      </p:sp>
    </p:spTree>
    <p:extLst>
      <p:ext uri="{BB962C8B-B14F-4D97-AF65-F5344CB8AC3E}">
        <p14:creationId xmlns:p14="http://schemas.microsoft.com/office/powerpoint/2010/main" val="216888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C997765-B8DF-ED45-1912-9A58A078A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</a:blip>
          <a:srcRect t="1343" r="-1" b="15997"/>
          <a:stretch/>
        </p:blipFill>
        <p:spPr>
          <a:xfrm>
            <a:off x="187388" y="182880"/>
            <a:ext cx="11824481" cy="64997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4AE0B8-E70B-51A0-DF37-5403492B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1715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Karl </a:t>
            </a:r>
            <a:r>
              <a:rPr lang="en-US" sz="3600" dirty="0" err="1">
                <a:solidFill>
                  <a:srgbClr val="FFFFFF"/>
                </a:solidFill>
              </a:rPr>
              <a:t>Menger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aponta</a:t>
            </a:r>
            <a:r>
              <a:rPr lang="en-US" sz="3600" dirty="0">
                <a:solidFill>
                  <a:srgbClr val="FFFFFF"/>
                </a:solidFill>
              </a:rPr>
              <a:t> que </a:t>
            </a:r>
            <a:r>
              <a:rPr lang="en-US" sz="3600" dirty="0" err="1">
                <a:solidFill>
                  <a:srgbClr val="FFFFFF"/>
                </a:solidFill>
              </a:rPr>
              <a:t>na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origem</a:t>
            </a:r>
            <a:r>
              <a:rPr lang="en-US" sz="3600" dirty="0">
                <a:solidFill>
                  <a:srgbClr val="FFFFFF"/>
                </a:solidFill>
              </a:rPr>
              <a:t>, </a:t>
            </a:r>
            <a:r>
              <a:rPr lang="en-US" sz="3600" dirty="0" err="1">
                <a:solidFill>
                  <a:srgbClr val="FFFFFF"/>
                </a:solidFill>
              </a:rPr>
              <a:t>em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geral</a:t>
            </a:r>
            <a:r>
              <a:rPr lang="en-US" sz="3600" dirty="0">
                <a:solidFill>
                  <a:srgbClr val="FFFFFF"/>
                </a:solidFill>
              </a:rPr>
              <a:t>, a </a:t>
            </a:r>
            <a:r>
              <a:rPr lang="en-US" sz="3600" dirty="0" err="1">
                <a:solidFill>
                  <a:srgbClr val="FFFFFF"/>
                </a:solidFill>
              </a:rPr>
              <a:t>moeda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é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uma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mercadoria</a:t>
            </a:r>
            <a:r>
              <a:rPr lang="en-US" sz="3600" dirty="0">
                <a:solidFill>
                  <a:srgbClr val="FFFFFF"/>
                </a:solidFill>
              </a:rPr>
              <a:t> de </a:t>
            </a:r>
            <a:r>
              <a:rPr lang="en-US" sz="3600" dirty="0" err="1">
                <a:solidFill>
                  <a:srgbClr val="FFFFFF"/>
                </a:solidFill>
              </a:rPr>
              <a:t>venda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fácil</a:t>
            </a:r>
            <a:r>
              <a:rPr lang="en-US" sz="3600" dirty="0">
                <a:solidFill>
                  <a:srgbClr val="FFFFFF"/>
                </a:solidFill>
              </a:rPr>
              <a:t>. Mas </a:t>
            </a:r>
            <a:r>
              <a:rPr lang="en-US" sz="3600" dirty="0" err="1">
                <a:solidFill>
                  <a:srgbClr val="FFFFFF"/>
                </a:solidFill>
              </a:rPr>
              <a:t>não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precisa</a:t>
            </a:r>
            <a:r>
              <a:rPr lang="en-US" sz="3600" dirty="0">
                <a:solidFill>
                  <a:srgbClr val="FFFFFF"/>
                </a:solidFill>
              </a:rPr>
              <a:t> ser sempre </a:t>
            </a:r>
            <a:r>
              <a:rPr lang="en-US" sz="3600" dirty="0" err="1">
                <a:solidFill>
                  <a:srgbClr val="FFFFFF"/>
                </a:solidFill>
              </a:rPr>
              <a:t>assim</a:t>
            </a:r>
            <a:r>
              <a:rPr lang="en-US" sz="3600" dirty="0">
                <a:solidFill>
                  <a:srgbClr val="FFFFFF"/>
                </a:solidFill>
              </a:rPr>
              <a:t>…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 </a:t>
            </a:r>
            <a:r>
              <a:rPr lang="en-US" sz="3600" dirty="0" err="1">
                <a:solidFill>
                  <a:srgbClr val="FFFFFF"/>
                </a:solidFill>
              </a:rPr>
              <a:t>moeda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deve</a:t>
            </a:r>
            <a:r>
              <a:rPr lang="en-US" sz="3600" dirty="0">
                <a:solidFill>
                  <a:srgbClr val="FFFFFF"/>
                </a:solidFill>
              </a:rPr>
              <a:t> ser um </a:t>
            </a:r>
            <a:r>
              <a:rPr lang="en-US" sz="3600" dirty="0" err="1">
                <a:solidFill>
                  <a:srgbClr val="FFFFFF"/>
                </a:solidFill>
              </a:rPr>
              <a:t>objeto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útil</a:t>
            </a:r>
            <a:r>
              <a:rPr lang="en-US" sz="3600" dirty="0">
                <a:solidFill>
                  <a:srgbClr val="FFFFFF"/>
                </a:solidFill>
              </a:rPr>
              <a:t>? Friedman </a:t>
            </a:r>
            <a:r>
              <a:rPr lang="en-US" sz="3600" dirty="0" err="1">
                <a:solidFill>
                  <a:srgbClr val="FFFFFF"/>
                </a:solidFill>
              </a:rPr>
              <a:t>conta</a:t>
            </a:r>
            <a:r>
              <a:rPr lang="en-US" sz="3600" dirty="0">
                <a:solidFill>
                  <a:srgbClr val="FFFFFF"/>
                </a:solidFill>
              </a:rPr>
              <a:t> da </a:t>
            </a:r>
            <a:r>
              <a:rPr lang="en-US" sz="3600" dirty="0" err="1">
                <a:solidFill>
                  <a:srgbClr val="FFFFFF"/>
                </a:solidFill>
              </a:rPr>
              <a:t>ilha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onde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pedras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redondas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são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moeda</a:t>
            </a:r>
            <a:r>
              <a:rPr lang="en-US" sz="3600" dirty="0">
                <a:solidFill>
                  <a:srgbClr val="FFFFFF"/>
                </a:solidFill>
              </a:rPr>
              <a:t>. 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0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9E01E-4408-2E4C-A448-947C626C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que importa é que haja uma escassez relativa do bem a ser usado como moeda...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02F2C09-F380-0148-92B8-6BF269F51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2" r="12713" b="-1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FB86B7-78EA-604D-BB1E-19B783FDF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14"/>
          <a:stretch/>
        </p:blipFill>
        <p:spPr>
          <a:xfrm>
            <a:off x="5991152" y="0"/>
            <a:ext cx="6305691" cy="43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1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F43EFA-0D1B-3A49-A1AC-3C82167A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0797" y="1122363"/>
            <a:ext cx="3084758" cy="29028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por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isso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que a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hiperinflação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destroi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moeda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ocorreu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1923,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durante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República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Weimar.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034EEFD2-2EB0-9240-99E7-A080BC66B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r="1757"/>
          <a:stretch/>
        </p:blipFill>
        <p:spPr>
          <a:xfrm>
            <a:off x="224949" y="576072"/>
            <a:ext cx="3919228" cy="5522976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9C9C023-7053-F04E-8848-61A1D9F3D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339" r="2035" b="-3"/>
          <a:stretch/>
        </p:blipFill>
        <p:spPr>
          <a:xfrm>
            <a:off x="4346544" y="576072"/>
            <a:ext cx="3922776" cy="552297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06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E6C499-1474-B57C-F966-26D5AA03D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pt-BR" sz="3700"/>
              <a:t>Criptomoeda é mesmo moeda?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5981D4-5985-2FAC-3E56-F50ED0BF4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1828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7265A93-899C-DC3F-997F-312E6FB2E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" r="1127" b="-2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723007-40CE-09DF-174E-42EF75714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200" dirty="0"/>
              <a:t>Qual a </a:t>
            </a:r>
            <a:r>
              <a:rPr lang="pt-BR" sz="2200"/>
              <a:t>sua função?</a:t>
            </a:r>
          </a:p>
        </p:txBody>
      </p:sp>
    </p:spTree>
    <p:extLst>
      <p:ext uri="{BB962C8B-B14F-4D97-AF65-F5344CB8AC3E}">
        <p14:creationId xmlns:p14="http://schemas.microsoft.com/office/powerpoint/2010/main" val="175642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7B519-5C7C-FCE4-4982-91DFDBFA7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visões sobre moeda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6B55F3-F42A-08ED-F483-06E15BE7A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George Friedrich </a:t>
            </a:r>
            <a:r>
              <a:rPr lang="pt-BR" dirty="0" err="1"/>
              <a:t>Knapp</a:t>
            </a:r>
            <a:r>
              <a:rPr lang="pt-BR" dirty="0"/>
              <a:t>: principal função da moeda é ser reserva de valor, e por isso ela é essencialmente um fenômeno político e jurídico</a:t>
            </a:r>
          </a:p>
          <a:p>
            <a:pPr marL="0" indent="0">
              <a:buNone/>
            </a:pPr>
            <a:endParaRPr lang="pt-BR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Christine </a:t>
            </a:r>
            <a:r>
              <a:rPr lang="pt-BR" dirty="0" err="1"/>
              <a:t>Desan</a:t>
            </a:r>
            <a:r>
              <a:rPr lang="pt-BR" dirty="0"/>
              <a:t>: Liga a moeda à soberania e dá importância à sua função de liquidar obrigações tributárias.</a:t>
            </a:r>
          </a:p>
        </p:txBody>
      </p:sp>
    </p:spTree>
    <p:extLst>
      <p:ext uri="{BB962C8B-B14F-4D97-AF65-F5344CB8AC3E}">
        <p14:creationId xmlns:p14="http://schemas.microsoft.com/office/powerpoint/2010/main" val="416888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7625D2-A4B7-E6D7-F4F6-BBF71856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4049" r="-1" b="-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D1BA65-9021-EE86-DBEA-ADA14140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Dando um passo atrás: quais mercadorias acabaram sendo mais usadas como moeda?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C5E09D-F8EA-B66E-5BEC-22EFC3FA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>
                <a:solidFill>
                  <a:srgbClr val="FFFFFF"/>
                </a:solidFill>
              </a:rPr>
              <a:t>Por sua escassez, o ouro.</a:t>
            </a:r>
          </a:p>
          <a:p>
            <a:pPr marL="0" indent="0">
              <a:buNone/>
            </a:pPr>
            <a:endParaRPr lang="pt-BR" sz="20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pt-BR" sz="2000">
                <a:solidFill>
                  <a:srgbClr val="FFFFFF"/>
                </a:solidFill>
              </a:rPr>
              <a:t>Mas em civilizações, que o ouro era demasiadamente escasso, a prata, o bronze, e até o ferro. </a:t>
            </a:r>
          </a:p>
          <a:p>
            <a:pPr marL="0" indent="0">
              <a:buNone/>
            </a:pPr>
            <a:endParaRPr lang="pt-BR" sz="20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pt-BR" sz="2000">
                <a:solidFill>
                  <a:srgbClr val="FFFFFF"/>
                </a:solidFill>
              </a:rPr>
              <a:t>Quanto mais abundante o metal, menores são as vantagens de seu uso e menor seu valor de troca.</a:t>
            </a:r>
          </a:p>
          <a:p>
            <a:pPr marL="0" indent="0">
              <a:buNone/>
            </a:pPr>
            <a:endParaRPr lang="pt-BR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37D78-16E4-0844-ADF4-81A034EE2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</a:t>
            </a:r>
            <a:r>
              <a:rPr lang="pt-BR" dirty="0" err="1"/>
              <a:t>bancarização</a:t>
            </a:r>
            <a:r>
              <a:rPr lang="pt-BR" dirty="0"/>
              <a:t> é direito essencial....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3EE687-2341-2C4B-89D5-4BDD4140E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F8B1DE-A72A-DE43-94D3-56B5FD715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" y="0"/>
            <a:ext cx="11462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49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402A18-4D50-6D45-8B88-CCAD4A1C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Na </a:t>
            </a:r>
            <a:r>
              <a:rPr lang="en-US" sz="3400" dirty="0" err="1">
                <a:solidFill>
                  <a:srgbClr val="FFFFFF"/>
                </a:solidFill>
              </a:rPr>
              <a:t>Lídia</a:t>
            </a:r>
            <a:r>
              <a:rPr lang="en-US" sz="3400" dirty="0">
                <a:solidFill>
                  <a:srgbClr val="FFFFFF"/>
                </a:solidFill>
              </a:rPr>
              <a:t>, terra do </a:t>
            </a:r>
            <a:r>
              <a:rPr lang="en-US" sz="3400" dirty="0" err="1">
                <a:solidFill>
                  <a:srgbClr val="FFFFFF"/>
                </a:solidFill>
              </a:rPr>
              <a:t>mitológico</a:t>
            </a:r>
            <a:r>
              <a:rPr lang="en-US" sz="3400" dirty="0">
                <a:solidFill>
                  <a:srgbClr val="FFFFFF"/>
                </a:solidFill>
              </a:rPr>
              <a:t> Rei Midas, </a:t>
            </a:r>
            <a:r>
              <a:rPr lang="en-US" sz="3400" dirty="0" err="1">
                <a:solidFill>
                  <a:srgbClr val="FFFFFF"/>
                </a:solidFill>
              </a:rPr>
              <a:t>entra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em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cena</a:t>
            </a:r>
            <a:r>
              <a:rPr lang="en-US" sz="3400" dirty="0">
                <a:solidFill>
                  <a:srgbClr val="FFFFFF"/>
                </a:solidFill>
              </a:rPr>
              <a:t> um </a:t>
            </a:r>
            <a:r>
              <a:rPr lang="en-US" sz="3400" dirty="0" err="1">
                <a:solidFill>
                  <a:srgbClr val="FFFFFF"/>
                </a:solidFill>
              </a:rPr>
              <a:t>protagonista</a:t>
            </a:r>
            <a:r>
              <a:rPr lang="en-US" sz="3400" dirty="0">
                <a:solidFill>
                  <a:srgbClr val="FFFFFF"/>
                </a:solidFill>
              </a:rPr>
              <a:t> da </a:t>
            </a:r>
            <a:r>
              <a:rPr lang="en-US" sz="3400" dirty="0" err="1">
                <a:solidFill>
                  <a:srgbClr val="FFFFFF"/>
                </a:solidFill>
              </a:rPr>
              <a:t>história</a:t>
            </a:r>
            <a:r>
              <a:rPr lang="en-US" sz="3400" dirty="0">
                <a:solidFill>
                  <a:srgbClr val="FFFFFF"/>
                </a:solidFill>
              </a:rPr>
              <a:t> da </a:t>
            </a:r>
            <a:r>
              <a:rPr lang="en-US" sz="3400" dirty="0" err="1">
                <a:solidFill>
                  <a:srgbClr val="FFFFFF"/>
                </a:solidFill>
              </a:rPr>
              <a:t>Moeda</a:t>
            </a:r>
            <a:r>
              <a:rPr lang="en-US" sz="3400" dirty="0">
                <a:solidFill>
                  <a:srgbClr val="FFFFFF"/>
                </a:solidFill>
              </a:rPr>
              <a:t>: O Estado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07D76-9314-1844-97AD-FD3D4D68B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E7E6E6"/>
                </a:solidFill>
              </a:rPr>
              <a:t>SOBERANIA E PODER MONETÁRIO: o Rei </a:t>
            </a:r>
            <a:r>
              <a:rPr lang="en-US" sz="2000" dirty="0" err="1">
                <a:solidFill>
                  <a:srgbClr val="E7E6E6"/>
                </a:solidFill>
              </a:rPr>
              <a:t>é</a:t>
            </a:r>
            <a:r>
              <a:rPr lang="en-US" sz="2000" dirty="0">
                <a:solidFill>
                  <a:srgbClr val="E7E6E6"/>
                </a:solidFill>
              </a:rPr>
              <a:t> </a:t>
            </a:r>
            <a:r>
              <a:rPr lang="en-US" sz="2000" dirty="0" err="1">
                <a:solidFill>
                  <a:srgbClr val="E7E6E6"/>
                </a:solidFill>
              </a:rPr>
              <a:t>aquele</a:t>
            </a:r>
            <a:r>
              <a:rPr lang="en-US" sz="2000" dirty="0">
                <a:solidFill>
                  <a:srgbClr val="E7E6E6"/>
                </a:solidFill>
              </a:rPr>
              <a:t> que </a:t>
            </a:r>
            <a:r>
              <a:rPr lang="en-US" sz="2000" dirty="0" err="1">
                <a:solidFill>
                  <a:srgbClr val="E7E6E6"/>
                </a:solidFill>
              </a:rPr>
              <a:t>julga</a:t>
            </a:r>
            <a:r>
              <a:rPr lang="en-US" sz="2000" dirty="0">
                <a:solidFill>
                  <a:srgbClr val="E7E6E6"/>
                </a:solidFill>
              </a:rPr>
              <a:t> e </a:t>
            </a:r>
            <a:r>
              <a:rPr lang="en-US" sz="2000" dirty="0" err="1">
                <a:solidFill>
                  <a:srgbClr val="E7E6E6"/>
                </a:solidFill>
              </a:rPr>
              <a:t>emite</a:t>
            </a:r>
            <a:r>
              <a:rPr lang="en-US" sz="2000" dirty="0">
                <a:solidFill>
                  <a:srgbClr val="E7E6E6"/>
                </a:solidFill>
              </a:rPr>
              <a:t> </a:t>
            </a:r>
            <a:r>
              <a:rPr lang="en-US" sz="2000" dirty="0" err="1">
                <a:solidFill>
                  <a:srgbClr val="E7E6E6"/>
                </a:solidFill>
              </a:rPr>
              <a:t>moeda</a:t>
            </a:r>
            <a:r>
              <a:rPr lang="en-US" sz="2000" dirty="0">
                <a:solidFill>
                  <a:srgbClr val="E7E6E6"/>
                </a:solidFill>
              </a:rPr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CA8D25-4309-C70C-689A-3EBBDF86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63" y="307731"/>
            <a:ext cx="2832762" cy="39976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099BB6-F414-D747-AD03-180AFDE74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589887"/>
            <a:ext cx="3433324" cy="343332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6079821C-D4A2-7A42-B931-917DA7644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64958" y="330045"/>
            <a:ext cx="2593449" cy="399763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59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4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053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4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vector Set gold and silver coins">
            <a:extLst>
              <a:ext uri="{FF2B5EF4-FFF2-40B4-BE49-F238E27FC236}">
                <a16:creationId xmlns:a16="http://schemas.microsoft.com/office/drawing/2014/main" id="{C3943427-1CB1-796D-107C-866FE847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8672" y="1065276"/>
            <a:ext cx="4420163" cy="47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2689948-93AF-93FD-D9DE-3BA283A9C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131"/>
          </a:xfrm>
        </p:spPr>
        <p:txBody>
          <a:bodyPr anchor="b">
            <a:normAutofit fontScale="90000"/>
          </a:bodyPr>
          <a:lstStyle/>
          <a:p>
            <a:pPr algn="just"/>
            <a:br>
              <a:rPr lang="pt-BR" sz="1900" dirty="0">
                <a:solidFill>
                  <a:schemeClr val="bg1"/>
                </a:solidFill>
              </a:rPr>
            </a:br>
            <a:br>
              <a:rPr lang="pt-BR" sz="2800" dirty="0">
                <a:solidFill>
                  <a:schemeClr val="bg1"/>
                </a:solidFill>
              </a:rPr>
            </a:br>
            <a:br>
              <a:rPr lang="pt-BR" sz="3100" dirty="0">
                <a:solidFill>
                  <a:schemeClr val="bg1"/>
                </a:solidFill>
              </a:rPr>
            </a:br>
            <a:r>
              <a:rPr lang="pt-BR" sz="3100" dirty="0">
                <a:solidFill>
                  <a:schemeClr val="bg1"/>
                </a:solidFill>
              </a:rPr>
              <a:t>Cunhagem de moedas em metais preciosos assegura a escassez, e ao mesmo tempo facilita as transações ao já fixar o valor e garantir a sua pureza </a:t>
            </a:r>
            <a:br>
              <a:rPr lang="pt-BR" sz="2800" dirty="0">
                <a:solidFill>
                  <a:schemeClr val="bg1"/>
                </a:solidFill>
              </a:rPr>
            </a:b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8B4E87-D14A-B0C5-7496-EB310815D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566810"/>
            <a:ext cx="5692953" cy="265111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endParaRPr lang="pt-BR" sz="2400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pt-BR" sz="2400" dirty="0">
                <a:solidFill>
                  <a:schemeClr val="tx2"/>
                </a:solidFill>
              </a:rPr>
              <a:t>Além disso, estado ganha com a senhoriagem: diferença entre o valor real do metal e aquele declarado</a:t>
            </a:r>
          </a:p>
        </p:txBody>
      </p:sp>
    </p:spTree>
    <p:extLst>
      <p:ext uri="{BB962C8B-B14F-4D97-AF65-F5344CB8AC3E}">
        <p14:creationId xmlns:p14="http://schemas.microsoft.com/office/powerpoint/2010/main" val="4274275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D72844-4BDC-344F-B1BC-70A356FD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 fontScale="90000"/>
          </a:bodyPr>
          <a:lstStyle/>
          <a:p>
            <a:r>
              <a:rPr lang="pt-BR" sz="2900" dirty="0">
                <a:solidFill>
                  <a:schemeClr val="bg1"/>
                </a:solidFill>
              </a:rPr>
              <a:t>A moeda metálica se generaliza, mas tem seus problemas: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21C40F-28D0-3D46-921F-CA8A0843A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solidFill>
                  <a:schemeClr val="bg1"/>
                </a:solidFill>
              </a:rPr>
              <a:t>Usuários arrancam lascas da moeda, o que levam Estados a reforçar bordas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Falta de metal reduz meio circulante e oferta crescente de metal leva à inflação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Aviltamento do valor metálico, com a manutenção do mesmo valor nominal </a:t>
            </a: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Moeda dourada em fundo branco&#10;&#10;Descrição gerada automaticamente">
            <a:extLst>
              <a:ext uri="{FF2B5EF4-FFF2-40B4-BE49-F238E27FC236}">
                <a16:creationId xmlns:a16="http://schemas.microsoft.com/office/drawing/2014/main" id="{EB1DE9CB-11E8-0641-8383-4D7F2509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4" r="25873" b="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50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07FF4909-7ECE-0BC5-5844-9181FE9AE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647" y="2080890"/>
            <a:ext cx="4730214" cy="26962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8487346-4A1F-ADB5-466C-0D2E5596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131"/>
          </a:xfrm>
        </p:spPr>
        <p:txBody>
          <a:bodyPr anchor="b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Escassez de metal pode levar ao bimetalismo, mas ele não funciona.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0B0CE8-CF13-7417-2895-EFCE04FC1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566810"/>
            <a:ext cx="5692953" cy="2651110"/>
          </a:xfrm>
        </p:spPr>
        <p:txBody>
          <a:bodyPr anchor="ctr">
            <a:norm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Lei de </a:t>
            </a:r>
            <a:r>
              <a:rPr lang="pt-BR" sz="2400" b="1" dirty="0" err="1">
                <a:solidFill>
                  <a:schemeClr val="tx2"/>
                </a:solidFill>
              </a:rPr>
              <a:t>Gresham</a:t>
            </a:r>
            <a:r>
              <a:rPr lang="pt-BR" sz="1800" dirty="0">
                <a:solidFill>
                  <a:schemeClr val="tx2"/>
                </a:solidFill>
              </a:rPr>
              <a:t>: quando há duas moedas em circulação, com cotação fixa entre eles,  a moeda ruim expulsa a moeda boa do mercado, pois esta última é entesourada ou exportada</a:t>
            </a:r>
          </a:p>
          <a:p>
            <a:r>
              <a:rPr lang="pt-BR" sz="1800" dirty="0">
                <a:solidFill>
                  <a:schemeClr val="tx2"/>
                </a:solidFill>
              </a:rPr>
              <a:t>Isso vale também para países em que se usa com frequência divisas estrangeiras, com câmbio artificial entre elas. Pessoas querem receber na moeda forte e pagar na moeda fraca.</a:t>
            </a:r>
          </a:p>
        </p:txBody>
      </p:sp>
    </p:spTree>
    <p:extLst>
      <p:ext uri="{BB962C8B-B14F-4D97-AF65-F5344CB8AC3E}">
        <p14:creationId xmlns:p14="http://schemas.microsoft.com/office/powerpoint/2010/main" val="89155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9BD98-06D3-684C-9EA0-35C08048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6967181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pt-BR" sz="1800" dirty="0"/>
            </a:br>
            <a:r>
              <a:rPr lang="pt-BR" sz="1800" dirty="0"/>
              <a:t>A história da moeda é de conflitos econômicos, conforme ensina </a:t>
            </a:r>
            <a:r>
              <a:rPr lang="pt-BR" sz="1800" dirty="0" err="1"/>
              <a:t>Ascarelli</a:t>
            </a:r>
            <a:r>
              <a:rPr lang="pt-BR" sz="1800" dirty="0"/>
              <a:t>, nos ¨STUDI SULLA MONETA¨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0013ED-CB77-D443-A22E-64260542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47356"/>
            <a:ext cx="6967181" cy="4107021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¨LA STORIA DELLA DOTTRINA MONETARIA </a:t>
            </a:r>
            <a:r>
              <a:rPr lang="pt-BR" dirty="0" err="1"/>
              <a:t>È</a:t>
            </a:r>
            <a:r>
              <a:rPr lang="pt-BR" dirty="0"/>
              <a:t> LA STORIA DELLA REGALIA¨.</a:t>
            </a:r>
          </a:p>
          <a:p>
            <a:endParaRPr lang="pt-BR" dirty="0"/>
          </a:p>
          <a:p>
            <a:r>
              <a:rPr lang="pt-BR" dirty="0"/>
              <a:t>ESTADO CENTRALIZADO EXIGE CURSO FORÇADO DA MOEDA NACIONAL (MOEDA ESTRANGEIRA É MERCADORIA) E ADOTA PRINCÍPIO NOMINALÍSTICO</a:t>
            </a:r>
          </a:p>
          <a:p>
            <a:endParaRPr lang="pt-BR" dirty="0"/>
          </a:p>
          <a:p>
            <a:r>
              <a:rPr lang="pt-BR" dirty="0"/>
              <a:t>REI DEFENDE SUA PRERROGATIVA DE FIXAR O VALOR DA MOEDA,  O QUE IMPLICA OUTRAS VANTAGENS, ALEM DA TAXA DE SENHORIAGEM. </a:t>
            </a:r>
          </a:p>
          <a:p>
            <a:r>
              <a:rPr lang="pt-BR" dirty="0"/>
              <a:t>CANONISTAS ENTENDEM QUE NÃO PODE SER ALTERADO SEM O CONSENSO DO POVO. Igreja, titular de rendas feudais, tinha interesse em evitar depreciação monetária.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5329F3-1E50-D64C-9B9D-D0608CD08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1" r="3707" b="-1"/>
          <a:stretch/>
        </p:blipFill>
        <p:spPr>
          <a:xfrm>
            <a:off x="7968222" y="2"/>
            <a:ext cx="4223778" cy="6865951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7080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A7015D-0688-A5E2-2037-938CC6C16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/>
              <a:t>O padrão-ouro no século XIX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82389F-40BC-D2E7-DB5C-4B015A42A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pt-BR" sz="2000" dirty="0"/>
              <a:t>Com a descoberta de novas reservas de ouro e o aumento do intercâmbio comercial, generaliza-se o padrão-ouro no século XIX, até a primeira guerra mundial.</a:t>
            </a:r>
          </a:p>
          <a:p>
            <a:r>
              <a:rPr lang="pt-BR" sz="2000" dirty="0"/>
              <a:t>O ouro é a moeda internacional; os padrões monetários diferenciam-se pela quantidade de ouro. Câmbio é como conversão de milhas para quilômetros.</a:t>
            </a:r>
          </a:p>
          <a:p>
            <a:r>
              <a:rPr lang="pt-BR" sz="2000" dirty="0"/>
              <a:t>Para facilitar circulação, moedas de menor valor em prata ou cobre.</a:t>
            </a:r>
          </a:p>
          <a:p>
            <a:r>
              <a:rPr lang="pt-BR" sz="2000" dirty="0"/>
              <a:t>Governos obrigam-se a resgatar papel-moeda em ouro, suspendendo essa possibilidade apenas em momento de guerra ou crise.</a:t>
            </a:r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FC4679-420C-B161-B940-0C1E32BAA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847" y="329183"/>
            <a:ext cx="3482202" cy="342996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147F686-27D6-F785-DD52-7B30DDA4C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4238276"/>
            <a:ext cx="3995928" cy="18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7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D3547D4-2E93-CB54-CCC6-699CCB17D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6" r="20842" b="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711285-7D98-AFF0-354F-D381CB33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>
            <a:normAutofit/>
          </a:bodyPr>
          <a:lstStyle/>
          <a:p>
            <a:r>
              <a:rPr lang="pt-BR" sz="2400"/>
              <a:t>Século XX: grandes crises levam à prevalência da moeda fiduciária, inconversível em metal.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A66FBA-B644-B2BE-ED29-C7FF503B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71982"/>
            <a:ext cx="4782458" cy="3181684"/>
          </a:xfrm>
        </p:spPr>
        <p:txBody>
          <a:bodyPr anchor="t">
            <a:normAutofit lnSpcReduction="10000"/>
          </a:bodyPr>
          <a:lstStyle/>
          <a:p>
            <a:endParaRPr lang="pt-BR" sz="1800" dirty="0"/>
          </a:p>
          <a:p>
            <a:r>
              <a:rPr lang="pt-BR" sz="1800" dirty="0"/>
              <a:t>Gustavo Franco fala em ¨pacto fáustico¨</a:t>
            </a:r>
          </a:p>
          <a:p>
            <a:endParaRPr lang="pt-BR" sz="1800" dirty="0"/>
          </a:p>
          <a:p>
            <a:r>
              <a:rPr lang="pt-BR" sz="1800" dirty="0"/>
              <a:t>A passagem do padrão-ouro para a moeda fiduciária foi gradual. Pelos acordos de Bretton-Woods, as moedas seriam atreladas ao dólar, e esse seria conversível em ouro. Para manter esse cambio fixo, criou-se o FMI para ajudar os países em crise.</a:t>
            </a:r>
          </a:p>
          <a:p>
            <a:r>
              <a:rPr lang="pt-BR" sz="1800" dirty="0" err="1"/>
              <a:t>Dolar</a:t>
            </a:r>
            <a:r>
              <a:rPr lang="pt-BR" sz="1800" dirty="0"/>
              <a:t> torna-se a moeda de referência do mundo.</a:t>
            </a:r>
          </a:p>
        </p:txBody>
      </p:sp>
    </p:spTree>
    <p:extLst>
      <p:ext uri="{BB962C8B-B14F-4D97-AF65-F5344CB8AC3E}">
        <p14:creationId xmlns:p14="http://schemas.microsoft.com/office/powerpoint/2010/main" val="298064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8C671-A803-2345-96B3-B64830A1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50 anos do abandono do padrão-ouro pelos EUA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33330BD-0117-F847-81C8-F9B26638E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9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F1DB252-63CF-8767-D455-88229E054232}"/>
              </a:ext>
            </a:extLst>
          </p:cNvPr>
          <p:cNvSpPr txBox="1"/>
          <p:nvPr/>
        </p:nvSpPr>
        <p:spPr>
          <a:xfrm>
            <a:off x="1377538" y="510639"/>
            <a:ext cx="800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 1971, DEVIDO A MOVIMENTO DE DE GAULLE, NIXON SEPULTA O PADRÃO OURO</a:t>
            </a:r>
          </a:p>
        </p:txBody>
      </p:sp>
    </p:spTree>
    <p:extLst>
      <p:ext uri="{BB962C8B-B14F-4D97-AF65-F5344CB8AC3E}">
        <p14:creationId xmlns:p14="http://schemas.microsoft.com/office/powerpoint/2010/main" val="2882774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C3A27-E931-DD43-A2DF-AAD22771A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375636"/>
            <a:ext cx="3649703" cy="1714500"/>
          </a:xfrm>
        </p:spPr>
        <p:txBody>
          <a:bodyPr>
            <a:normAutofit/>
          </a:bodyPr>
          <a:lstStyle/>
          <a:p>
            <a:r>
              <a:rPr lang="pt-BR" sz="2200" dirty="0"/>
              <a:t>Com isso, a moeda perde sua referência no mundo real.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7482D1-C4B6-7643-811F-5BA43B15D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374904"/>
            <a:ext cx="6725232" cy="1714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800" dirty="0"/>
              <a:t>Gustavo Franco compara o surgimento da moeda puramente fiduciária com o advento da arte abstrata</a:t>
            </a:r>
            <a:endParaRPr lang="pt-BR" sz="1700" dirty="0"/>
          </a:p>
        </p:txBody>
      </p:sp>
      <p:pic>
        <p:nvPicPr>
          <p:cNvPr id="4" name="Imagem 3" descr="Ponte sobre lago com árvores em volta&#10;&#10;Descrição gerada automaticamente">
            <a:extLst>
              <a:ext uri="{FF2B5EF4-FFF2-40B4-BE49-F238E27FC236}">
                <a16:creationId xmlns:a16="http://schemas.microsoft.com/office/drawing/2014/main" id="{D09B1C8B-F9A8-784E-ACAE-779CE94FD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7" r="8901" b="-3"/>
          <a:stretch/>
        </p:blipFill>
        <p:spPr>
          <a:xfrm>
            <a:off x="673749" y="2297483"/>
            <a:ext cx="3716238" cy="4051011"/>
          </a:xfrm>
          <a:prstGeom prst="rect">
            <a:avLst/>
          </a:prstGeom>
        </p:spPr>
      </p:pic>
      <p:pic>
        <p:nvPicPr>
          <p:cNvPr id="5" name="Imagem 4" descr="Floresta com árvores&#10;&#10;Descrição gerada automaticamente com confiança média">
            <a:extLst>
              <a:ext uri="{FF2B5EF4-FFF2-40B4-BE49-F238E27FC236}">
                <a16:creationId xmlns:a16="http://schemas.microsoft.com/office/drawing/2014/main" id="{E39B253B-07D6-144A-80C5-361B4B308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0" r="12740" b="-1"/>
          <a:stretch/>
        </p:blipFill>
        <p:spPr>
          <a:xfrm>
            <a:off x="4719344" y="2276856"/>
            <a:ext cx="6798905" cy="405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7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8BA4A-0053-1F4C-81B5-687A9813C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Nota que manda pagar 10 dinheiros não tem significado.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9B2375-F0D2-FC49-A1F8-3EDA86F82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Karl </a:t>
            </a:r>
            <a:r>
              <a:rPr lang="pt-BR" dirty="0" err="1"/>
              <a:t>Olivecrona</a:t>
            </a:r>
            <a:r>
              <a:rPr lang="pt-BR" dirty="0"/>
              <a:t>: ¨The </a:t>
            </a:r>
            <a:r>
              <a:rPr lang="pt-BR" dirty="0" err="1"/>
              <a:t>word</a:t>
            </a:r>
            <a:r>
              <a:rPr lang="pt-BR" dirty="0"/>
              <a:t> for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monetary</a:t>
            </a:r>
            <a:r>
              <a:rPr lang="pt-BR" dirty="0"/>
              <a:t> </a:t>
            </a:r>
            <a:r>
              <a:rPr lang="pt-BR" dirty="0" err="1"/>
              <a:t>unit</a:t>
            </a:r>
            <a:r>
              <a:rPr lang="pt-BR" dirty="0"/>
              <a:t> </a:t>
            </a:r>
            <a:r>
              <a:rPr lang="pt-BR" dirty="0" err="1"/>
              <a:t>has</a:t>
            </a:r>
            <a:r>
              <a:rPr lang="pt-BR" dirty="0"/>
              <a:t> no </a:t>
            </a:r>
            <a:r>
              <a:rPr lang="pt-BR" dirty="0" err="1"/>
              <a:t>semantic</a:t>
            </a:r>
            <a:r>
              <a:rPr lang="pt-BR" dirty="0"/>
              <a:t> </a:t>
            </a:r>
            <a:r>
              <a:rPr lang="pt-BR" dirty="0" err="1"/>
              <a:t>reference</a:t>
            </a:r>
            <a:r>
              <a:rPr lang="pt-BR" dirty="0"/>
              <a:t> </a:t>
            </a:r>
            <a:r>
              <a:rPr lang="pt-BR" dirty="0" err="1"/>
              <a:t>at</a:t>
            </a:r>
            <a:r>
              <a:rPr lang="pt-BR" dirty="0"/>
              <a:t> </a:t>
            </a:r>
            <a:r>
              <a:rPr lang="pt-BR" dirty="0" err="1"/>
              <a:t>all</a:t>
            </a:r>
            <a:r>
              <a:rPr lang="pt-BR"/>
              <a:t>¨.</a:t>
            </a:r>
          </a:p>
        </p:txBody>
      </p:sp>
    </p:spTree>
    <p:extLst>
      <p:ext uri="{BB962C8B-B14F-4D97-AF65-F5344CB8AC3E}">
        <p14:creationId xmlns:p14="http://schemas.microsoft.com/office/powerpoint/2010/main" val="337465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10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Rectangle 12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BDE317-6551-954E-AC66-D995EAB7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59" y="978408"/>
            <a:ext cx="4017270" cy="5151136"/>
          </a:xfrm>
        </p:spPr>
        <p:txBody>
          <a:bodyPr>
            <a:normAutofit/>
          </a:bodyPr>
          <a:lstStyle/>
          <a:p>
            <a:r>
              <a:rPr lang="pt-BR" sz="2800" dirty="0"/>
              <a:t>Uma área em constante transformação</a:t>
            </a:r>
          </a:p>
        </p:txBody>
      </p:sp>
      <p:sp>
        <p:nvSpPr>
          <p:cNvPr id="86" name="Rectangle 14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16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Moeda dourada em fundo branco&#10;&#10;Descrição gerada automaticamente">
            <a:extLst>
              <a:ext uri="{FF2B5EF4-FFF2-40B4-BE49-F238E27FC236}">
                <a16:creationId xmlns:a16="http://schemas.microsoft.com/office/drawing/2014/main" id="{13DDAA69-141F-2949-8671-604272ABB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575" y="566928"/>
            <a:ext cx="1751927" cy="23389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290729-8657-FB4B-9DE2-44C9524D6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365" y="978929"/>
            <a:ext cx="2873668" cy="1510993"/>
          </a:xfrm>
          <a:prstGeom prst="rect">
            <a:avLst/>
          </a:prstGeom>
        </p:spPr>
      </p:pic>
      <p:pic>
        <p:nvPicPr>
          <p:cNvPr id="4" name="Imagem 3" descr="Texto, Ícone&#10;&#10;Descrição gerada automaticamente">
            <a:extLst>
              <a:ext uri="{FF2B5EF4-FFF2-40B4-BE49-F238E27FC236}">
                <a16:creationId xmlns:a16="http://schemas.microsoft.com/office/drawing/2014/main" id="{70AEF82D-F3A2-EC4C-8C98-BF3252B99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705" y="3573678"/>
            <a:ext cx="5989328" cy="21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11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39711D-3088-E142-ABB5-05511B05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Moeda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fiduciária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dificulta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controle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inflação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17B2C8-131C-FD46-A2F7-E8C5BC7FB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 dirty="0"/>
          </a:p>
          <a:p>
            <a:pPr marL="0"/>
            <a:r>
              <a:rPr lang="en-US" dirty="0"/>
              <a:t>O que </a:t>
            </a:r>
            <a:r>
              <a:rPr lang="en-US" dirty="0" err="1"/>
              <a:t>ocorreu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o </a:t>
            </a:r>
            <a:r>
              <a:rPr lang="en-US" dirty="0" err="1"/>
              <a:t>Brasil</a:t>
            </a:r>
            <a:r>
              <a:rPr lang="en-US" dirty="0"/>
              <a:t> </a:t>
            </a:r>
            <a:r>
              <a:rPr lang="en-US" dirty="0" err="1"/>
              <a:t>desistiu</a:t>
            </a:r>
            <a:r>
              <a:rPr lang="en-US" dirty="0"/>
              <a:t> </a:t>
            </a:r>
            <a:r>
              <a:rPr lang="en-US" dirty="0" err="1"/>
              <a:t>definitivamente</a:t>
            </a:r>
            <a:r>
              <a:rPr lang="en-US" dirty="0"/>
              <a:t> do </a:t>
            </a:r>
            <a:r>
              <a:rPr lang="en-US" dirty="0" err="1"/>
              <a:t>padrão</a:t>
            </a:r>
            <a:r>
              <a:rPr lang="en-US" dirty="0"/>
              <a:t> </a:t>
            </a:r>
            <a:r>
              <a:rPr lang="en-US" dirty="0" err="1"/>
              <a:t>ouro</a:t>
            </a:r>
            <a:r>
              <a:rPr lang="en-US" dirty="0"/>
              <a:t>, e </a:t>
            </a:r>
            <a:r>
              <a:rPr lang="en-US" dirty="0" err="1"/>
              <a:t>adotou</a:t>
            </a:r>
            <a:r>
              <a:rPr lang="en-US" dirty="0"/>
              <a:t> </a:t>
            </a:r>
            <a:r>
              <a:rPr lang="en-US" dirty="0" err="1"/>
              <a:t>moeda</a:t>
            </a:r>
            <a:r>
              <a:rPr lang="en-US" dirty="0"/>
              <a:t> </a:t>
            </a:r>
            <a:r>
              <a:rPr lang="en-US" dirty="0" err="1"/>
              <a:t>fiduciária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1933?</a:t>
            </a:r>
          </a:p>
        </p:txBody>
      </p: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CF2B024B-E093-E648-A3BA-731F3E2E4557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1 real </a:t>
            </a:r>
            <a:r>
              <a:rPr lang="en-US" sz="2800" dirty="0" err="1"/>
              <a:t>em</a:t>
            </a:r>
            <a:r>
              <a:rPr lang="en-US" sz="2800" dirty="0"/>
              <a:t> 1994, </a:t>
            </a:r>
            <a:r>
              <a:rPr lang="en-US" sz="2800" dirty="0" err="1"/>
              <a:t>quando</a:t>
            </a:r>
            <a:r>
              <a:rPr lang="en-US" sz="2800" dirty="0"/>
              <a:t> da </a:t>
            </a:r>
            <a:r>
              <a:rPr lang="en-US" sz="2800" dirty="0" err="1"/>
              <a:t>criação</a:t>
            </a:r>
            <a:r>
              <a:rPr lang="en-US" sz="2800" dirty="0"/>
              <a:t> da </a:t>
            </a:r>
            <a:r>
              <a:rPr lang="en-US" sz="2800" dirty="0" err="1"/>
              <a:t>moeda</a:t>
            </a:r>
            <a:r>
              <a:rPr lang="en-US" sz="2800" dirty="0"/>
              <a:t>, </a:t>
            </a:r>
            <a:r>
              <a:rPr lang="en-US" sz="2800" dirty="0" err="1"/>
              <a:t>equivalia</a:t>
            </a:r>
            <a:r>
              <a:rPr lang="en-US" sz="2800" dirty="0"/>
              <a:t> a 2,7 </a:t>
            </a:r>
            <a:r>
              <a:rPr lang="en-US" sz="2800" dirty="0" err="1"/>
              <a:t>quinquilhões</a:t>
            </a:r>
            <a:r>
              <a:rPr lang="en-US" sz="2800" dirty="0"/>
              <a:t> de </a:t>
            </a:r>
            <a:r>
              <a:rPr lang="en-US" sz="2800" dirty="0" err="1"/>
              <a:t>réis</a:t>
            </a:r>
            <a:r>
              <a:rPr lang="en-US" sz="2800" dirty="0"/>
              <a:t> de 1933 </a:t>
            </a:r>
          </a:p>
        </p:txBody>
      </p:sp>
    </p:spTree>
    <p:extLst>
      <p:ext uri="{BB962C8B-B14F-4D97-AF65-F5344CB8AC3E}">
        <p14:creationId xmlns:p14="http://schemas.microsoft.com/office/powerpoint/2010/main" val="2374674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24B0DC-DCEC-0A4F-9933-FEB30421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pt-BR" sz="4000"/>
              <a:t>Repetindo a história da China, mil anos depois...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F5E5B6-5BEE-9911-77DE-C36D4BE41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Papel</a:t>
            </a:r>
            <a:r>
              <a:rPr lang="en-US" sz="2000" dirty="0"/>
              <a:t> </a:t>
            </a:r>
            <a:r>
              <a:rPr lang="en-US" sz="2000" dirty="0" err="1"/>
              <a:t>moeda</a:t>
            </a:r>
            <a:r>
              <a:rPr lang="en-US" sz="2000" dirty="0"/>
              <a:t> </a:t>
            </a:r>
            <a:r>
              <a:rPr lang="en-US" sz="2000" dirty="0" err="1"/>
              <a:t>surgiu</a:t>
            </a:r>
            <a:r>
              <a:rPr lang="en-US" sz="2000" dirty="0"/>
              <a:t> </a:t>
            </a:r>
            <a:r>
              <a:rPr lang="en-US" sz="2000" dirty="0" err="1"/>
              <a:t>há</a:t>
            </a:r>
            <a:r>
              <a:rPr lang="en-US" sz="2000" dirty="0"/>
              <a:t> 1000 </a:t>
            </a:r>
            <a:r>
              <a:rPr lang="en-US" sz="2000" dirty="0" err="1"/>
              <a:t>anos</a:t>
            </a:r>
            <a:r>
              <a:rPr lang="en-US" sz="2000" dirty="0"/>
              <a:t> </a:t>
            </a:r>
            <a:r>
              <a:rPr lang="en-US" sz="2000" dirty="0" err="1"/>
              <a:t>porque</a:t>
            </a:r>
            <a:r>
              <a:rPr lang="en-US" sz="2000" dirty="0"/>
              <a:t> era </a:t>
            </a:r>
            <a:r>
              <a:rPr lang="en-US" sz="2000" dirty="0" err="1"/>
              <a:t>difícil</a:t>
            </a:r>
            <a:r>
              <a:rPr lang="en-US" sz="2000" dirty="0"/>
              <a:t> o </a:t>
            </a:r>
            <a:r>
              <a:rPr lang="en-US" sz="2000" dirty="0" err="1"/>
              <a:t>manuseio</a:t>
            </a:r>
            <a:r>
              <a:rPr lang="en-US" sz="2000" dirty="0"/>
              <a:t> e </a:t>
            </a:r>
            <a:r>
              <a:rPr lang="en-US" sz="2000" dirty="0" err="1"/>
              <a:t>transporte</a:t>
            </a:r>
            <a:r>
              <a:rPr lang="en-US" sz="2000" dirty="0"/>
              <a:t> de </a:t>
            </a:r>
            <a:r>
              <a:rPr lang="en-US" sz="2000" dirty="0" err="1"/>
              <a:t>moedas</a:t>
            </a:r>
            <a:r>
              <a:rPr lang="en-US" sz="2000" dirty="0"/>
              <a:t> de ferro.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Evidência</a:t>
            </a:r>
            <a:r>
              <a:rPr lang="en-US" sz="2000" dirty="0"/>
              <a:t> da </a:t>
            </a:r>
            <a:r>
              <a:rPr lang="en-US" sz="2000" dirty="0" err="1"/>
              <a:t>organizaçao</a:t>
            </a:r>
            <a:r>
              <a:rPr lang="en-US" sz="2000" dirty="0"/>
              <a:t> </a:t>
            </a:r>
            <a:r>
              <a:rPr lang="en-US" sz="2000" dirty="0" err="1"/>
              <a:t>estatal</a:t>
            </a:r>
            <a:r>
              <a:rPr lang="en-US" sz="2000" dirty="0"/>
              <a:t>  </a:t>
            </a:r>
            <a:r>
              <a:rPr lang="en-US" sz="2000" dirty="0" err="1"/>
              <a:t>chinesa</a:t>
            </a:r>
            <a:r>
              <a:rPr lang="en-US" sz="2000" dirty="0"/>
              <a:t> da </a:t>
            </a:r>
            <a:r>
              <a:rPr lang="en-US" sz="2000" dirty="0" err="1"/>
              <a:t>época</a:t>
            </a:r>
            <a:endParaRPr lang="en-US" sz="2000" dirty="0"/>
          </a:p>
          <a:p>
            <a:pPr marL="0" indent="0">
              <a:buNone/>
            </a:pPr>
            <a:br>
              <a:rPr lang="en-US" sz="2000" dirty="0"/>
            </a:br>
            <a:r>
              <a:rPr lang="en-US" sz="2000" dirty="0" err="1"/>
              <a:t>Efeito</a:t>
            </a:r>
            <a:r>
              <a:rPr lang="en-US" sz="2000" dirty="0"/>
              <a:t> </a:t>
            </a:r>
            <a:r>
              <a:rPr lang="en-US" sz="2000"/>
              <a:t>inflacionário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B54C96C-70C7-E944-949B-F28FE7D24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1" r="7970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73897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7864E5-EFE0-6948-A686-00BB63C2E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" b="4754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5DE66D-A35D-864C-9097-53B018826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3100"/>
              <a:t>Você tem mais de R$ 200 em papel moeda em sua carteira?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FAC4A2-8416-C944-A707-F597DD2A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90" y="2630152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400" dirty="0"/>
              <a:t>Onde está o seu dinheiro?</a:t>
            </a:r>
          </a:p>
        </p:txBody>
      </p:sp>
    </p:spTree>
    <p:extLst>
      <p:ext uri="{BB962C8B-B14F-4D97-AF65-F5344CB8AC3E}">
        <p14:creationId xmlns:p14="http://schemas.microsoft.com/office/powerpoint/2010/main" val="3707025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D0BDCB-D72A-81B9-0038-EF9FE80C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>
                <a:solidFill>
                  <a:schemeClr val="bg1"/>
                </a:solidFill>
              </a:rPr>
              <a:t>Como os bancos participam da criação de moeda?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9DE6FFE-8DA3-7B4E-B2CD-F1AC4C27B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-2" b="3142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28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306AB-5BAB-F74D-804F-13830DE1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dirty="0"/>
              <a:t>PRIMEIRO PASSO: O SURGIMENTO DA NOTA BANCÁRIA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C944077-8FE0-47B7-A6B1-BECAD025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296161"/>
            <a:ext cx="4788505" cy="38460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Forma de </a:t>
            </a:r>
            <a:r>
              <a:rPr lang="en-US" dirty="0" err="1"/>
              <a:t>ampliar</a:t>
            </a:r>
            <a:r>
              <a:rPr lang="en-US" dirty="0"/>
              <a:t> </a:t>
            </a:r>
            <a:r>
              <a:rPr lang="en-US" dirty="0" err="1"/>
              <a:t>financiamento</a:t>
            </a:r>
            <a:r>
              <a:rPr lang="en-US" dirty="0"/>
              <a:t> </a:t>
            </a:r>
            <a:r>
              <a:rPr lang="en-US" dirty="0" err="1"/>
              <a:t>estatal</a:t>
            </a:r>
            <a:r>
              <a:rPr lang="en-US" dirty="0"/>
              <a:t> com </a:t>
            </a:r>
            <a:r>
              <a:rPr lang="en-US" dirty="0" err="1"/>
              <a:t>capitais</a:t>
            </a:r>
            <a:r>
              <a:rPr lang="en-US" dirty="0"/>
              <a:t> privados, </a:t>
            </a:r>
            <a:r>
              <a:rPr lang="en-US" dirty="0" err="1"/>
              <a:t>especialmente</a:t>
            </a:r>
            <a:r>
              <a:rPr lang="en-US" dirty="0"/>
              <a:t> para fins </a:t>
            </a:r>
            <a:r>
              <a:rPr lang="en-US" dirty="0" err="1"/>
              <a:t>militares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Banco da </a:t>
            </a:r>
            <a:r>
              <a:rPr lang="en-US" dirty="0" err="1"/>
              <a:t>Suécia</a:t>
            </a:r>
            <a:r>
              <a:rPr lang="en-US" dirty="0"/>
              <a:t> 1661</a:t>
            </a:r>
          </a:p>
          <a:p>
            <a:pPr marL="0" indent="0">
              <a:buNone/>
            </a:pPr>
            <a:r>
              <a:rPr lang="en-US" dirty="0"/>
              <a:t>Banco da </a:t>
            </a:r>
            <a:r>
              <a:rPr lang="en-US" dirty="0" err="1"/>
              <a:t>Inglaterra</a:t>
            </a:r>
            <a:r>
              <a:rPr lang="en-US" dirty="0"/>
              <a:t> 1694</a:t>
            </a:r>
          </a:p>
          <a:p>
            <a:pPr marL="0" indent="0">
              <a:buNone/>
            </a:pPr>
            <a:r>
              <a:rPr lang="en-US" dirty="0"/>
              <a:t>First Bank of US</a:t>
            </a:r>
          </a:p>
          <a:p>
            <a:pPr marL="0" indent="0">
              <a:buNone/>
            </a:pPr>
            <a:r>
              <a:rPr lang="en-US" dirty="0"/>
              <a:t>Banco da </a:t>
            </a:r>
            <a:r>
              <a:rPr lang="en-US" dirty="0" err="1"/>
              <a:t>França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Banco do </a:t>
            </a:r>
            <a:r>
              <a:rPr lang="en-US" dirty="0" err="1"/>
              <a:t>Brasil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Espaço Reservado para Conteúdo 3" descr="Texto, Carta&#10;&#10;Descrição gerada automaticamente">
            <a:extLst>
              <a:ext uri="{FF2B5EF4-FFF2-40B4-BE49-F238E27FC236}">
                <a16:creationId xmlns:a16="http://schemas.microsoft.com/office/drawing/2014/main" id="{DA5A0016-70A7-E24E-9F4A-B8ED4DE83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6450426" y="2554404"/>
            <a:ext cx="4788505" cy="26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9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8D36F-56D2-ECC1-426B-3CE7A0AD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Surgimento do sistema de reservas fracionárias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E4665E-28F3-621F-7126-E1CC70B6B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banco recebia as moedas de ouro, e não precisava mantê-las totalmente à disposição, pois havia periodicamente resgate de apenas um pequeno volume delas.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Logo, banco pode emprestar o dinheiro que recebe.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¨Se a população soubesse como os bancos funcionam, não depositaria seu dinheiro¨.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Risco de corrida bancária e instabilidade sistêmica</a:t>
            </a:r>
          </a:p>
        </p:txBody>
      </p:sp>
    </p:spTree>
    <p:extLst>
      <p:ext uri="{BB962C8B-B14F-4D97-AF65-F5344CB8AC3E}">
        <p14:creationId xmlns:p14="http://schemas.microsoft.com/office/powerpoint/2010/main" val="2770504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20FC4-582E-CF4B-83CC-F1AC298B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1" y="4817036"/>
            <a:ext cx="9233647" cy="100404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dirty="0" err="1"/>
              <a:t>Risco</a:t>
            </a:r>
            <a:r>
              <a:rPr lang="en-US" sz="2400" dirty="0"/>
              <a:t> de nota </a:t>
            </a:r>
            <a:r>
              <a:rPr lang="en-US" sz="2400" dirty="0" err="1"/>
              <a:t>bancária</a:t>
            </a:r>
            <a:r>
              <a:rPr lang="en-US" sz="2400" dirty="0"/>
              <a:t> </a:t>
            </a:r>
            <a:r>
              <a:rPr lang="en-US" sz="2400" dirty="0" err="1"/>
              <a:t>virar</a:t>
            </a:r>
            <a:r>
              <a:rPr lang="en-US" sz="2400" dirty="0"/>
              <a:t> </a:t>
            </a:r>
            <a:r>
              <a:rPr lang="en-US" sz="2400" dirty="0" err="1"/>
              <a:t>mero</a:t>
            </a:r>
            <a:r>
              <a:rPr lang="en-US" sz="2400" dirty="0"/>
              <a:t> </a:t>
            </a:r>
            <a:r>
              <a:rPr lang="en-US" sz="2400" dirty="0" err="1"/>
              <a:t>papel</a:t>
            </a:r>
            <a:r>
              <a:rPr lang="en-US" sz="2400" dirty="0"/>
              <a:t> pintado,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ocorreu</a:t>
            </a:r>
            <a:r>
              <a:rPr lang="en-US" sz="2400" dirty="0"/>
              <a:t> com as </a:t>
            </a:r>
            <a:r>
              <a:rPr lang="en-US" sz="2400" dirty="0" err="1"/>
              <a:t>notas</a:t>
            </a:r>
            <a:r>
              <a:rPr lang="en-US" sz="2400" dirty="0"/>
              <a:t> do </a:t>
            </a:r>
            <a:r>
              <a:rPr lang="en-US" sz="2400" dirty="0" err="1"/>
              <a:t>primeiro</a:t>
            </a:r>
            <a:r>
              <a:rPr lang="en-US" sz="2400" dirty="0"/>
              <a:t> Banco do </a:t>
            </a:r>
            <a:r>
              <a:rPr lang="en-US" sz="2400" dirty="0" err="1"/>
              <a:t>Brasil</a:t>
            </a:r>
            <a:r>
              <a:rPr lang="en-US" sz="2400" dirty="0"/>
              <a:t>, </a:t>
            </a:r>
            <a:r>
              <a:rPr lang="en-US" sz="2400" dirty="0" err="1"/>
              <a:t>após</a:t>
            </a:r>
            <a:r>
              <a:rPr lang="en-US" sz="2400" dirty="0"/>
              <a:t> volta da </a:t>
            </a:r>
            <a:r>
              <a:rPr lang="en-US" sz="2400" dirty="0" err="1"/>
              <a:t>família</a:t>
            </a:r>
            <a:r>
              <a:rPr lang="en-US" sz="2400" dirty="0"/>
              <a:t> real.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8D129A1-342B-244A-8D64-57350E425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7749"/>
          <a:stretch/>
        </p:blipFill>
        <p:spPr>
          <a:xfrm>
            <a:off x="1703294" y="1157984"/>
            <a:ext cx="4347877" cy="2978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C0E7B9-A7AF-3840-9CCC-2418E7CCA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6" r="3" b="3"/>
          <a:stretch/>
        </p:blipFill>
        <p:spPr>
          <a:xfrm>
            <a:off x="6140829" y="1157984"/>
            <a:ext cx="4347877" cy="29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4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8A35C1-BD69-974D-92CC-CBAD1545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pt-BR" sz="2800"/>
              <a:t>O multiplicador bancário: bancos como cadeia de transmissão da política monetária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54B716-CDB9-A84F-BEF5-A0CE029D4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/>
              <a:t>Bancos operam com reservas fracionárias. Mantém disponibilidade imediata apenas de parte dos depósitos a vista que recebem (encaixe), emprestando o restante.</a:t>
            </a:r>
          </a:p>
          <a:p>
            <a:pPr marL="0" indent="0">
              <a:buNone/>
            </a:pPr>
            <a:r>
              <a:rPr lang="pt-BR" sz="1800" dirty="0"/>
              <a:t>Quando emprestam, mutuário gasta. Dinheiro volta ao sistema bancário. Novos empréstimos, deduzido o encaixe, e o ciclo recomeça.</a:t>
            </a:r>
          </a:p>
          <a:p>
            <a:pPr marL="0" indent="0">
              <a:buNone/>
            </a:pPr>
            <a:r>
              <a:rPr lang="pt-BR" sz="1800" dirty="0"/>
              <a:t>Aumento das reservas bancárias amplia significativamente o dinheiro na economia, ampliando o crédito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8003DE-DA41-4949-9091-8BAB32EFE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2" r="-3" b="630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0995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CFCBA3-916A-AF4B-95D6-2DB70FC9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4000" dirty="0"/>
              <a:t>Moeda escritural ou bancária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B1B85B-4C13-C0CF-3AFE-ABB49BC12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" r="30882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A4B314-45F4-2543-81B3-509AFFFB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Walter </a:t>
            </a:r>
            <a:r>
              <a:rPr lang="pt-BR" sz="2000" dirty="0" err="1"/>
              <a:t>Bagehot</a:t>
            </a:r>
            <a:r>
              <a:rPr lang="pt-BR" sz="2000" dirty="0"/>
              <a:t>: ¨</a:t>
            </a:r>
            <a:r>
              <a:rPr lang="pt-BR" sz="2000" dirty="0" err="1"/>
              <a:t>English</a:t>
            </a:r>
            <a:r>
              <a:rPr lang="pt-BR" sz="2000" dirty="0"/>
              <a:t> Money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borrowable</a:t>
            </a:r>
            <a:r>
              <a:rPr lang="pt-BR" sz="2000" dirty="0"/>
              <a:t> Money¨.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Quando Banco faz empréstimo, cria moeda; pagamento de divida bancária destrói moeda.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err="1"/>
              <a:t>Depositos</a:t>
            </a:r>
            <a:r>
              <a:rPr lang="pt-BR" sz="2000" dirty="0"/>
              <a:t> bancários também  são moeda, integrando os agregados monetários  (M1)</a:t>
            </a:r>
          </a:p>
          <a:p>
            <a:pPr marL="0" indent="0"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53375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D77915-413F-FEBC-1B5D-55268563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Agregados monetários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AEA6B8-FA8F-02B5-8DBD-BC1D275DF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dirty="0"/>
              <a:t>Banco Central classifica os meios de pagamento segundo sua velocidade em conversão em moeda.</a:t>
            </a:r>
          </a:p>
          <a:p>
            <a:pPr marL="0" indent="0">
              <a:buNone/>
            </a:pPr>
            <a:r>
              <a:rPr lang="pt-BR" sz="2400" dirty="0"/>
              <a:t>M1: papel moeda em poder do público + depósitos à vista . São os meios de </a:t>
            </a:r>
            <a:r>
              <a:rPr lang="pt-BR" sz="2400" dirty="0" err="1"/>
              <a:t>pagmento</a:t>
            </a:r>
            <a:r>
              <a:rPr lang="pt-BR" sz="2400" dirty="0"/>
              <a:t> em sentido estrito</a:t>
            </a:r>
          </a:p>
          <a:p>
            <a:pPr marL="0" indent="0">
              <a:buNone/>
            </a:pPr>
            <a:r>
              <a:rPr lang="pt-BR" sz="2400" dirty="0"/>
              <a:t>M2:   M1 +  poupança + títulos bancários, como os CDBs.</a:t>
            </a:r>
          </a:p>
          <a:p>
            <a:pPr marL="0" indent="0">
              <a:buNone/>
            </a:pPr>
            <a:r>
              <a:rPr lang="pt-BR" sz="2400" dirty="0"/>
              <a:t>M3: M2 + fundos de renda fixa e títulos públicos registrados na Selic</a:t>
            </a:r>
          </a:p>
          <a:p>
            <a:pPr marL="0" indent="0">
              <a:buNone/>
            </a:pPr>
            <a:r>
              <a:rPr lang="pt-BR" sz="2400" dirty="0"/>
              <a:t>M4:  M3 + títulos públicos de alta liquidez.</a:t>
            </a:r>
          </a:p>
          <a:p>
            <a:pPr marL="0" indent="0"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18961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lhas mãos enrugadas com algumas moedas">
            <a:extLst>
              <a:ext uri="{FF2B5EF4-FFF2-40B4-BE49-F238E27FC236}">
                <a16:creationId xmlns:a16="http://schemas.microsoft.com/office/drawing/2014/main" id="{C5189346-4301-740A-DB97-1B743036F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A1D6B45-4CB4-13E1-6EB8-89F5BFFDD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O que é moeda? Por que os bancos são os principais instrumentos de sua criação?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358B20-34B4-FAD5-943D-0031F4435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10000"/>
          </a:bodyPr>
          <a:lstStyle/>
          <a:p>
            <a:endParaRPr lang="pt-BR" sz="3600" dirty="0">
              <a:solidFill>
                <a:srgbClr val="FFFFFF"/>
              </a:solidFill>
            </a:endParaRPr>
          </a:p>
          <a:p>
            <a:r>
              <a:rPr lang="pt-BR" sz="3600" dirty="0">
                <a:solidFill>
                  <a:srgbClr val="FFFFFF"/>
                </a:solidFill>
              </a:rPr>
              <a:t>Entendendo o  papel dos bancos</a:t>
            </a:r>
          </a:p>
        </p:txBody>
      </p:sp>
    </p:spTree>
    <p:extLst>
      <p:ext uri="{BB962C8B-B14F-4D97-AF65-F5344CB8AC3E}">
        <p14:creationId xmlns:p14="http://schemas.microsoft.com/office/powerpoint/2010/main" val="1422159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8B4AEA-8718-3B8C-F00B-79C264B8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Agregados Monetários (Julho 2022)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ABBC88-42FC-D36B-32A0-EF7C557A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b="1"/>
              <a:t>M1: R$ 602 bilhões: </a:t>
            </a:r>
          </a:p>
          <a:p>
            <a:pPr marL="0" indent="0">
              <a:buNone/>
            </a:pPr>
            <a:r>
              <a:rPr lang="pt-BR" sz="2000"/>
              <a:t>Meio circulante: R$ 332 bilhões, divididos em </a:t>
            </a:r>
          </a:p>
          <a:p>
            <a:pPr marL="0" indent="0">
              <a:buNone/>
            </a:pPr>
            <a:r>
              <a:rPr lang="pt-BR" sz="2000"/>
              <a:t>7,5 bilhões de cédulas</a:t>
            </a:r>
          </a:p>
          <a:p>
            <a:pPr marL="0" indent="0">
              <a:buNone/>
            </a:pPr>
            <a:r>
              <a:rPr lang="pt-BR" sz="2000"/>
              <a:t>29 bilhões de moedas.</a:t>
            </a:r>
          </a:p>
          <a:p>
            <a:pPr marL="0" indent="0">
              <a:buNone/>
            </a:pPr>
            <a:r>
              <a:rPr lang="pt-BR" sz="2000"/>
              <a:t>Depósitos bancários à vista: R$ 270 bilhões.</a:t>
            </a:r>
          </a:p>
          <a:p>
            <a:pPr marL="0" indent="0">
              <a:buNone/>
            </a:pPr>
            <a:endParaRPr lang="pt-BR" sz="2000" b="1"/>
          </a:p>
          <a:p>
            <a:pPr marL="0" indent="0">
              <a:buNone/>
            </a:pPr>
            <a:r>
              <a:rPr lang="pt-BR" sz="2000" b="1"/>
              <a:t>M2: R$ 4.4 trilhões</a:t>
            </a:r>
          </a:p>
          <a:p>
            <a:pPr marL="0" indent="0">
              <a:buNone/>
            </a:pPr>
            <a:r>
              <a:rPr lang="pt-BR" sz="2000"/>
              <a:t>Poupança: R$ 1 trilhão.</a:t>
            </a:r>
          </a:p>
          <a:p>
            <a:pPr marL="0" indent="0">
              <a:buNone/>
            </a:pPr>
            <a:r>
              <a:rPr lang="pt-BR" sz="2000"/>
              <a:t>Títulos bancários: 2,8 trilhões.</a:t>
            </a:r>
          </a:p>
          <a:p>
            <a:pPr marL="0" indent="0">
              <a:buNone/>
            </a:pPr>
            <a:endParaRPr lang="pt-BR" sz="2000" b="1"/>
          </a:p>
          <a:p>
            <a:pPr marL="0" indent="0">
              <a:buNone/>
            </a:pPr>
            <a:r>
              <a:rPr lang="pt-BR" sz="2000" b="1"/>
              <a:t>M3: R$ 9,1 trilhões.</a:t>
            </a:r>
          </a:p>
          <a:p>
            <a:pPr marL="0" indent="0">
              <a:buNone/>
            </a:pPr>
            <a:endParaRPr lang="pt-BR" sz="2000" b="1"/>
          </a:p>
          <a:p>
            <a:pPr marL="0" indent="0">
              <a:buNone/>
            </a:pPr>
            <a:r>
              <a:rPr lang="pt-BR" sz="2000" b="1"/>
              <a:t>M4: R% 10 trilhões.</a:t>
            </a:r>
          </a:p>
          <a:p>
            <a:pPr marL="0" indent="0">
              <a:buNone/>
            </a:pP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11184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0048F5-9B71-D546-B59A-F0698D14A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889" r="-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7E26843-C61F-CEEE-EDBC-56B8600B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Moeda é instituição social. Será moeda tudo o que servir como moeda.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45434A-B4E2-0825-E474-C4DD72479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124" y="4159404"/>
            <a:ext cx="9017876" cy="17053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endParaRPr lang="en-US" sz="32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200" dirty="0" err="1">
                <a:solidFill>
                  <a:srgbClr val="FFFFFF"/>
                </a:solidFill>
              </a:rPr>
              <a:t>Então</a:t>
            </a:r>
            <a:r>
              <a:rPr lang="en-US" sz="4200" dirty="0">
                <a:solidFill>
                  <a:srgbClr val="FFFFFF"/>
                </a:solidFill>
              </a:rPr>
              <a:t>, a </a:t>
            </a:r>
            <a:r>
              <a:rPr lang="en-US" sz="4200" dirty="0" err="1">
                <a:solidFill>
                  <a:srgbClr val="FFFFFF"/>
                </a:solidFill>
              </a:rPr>
              <a:t>primeira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pergunta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deve</a:t>
            </a:r>
            <a:r>
              <a:rPr lang="en-US" sz="4200" dirty="0">
                <a:solidFill>
                  <a:srgbClr val="FFFFFF"/>
                </a:solidFill>
              </a:rPr>
              <a:t> ser para que serve a </a:t>
            </a:r>
            <a:r>
              <a:rPr lang="en-US" sz="4200" dirty="0" err="1">
                <a:solidFill>
                  <a:srgbClr val="FFFFFF"/>
                </a:solidFill>
              </a:rPr>
              <a:t>moeda</a:t>
            </a:r>
            <a:r>
              <a:rPr lang="en-US" sz="42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630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86B17-5980-5AB8-59A2-BDA08CBA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Meio de troca: maior invenção da história para a redução dos custos de transação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8CFD307-8304-3040-81A0-38B44410C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89" r="-1" b="2415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8595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756A6-DC22-463E-5E6B-00B24B45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Reserva de valor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90B2A66-99C3-924E-A280-0A1F90531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27" r="97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0192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1AF6E8-3775-D489-8E1C-94B5A9C8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bg1"/>
                </a:solidFill>
              </a:rPr>
              <a:t>Unidade de conta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A8BD08-0053-2008-F453-1272217E2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Moeda é usada para precificar transações e mensurar o patrimônio de empresas e o PIB de um país.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F38260-FB0C-FC72-A29A-3AD373CE5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877531"/>
            <a:ext cx="6596652" cy="494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12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79B249-7A94-77E0-DE20-EA0C13603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pt-BR" sz="4000" dirty="0"/>
              <a:t>Entrega de moeda é a forma mais eficiente de concessão de crédito (e, como veremos, o crédito cria moeda)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A8647A2-84CE-D5D8-ADF3-1068CFC40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21233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80141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6DEDD7E3-25DB-4A78-8BC8-9EB9FE633C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883C3C-F0F1-4BD7-975B-4062BE8177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FDEAD1-98E1-484E-87F4-1355534CD832}">
  <ds:schemaRefs>
    <ds:schemaRef ds:uri="4c414ac8-549e-4ca5-81e3-16b3f3eb5c24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ebba5f7d-3b76-4a58-9735-74f0064eafba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1477</Words>
  <Application>Microsoft Macintosh PowerPoint</Application>
  <PresentationFormat>Widescreen</PresentationFormat>
  <Paragraphs>141</Paragraphs>
  <Slides>40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do Office</vt:lpstr>
      <vt:lpstr> Por que estudar direito bancário?  Professor Doutor  Ruy Pereira Camilo Junior   </vt:lpstr>
      <vt:lpstr>A bancarização é direito essencial....</vt:lpstr>
      <vt:lpstr>Uma área em constante transformação</vt:lpstr>
      <vt:lpstr>O que é moeda? Por que os bancos são os principais instrumentos de sua criação?</vt:lpstr>
      <vt:lpstr>Moeda é instituição social. Será moeda tudo o que servir como moeda. </vt:lpstr>
      <vt:lpstr>Meio de troca: maior invenção da história para a redução dos custos de transação </vt:lpstr>
      <vt:lpstr>Reserva de valor</vt:lpstr>
      <vt:lpstr>Unidade de conta </vt:lpstr>
      <vt:lpstr>Entrega de moeda é a forma mais eficiente de concessão de crédito (e, como veremos, o crédito cria moeda)</vt:lpstr>
      <vt:lpstr>Isto é moeda?</vt:lpstr>
      <vt:lpstr>Isto é moeda?</vt:lpstr>
      <vt:lpstr>Isto é moeda?</vt:lpstr>
      <vt:lpstr>Isto é moeda?</vt:lpstr>
      <vt:lpstr>Karl Menger aponta que na origem, em geral, a moeda é uma mercadoria de venda fácil. Mas não precisa ser sempre assim… A moeda deve ser um objeto útil? Friedman conta da ilha onde pedras redondas são moeda.  </vt:lpstr>
      <vt:lpstr>O que importa é que haja uma escassez relativa do bem a ser usado como moeda...</vt:lpstr>
      <vt:lpstr>É por isso que a hiperinflação destroi a moeda, como ocorreu em 1923, durante a  República de Weimar.</vt:lpstr>
      <vt:lpstr>Criptomoeda é mesmo moeda?</vt:lpstr>
      <vt:lpstr>Outras visões sobre moeda</vt:lpstr>
      <vt:lpstr>Dando um passo atrás: quais mercadorias acabaram sendo mais usadas como moeda?</vt:lpstr>
      <vt:lpstr>Na Lídia, terra do mitológico Rei Midas, entra em cena um protagonista da história da Moeda: O Estado</vt:lpstr>
      <vt:lpstr>   Cunhagem de moedas em metais preciosos assegura a escassez, e ao mesmo tempo facilita as transações ao já fixar o valor e garantir a sua pureza  </vt:lpstr>
      <vt:lpstr>A moeda metálica se generaliza, mas tem seus problemas:</vt:lpstr>
      <vt:lpstr>Escassez de metal pode levar ao bimetalismo, mas ele não funciona.</vt:lpstr>
      <vt:lpstr> A história da moeda é de conflitos econômicos, conforme ensina Ascarelli, nos ¨STUDI SULLA MONETA¨</vt:lpstr>
      <vt:lpstr>O padrão-ouro no século XIX</vt:lpstr>
      <vt:lpstr>Século XX: grandes crises levam à prevalência da moeda fiduciária, inconversível em metal.</vt:lpstr>
      <vt:lpstr>50 anos do abandono do padrão-ouro pelos EUA</vt:lpstr>
      <vt:lpstr>Com isso, a moeda perde sua referência no mundo real.</vt:lpstr>
      <vt:lpstr>Nota que manda pagar 10 dinheiros não tem significado.</vt:lpstr>
      <vt:lpstr>Moeda fiduciária dificulta o controle da inflação</vt:lpstr>
      <vt:lpstr>Repetindo a história da China, mil anos depois...</vt:lpstr>
      <vt:lpstr>Você tem mais de R$ 200 em papel moeda em sua carteira?</vt:lpstr>
      <vt:lpstr>Como os bancos participam da criação de moeda?</vt:lpstr>
      <vt:lpstr>PRIMEIRO PASSO: O SURGIMENTO DA NOTA BANCÁRIA</vt:lpstr>
      <vt:lpstr>Surgimento do sistema de reservas fracionárias</vt:lpstr>
      <vt:lpstr>Risco de nota bancária virar mero papel pintado, como ocorreu com as notas do primeiro Banco do Brasil, após volta da família real.</vt:lpstr>
      <vt:lpstr>O multiplicador bancário: bancos como cadeia de transmissão da política monetária</vt:lpstr>
      <vt:lpstr>Moeda escritural ou bancária</vt:lpstr>
      <vt:lpstr>Agregados monetários</vt:lpstr>
      <vt:lpstr>Agregados Monetários (Julho 2022)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Por que estudar direito bancário?  Professor Doutor  Ruy Pereira Camilo Junior   </dc:title>
  <dc:creator>Ruy Pereira Camilo Junior</dc:creator>
  <cp:lastModifiedBy>Ruy Camilo</cp:lastModifiedBy>
  <cp:revision>3</cp:revision>
  <dcterms:created xsi:type="dcterms:W3CDTF">2022-08-18T05:05:31Z</dcterms:created>
  <dcterms:modified xsi:type="dcterms:W3CDTF">2023-08-09T21:21:06Z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0x0101009E5DFEBCE2E50B4B8EF365B1600A6302</vt:lpwstr>
  </property>
  <property fmtid="{D5CDD505-2E9C-101B-9397-08002B2CF9AE}" pid="3" name="MediaServiceImageTags">
    <vt:lpwstr/>
  </property>
</Properties>
</file>