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76"/>
  </p:notesMasterIdLst>
  <p:sldIdLst>
    <p:sldId id="291" r:id="rId2"/>
    <p:sldId id="275" r:id="rId3"/>
    <p:sldId id="306" r:id="rId4"/>
    <p:sldId id="297" r:id="rId5"/>
    <p:sldId id="298" r:id="rId6"/>
    <p:sldId id="299" r:id="rId7"/>
    <p:sldId id="302" r:id="rId8"/>
    <p:sldId id="303" r:id="rId9"/>
    <p:sldId id="304" r:id="rId10"/>
    <p:sldId id="305" r:id="rId11"/>
    <p:sldId id="294" r:id="rId12"/>
    <p:sldId id="296" r:id="rId13"/>
    <p:sldId id="301" r:id="rId14"/>
    <p:sldId id="277" r:id="rId15"/>
    <p:sldId id="292" r:id="rId16"/>
    <p:sldId id="293" r:id="rId17"/>
    <p:sldId id="287" r:id="rId18"/>
    <p:sldId id="295" r:id="rId19"/>
    <p:sldId id="307" r:id="rId20"/>
    <p:sldId id="308" r:id="rId21"/>
    <p:sldId id="358" r:id="rId22"/>
    <p:sldId id="361" r:id="rId23"/>
    <p:sldId id="362" r:id="rId24"/>
    <p:sldId id="360" r:id="rId25"/>
    <p:sldId id="363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329" r:id="rId47"/>
    <p:sldId id="330" r:id="rId48"/>
    <p:sldId id="331" r:id="rId49"/>
    <p:sldId id="332" r:id="rId50"/>
    <p:sldId id="333" r:id="rId51"/>
    <p:sldId id="334" r:id="rId52"/>
    <p:sldId id="335" r:id="rId53"/>
    <p:sldId id="336" r:id="rId54"/>
    <p:sldId id="337" r:id="rId55"/>
    <p:sldId id="338" r:id="rId56"/>
    <p:sldId id="339" r:id="rId57"/>
    <p:sldId id="340" r:id="rId58"/>
    <p:sldId id="341" r:id="rId59"/>
    <p:sldId id="342" r:id="rId60"/>
    <p:sldId id="343" r:id="rId61"/>
    <p:sldId id="344" r:id="rId62"/>
    <p:sldId id="345" r:id="rId63"/>
    <p:sldId id="346" r:id="rId64"/>
    <p:sldId id="347" r:id="rId65"/>
    <p:sldId id="348" r:id="rId66"/>
    <p:sldId id="349" r:id="rId67"/>
    <p:sldId id="350" r:id="rId68"/>
    <p:sldId id="351" r:id="rId69"/>
    <p:sldId id="352" r:id="rId70"/>
    <p:sldId id="353" r:id="rId71"/>
    <p:sldId id="354" r:id="rId72"/>
    <p:sldId id="355" r:id="rId73"/>
    <p:sldId id="357" r:id="rId74"/>
    <p:sldId id="270" r:id="rId7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82" autoAdjust="0"/>
    <p:restoredTop sz="94660" autoAdjust="0"/>
  </p:normalViewPr>
  <p:slideViewPr>
    <p:cSldViewPr snapToGrid="0">
      <p:cViewPr>
        <p:scale>
          <a:sx n="99" d="100"/>
          <a:sy n="99" d="100"/>
        </p:scale>
        <p:origin x="12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E491A7-4B98-4E4C-AB31-6A9E6B67A78A}" type="doc">
      <dgm:prSet loTypeId="urn:microsoft.com/office/officeart/2005/8/layout/radial6" loCatId="relationship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5F814357-75F6-42AC-9E39-084AB01BBC3F}">
      <dgm:prSet phldrT="[Texto]" custT="1"/>
      <dgm:spPr/>
      <dgm:t>
        <a:bodyPr/>
        <a:lstStyle/>
        <a:p>
          <a:r>
            <a:rPr lang="pt-BR" sz="3200" b="1" dirty="0" smtClean="0">
              <a:solidFill>
                <a:schemeClr val="tx1"/>
              </a:solidFill>
              <a:latin typeface="Agency FB" pitchFamily="34" charset="0"/>
              <a:cs typeface="Aharoni" pitchFamily="2" charset="-79"/>
            </a:rPr>
            <a:t>Integração das Informações</a:t>
          </a:r>
          <a:endParaRPr lang="pt-BR" sz="3200" b="1" dirty="0">
            <a:solidFill>
              <a:schemeClr val="tx1"/>
            </a:solidFill>
            <a:latin typeface="Agency FB" pitchFamily="34" charset="0"/>
            <a:cs typeface="Aharoni" pitchFamily="2" charset="-79"/>
          </a:endParaRPr>
        </a:p>
      </dgm:t>
    </dgm:pt>
    <dgm:pt modelId="{3B3E1B1D-E5B1-42D1-86DF-EA69317D4241}" type="parTrans" cxnId="{1D6CEF2F-D2C6-492C-A946-0EB7EB66B938}">
      <dgm:prSet/>
      <dgm:spPr/>
      <dgm:t>
        <a:bodyPr/>
        <a:lstStyle/>
        <a:p>
          <a:endParaRPr lang="pt-BR" sz="3200" b="1">
            <a:solidFill>
              <a:schemeClr val="tx1"/>
            </a:solidFill>
            <a:latin typeface="Agency FB" pitchFamily="34" charset="0"/>
            <a:cs typeface="Aharoni" pitchFamily="2" charset="-79"/>
          </a:endParaRPr>
        </a:p>
      </dgm:t>
    </dgm:pt>
    <dgm:pt modelId="{EC7F8889-85D5-46CA-8A14-7645833EEE98}" type="sibTrans" cxnId="{1D6CEF2F-D2C6-492C-A946-0EB7EB66B938}">
      <dgm:prSet/>
      <dgm:spPr/>
      <dgm:t>
        <a:bodyPr/>
        <a:lstStyle/>
        <a:p>
          <a:endParaRPr lang="pt-BR" sz="3200" b="1">
            <a:solidFill>
              <a:schemeClr val="tx1"/>
            </a:solidFill>
            <a:latin typeface="Agency FB" pitchFamily="34" charset="0"/>
            <a:cs typeface="Aharoni" pitchFamily="2" charset="-79"/>
          </a:endParaRPr>
        </a:p>
      </dgm:t>
    </dgm:pt>
    <dgm:pt modelId="{E3EF3F00-6ECF-4DF9-9D31-97E912C6090E}">
      <dgm:prSet phldrT="[Texto]" custT="1"/>
      <dgm:spPr/>
      <dgm:t>
        <a:bodyPr/>
        <a:lstStyle/>
        <a:p>
          <a:r>
            <a:rPr lang="pt-BR" sz="2400" b="1" dirty="0" smtClean="0">
              <a:solidFill>
                <a:schemeClr val="tx1"/>
              </a:solidFill>
              <a:latin typeface="Agency FB" pitchFamily="34" charset="0"/>
              <a:cs typeface="Aharoni" pitchFamily="2" charset="-79"/>
            </a:rPr>
            <a:t>Local ITS</a:t>
          </a:r>
          <a:endParaRPr lang="pt-BR" sz="2400" b="1" dirty="0">
            <a:solidFill>
              <a:schemeClr val="tx1"/>
            </a:solidFill>
            <a:latin typeface="Agency FB" pitchFamily="34" charset="0"/>
            <a:cs typeface="Aharoni" pitchFamily="2" charset="-79"/>
          </a:endParaRPr>
        </a:p>
      </dgm:t>
    </dgm:pt>
    <dgm:pt modelId="{0C4540C6-2213-47CF-BA19-3811AB385B0C}" type="parTrans" cxnId="{2457D2B4-7E58-4056-B17E-CB5A13E03AD1}">
      <dgm:prSet/>
      <dgm:spPr/>
      <dgm:t>
        <a:bodyPr/>
        <a:lstStyle/>
        <a:p>
          <a:endParaRPr lang="pt-BR" sz="3200" b="1">
            <a:solidFill>
              <a:schemeClr val="tx1"/>
            </a:solidFill>
            <a:latin typeface="Agency FB" pitchFamily="34" charset="0"/>
            <a:cs typeface="Aharoni" pitchFamily="2" charset="-79"/>
          </a:endParaRPr>
        </a:p>
      </dgm:t>
    </dgm:pt>
    <dgm:pt modelId="{45379BED-0CC9-42A3-87F5-C9B4E2258D0A}" type="sibTrans" cxnId="{2457D2B4-7E58-4056-B17E-CB5A13E03AD1}">
      <dgm:prSet/>
      <dgm:spPr/>
      <dgm:t>
        <a:bodyPr/>
        <a:lstStyle/>
        <a:p>
          <a:endParaRPr lang="pt-BR" sz="3200" b="1">
            <a:solidFill>
              <a:schemeClr val="tx1"/>
            </a:solidFill>
            <a:latin typeface="Agency FB" pitchFamily="34" charset="0"/>
            <a:cs typeface="Aharoni" pitchFamily="2" charset="-79"/>
          </a:endParaRPr>
        </a:p>
      </dgm:t>
    </dgm:pt>
    <dgm:pt modelId="{1730391F-E31A-4E78-96FB-D09AA923C863}">
      <dgm:prSet phldrT="[Texto]" custT="1"/>
      <dgm:spPr/>
      <dgm:t>
        <a:bodyPr/>
        <a:lstStyle/>
        <a:p>
          <a:r>
            <a:rPr lang="pt-BR" sz="2400" b="1" dirty="0" smtClean="0">
              <a:solidFill>
                <a:schemeClr val="tx1"/>
              </a:solidFill>
              <a:latin typeface="Agency FB" pitchFamily="34" charset="0"/>
              <a:cs typeface="Aharoni" pitchFamily="2" charset="-79"/>
            </a:rPr>
            <a:t>Local ITS</a:t>
          </a:r>
          <a:endParaRPr lang="pt-BR" sz="2400" b="1" dirty="0">
            <a:solidFill>
              <a:schemeClr val="tx1"/>
            </a:solidFill>
            <a:latin typeface="Agency FB" pitchFamily="34" charset="0"/>
            <a:cs typeface="Aharoni" pitchFamily="2" charset="-79"/>
          </a:endParaRPr>
        </a:p>
      </dgm:t>
    </dgm:pt>
    <dgm:pt modelId="{5CF349D8-84EE-4839-B18F-6209E0F0B2DA}" type="parTrans" cxnId="{7217A3E0-132B-43CF-85BF-235C9536B816}">
      <dgm:prSet/>
      <dgm:spPr/>
      <dgm:t>
        <a:bodyPr/>
        <a:lstStyle/>
        <a:p>
          <a:endParaRPr lang="pt-BR" sz="3200" b="1">
            <a:solidFill>
              <a:schemeClr val="tx1"/>
            </a:solidFill>
            <a:latin typeface="Agency FB" pitchFamily="34" charset="0"/>
            <a:cs typeface="Aharoni" pitchFamily="2" charset="-79"/>
          </a:endParaRPr>
        </a:p>
      </dgm:t>
    </dgm:pt>
    <dgm:pt modelId="{3E049401-5ABB-4B25-9801-88CB64152C24}" type="sibTrans" cxnId="{7217A3E0-132B-43CF-85BF-235C9536B816}">
      <dgm:prSet/>
      <dgm:spPr/>
      <dgm:t>
        <a:bodyPr/>
        <a:lstStyle/>
        <a:p>
          <a:endParaRPr lang="pt-BR" sz="3200" b="1">
            <a:solidFill>
              <a:schemeClr val="tx1"/>
            </a:solidFill>
            <a:latin typeface="Agency FB" pitchFamily="34" charset="0"/>
            <a:cs typeface="Aharoni" pitchFamily="2" charset="-79"/>
          </a:endParaRPr>
        </a:p>
      </dgm:t>
    </dgm:pt>
    <dgm:pt modelId="{B109FEEA-4B6E-42D4-9CB9-BD1EDFD359CF}">
      <dgm:prSet phldrT="[Texto]" custT="1"/>
      <dgm:spPr/>
      <dgm:t>
        <a:bodyPr/>
        <a:lstStyle/>
        <a:p>
          <a:r>
            <a:rPr lang="pt-BR" sz="2400" b="1" dirty="0" smtClean="0">
              <a:solidFill>
                <a:schemeClr val="tx1"/>
              </a:solidFill>
              <a:latin typeface="Agency FB" pitchFamily="34" charset="0"/>
              <a:cs typeface="Aharoni" pitchFamily="2" charset="-79"/>
            </a:rPr>
            <a:t>Local ITS</a:t>
          </a:r>
          <a:endParaRPr lang="pt-BR" sz="2400" b="1" dirty="0">
            <a:solidFill>
              <a:schemeClr val="tx1"/>
            </a:solidFill>
            <a:latin typeface="Agency FB" pitchFamily="34" charset="0"/>
            <a:cs typeface="Aharoni" pitchFamily="2" charset="-79"/>
          </a:endParaRPr>
        </a:p>
      </dgm:t>
    </dgm:pt>
    <dgm:pt modelId="{D18F6902-6BCB-4022-ADDC-624F8294CED1}" type="parTrans" cxnId="{A9F0C74D-A2F5-4AE1-BB97-ED0D659516B2}">
      <dgm:prSet/>
      <dgm:spPr/>
      <dgm:t>
        <a:bodyPr/>
        <a:lstStyle/>
        <a:p>
          <a:endParaRPr lang="pt-BR" sz="3200" b="1">
            <a:solidFill>
              <a:schemeClr val="tx1"/>
            </a:solidFill>
            <a:latin typeface="Agency FB" pitchFamily="34" charset="0"/>
            <a:cs typeface="Aharoni" pitchFamily="2" charset="-79"/>
          </a:endParaRPr>
        </a:p>
      </dgm:t>
    </dgm:pt>
    <dgm:pt modelId="{36671ED4-B337-4EBE-B0FC-ABFD6737CFD8}" type="sibTrans" cxnId="{A9F0C74D-A2F5-4AE1-BB97-ED0D659516B2}">
      <dgm:prSet/>
      <dgm:spPr/>
      <dgm:t>
        <a:bodyPr/>
        <a:lstStyle/>
        <a:p>
          <a:endParaRPr lang="pt-BR" sz="3200" b="1">
            <a:solidFill>
              <a:schemeClr val="tx1"/>
            </a:solidFill>
            <a:latin typeface="Agency FB" pitchFamily="34" charset="0"/>
            <a:cs typeface="Aharoni" pitchFamily="2" charset="-79"/>
          </a:endParaRPr>
        </a:p>
      </dgm:t>
    </dgm:pt>
    <dgm:pt modelId="{CFFB50C8-9BBE-4B87-B78E-3E6061489128}">
      <dgm:prSet phldrT="[Texto]" custT="1"/>
      <dgm:spPr/>
      <dgm:t>
        <a:bodyPr/>
        <a:lstStyle/>
        <a:p>
          <a:r>
            <a:rPr lang="pt-BR" sz="2400" b="1" dirty="0" smtClean="0">
              <a:solidFill>
                <a:schemeClr val="tx1"/>
              </a:solidFill>
              <a:latin typeface="Agency FB" pitchFamily="34" charset="0"/>
              <a:cs typeface="Aharoni" pitchFamily="2" charset="-79"/>
            </a:rPr>
            <a:t>Local ITS</a:t>
          </a:r>
          <a:endParaRPr lang="pt-BR" sz="2400" b="1" dirty="0">
            <a:solidFill>
              <a:schemeClr val="tx1"/>
            </a:solidFill>
            <a:latin typeface="Agency FB" pitchFamily="34" charset="0"/>
            <a:cs typeface="Aharoni" pitchFamily="2" charset="-79"/>
          </a:endParaRPr>
        </a:p>
      </dgm:t>
    </dgm:pt>
    <dgm:pt modelId="{5D98959A-2AF0-467D-8957-9345985BEB69}" type="parTrans" cxnId="{90456E2A-AEC8-4006-8377-7F6DB445263B}">
      <dgm:prSet/>
      <dgm:spPr/>
      <dgm:t>
        <a:bodyPr/>
        <a:lstStyle/>
        <a:p>
          <a:endParaRPr lang="pt-BR" sz="3200" b="1">
            <a:solidFill>
              <a:schemeClr val="tx1"/>
            </a:solidFill>
            <a:latin typeface="Agency FB" pitchFamily="34" charset="0"/>
            <a:cs typeface="Aharoni" pitchFamily="2" charset="-79"/>
          </a:endParaRPr>
        </a:p>
      </dgm:t>
    </dgm:pt>
    <dgm:pt modelId="{E5883508-8794-42F0-97A7-9D9CFF6A6B33}" type="sibTrans" cxnId="{90456E2A-AEC8-4006-8377-7F6DB445263B}">
      <dgm:prSet/>
      <dgm:spPr/>
      <dgm:t>
        <a:bodyPr/>
        <a:lstStyle/>
        <a:p>
          <a:endParaRPr lang="pt-BR" sz="3200" b="1">
            <a:solidFill>
              <a:schemeClr val="tx1"/>
            </a:solidFill>
            <a:latin typeface="Agency FB" pitchFamily="34" charset="0"/>
            <a:cs typeface="Aharoni" pitchFamily="2" charset="-79"/>
          </a:endParaRPr>
        </a:p>
      </dgm:t>
    </dgm:pt>
    <dgm:pt modelId="{1D6575E3-4484-4AEF-82C8-5A7994F93406}">
      <dgm:prSet custT="1"/>
      <dgm:spPr/>
      <dgm:t>
        <a:bodyPr/>
        <a:lstStyle/>
        <a:p>
          <a:r>
            <a:rPr lang="pt-BR" sz="2400" b="1" dirty="0" smtClean="0">
              <a:solidFill>
                <a:schemeClr val="tx1"/>
              </a:solidFill>
              <a:latin typeface="Agency FB" pitchFamily="34" charset="0"/>
              <a:cs typeface="Aharoni" pitchFamily="2" charset="-79"/>
            </a:rPr>
            <a:t>Local ITS</a:t>
          </a:r>
          <a:endParaRPr lang="pt-BR" sz="2400" b="1" dirty="0">
            <a:solidFill>
              <a:schemeClr val="tx1"/>
            </a:solidFill>
            <a:latin typeface="Agency FB" pitchFamily="34" charset="0"/>
            <a:cs typeface="Aharoni" pitchFamily="2" charset="-79"/>
          </a:endParaRPr>
        </a:p>
      </dgm:t>
    </dgm:pt>
    <dgm:pt modelId="{044D0F0D-C949-4C33-97F3-997DA66F5A15}" type="parTrans" cxnId="{D24F1205-ED29-4E42-99BE-C92163F6BA07}">
      <dgm:prSet/>
      <dgm:spPr/>
      <dgm:t>
        <a:bodyPr/>
        <a:lstStyle/>
        <a:p>
          <a:endParaRPr lang="pt-BR" sz="3200" b="1">
            <a:solidFill>
              <a:schemeClr val="tx1"/>
            </a:solidFill>
            <a:latin typeface="Agency FB" pitchFamily="34" charset="0"/>
            <a:cs typeface="Aharoni" pitchFamily="2" charset="-79"/>
          </a:endParaRPr>
        </a:p>
      </dgm:t>
    </dgm:pt>
    <dgm:pt modelId="{246D2EF2-5610-4A89-9E25-35B5DB19C44C}" type="sibTrans" cxnId="{D24F1205-ED29-4E42-99BE-C92163F6BA07}">
      <dgm:prSet/>
      <dgm:spPr/>
      <dgm:t>
        <a:bodyPr/>
        <a:lstStyle/>
        <a:p>
          <a:endParaRPr lang="pt-BR" sz="3200" b="1">
            <a:solidFill>
              <a:schemeClr val="tx1"/>
            </a:solidFill>
            <a:latin typeface="Agency FB" pitchFamily="34" charset="0"/>
            <a:cs typeface="Aharoni" pitchFamily="2" charset="-79"/>
          </a:endParaRPr>
        </a:p>
      </dgm:t>
    </dgm:pt>
    <dgm:pt modelId="{31E47852-3023-4E2B-8DD6-4374E4711531}">
      <dgm:prSet custT="1"/>
      <dgm:spPr/>
      <dgm:t>
        <a:bodyPr/>
        <a:lstStyle/>
        <a:p>
          <a:r>
            <a:rPr lang="pt-BR" sz="2400" b="1" dirty="0" smtClean="0">
              <a:solidFill>
                <a:schemeClr val="tx1"/>
              </a:solidFill>
              <a:latin typeface="Agency FB" pitchFamily="34" charset="0"/>
              <a:cs typeface="Aharoni" pitchFamily="2" charset="-79"/>
            </a:rPr>
            <a:t>Local ITS</a:t>
          </a:r>
          <a:endParaRPr lang="pt-BR" sz="2400" b="1" dirty="0">
            <a:solidFill>
              <a:schemeClr val="tx1"/>
            </a:solidFill>
            <a:latin typeface="Agency FB" pitchFamily="34" charset="0"/>
            <a:cs typeface="Aharoni" pitchFamily="2" charset="-79"/>
          </a:endParaRPr>
        </a:p>
      </dgm:t>
    </dgm:pt>
    <dgm:pt modelId="{A8B12022-0A72-4C20-86C5-C66C3348AF93}" type="parTrans" cxnId="{73340E08-6F98-4D98-BF17-576E86B55ED2}">
      <dgm:prSet/>
      <dgm:spPr/>
      <dgm:t>
        <a:bodyPr/>
        <a:lstStyle/>
        <a:p>
          <a:endParaRPr lang="pt-BR" sz="3200" b="1">
            <a:solidFill>
              <a:schemeClr val="tx1"/>
            </a:solidFill>
            <a:latin typeface="Agency FB" pitchFamily="34" charset="0"/>
            <a:cs typeface="Aharoni" pitchFamily="2" charset="-79"/>
          </a:endParaRPr>
        </a:p>
      </dgm:t>
    </dgm:pt>
    <dgm:pt modelId="{A691EFB1-6747-4F54-8D90-BDDF9BFC20EC}" type="sibTrans" cxnId="{73340E08-6F98-4D98-BF17-576E86B55ED2}">
      <dgm:prSet/>
      <dgm:spPr/>
      <dgm:t>
        <a:bodyPr/>
        <a:lstStyle/>
        <a:p>
          <a:endParaRPr lang="pt-BR" sz="3200" b="1">
            <a:solidFill>
              <a:schemeClr val="tx1"/>
            </a:solidFill>
            <a:latin typeface="Agency FB" pitchFamily="34" charset="0"/>
            <a:cs typeface="Aharoni" pitchFamily="2" charset="-79"/>
          </a:endParaRPr>
        </a:p>
      </dgm:t>
    </dgm:pt>
    <dgm:pt modelId="{081AE44F-8F61-4CCB-863E-C49DB3D9FE1B}">
      <dgm:prSet custT="1"/>
      <dgm:spPr/>
      <dgm:t>
        <a:bodyPr/>
        <a:lstStyle/>
        <a:p>
          <a:r>
            <a:rPr lang="pt-BR" sz="2400" b="1" dirty="0" smtClean="0">
              <a:solidFill>
                <a:schemeClr val="tx1"/>
              </a:solidFill>
              <a:latin typeface="Agency FB" pitchFamily="34" charset="0"/>
              <a:cs typeface="Aharoni" pitchFamily="2" charset="-79"/>
            </a:rPr>
            <a:t>Local ITS</a:t>
          </a:r>
          <a:endParaRPr lang="pt-BR" sz="2400" b="1" dirty="0">
            <a:solidFill>
              <a:schemeClr val="tx1"/>
            </a:solidFill>
            <a:latin typeface="Agency FB" pitchFamily="34" charset="0"/>
            <a:cs typeface="Aharoni" pitchFamily="2" charset="-79"/>
          </a:endParaRPr>
        </a:p>
      </dgm:t>
    </dgm:pt>
    <dgm:pt modelId="{40B933F6-E251-456F-BD45-80002C58EC77}" type="parTrans" cxnId="{C4328225-7566-4DEF-80C9-ECBDDE08F8EE}">
      <dgm:prSet/>
      <dgm:spPr/>
      <dgm:t>
        <a:bodyPr/>
        <a:lstStyle/>
        <a:p>
          <a:endParaRPr lang="pt-BR" sz="3200" b="1">
            <a:solidFill>
              <a:schemeClr val="tx1"/>
            </a:solidFill>
            <a:latin typeface="Agency FB" pitchFamily="34" charset="0"/>
            <a:cs typeface="Aharoni" pitchFamily="2" charset="-79"/>
          </a:endParaRPr>
        </a:p>
      </dgm:t>
    </dgm:pt>
    <dgm:pt modelId="{69425B1F-7144-49C8-9276-E60BE9291F15}" type="sibTrans" cxnId="{C4328225-7566-4DEF-80C9-ECBDDE08F8EE}">
      <dgm:prSet/>
      <dgm:spPr/>
      <dgm:t>
        <a:bodyPr/>
        <a:lstStyle/>
        <a:p>
          <a:endParaRPr lang="pt-BR" sz="3200" b="1">
            <a:solidFill>
              <a:schemeClr val="tx1"/>
            </a:solidFill>
            <a:latin typeface="Agency FB" pitchFamily="34" charset="0"/>
            <a:cs typeface="Aharoni" pitchFamily="2" charset="-79"/>
          </a:endParaRPr>
        </a:p>
      </dgm:t>
    </dgm:pt>
    <dgm:pt modelId="{2FD8713B-A720-427A-A5AC-DE138FD7EBCB}">
      <dgm:prSet/>
      <dgm:spPr/>
      <dgm:t>
        <a:bodyPr/>
        <a:lstStyle/>
        <a:p>
          <a:r>
            <a:rPr lang="pt-BR" b="1" dirty="0" smtClean="0">
              <a:solidFill>
                <a:schemeClr val="tx1"/>
              </a:solidFill>
              <a:latin typeface="Arial Narrow" pitchFamily="34" charset="0"/>
            </a:rPr>
            <a:t>Local ITS</a:t>
          </a:r>
          <a:endParaRPr lang="pt-BR" b="1" dirty="0">
            <a:solidFill>
              <a:schemeClr val="tx1"/>
            </a:solidFill>
            <a:latin typeface="Arial Narrow" pitchFamily="34" charset="0"/>
          </a:endParaRPr>
        </a:p>
      </dgm:t>
    </dgm:pt>
    <dgm:pt modelId="{2E66D6EA-4B0D-40E1-B941-458EB62BD3C0}" type="parTrans" cxnId="{EC91E54A-80AF-4D9B-ADBF-AA6A67B4E1F9}">
      <dgm:prSet/>
      <dgm:spPr/>
      <dgm:t>
        <a:bodyPr/>
        <a:lstStyle/>
        <a:p>
          <a:endParaRPr lang="pt-BR"/>
        </a:p>
      </dgm:t>
    </dgm:pt>
    <dgm:pt modelId="{132F42E6-58C1-4C17-909B-5D80504F3F59}" type="sibTrans" cxnId="{EC91E54A-80AF-4D9B-ADBF-AA6A67B4E1F9}">
      <dgm:prSet/>
      <dgm:spPr/>
      <dgm:t>
        <a:bodyPr/>
        <a:lstStyle/>
        <a:p>
          <a:endParaRPr lang="pt-BR" b="1">
            <a:solidFill>
              <a:schemeClr val="tx1"/>
            </a:solidFill>
            <a:latin typeface="Agency FB" pitchFamily="34" charset="0"/>
            <a:cs typeface="Aharoni" pitchFamily="2" charset="-79"/>
          </a:endParaRPr>
        </a:p>
      </dgm:t>
    </dgm:pt>
    <dgm:pt modelId="{436F80A8-E4BC-4BC8-9C46-28BE06D6937E}">
      <dgm:prSet/>
      <dgm:spPr/>
      <dgm:t>
        <a:bodyPr/>
        <a:lstStyle/>
        <a:p>
          <a:r>
            <a:rPr lang="pt-BR" b="1" dirty="0" smtClean="0">
              <a:solidFill>
                <a:schemeClr val="tx1"/>
              </a:solidFill>
              <a:latin typeface="Agency FB" pitchFamily="34" charset="0"/>
              <a:cs typeface="Aharoni" pitchFamily="2" charset="-79"/>
            </a:rPr>
            <a:t>Local ITS</a:t>
          </a:r>
          <a:endParaRPr lang="pt-BR" b="1" dirty="0">
            <a:solidFill>
              <a:schemeClr val="tx1"/>
            </a:solidFill>
            <a:latin typeface="Agency FB" pitchFamily="34" charset="0"/>
            <a:cs typeface="Aharoni" pitchFamily="2" charset="-79"/>
          </a:endParaRPr>
        </a:p>
      </dgm:t>
    </dgm:pt>
    <dgm:pt modelId="{975FE77F-DDCB-4AD8-AA7D-1492251AAF00}" type="parTrans" cxnId="{06103EBA-1423-499D-8802-D51A5A57B2D2}">
      <dgm:prSet/>
      <dgm:spPr/>
      <dgm:t>
        <a:bodyPr/>
        <a:lstStyle/>
        <a:p>
          <a:endParaRPr lang="pt-BR"/>
        </a:p>
      </dgm:t>
    </dgm:pt>
    <dgm:pt modelId="{159404EE-8250-42DB-9054-E38C16077C65}" type="sibTrans" cxnId="{06103EBA-1423-499D-8802-D51A5A57B2D2}">
      <dgm:prSet/>
      <dgm:spPr/>
      <dgm:t>
        <a:bodyPr/>
        <a:lstStyle/>
        <a:p>
          <a:endParaRPr lang="pt-BR"/>
        </a:p>
      </dgm:t>
    </dgm:pt>
    <dgm:pt modelId="{95598AE3-1648-4FC0-8E4E-3E849955D678}" type="pres">
      <dgm:prSet presAssocID="{58E491A7-4B98-4E4C-AB31-6A9E6B67A78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2E42B0F-A825-491E-9DDD-018CF18148AA}" type="pres">
      <dgm:prSet presAssocID="{5F814357-75F6-42AC-9E39-084AB01BBC3F}" presName="centerShape" presStyleLbl="node0" presStyleIdx="0" presStyleCnt="1" custScaleX="230824" custScaleY="122937"/>
      <dgm:spPr/>
      <dgm:t>
        <a:bodyPr/>
        <a:lstStyle/>
        <a:p>
          <a:endParaRPr lang="pt-BR"/>
        </a:p>
      </dgm:t>
    </dgm:pt>
    <dgm:pt modelId="{1B7D9F10-04E4-4363-8004-D15FB3370252}" type="pres">
      <dgm:prSet presAssocID="{E3EF3F00-6ECF-4DF9-9D31-97E912C6090E}" presName="node" presStyleLbl="node1" presStyleIdx="0" presStyleCnt="9" custRadScaleRad="89041" custRadScaleInc="883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163778-F8E1-4CF3-9154-9847FAA56D00}" type="pres">
      <dgm:prSet presAssocID="{E3EF3F00-6ECF-4DF9-9D31-97E912C6090E}" presName="dummy" presStyleCnt="0"/>
      <dgm:spPr/>
    </dgm:pt>
    <dgm:pt modelId="{B20CFA4D-56C1-46A0-8488-6F6F90AA391D}" type="pres">
      <dgm:prSet presAssocID="{45379BED-0CC9-42A3-87F5-C9B4E2258D0A}" presName="sibTrans" presStyleLbl="sibTrans2D1" presStyleIdx="0" presStyleCnt="9"/>
      <dgm:spPr/>
      <dgm:t>
        <a:bodyPr/>
        <a:lstStyle/>
        <a:p>
          <a:endParaRPr lang="pt-BR"/>
        </a:p>
      </dgm:t>
    </dgm:pt>
    <dgm:pt modelId="{31EBABF7-0A56-4AF0-87E8-E00100A6D0E6}" type="pres">
      <dgm:prSet presAssocID="{1730391F-E31A-4E78-96FB-D09AA923C863}" presName="node" presStyleLbl="node1" presStyleIdx="1" presStyleCnt="9" custRadScaleRad="103579" custRadScaleInc="2102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61CE79-7FF7-41D3-B4AA-D2756AED51B8}" type="pres">
      <dgm:prSet presAssocID="{1730391F-E31A-4E78-96FB-D09AA923C863}" presName="dummy" presStyleCnt="0"/>
      <dgm:spPr/>
    </dgm:pt>
    <dgm:pt modelId="{3E2DAF62-B97E-47EB-A14C-5ACE0F304230}" type="pres">
      <dgm:prSet presAssocID="{3E049401-5ABB-4B25-9801-88CB64152C24}" presName="sibTrans" presStyleLbl="sibTrans2D1" presStyleIdx="1" presStyleCnt="9"/>
      <dgm:spPr/>
      <dgm:t>
        <a:bodyPr/>
        <a:lstStyle/>
        <a:p>
          <a:endParaRPr lang="pt-BR"/>
        </a:p>
      </dgm:t>
    </dgm:pt>
    <dgm:pt modelId="{424FB009-4639-49B3-8FD2-33109513A3AD}" type="pres">
      <dgm:prSet presAssocID="{B109FEEA-4B6E-42D4-9CB9-BD1EDFD359CF}" presName="node" presStyleLbl="node1" presStyleIdx="2" presStyleCnt="9" custRadScaleRad="124629" custRadScaleInc="1705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9DCB66-6B81-4C0F-9630-A2FCB8B578F9}" type="pres">
      <dgm:prSet presAssocID="{B109FEEA-4B6E-42D4-9CB9-BD1EDFD359CF}" presName="dummy" presStyleCnt="0"/>
      <dgm:spPr/>
    </dgm:pt>
    <dgm:pt modelId="{260F70FE-862D-4E0C-9849-1B8B1E646960}" type="pres">
      <dgm:prSet presAssocID="{36671ED4-B337-4EBE-B0FC-ABFD6737CFD8}" presName="sibTrans" presStyleLbl="sibTrans2D1" presStyleIdx="2" presStyleCnt="9"/>
      <dgm:spPr/>
      <dgm:t>
        <a:bodyPr/>
        <a:lstStyle/>
        <a:p>
          <a:endParaRPr lang="pt-BR"/>
        </a:p>
      </dgm:t>
    </dgm:pt>
    <dgm:pt modelId="{64E8FAA4-3BCD-460B-9F7F-F7B7EEB4BF68}" type="pres">
      <dgm:prSet presAssocID="{1D6575E3-4484-4AEF-82C8-5A7994F93406}" presName="node" presStyleLbl="node1" presStyleIdx="3" presStyleCnt="9" custRadScaleRad="114564" custRadScaleInc="-2068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34232B-1D31-4819-A9EB-DBAD1B1869DF}" type="pres">
      <dgm:prSet presAssocID="{1D6575E3-4484-4AEF-82C8-5A7994F93406}" presName="dummy" presStyleCnt="0"/>
      <dgm:spPr/>
    </dgm:pt>
    <dgm:pt modelId="{ADDB5780-1BE2-41AE-BB4D-F1551C38420D}" type="pres">
      <dgm:prSet presAssocID="{246D2EF2-5610-4A89-9E25-35B5DB19C44C}" presName="sibTrans" presStyleLbl="sibTrans2D1" presStyleIdx="3" presStyleCnt="9"/>
      <dgm:spPr/>
      <dgm:t>
        <a:bodyPr/>
        <a:lstStyle/>
        <a:p>
          <a:endParaRPr lang="pt-BR"/>
        </a:p>
      </dgm:t>
    </dgm:pt>
    <dgm:pt modelId="{C9DC0A3F-801D-420B-94F0-E43FBF05572C}" type="pres">
      <dgm:prSet presAssocID="{31E47852-3023-4E2B-8DD6-4374E4711531}" presName="node" presStyleLbl="node1" presStyleIdx="4" presStyleCnt="9" custRadScaleRad="85547" custRadScaleInc="-267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00EBB4-8F18-4D79-83B3-CF7CBBE52612}" type="pres">
      <dgm:prSet presAssocID="{31E47852-3023-4E2B-8DD6-4374E4711531}" presName="dummy" presStyleCnt="0"/>
      <dgm:spPr/>
    </dgm:pt>
    <dgm:pt modelId="{3D81A418-225E-42E9-8E3C-C4B7FFB8EE88}" type="pres">
      <dgm:prSet presAssocID="{A691EFB1-6747-4F54-8D90-BDDF9BFC20EC}" presName="sibTrans" presStyleLbl="sibTrans2D1" presStyleIdx="4" presStyleCnt="9" custScaleY="94580" custLinFactNeighborY="1276" custRadScaleRad="254316" custRadScaleInc="-2147483648"/>
      <dgm:spPr/>
      <dgm:t>
        <a:bodyPr/>
        <a:lstStyle/>
        <a:p>
          <a:endParaRPr lang="pt-BR"/>
        </a:p>
      </dgm:t>
    </dgm:pt>
    <dgm:pt modelId="{9CA81FA3-8EC8-48C5-A7CC-65D8DAD2214A}" type="pres">
      <dgm:prSet presAssocID="{2FD8713B-A720-427A-A5AC-DE138FD7EBCB}" presName="node" presStyleLbl="node1" presStyleIdx="5" presStyleCnt="9" custRadScaleRad="86142" custRadScaleInc="254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9E2A61-FCC9-4ECE-A82D-6AF5D60E589A}" type="pres">
      <dgm:prSet presAssocID="{2FD8713B-A720-427A-A5AC-DE138FD7EBCB}" presName="dummy" presStyleCnt="0"/>
      <dgm:spPr/>
    </dgm:pt>
    <dgm:pt modelId="{D55FE4FF-50B5-4E74-BC5C-DBA857D4FDFE}" type="pres">
      <dgm:prSet presAssocID="{132F42E6-58C1-4C17-909B-5D80504F3F59}" presName="sibTrans" presStyleLbl="sibTrans2D1" presStyleIdx="5" presStyleCnt="9"/>
      <dgm:spPr/>
      <dgm:t>
        <a:bodyPr/>
        <a:lstStyle/>
        <a:p>
          <a:endParaRPr lang="pt-BR"/>
        </a:p>
      </dgm:t>
    </dgm:pt>
    <dgm:pt modelId="{F14EFA64-A118-4383-B782-C349CB5C5264}" type="pres">
      <dgm:prSet presAssocID="{081AE44F-8F61-4CCB-863E-C49DB3D9FE1B}" presName="node" presStyleLbl="node1" presStyleIdx="6" presStyleCnt="9" custRadScaleRad="108403" custRadScaleInc="52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B32C84-E844-41B2-ADFE-9CEAE613F621}" type="pres">
      <dgm:prSet presAssocID="{081AE44F-8F61-4CCB-863E-C49DB3D9FE1B}" presName="dummy" presStyleCnt="0"/>
      <dgm:spPr/>
    </dgm:pt>
    <dgm:pt modelId="{73435AE2-F3A5-4A5E-9C97-30E5EB3AA2AB}" type="pres">
      <dgm:prSet presAssocID="{69425B1F-7144-49C8-9276-E60BE9291F15}" presName="sibTrans" presStyleLbl="sibTrans2D1" presStyleIdx="6" presStyleCnt="9"/>
      <dgm:spPr/>
      <dgm:t>
        <a:bodyPr/>
        <a:lstStyle/>
        <a:p>
          <a:endParaRPr lang="pt-BR"/>
        </a:p>
      </dgm:t>
    </dgm:pt>
    <dgm:pt modelId="{C8520CE9-7CF6-49D3-94D1-B6A62E330C80}" type="pres">
      <dgm:prSet presAssocID="{436F80A8-E4BC-4BC8-9C46-28BE06D6937E}" presName="node" presStyleLbl="node1" presStyleIdx="7" presStyleCnt="9" custRadScaleRad="126287" custRadScaleInc="-2200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673C11-77BC-4126-B9E3-C6AD9F25F879}" type="pres">
      <dgm:prSet presAssocID="{436F80A8-E4BC-4BC8-9C46-28BE06D6937E}" presName="dummy" presStyleCnt="0"/>
      <dgm:spPr/>
    </dgm:pt>
    <dgm:pt modelId="{D81AA710-D4EA-4AE0-BC47-9D11301993B9}" type="pres">
      <dgm:prSet presAssocID="{159404EE-8250-42DB-9054-E38C16077C65}" presName="sibTrans" presStyleLbl="sibTrans2D1" presStyleIdx="7" presStyleCnt="9"/>
      <dgm:spPr/>
      <dgm:t>
        <a:bodyPr/>
        <a:lstStyle/>
        <a:p>
          <a:endParaRPr lang="pt-BR"/>
        </a:p>
      </dgm:t>
    </dgm:pt>
    <dgm:pt modelId="{E2ABDBBC-3C3E-4C3A-8210-CCA8A5356C33}" type="pres">
      <dgm:prSet presAssocID="{CFFB50C8-9BBE-4B87-B78E-3E6061489128}" presName="node" presStyleLbl="node1" presStyleIdx="8" presStyleCnt="9" custRadScaleRad="106244" custRadScaleInc="-144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B90821-8FAB-405F-B8C8-E34C714F3FF1}" type="pres">
      <dgm:prSet presAssocID="{CFFB50C8-9BBE-4B87-B78E-3E6061489128}" presName="dummy" presStyleCnt="0"/>
      <dgm:spPr/>
    </dgm:pt>
    <dgm:pt modelId="{527A8C79-C78C-4139-87C4-00CC9A5F8867}" type="pres">
      <dgm:prSet presAssocID="{E5883508-8794-42F0-97A7-9D9CFF6A6B33}" presName="sibTrans" presStyleLbl="sibTrans2D1" presStyleIdx="8" presStyleCnt="9"/>
      <dgm:spPr/>
      <dgm:t>
        <a:bodyPr/>
        <a:lstStyle/>
        <a:p>
          <a:endParaRPr lang="pt-BR"/>
        </a:p>
      </dgm:t>
    </dgm:pt>
  </dgm:ptLst>
  <dgm:cxnLst>
    <dgm:cxn modelId="{1C112CBE-53DC-4A77-BE7C-B60F6BF2B0B9}" type="presOf" srcId="{1730391F-E31A-4E78-96FB-D09AA923C863}" destId="{31EBABF7-0A56-4AF0-87E8-E00100A6D0E6}" srcOrd="0" destOrd="0" presId="urn:microsoft.com/office/officeart/2005/8/layout/radial6"/>
    <dgm:cxn modelId="{40A38EAA-D6BB-48EC-8148-90698B22E08D}" type="presOf" srcId="{E3EF3F00-6ECF-4DF9-9D31-97E912C6090E}" destId="{1B7D9F10-04E4-4363-8004-D15FB3370252}" srcOrd="0" destOrd="0" presId="urn:microsoft.com/office/officeart/2005/8/layout/radial6"/>
    <dgm:cxn modelId="{B1E34B63-DD6D-48B5-BE30-1B378C81C6E6}" type="presOf" srcId="{A691EFB1-6747-4F54-8D90-BDDF9BFC20EC}" destId="{3D81A418-225E-42E9-8E3C-C4B7FFB8EE88}" srcOrd="0" destOrd="0" presId="urn:microsoft.com/office/officeart/2005/8/layout/radial6"/>
    <dgm:cxn modelId="{5DACDCC2-7054-4F60-83CB-151852E78905}" type="presOf" srcId="{132F42E6-58C1-4C17-909B-5D80504F3F59}" destId="{D55FE4FF-50B5-4E74-BC5C-DBA857D4FDFE}" srcOrd="0" destOrd="0" presId="urn:microsoft.com/office/officeart/2005/8/layout/radial6"/>
    <dgm:cxn modelId="{A9F0C74D-A2F5-4AE1-BB97-ED0D659516B2}" srcId="{5F814357-75F6-42AC-9E39-084AB01BBC3F}" destId="{B109FEEA-4B6E-42D4-9CB9-BD1EDFD359CF}" srcOrd="2" destOrd="0" parTransId="{D18F6902-6BCB-4022-ADDC-624F8294CED1}" sibTransId="{36671ED4-B337-4EBE-B0FC-ABFD6737CFD8}"/>
    <dgm:cxn modelId="{ED00D54F-AF19-416C-AE08-B024AD79CACA}" type="presOf" srcId="{2FD8713B-A720-427A-A5AC-DE138FD7EBCB}" destId="{9CA81FA3-8EC8-48C5-A7CC-65D8DAD2214A}" srcOrd="0" destOrd="0" presId="urn:microsoft.com/office/officeart/2005/8/layout/radial6"/>
    <dgm:cxn modelId="{2655D8F5-1A8C-46C4-BD97-0BA5331E4F98}" type="presOf" srcId="{45379BED-0CC9-42A3-87F5-C9B4E2258D0A}" destId="{B20CFA4D-56C1-46A0-8488-6F6F90AA391D}" srcOrd="0" destOrd="0" presId="urn:microsoft.com/office/officeart/2005/8/layout/radial6"/>
    <dgm:cxn modelId="{06103EBA-1423-499D-8802-D51A5A57B2D2}" srcId="{5F814357-75F6-42AC-9E39-084AB01BBC3F}" destId="{436F80A8-E4BC-4BC8-9C46-28BE06D6937E}" srcOrd="7" destOrd="0" parTransId="{975FE77F-DDCB-4AD8-AA7D-1492251AAF00}" sibTransId="{159404EE-8250-42DB-9054-E38C16077C65}"/>
    <dgm:cxn modelId="{AC1393D0-0C80-4962-917A-E27BE8EC683D}" type="presOf" srcId="{159404EE-8250-42DB-9054-E38C16077C65}" destId="{D81AA710-D4EA-4AE0-BC47-9D11301993B9}" srcOrd="0" destOrd="0" presId="urn:microsoft.com/office/officeart/2005/8/layout/radial6"/>
    <dgm:cxn modelId="{B6308A3D-420C-4EE0-8ADB-D3EF837B85B2}" type="presOf" srcId="{58E491A7-4B98-4E4C-AB31-6A9E6B67A78A}" destId="{95598AE3-1648-4FC0-8E4E-3E849955D678}" srcOrd="0" destOrd="0" presId="urn:microsoft.com/office/officeart/2005/8/layout/radial6"/>
    <dgm:cxn modelId="{1D6CEF2F-D2C6-492C-A946-0EB7EB66B938}" srcId="{58E491A7-4B98-4E4C-AB31-6A9E6B67A78A}" destId="{5F814357-75F6-42AC-9E39-084AB01BBC3F}" srcOrd="0" destOrd="0" parTransId="{3B3E1B1D-E5B1-42D1-86DF-EA69317D4241}" sibTransId="{EC7F8889-85D5-46CA-8A14-7645833EEE98}"/>
    <dgm:cxn modelId="{90456E2A-AEC8-4006-8377-7F6DB445263B}" srcId="{5F814357-75F6-42AC-9E39-084AB01BBC3F}" destId="{CFFB50C8-9BBE-4B87-B78E-3E6061489128}" srcOrd="8" destOrd="0" parTransId="{5D98959A-2AF0-467D-8957-9345985BEB69}" sibTransId="{E5883508-8794-42F0-97A7-9D9CFF6A6B33}"/>
    <dgm:cxn modelId="{C0A4AD36-FBCE-4CAF-9875-432290F19B59}" type="presOf" srcId="{081AE44F-8F61-4CCB-863E-C49DB3D9FE1B}" destId="{F14EFA64-A118-4383-B782-C349CB5C5264}" srcOrd="0" destOrd="0" presId="urn:microsoft.com/office/officeart/2005/8/layout/radial6"/>
    <dgm:cxn modelId="{E0E7E08E-287D-4621-879A-BB02E733EAC6}" type="presOf" srcId="{1D6575E3-4484-4AEF-82C8-5A7994F93406}" destId="{64E8FAA4-3BCD-460B-9F7F-F7B7EEB4BF68}" srcOrd="0" destOrd="0" presId="urn:microsoft.com/office/officeart/2005/8/layout/radial6"/>
    <dgm:cxn modelId="{D24F1205-ED29-4E42-99BE-C92163F6BA07}" srcId="{5F814357-75F6-42AC-9E39-084AB01BBC3F}" destId="{1D6575E3-4484-4AEF-82C8-5A7994F93406}" srcOrd="3" destOrd="0" parTransId="{044D0F0D-C949-4C33-97F3-997DA66F5A15}" sibTransId="{246D2EF2-5610-4A89-9E25-35B5DB19C44C}"/>
    <dgm:cxn modelId="{25B689F1-FA87-42CB-A66E-9349B1913F64}" type="presOf" srcId="{36671ED4-B337-4EBE-B0FC-ABFD6737CFD8}" destId="{260F70FE-862D-4E0C-9849-1B8B1E646960}" srcOrd="0" destOrd="0" presId="urn:microsoft.com/office/officeart/2005/8/layout/radial6"/>
    <dgm:cxn modelId="{431965E7-9666-49A7-AFDB-A423A95AA7AE}" type="presOf" srcId="{3E049401-5ABB-4B25-9801-88CB64152C24}" destId="{3E2DAF62-B97E-47EB-A14C-5ACE0F304230}" srcOrd="0" destOrd="0" presId="urn:microsoft.com/office/officeart/2005/8/layout/radial6"/>
    <dgm:cxn modelId="{16BA4922-F4F0-4D5B-8043-2AF40DA7C58B}" type="presOf" srcId="{E5883508-8794-42F0-97A7-9D9CFF6A6B33}" destId="{527A8C79-C78C-4139-87C4-00CC9A5F8867}" srcOrd="0" destOrd="0" presId="urn:microsoft.com/office/officeart/2005/8/layout/radial6"/>
    <dgm:cxn modelId="{1E168EC3-2D51-4DF1-B747-5F25CC13D38C}" type="presOf" srcId="{5F814357-75F6-42AC-9E39-084AB01BBC3F}" destId="{F2E42B0F-A825-491E-9DDD-018CF18148AA}" srcOrd="0" destOrd="0" presId="urn:microsoft.com/office/officeart/2005/8/layout/radial6"/>
    <dgm:cxn modelId="{2457D2B4-7E58-4056-B17E-CB5A13E03AD1}" srcId="{5F814357-75F6-42AC-9E39-084AB01BBC3F}" destId="{E3EF3F00-6ECF-4DF9-9D31-97E912C6090E}" srcOrd="0" destOrd="0" parTransId="{0C4540C6-2213-47CF-BA19-3811AB385B0C}" sibTransId="{45379BED-0CC9-42A3-87F5-C9B4E2258D0A}"/>
    <dgm:cxn modelId="{A5D37005-820F-4A99-A2FE-A892C7B1F773}" type="presOf" srcId="{31E47852-3023-4E2B-8DD6-4374E4711531}" destId="{C9DC0A3F-801D-420B-94F0-E43FBF05572C}" srcOrd="0" destOrd="0" presId="urn:microsoft.com/office/officeart/2005/8/layout/radial6"/>
    <dgm:cxn modelId="{5D69C0C9-A4D5-429A-A824-F90F056BDB57}" type="presOf" srcId="{CFFB50C8-9BBE-4B87-B78E-3E6061489128}" destId="{E2ABDBBC-3C3E-4C3A-8210-CCA8A5356C33}" srcOrd="0" destOrd="0" presId="urn:microsoft.com/office/officeart/2005/8/layout/radial6"/>
    <dgm:cxn modelId="{7217A3E0-132B-43CF-85BF-235C9536B816}" srcId="{5F814357-75F6-42AC-9E39-084AB01BBC3F}" destId="{1730391F-E31A-4E78-96FB-D09AA923C863}" srcOrd="1" destOrd="0" parTransId="{5CF349D8-84EE-4839-B18F-6209E0F0B2DA}" sibTransId="{3E049401-5ABB-4B25-9801-88CB64152C24}"/>
    <dgm:cxn modelId="{362FFA81-0179-4D53-81A5-85010CB0567C}" type="presOf" srcId="{436F80A8-E4BC-4BC8-9C46-28BE06D6937E}" destId="{C8520CE9-7CF6-49D3-94D1-B6A62E330C80}" srcOrd="0" destOrd="0" presId="urn:microsoft.com/office/officeart/2005/8/layout/radial6"/>
    <dgm:cxn modelId="{57D24FCF-8C52-4E05-8430-3768F29289DC}" type="presOf" srcId="{246D2EF2-5610-4A89-9E25-35B5DB19C44C}" destId="{ADDB5780-1BE2-41AE-BB4D-F1551C38420D}" srcOrd="0" destOrd="0" presId="urn:microsoft.com/office/officeart/2005/8/layout/radial6"/>
    <dgm:cxn modelId="{73340E08-6F98-4D98-BF17-576E86B55ED2}" srcId="{5F814357-75F6-42AC-9E39-084AB01BBC3F}" destId="{31E47852-3023-4E2B-8DD6-4374E4711531}" srcOrd="4" destOrd="0" parTransId="{A8B12022-0A72-4C20-86C5-C66C3348AF93}" sibTransId="{A691EFB1-6747-4F54-8D90-BDDF9BFC20EC}"/>
    <dgm:cxn modelId="{E4330F63-BFB8-431E-B4E4-EC4894F73189}" type="presOf" srcId="{B109FEEA-4B6E-42D4-9CB9-BD1EDFD359CF}" destId="{424FB009-4639-49B3-8FD2-33109513A3AD}" srcOrd="0" destOrd="0" presId="urn:microsoft.com/office/officeart/2005/8/layout/radial6"/>
    <dgm:cxn modelId="{70803314-B541-4799-AFDC-C1C2A144D6D3}" type="presOf" srcId="{69425B1F-7144-49C8-9276-E60BE9291F15}" destId="{73435AE2-F3A5-4A5E-9C97-30E5EB3AA2AB}" srcOrd="0" destOrd="0" presId="urn:microsoft.com/office/officeart/2005/8/layout/radial6"/>
    <dgm:cxn modelId="{EC91E54A-80AF-4D9B-ADBF-AA6A67B4E1F9}" srcId="{5F814357-75F6-42AC-9E39-084AB01BBC3F}" destId="{2FD8713B-A720-427A-A5AC-DE138FD7EBCB}" srcOrd="5" destOrd="0" parTransId="{2E66D6EA-4B0D-40E1-B941-458EB62BD3C0}" sibTransId="{132F42E6-58C1-4C17-909B-5D80504F3F59}"/>
    <dgm:cxn modelId="{C4328225-7566-4DEF-80C9-ECBDDE08F8EE}" srcId="{5F814357-75F6-42AC-9E39-084AB01BBC3F}" destId="{081AE44F-8F61-4CCB-863E-C49DB3D9FE1B}" srcOrd="6" destOrd="0" parTransId="{40B933F6-E251-456F-BD45-80002C58EC77}" sibTransId="{69425B1F-7144-49C8-9276-E60BE9291F15}"/>
    <dgm:cxn modelId="{D992B1FD-B8E9-41EC-B34A-CA276F0ED629}" type="presParOf" srcId="{95598AE3-1648-4FC0-8E4E-3E849955D678}" destId="{F2E42B0F-A825-491E-9DDD-018CF18148AA}" srcOrd="0" destOrd="0" presId="urn:microsoft.com/office/officeart/2005/8/layout/radial6"/>
    <dgm:cxn modelId="{CF7814FD-ADF1-4A99-8CD3-5E4B0863667D}" type="presParOf" srcId="{95598AE3-1648-4FC0-8E4E-3E849955D678}" destId="{1B7D9F10-04E4-4363-8004-D15FB3370252}" srcOrd="1" destOrd="0" presId="urn:microsoft.com/office/officeart/2005/8/layout/radial6"/>
    <dgm:cxn modelId="{7A810ECA-C62D-4235-9B0A-D653979702A3}" type="presParOf" srcId="{95598AE3-1648-4FC0-8E4E-3E849955D678}" destId="{C3163778-F8E1-4CF3-9154-9847FAA56D00}" srcOrd="2" destOrd="0" presId="urn:microsoft.com/office/officeart/2005/8/layout/radial6"/>
    <dgm:cxn modelId="{593F004A-E010-4283-920C-3A4BFD194DB2}" type="presParOf" srcId="{95598AE3-1648-4FC0-8E4E-3E849955D678}" destId="{B20CFA4D-56C1-46A0-8488-6F6F90AA391D}" srcOrd="3" destOrd="0" presId="urn:microsoft.com/office/officeart/2005/8/layout/radial6"/>
    <dgm:cxn modelId="{56FFBB9C-13A3-446B-9C51-8031B4C14504}" type="presParOf" srcId="{95598AE3-1648-4FC0-8E4E-3E849955D678}" destId="{31EBABF7-0A56-4AF0-87E8-E00100A6D0E6}" srcOrd="4" destOrd="0" presId="urn:microsoft.com/office/officeart/2005/8/layout/radial6"/>
    <dgm:cxn modelId="{284BF5FC-E1C5-4000-A591-D8164DE08155}" type="presParOf" srcId="{95598AE3-1648-4FC0-8E4E-3E849955D678}" destId="{F961CE79-7FF7-41D3-B4AA-D2756AED51B8}" srcOrd="5" destOrd="0" presId="urn:microsoft.com/office/officeart/2005/8/layout/radial6"/>
    <dgm:cxn modelId="{068B02F7-04E1-4BC4-A887-310DBDDE8A22}" type="presParOf" srcId="{95598AE3-1648-4FC0-8E4E-3E849955D678}" destId="{3E2DAF62-B97E-47EB-A14C-5ACE0F304230}" srcOrd="6" destOrd="0" presId="urn:microsoft.com/office/officeart/2005/8/layout/radial6"/>
    <dgm:cxn modelId="{5AFAA90A-E12B-41B7-BBEB-08C77214E7CD}" type="presParOf" srcId="{95598AE3-1648-4FC0-8E4E-3E849955D678}" destId="{424FB009-4639-49B3-8FD2-33109513A3AD}" srcOrd="7" destOrd="0" presId="urn:microsoft.com/office/officeart/2005/8/layout/radial6"/>
    <dgm:cxn modelId="{ED5037F3-FC4F-46D0-A804-534906588E92}" type="presParOf" srcId="{95598AE3-1648-4FC0-8E4E-3E849955D678}" destId="{599DCB66-6B81-4C0F-9630-A2FCB8B578F9}" srcOrd="8" destOrd="0" presId="urn:microsoft.com/office/officeart/2005/8/layout/radial6"/>
    <dgm:cxn modelId="{A6FB1DBC-788B-49CF-B076-9532221E2F4A}" type="presParOf" srcId="{95598AE3-1648-4FC0-8E4E-3E849955D678}" destId="{260F70FE-862D-4E0C-9849-1B8B1E646960}" srcOrd="9" destOrd="0" presId="urn:microsoft.com/office/officeart/2005/8/layout/radial6"/>
    <dgm:cxn modelId="{5751B2C3-486C-4318-AC8B-DCF3B429D757}" type="presParOf" srcId="{95598AE3-1648-4FC0-8E4E-3E849955D678}" destId="{64E8FAA4-3BCD-460B-9F7F-F7B7EEB4BF68}" srcOrd="10" destOrd="0" presId="urn:microsoft.com/office/officeart/2005/8/layout/radial6"/>
    <dgm:cxn modelId="{7F87A19E-E309-4283-9B88-A31CFC279C84}" type="presParOf" srcId="{95598AE3-1648-4FC0-8E4E-3E849955D678}" destId="{C334232B-1D31-4819-A9EB-DBAD1B1869DF}" srcOrd="11" destOrd="0" presId="urn:microsoft.com/office/officeart/2005/8/layout/radial6"/>
    <dgm:cxn modelId="{DF9BB916-BD61-4699-B2F2-8AE0B6F9CC95}" type="presParOf" srcId="{95598AE3-1648-4FC0-8E4E-3E849955D678}" destId="{ADDB5780-1BE2-41AE-BB4D-F1551C38420D}" srcOrd="12" destOrd="0" presId="urn:microsoft.com/office/officeart/2005/8/layout/radial6"/>
    <dgm:cxn modelId="{C4AB066E-AC9A-4B08-A70E-B5E6CA88E9C6}" type="presParOf" srcId="{95598AE3-1648-4FC0-8E4E-3E849955D678}" destId="{C9DC0A3F-801D-420B-94F0-E43FBF05572C}" srcOrd="13" destOrd="0" presId="urn:microsoft.com/office/officeart/2005/8/layout/radial6"/>
    <dgm:cxn modelId="{C5E43ECA-AB3B-4218-B8CE-5ABFE71BA7A7}" type="presParOf" srcId="{95598AE3-1648-4FC0-8E4E-3E849955D678}" destId="{9200EBB4-8F18-4D79-83B3-CF7CBBE52612}" srcOrd="14" destOrd="0" presId="urn:microsoft.com/office/officeart/2005/8/layout/radial6"/>
    <dgm:cxn modelId="{4A3F2A32-A93F-4641-BBCF-07C006533FCB}" type="presParOf" srcId="{95598AE3-1648-4FC0-8E4E-3E849955D678}" destId="{3D81A418-225E-42E9-8E3C-C4B7FFB8EE88}" srcOrd="15" destOrd="0" presId="urn:microsoft.com/office/officeart/2005/8/layout/radial6"/>
    <dgm:cxn modelId="{E59F1F15-DD11-4A78-9E71-C34D33933899}" type="presParOf" srcId="{95598AE3-1648-4FC0-8E4E-3E849955D678}" destId="{9CA81FA3-8EC8-48C5-A7CC-65D8DAD2214A}" srcOrd="16" destOrd="0" presId="urn:microsoft.com/office/officeart/2005/8/layout/radial6"/>
    <dgm:cxn modelId="{8555A967-97C0-4B5E-966F-7775D70AD2CA}" type="presParOf" srcId="{95598AE3-1648-4FC0-8E4E-3E849955D678}" destId="{BB9E2A61-FCC9-4ECE-A82D-6AF5D60E589A}" srcOrd="17" destOrd="0" presId="urn:microsoft.com/office/officeart/2005/8/layout/radial6"/>
    <dgm:cxn modelId="{F2C759AA-4665-49AA-B60F-9A350EAE4EFA}" type="presParOf" srcId="{95598AE3-1648-4FC0-8E4E-3E849955D678}" destId="{D55FE4FF-50B5-4E74-BC5C-DBA857D4FDFE}" srcOrd="18" destOrd="0" presId="urn:microsoft.com/office/officeart/2005/8/layout/radial6"/>
    <dgm:cxn modelId="{16EBE934-7456-4059-95FA-1B8947EB9C31}" type="presParOf" srcId="{95598AE3-1648-4FC0-8E4E-3E849955D678}" destId="{F14EFA64-A118-4383-B782-C349CB5C5264}" srcOrd="19" destOrd="0" presId="urn:microsoft.com/office/officeart/2005/8/layout/radial6"/>
    <dgm:cxn modelId="{57E526CB-041E-4491-A487-6C8458CF03A5}" type="presParOf" srcId="{95598AE3-1648-4FC0-8E4E-3E849955D678}" destId="{63B32C84-E844-41B2-ADFE-9CEAE613F621}" srcOrd="20" destOrd="0" presId="urn:microsoft.com/office/officeart/2005/8/layout/radial6"/>
    <dgm:cxn modelId="{0C52BC3F-0A9C-4C8C-947E-AF72BC596707}" type="presParOf" srcId="{95598AE3-1648-4FC0-8E4E-3E849955D678}" destId="{73435AE2-F3A5-4A5E-9C97-30E5EB3AA2AB}" srcOrd="21" destOrd="0" presId="urn:microsoft.com/office/officeart/2005/8/layout/radial6"/>
    <dgm:cxn modelId="{9A201D91-DD72-45CD-A054-448AAA43FCEE}" type="presParOf" srcId="{95598AE3-1648-4FC0-8E4E-3E849955D678}" destId="{C8520CE9-7CF6-49D3-94D1-B6A62E330C80}" srcOrd="22" destOrd="0" presId="urn:microsoft.com/office/officeart/2005/8/layout/radial6"/>
    <dgm:cxn modelId="{FABB7586-F4CF-431B-AE07-6C7927FF04F0}" type="presParOf" srcId="{95598AE3-1648-4FC0-8E4E-3E849955D678}" destId="{15673C11-77BC-4126-B9E3-C6AD9F25F879}" srcOrd="23" destOrd="0" presId="urn:microsoft.com/office/officeart/2005/8/layout/radial6"/>
    <dgm:cxn modelId="{571A0AD6-40BC-41C5-8FB0-DACB0A63DBCC}" type="presParOf" srcId="{95598AE3-1648-4FC0-8E4E-3E849955D678}" destId="{D81AA710-D4EA-4AE0-BC47-9D11301993B9}" srcOrd="24" destOrd="0" presId="urn:microsoft.com/office/officeart/2005/8/layout/radial6"/>
    <dgm:cxn modelId="{88292C5F-923F-4D26-B0D9-E4F0BECDF79E}" type="presParOf" srcId="{95598AE3-1648-4FC0-8E4E-3E849955D678}" destId="{E2ABDBBC-3C3E-4C3A-8210-CCA8A5356C33}" srcOrd="25" destOrd="0" presId="urn:microsoft.com/office/officeart/2005/8/layout/radial6"/>
    <dgm:cxn modelId="{DFD19D04-DEFC-413D-921B-E28AD6C6607C}" type="presParOf" srcId="{95598AE3-1648-4FC0-8E4E-3E849955D678}" destId="{C5B90821-8FAB-405F-B8C8-E34C714F3FF1}" srcOrd="26" destOrd="0" presId="urn:microsoft.com/office/officeart/2005/8/layout/radial6"/>
    <dgm:cxn modelId="{0AF66E21-B514-4EDC-B10E-12690DBF5430}" type="presParOf" srcId="{95598AE3-1648-4FC0-8E4E-3E849955D678}" destId="{527A8C79-C78C-4139-87C4-00CC9A5F8867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E41E81-69D7-4E92-ACC5-8123B377A91A}" type="doc">
      <dgm:prSet loTypeId="urn:microsoft.com/office/officeart/2011/layout/HexagonRadial#1" loCatId="cycle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pt-BR"/>
        </a:p>
      </dgm:t>
    </dgm:pt>
    <dgm:pt modelId="{C6BA7997-CEF1-40E3-90C1-A6FFE9155AA6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  <a:ln>
          <a:solidFill>
            <a:srgbClr val="00B050"/>
          </a:solidFill>
        </a:ln>
      </dgm:spPr>
      <dgm:t>
        <a:bodyPr/>
        <a:lstStyle/>
        <a:p>
          <a:r>
            <a:rPr lang="pt-BR" sz="1800" b="1" dirty="0" smtClean="0"/>
            <a:t>Centro de Operações da Prefeitura </a:t>
          </a:r>
          <a:r>
            <a:rPr lang="pt-BR" sz="2800" b="1" dirty="0" smtClean="0"/>
            <a:t>COP</a:t>
          </a:r>
          <a:endParaRPr lang="pt-BR" sz="2800" b="1" dirty="0"/>
        </a:p>
      </dgm:t>
    </dgm:pt>
    <dgm:pt modelId="{978CAD6C-4555-42A7-900C-76A86D92ED53}" type="parTrans" cxnId="{923491ED-880A-4899-93DB-1193A4225349}">
      <dgm:prSet/>
      <dgm:spPr/>
      <dgm:t>
        <a:bodyPr/>
        <a:lstStyle/>
        <a:p>
          <a:endParaRPr lang="pt-BR" b="1"/>
        </a:p>
      </dgm:t>
    </dgm:pt>
    <dgm:pt modelId="{E3C08B7C-17D9-4898-AAFC-CFFD099C0045}" type="sibTrans" cxnId="{923491ED-880A-4899-93DB-1193A4225349}">
      <dgm:prSet/>
      <dgm:spPr/>
      <dgm:t>
        <a:bodyPr/>
        <a:lstStyle/>
        <a:p>
          <a:endParaRPr lang="pt-BR" b="1"/>
        </a:p>
      </dgm:t>
    </dgm:pt>
    <dgm:pt modelId="{B6F2CC1A-8467-4C57-BF17-67D95FA8E9E5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400" b="1" dirty="0" smtClean="0"/>
            <a:t>BHTRANS (Trânsito e Transporte)</a:t>
          </a:r>
        </a:p>
        <a:p>
          <a:r>
            <a:rPr lang="pt-BR" sz="2000" b="1" dirty="0" smtClean="0"/>
            <a:t>CCO</a:t>
          </a:r>
          <a:endParaRPr lang="pt-BR" sz="2000" b="1" dirty="0"/>
        </a:p>
      </dgm:t>
    </dgm:pt>
    <dgm:pt modelId="{19D84130-8E2F-4828-8160-C06C38CEAA03}" type="parTrans" cxnId="{E9BCEC27-4326-4816-899F-386B77EFD0AE}">
      <dgm:prSet/>
      <dgm:spPr/>
      <dgm:t>
        <a:bodyPr/>
        <a:lstStyle/>
        <a:p>
          <a:endParaRPr lang="pt-BR" b="1"/>
        </a:p>
      </dgm:t>
    </dgm:pt>
    <dgm:pt modelId="{AC078B28-CEE6-4443-B619-34685DC5AC9A}" type="sibTrans" cxnId="{E9BCEC27-4326-4816-899F-386B77EFD0AE}">
      <dgm:prSet/>
      <dgm:spPr/>
      <dgm:t>
        <a:bodyPr/>
        <a:lstStyle/>
        <a:p>
          <a:endParaRPr lang="pt-BR" b="1"/>
        </a:p>
      </dgm:t>
    </dgm:pt>
    <dgm:pt modelId="{CAB3B4B3-3A24-4692-9757-B406B3D2DA5B}">
      <dgm:prSet phldrT="[Text]"/>
      <dgm:spPr/>
      <dgm:t>
        <a:bodyPr/>
        <a:lstStyle/>
        <a:p>
          <a:r>
            <a:rPr lang="pt-BR" b="1" dirty="0" smtClean="0"/>
            <a:t>SAMU</a:t>
          </a:r>
          <a:endParaRPr lang="pt-BR" b="1" dirty="0"/>
        </a:p>
      </dgm:t>
    </dgm:pt>
    <dgm:pt modelId="{FA3DBFFD-CC61-4D5D-9CE6-A104719BF611}" type="parTrans" cxnId="{46782C0E-485F-4675-820A-FD22606D4DBA}">
      <dgm:prSet/>
      <dgm:spPr/>
      <dgm:t>
        <a:bodyPr/>
        <a:lstStyle/>
        <a:p>
          <a:endParaRPr lang="pt-BR" b="1"/>
        </a:p>
      </dgm:t>
    </dgm:pt>
    <dgm:pt modelId="{8C8B4C51-C082-4093-A7C8-14EE0EDE68F0}" type="sibTrans" cxnId="{46782C0E-485F-4675-820A-FD22606D4DBA}">
      <dgm:prSet/>
      <dgm:spPr/>
      <dgm:t>
        <a:bodyPr/>
        <a:lstStyle/>
        <a:p>
          <a:endParaRPr lang="pt-BR" b="1"/>
        </a:p>
      </dgm:t>
    </dgm:pt>
    <dgm:pt modelId="{C9622BE0-7D21-4395-9367-AB2E6F19B7CA}">
      <dgm:prSet phldrT="[Text]"/>
      <dgm:spPr/>
      <dgm:t>
        <a:bodyPr/>
        <a:lstStyle/>
        <a:p>
          <a:r>
            <a:rPr lang="pt-BR" b="1" dirty="0" smtClean="0"/>
            <a:t>Limpeza Urbana (SLU)</a:t>
          </a:r>
          <a:endParaRPr lang="pt-BR" b="1" dirty="0"/>
        </a:p>
      </dgm:t>
    </dgm:pt>
    <dgm:pt modelId="{4A7760C8-E7D3-43D4-BEFA-DA0D6512201D}" type="parTrans" cxnId="{F04A4877-C28C-4F43-8298-843461E3FE8F}">
      <dgm:prSet/>
      <dgm:spPr/>
      <dgm:t>
        <a:bodyPr/>
        <a:lstStyle/>
        <a:p>
          <a:endParaRPr lang="pt-BR" b="1"/>
        </a:p>
      </dgm:t>
    </dgm:pt>
    <dgm:pt modelId="{FF06256E-566F-4849-8BB9-12450FD820E3}" type="sibTrans" cxnId="{F04A4877-C28C-4F43-8298-843461E3FE8F}">
      <dgm:prSet/>
      <dgm:spPr/>
      <dgm:t>
        <a:bodyPr/>
        <a:lstStyle/>
        <a:p>
          <a:endParaRPr lang="pt-BR" b="1"/>
        </a:p>
      </dgm:t>
    </dgm:pt>
    <dgm:pt modelId="{42B07ADE-BB8E-4172-90FD-C7E9667867A3}">
      <dgm:prSet phldrT="[Text]"/>
      <dgm:spPr/>
      <dgm:t>
        <a:bodyPr/>
        <a:lstStyle/>
        <a:p>
          <a:r>
            <a:rPr lang="pt-BR" b="1" dirty="0" smtClean="0"/>
            <a:t>Fiscalização de Posturas (SMAFIS)</a:t>
          </a:r>
          <a:endParaRPr lang="pt-BR" b="1" dirty="0"/>
        </a:p>
      </dgm:t>
    </dgm:pt>
    <dgm:pt modelId="{905D920F-2D42-40A4-83EA-5EC4ADE46C04}" type="parTrans" cxnId="{7E71ED53-A98F-4DAE-A638-C22940C18B44}">
      <dgm:prSet/>
      <dgm:spPr/>
      <dgm:t>
        <a:bodyPr/>
        <a:lstStyle/>
        <a:p>
          <a:endParaRPr lang="pt-BR" b="1"/>
        </a:p>
      </dgm:t>
    </dgm:pt>
    <dgm:pt modelId="{F54D4946-3FB3-4689-B60F-267C97A86BB3}" type="sibTrans" cxnId="{7E71ED53-A98F-4DAE-A638-C22940C18B44}">
      <dgm:prSet/>
      <dgm:spPr/>
      <dgm:t>
        <a:bodyPr/>
        <a:lstStyle/>
        <a:p>
          <a:endParaRPr lang="pt-BR" b="1"/>
        </a:p>
      </dgm:t>
    </dgm:pt>
    <dgm:pt modelId="{DCB93D13-FC71-457A-89A5-A30875DD1A59}">
      <dgm:prSet phldrT="[Text]"/>
      <dgm:spPr/>
      <dgm:t>
        <a:bodyPr/>
        <a:lstStyle/>
        <a:p>
          <a:r>
            <a:rPr lang="pt-BR" b="1" dirty="0" smtClean="0"/>
            <a:t>Guarda Municipal</a:t>
          </a:r>
          <a:endParaRPr lang="pt-BR" b="1" dirty="0"/>
        </a:p>
      </dgm:t>
    </dgm:pt>
    <dgm:pt modelId="{BF1A3363-CAAC-480C-98BA-9797C6430145}" type="parTrans" cxnId="{FA1B63E8-8100-4A0C-9933-AE864371E6FD}">
      <dgm:prSet/>
      <dgm:spPr/>
      <dgm:t>
        <a:bodyPr/>
        <a:lstStyle/>
        <a:p>
          <a:endParaRPr lang="pt-BR" b="1"/>
        </a:p>
      </dgm:t>
    </dgm:pt>
    <dgm:pt modelId="{B5013DB8-FCF8-455E-8740-22CC92B1F575}" type="sibTrans" cxnId="{FA1B63E8-8100-4A0C-9933-AE864371E6FD}">
      <dgm:prSet/>
      <dgm:spPr/>
      <dgm:t>
        <a:bodyPr/>
        <a:lstStyle/>
        <a:p>
          <a:endParaRPr lang="pt-BR" b="1"/>
        </a:p>
      </dgm:t>
    </dgm:pt>
    <dgm:pt modelId="{F8C0B2D5-35FD-495A-A34B-E234450FD64B}">
      <dgm:prSet phldrT="[Text]"/>
      <dgm:spPr/>
      <dgm:t>
        <a:bodyPr/>
        <a:lstStyle/>
        <a:p>
          <a:r>
            <a:rPr lang="pt-BR" b="1" dirty="0" smtClean="0"/>
            <a:t>Defesa Civil</a:t>
          </a:r>
          <a:endParaRPr lang="pt-BR" b="1" dirty="0"/>
        </a:p>
      </dgm:t>
    </dgm:pt>
    <dgm:pt modelId="{5B938AC2-6A42-4C25-9071-B9899BB5CBF8}" type="parTrans" cxnId="{27D0A465-B238-4594-B3EA-5820DAD22CBD}">
      <dgm:prSet/>
      <dgm:spPr/>
      <dgm:t>
        <a:bodyPr/>
        <a:lstStyle/>
        <a:p>
          <a:endParaRPr lang="pt-BR" b="1"/>
        </a:p>
      </dgm:t>
    </dgm:pt>
    <dgm:pt modelId="{E280A5D3-115D-40BF-A148-B0A558ACAC53}" type="sibTrans" cxnId="{27D0A465-B238-4594-B3EA-5820DAD22CBD}">
      <dgm:prSet/>
      <dgm:spPr/>
      <dgm:t>
        <a:bodyPr/>
        <a:lstStyle/>
        <a:p>
          <a:endParaRPr lang="pt-BR" b="1"/>
        </a:p>
      </dgm:t>
    </dgm:pt>
    <dgm:pt modelId="{6790689F-1442-4985-896C-03F27AA39CE1}" type="pres">
      <dgm:prSet presAssocID="{87E41E81-69D7-4E92-ACC5-8123B377A91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3860E565-05ED-4448-9E21-0676A326B9D2}" type="pres">
      <dgm:prSet presAssocID="{C6BA7997-CEF1-40E3-90C1-A6FFE9155AA6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pt-BR"/>
        </a:p>
      </dgm:t>
    </dgm:pt>
    <dgm:pt modelId="{2E5323EC-6103-42E8-BCDD-BC97FC9C435B}" type="pres">
      <dgm:prSet presAssocID="{B6F2CC1A-8467-4C57-BF17-67D95FA8E9E5}" presName="Accent1" presStyleCnt="0"/>
      <dgm:spPr/>
    </dgm:pt>
    <dgm:pt modelId="{0067A82A-BACA-4965-B971-88CBFD9B45E7}" type="pres">
      <dgm:prSet presAssocID="{B6F2CC1A-8467-4C57-BF17-67D95FA8E9E5}" presName="Accent" presStyleLbl="bgShp" presStyleIdx="0" presStyleCnt="6"/>
      <dgm:spPr/>
    </dgm:pt>
    <dgm:pt modelId="{07CB730D-EDBA-4487-BBE0-0C7D231CEB68}" type="pres">
      <dgm:prSet presAssocID="{B6F2CC1A-8467-4C57-BF17-67D95FA8E9E5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2B332F-CDF2-46DE-BFAF-F3D76D97A3F8}" type="pres">
      <dgm:prSet presAssocID="{CAB3B4B3-3A24-4692-9757-B406B3D2DA5B}" presName="Accent2" presStyleCnt="0"/>
      <dgm:spPr/>
    </dgm:pt>
    <dgm:pt modelId="{D9065FAE-426F-4F38-87E1-65E56DA830E2}" type="pres">
      <dgm:prSet presAssocID="{CAB3B4B3-3A24-4692-9757-B406B3D2DA5B}" presName="Accent" presStyleLbl="bgShp" presStyleIdx="1" presStyleCnt="6"/>
      <dgm:spPr/>
    </dgm:pt>
    <dgm:pt modelId="{06B192F6-1F04-4773-A988-7C2A9AA1774C}" type="pres">
      <dgm:prSet presAssocID="{CAB3B4B3-3A24-4692-9757-B406B3D2DA5B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0AFDCC-E0BD-4882-923C-822EA11AD9AE}" type="pres">
      <dgm:prSet presAssocID="{C9622BE0-7D21-4395-9367-AB2E6F19B7CA}" presName="Accent3" presStyleCnt="0"/>
      <dgm:spPr/>
    </dgm:pt>
    <dgm:pt modelId="{BB172F36-6388-420F-A91D-DF36FA04174B}" type="pres">
      <dgm:prSet presAssocID="{C9622BE0-7D21-4395-9367-AB2E6F19B7CA}" presName="Accent" presStyleLbl="bgShp" presStyleIdx="2" presStyleCnt="6"/>
      <dgm:spPr/>
    </dgm:pt>
    <dgm:pt modelId="{52D9AFA8-2F93-46F9-8ACF-7CD3C8B585A2}" type="pres">
      <dgm:prSet presAssocID="{C9622BE0-7D21-4395-9367-AB2E6F19B7CA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1F6572-8F1D-4CE1-B14B-72CFA9504152}" type="pres">
      <dgm:prSet presAssocID="{42B07ADE-BB8E-4172-90FD-C7E9667867A3}" presName="Accent4" presStyleCnt="0"/>
      <dgm:spPr/>
    </dgm:pt>
    <dgm:pt modelId="{F4A12D62-820A-422C-98EA-1B5C69DA5928}" type="pres">
      <dgm:prSet presAssocID="{42B07ADE-BB8E-4172-90FD-C7E9667867A3}" presName="Accent" presStyleLbl="bgShp" presStyleIdx="3" presStyleCnt="6"/>
      <dgm:spPr/>
    </dgm:pt>
    <dgm:pt modelId="{21AB1319-C82C-4FEB-8CDB-BDB9FB538DEC}" type="pres">
      <dgm:prSet presAssocID="{42B07ADE-BB8E-4172-90FD-C7E9667867A3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4E82E6-D154-486B-BB1B-72CBAF5726C4}" type="pres">
      <dgm:prSet presAssocID="{DCB93D13-FC71-457A-89A5-A30875DD1A59}" presName="Accent5" presStyleCnt="0"/>
      <dgm:spPr/>
    </dgm:pt>
    <dgm:pt modelId="{7FF99FA4-FA73-46DA-857F-524527EE3FB6}" type="pres">
      <dgm:prSet presAssocID="{DCB93D13-FC71-457A-89A5-A30875DD1A59}" presName="Accent" presStyleLbl="bgShp" presStyleIdx="4" presStyleCnt="6"/>
      <dgm:spPr/>
    </dgm:pt>
    <dgm:pt modelId="{02830947-DA91-421F-8A8C-335F149B1E1D}" type="pres">
      <dgm:prSet presAssocID="{DCB93D13-FC71-457A-89A5-A30875DD1A59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746AD4-357A-4237-B9EF-B092016D6474}" type="pres">
      <dgm:prSet presAssocID="{F8C0B2D5-35FD-495A-A34B-E234450FD64B}" presName="Accent6" presStyleCnt="0"/>
      <dgm:spPr/>
    </dgm:pt>
    <dgm:pt modelId="{96392D3C-1498-4469-B1F1-1C8354E1C372}" type="pres">
      <dgm:prSet presAssocID="{F8C0B2D5-35FD-495A-A34B-E234450FD64B}" presName="Accent" presStyleLbl="bgShp" presStyleIdx="5" presStyleCnt="6"/>
      <dgm:spPr/>
    </dgm:pt>
    <dgm:pt modelId="{E6C7D7B8-1C01-45D3-8621-5EEA6D7AF788}" type="pres">
      <dgm:prSet presAssocID="{F8C0B2D5-35FD-495A-A34B-E234450FD64B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7D0A465-B238-4594-B3EA-5820DAD22CBD}" srcId="{C6BA7997-CEF1-40E3-90C1-A6FFE9155AA6}" destId="{F8C0B2D5-35FD-495A-A34B-E234450FD64B}" srcOrd="5" destOrd="0" parTransId="{5B938AC2-6A42-4C25-9071-B9899BB5CBF8}" sibTransId="{E280A5D3-115D-40BF-A148-B0A558ACAC53}"/>
    <dgm:cxn modelId="{29935BB2-0F36-0C48-ABD6-E44F78F14F57}" type="presOf" srcId="{C6BA7997-CEF1-40E3-90C1-A6FFE9155AA6}" destId="{3860E565-05ED-4448-9E21-0676A326B9D2}" srcOrd="0" destOrd="0" presId="urn:microsoft.com/office/officeart/2011/layout/HexagonRadial#1"/>
    <dgm:cxn modelId="{46782C0E-485F-4675-820A-FD22606D4DBA}" srcId="{C6BA7997-CEF1-40E3-90C1-A6FFE9155AA6}" destId="{CAB3B4B3-3A24-4692-9757-B406B3D2DA5B}" srcOrd="1" destOrd="0" parTransId="{FA3DBFFD-CC61-4D5D-9CE6-A104719BF611}" sibTransId="{8C8B4C51-C082-4093-A7C8-14EE0EDE68F0}"/>
    <dgm:cxn modelId="{7258693C-E98A-4E4E-B38E-22B7AF3CE1AA}" type="presOf" srcId="{DCB93D13-FC71-457A-89A5-A30875DD1A59}" destId="{02830947-DA91-421F-8A8C-335F149B1E1D}" srcOrd="0" destOrd="0" presId="urn:microsoft.com/office/officeart/2011/layout/HexagonRadial#1"/>
    <dgm:cxn modelId="{FA1B63E8-8100-4A0C-9933-AE864371E6FD}" srcId="{C6BA7997-CEF1-40E3-90C1-A6FFE9155AA6}" destId="{DCB93D13-FC71-457A-89A5-A30875DD1A59}" srcOrd="4" destOrd="0" parTransId="{BF1A3363-CAAC-480C-98BA-9797C6430145}" sibTransId="{B5013DB8-FCF8-455E-8740-22CC92B1F575}"/>
    <dgm:cxn modelId="{EE255DBE-F15A-764F-A03B-3CAA94DF3EEE}" type="presOf" srcId="{42B07ADE-BB8E-4172-90FD-C7E9667867A3}" destId="{21AB1319-C82C-4FEB-8CDB-BDB9FB538DEC}" srcOrd="0" destOrd="0" presId="urn:microsoft.com/office/officeart/2011/layout/HexagonRadial#1"/>
    <dgm:cxn modelId="{6AF39D2E-B169-A44B-85FC-7221514A3B9B}" type="presOf" srcId="{87E41E81-69D7-4E92-ACC5-8123B377A91A}" destId="{6790689F-1442-4985-896C-03F27AA39CE1}" srcOrd="0" destOrd="0" presId="urn:microsoft.com/office/officeart/2011/layout/HexagonRadial#1"/>
    <dgm:cxn modelId="{F04A4877-C28C-4F43-8298-843461E3FE8F}" srcId="{C6BA7997-CEF1-40E3-90C1-A6FFE9155AA6}" destId="{C9622BE0-7D21-4395-9367-AB2E6F19B7CA}" srcOrd="2" destOrd="0" parTransId="{4A7760C8-E7D3-43D4-BEFA-DA0D6512201D}" sibTransId="{FF06256E-566F-4849-8BB9-12450FD820E3}"/>
    <dgm:cxn modelId="{7E71ED53-A98F-4DAE-A638-C22940C18B44}" srcId="{C6BA7997-CEF1-40E3-90C1-A6FFE9155AA6}" destId="{42B07ADE-BB8E-4172-90FD-C7E9667867A3}" srcOrd="3" destOrd="0" parTransId="{905D920F-2D42-40A4-83EA-5EC4ADE46C04}" sibTransId="{F54D4946-3FB3-4689-B60F-267C97A86BB3}"/>
    <dgm:cxn modelId="{6B3EAB28-76BC-7041-B896-CC1655AA1F89}" type="presOf" srcId="{CAB3B4B3-3A24-4692-9757-B406B3D2DA5B}" destId="{06B192F6-1F04-4773-A988-7C2A9AA1774C}" srcOrd="0" destOrd="0" presId="urn:microsoft.com/office/officeart/2011/layout/HexagonRadial#1"/>
    <dgm:cxn modelId="{E6B9ABD1-A919-6A40-BD63-0071A5A08FEB}" type="presOf" srcId="{F8C0B2D5-35FD-495A-A34B-E234450FD64B}" destId="{E6C7D7B8-1C01-45D3-8621-5EEA6D7AF788}" srcOrd="0" destOrd="0" presId="urn:microsoft.com/office/officeart/2011/layout/HexagonRadial#1"/>
    <dgm:cxn modelId="{61FE8F42-2BE7-DA44-B73E-359843751BC9}" type="presOf" srcId="{B6F2CC1A-8467-4C57-BF17-67D95FA8E9E5}" destId="{07CB730D-EDBA-4487-BBE0-0C7D231CEB68}" srcOrd="0" destOrd="0" presId="urn:microsoft.com/office/officeart/2011/layout/HexagonRadial#1"/>
    <dgm:cxn modelId="{66B7AEDC-7721-F64C-8EE4-0C6BFC83E8F4}" type="presOf" srcId="{C9622BE0-7D21-4395-9367-AB2E6F19B7CA}" destId="{52D9AFA8-2F93-46F9-8ACF-7CD3C8B585A2}" srcOrd="0" destOrd="0" presId="urn:microsoft.com/office/officeart/2011/layout/HexagonRadial#1"/>
    <dgm:cxn modelId="{923491ED-880A-4899-93DB-1193A4225349}" srcId="{87E41E81-69D7-4E92-ACC5-8123B377A91A}" destId="{C6BA7997-CEF1-40E3-90C1-A6FFE9155AA6}" srcOrd="0" destOrd="0" parTransId="{978CAD6C-4555-42A7-900C-76A86D92ED53}" sibTransId="{E3C08B7C-17D9-4898-AAFC-CFFD099C0045}"/>
    <dgm:cxn modelId="{E9BCEC27-4326-4816-899F-386B77EFD0AE}" srcId="{C6BA7997-CEF1-40E3-90C1-A6FFE9155AA6}" destId="{B6F2CC1A-8467-4C57-BF17-67D95FA8E9E5}" srcOrd="0" destOrd="0" parTransId="{19D84130-8E2F-4828-8160-C06C38CEAA03}" sibTransId="{AC078B28-CEE6-4443-B619-34685DC5AC9A}"/>
    <dgm:cxn modelId="{27E02E94-D4DF-4041-B424-C4B400B808E6}" type="presParOf" srcId="{6790689F-1442-4985-896C-03F27AA39CE1}" destId="{3860E565-05ED-4448-9E21-0676A326B9D2}" srcOrd="0" destOrd="0" presId="urn:microsoft.com/office/officeart/2011/layout/HexagonRadial#1"/>
    <dgm:cxn modelId="{E6643350-B83A-F540-B352-4BD34E7543E0}" type="presParOf" srcId="{6790689F-1442-4985-896C-03F27AA39CE1}" destId="{2E5323EC-6103-42E8-BCDD-BC97FC9C435B}" srcOrd="1" destOrd="0" presId="urn:microsoft.com/office/officeart/2011/layout/HexagonRadial#1"/>
    <dgm:cxn modelId="{9009852B-00F2-294A-A688-53A6590F3F30}" type="presParOf" srcId="{2E5323EC-6103-42E8-BCDD-BC97FC9C435B}" destId="{0067A82A-BACA-4965-B971-88CBFD9B45E7}" srcOrd="0" destOrd="0" presId="urn:microsoft.com/office/officeart/2011/layout/HexagonRadial#1"/>
    <dgm:cxn modelId="{BCCBF989-A79A-0A44-929C-455E7A322BED}" type="presParOf" srcId="{6790689F-1442-4985-896C-03F27AA39CE1}" destId="{07CB730D-EDBA-4487-BBE0-0C7D231CEB68}" srcOrd="2" destOrd="0" presId="urn:microsoft.com/office/officeart/2011/layout/HexagonRadial#1"/>
    <dgm:cxn modelId="{2633A78A-5FB2-D24B-B887-D756A58E388B}" type="presParOf" srcId="{6790689F-1442-4985-896C-03F27AA39CE1}" destId="{CC2B332F-CDF2-46DE-BFAF-F3D76D97A3F8}" srcOrd="3" destOrd="0" presId="urn:microsoft.com/office/officeart/2011/layout/HexagonRadial#1"/>
    <dgm:cxn modelId="{64F4D4B8-3AA6-F344-BBC9-4DD964087B78}" type="presParOf" srcId="{CC2B332F-CDF2-46DE-BFAF-F3D76D97A3F8}" destId="{D9065FAE-426F-4F38-87E1-65E56DA830E2}" srcOrd="0" destOrd="0" presId="urn:microsoft.com/office/officeart/2011/layout/HexagonRadial#1"/>
    <dgm:cxn modelId="{B938BC3E-5628-B74C-B2E8-A49475784481}" type="presParOf" srcId="{6790689F-1442-4985-896C-03F27AA39CE1}" destId="{06B192F6-1F04-4773-A988-7C2A9AA1774C}" srcOrd="4" destOrd="0" presId="urn:microsoft.com/office/officeart/2011/layout/HexagonRadial#1"/>
    <dgm:cxn modelId="{5BB21DCF-0FC6-544E-A79B-F5F022DE1634}" type="presParOf" srcId="{6790689F-1442-4985-896C-03F27AA39CE1}" destId="{E20AFDCC-E0BD-4882-923C-822EA11AD9AE}" srcOrd="5" destOrd="0" presId="urn:microsoft.com/office/officeart/2011/layout/HexagonRadial#1"/>
    <dgm:cxn modelId="{9AC904BF-75D1-6E4D-8ECA-896BDEBDF664}" type="presParOf" srcId="{E20AFDCC-E0BD-4882-923C-822EA11AD9AE}" destId="{BB172F36-6388-420F-A91D-DF36FA04174B}" srcOrd="0" destOrd="0" presId="urn:microsoft.com/office/officeart/2011/layout/HexagonRadial#1"/>
    <dgm:cxn modelId="{31F02A8F-536C-0742-93AD-B62822569837}" type="presParOf" srcId="{6790689F-1442-4985-896C-03F27AA39CE1}" destId="{52D9AFA8-2F93-46F9-8ACF-7CD3C8B585A2}" srcOrd="6" destOrd="0" presId="urn:microsoft.com/office/officeart/2011/layout/HexagonRadial#1"/>
    <dgm:cxn modelId="{BF8598E5-EF4F-EA4A-9C70-240F05C8A1FC}" type="presParOf" srcId="{6790689F-1442-4985-896C-03F27AA39CE1}" destId="{5D1F6572-8F1D-4CE1-B14B-72CFA9504152}" srcOrd="7" destOrd="0" presId="urn:microsoft.com/office/officeart/2011/layout/HexagonRadial#1"/>
    <dgm:cxn modelId="{E9681F96-6638-5345-A45F-7AD33E892E87}" type="presParOf" srcId="{5D1F6572-8F1D-4CE1-B14B-72CFA9504152}" destId="{F4A12D62-820A-422C-98EA-1B5C69DA5928}" srcOrd="0" destOrd="0" presId="urn:microsoft.com/office/officeart/2011/layout/HexagonRadial#1"/>
    <dgm:cxn modelId="{8AB6E2DB-A85E-7A46-9B30-3C5567C0870D}" type="presParOf" srcId="{6790689F-1442-4985-896C-03F27AA39CE1}" destId="{21AB1319-C82C-4FEB-8CDB-BDB9FB538DEC}" srcOrd="8" destOrd="0" presId="urn:microsoft.com/office/officeart/2011/layout/HexagonRadial#1"/>
    <dgm:cxn modelId="{56CF5CE6-7CB1-8340-88E6-8E032DA65F75}" type="presParOf" srcId="{6790689F-1442-4985-896C-03F27AA39CE1}" destId="{C54E82E6-D154-486B-BB1B-72CBAF5726C4}" srcOrd="9" destOrd="0" presId="urn:microsoft.com/office/officeart/2011/layout/HexagonRadial#1"/>
    <dgm:cxn modelId="{92B699C2-C02A-9244-971E-1655179BE78B}" type="presParOf" srcId="{C54E82E6-D154-486B-BB1B-72CBAF5726C4}" destId="{7FF99FA4-FA73-46DA-857F-524527EE3FB6}" srcOrd="0" destOrd="0" presId="urn:microsoft.com/office/officeart/2011/layout/HexagonRadial#1"/>
    <dgm:cxn modelId="{CFE4807D-F2A2-DB43-8564-FFDDE6F29EC2}" type="presParOf" srcId="{6790689F-1442-4985-896C-03F27AA39CE1}" destId="{02830947-DA91-421F-8A8C-335F149B1E1D}" srcOrd="10" destOrd="0" presId="urn:microsoft.com/office/officeart/2011/layout/HexagonRadial#1"/>
    <dgm:cxn modelId="{87E7DD61-22D7-6946-8808-160C9C59544B}" type="presParOf" srcId="{6790689F-1442-4985-896C-03F27AA39CE1}" destId="{56746AD4-357A-4237-B9EF-B092016D6474}" srcOrd="11" destOrd="0" presId="urn:microsoft.com/office/officeart/2011/layout/HexagonRadial#1"/>
    <dgm:cxn modelId="{C18EF6BB-897E-4949-8504-921BD4BB762D}" type="presParOf" srcId="{56746AD4-357A-4237-B9EF-B092016D6474}" destId="{96392D3C-1498-4469-B1F1-1C8354E1C372}" srcOrd="0" destOrd="0" presId="urn:microsoft.com/office/officeart/2011/layout/HexagonRadial#1"/>
    <dgm:cxn modelId="{E803589E-B5C9-904E-9296-9854E30084ED}" type="presParOf" srcId="{6790689F-1442-4985-896C-03F27AA39CE1}" destId="{E6C7D7B8-1C01-45D3-8621-5EEA6D7AF788}" srcOrd="12" destOrd="0" presId="urn:microsoft.com/office/officeart/2011/layout/HexagonRadial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#1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7EDAA90-1BCF-4342-BBB8-E4664BC0BB9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AF7010-BF5E-456E-94CB-AB255A1E79EC}" type="slidenum">
              <a:rPr lang="pt-BR" smtClean="0">
                <a:cs typeface="Arial" charset="0"/>
              </a:rPr>
              <a:pPr/>
              <a:t>1</a:t>
            </a:fld>
            <a:endParaRPr lang="pt-BR" smtClean="0">
              <a:cs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7E997F-F0E3-40FB-802D-B08C0A964375}" type="slidenum">
              <a:rPr lang="pt-BR" smtClean="0">
                <a:cs typeface="Arial" charset="0"/>
              </a:rPr>
              <a:pPr/>
              <a:t>15</a:t>
            </a:fld>
            <a:endParaRPr lang="pt-BR" smtClean="0">
              <a:cs typeface="Arial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7B21BE-D674-40B7-99D6-2F84B9294A86}" type="slidenum">
              <a:rPr lang="pt-BR" smtClean="0">
                <a:cs typeface="Arial" charset="0"/>
              </a:rPr>
              <a:pPr/>
              <a:t>16</a:t>
            </a:fld>
            <a:endParaRPr lang="pt-BR" smtClean="0">
              <a:cs typeface="Arial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D53BB6-BA34-4E9E-A12E-4E890C1E0818}" type="slidenum">
              <a:rPr lang="pt-BR" smtClean="0">
                <a:cs typeface="Arial" charset="0"/>
              </a:rPr>
              <a:pPr/>
              <a:t>17</a:t>
            </a:fld>
            <a:endParaRPr lang="pt-BR" smtClean="0">
              <a:cs typeface="Arial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4D2DF6-0DF4-4008-8508-312E68236BBA}" type="slidenum">
              <a:rPr lang="pt-BR" smtClean="0">
                <a:cs typeface="Arial" charset="0"/>
              </a:rPr>
              <a:pPr/>
              <a:t>18</a:t>
            </a:fld>
            <a:endParaRPr lang="pt-BR" smtClean="0">
              <a:cs typeface="Arial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7F581F-5BA7-4AE0-9DA4-7945E8278A34}" type="slidenum">
              <a:rPr lang="pt-BR" smtClean="0">
                <a:cs typeface="Arial" charset="0"/>
              </a:rPr>
              <a:pPr/>
              <a:t>19</a:t>
            </a:fld>
            <a:endParaRPr lang="pt-BR" smtClean="0">
              <a:cs typeface="Arial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2C7426-012E-4776-B204-9D2B54CF703E}" type="slidenum">
              <a:rPr lang="en-US" smtClean="0">
                <a:cs typeface="Arial" charset="0"/>
              </a:rPr>
              <a:pPr/>
              <a:t>20</a:t>
            </a:fld>
            <a:endParaRPr lang="en-US" smtClean="0">
              <a:cs typeface="Arial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smtClean="0"/>
              <a:t>Alteração </a:t>
            </a:r>
          </a:p>
          <a:p>
            <a:r>
              <a:rPr lang="pt-BR" smtClean="0"/>
              <a:t>Localização do ponto de táxi </a:t>
            </a:r>
          </a:p>
          <a:p>
            <a:r>
              <a:rPr lang="pt-BR" smtClean="0"/>
              <a:t>Antes: José Dias Bicalho</a:t>
            </a:r>
          </a:p>
          <a:p>
            <a:r>
              <a:rPr lang="pt-BR" smtClean="0"/>
              <a:t>Agora: Av. das Palmeiras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E4FB15-BBFE-4A68-82CA-8828CE408D29}" type="slidenum">
              <a:rPr lang="en-US" smtClean="0">
                <a:cs typeface="Arial" charset="0"/>
              </a:rPr>
              <a:pPr/>
              <a:t>34</a:t>
            </a:fld>
            <a:endParaRPr lang="en-US" smtClean="0">
              <a:cs typeface="Arial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0563"/>
            <a:ext cx="4556125" cy="3417887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4437" cy="4116388"/>
          </a:xfrm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3C76B8-A3F6-4C82-8F22-CC7797695E99}" type="slidenum">
              <a:rPr lang="pt-BR" smtClean="0">
                <a:cs typeface="Arial" charset="0"/>
              </a:rPr>
              <a:pPr/>
              <a:t>74</a:t>
            </a:fld>
            <a:endParaRPr lang="pt-BR" smtClean="0">
              <a:cs typeface="Arial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93355B-781C-4A0C-B112-7A800543D020}" type="slidenum">
              <a:rPr lang="pt-BR" smtClean="0">
                <a:cs typeface="Arial" charset="0"/>
              </a:rPr>
              <a:pPr/>
              <a:t>2</a:t>
            </a:fld>
            <a:endParaRPr lang="pt-BR" smtClean="0">
              <a:cs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C98295-6AA1-4997-A71E-4CB7A7659CFC}" type="slidenum">
              <a:rPr lang="pt-BR" smtClean="0">
                <a:cs typeface="Arial" charset="0"/>
              </a:rPr>
              <a:pPr/>
              <a:t>4</a:t>
            </a:fld>
            <a:endParaRPr lang="pt-BR" smtClean="0">
              <a:cs typeface="Arial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DD05F2-235A-4738-8E3A-710D8C6FC5C4}" type="slidenum">
              <a:rPr lang="pt-BR" smtClean="0">
                <a:cs typeface="Arial" charset="0"/>
              </a:rPr>
              <a:pPr/>
              <a:t>5</a:t>
            </a:fld>
            <a:endParaRPr lang="pt-BR" smtClean="0">
              <a:cs typeface="Arial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46625C-B66E-4749-993A-4C17913FBD0C}" type="slidenum">
              <a:rPr lang="pt-BR" smtClean="0">
                <a:cs typeface="Arial" charset="0"/>
              </a:rPr>
              <a:pPr/>
              <a:t>6</a:t>
            </a:fld>
            <a:endParaRPr lang="pt-BR" smtClean="0">
              <a:cs typeface="Arial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C10F85-3F75-44C8-A145-1994B7713168}" type="slidenum">
              <a:rPr lang="pt-BR" smtClean="0">
                <a:cs typeface="Arial" charset="0"/>
              </a:rPr>
              <a:pPr/>
              <a:t>11</a:t>
            </a:fld>
            <a:endParaRPr lang="pt-BR" smtClean="0">
              <a:cs typeface="Arial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4BD12C-1B27-44F9-B9B7-F4A8963E8F3D}" type="slidenum">
              <a:rPr lang="pt-BR" smtClean="0">
                <a:cs typeface="Arial" charset="0"/>
              </a:rPr>
              <a:pPr/>
              <a:t>12</a:t>
            </a:fld>
            <a:endParaRPr lang="pt-BR" smtClean="0">
              <a:cs typeface="Arial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C27FA8-B9D6-44BC-BDEC-AF1A07BF6E12}" type="slidenum">
              <a:rPr lang="pt-BR" smtClean="0">
                <a:cs typeface="Arial" charset="0"/>
              </a:rPr>
              <a:pPr/>
              <a:t>13</a:t>
            </a:fld>
            <a:endParaRPr lang="pt-BR" smtClean="0">
              <a:cs typeface="Arial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E03B1A-6F0A-4B60-A4AA-7BB0F81C0160}" type="slidenum">
              <a:rPr lang="pt-BR" smtClean="0">
                <a:cs typeface="Arial" charset="0"/>
              </a:rPr>
              <a:pPr/>
              <a:t>14</a:t>
            </a:fld>
            <a:endParaRPr lang="pt-BR" smtClean="0">
              <a:cs typeface="Arial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328738" y="1295400"/>
            <a:ext cx="6486525" cy="315277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/>
            </a:pPr>
            <a:endParaRPr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BFD37-60FF-442A-9740-DF56C7DA7EB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FC024-9799-4D07-8346-619A45F87E2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E5D54-D34E-426F-A757-6AF2CA43269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DCC50-7F71-4251-97BC-1B813F8C6F0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 l="5243" r="2910"/>
          <a:stretch>
            <a:fillRect/>
          </a:stretch>
        </p:blipFill>
        <p:spPr bwMode="auto">
          <a:xfrm>
            <a:off x="-4763" y="0"/>
            <a:ext cx="9148763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-1588" y="5518150"/>
            <a:ext cx="9145588" cy="1238250"/>
          </a:xfrm>
          <a:prstGeom prst="rect">
            <a:avLst/>
          </a:prstGeom>
          <a:solidFill>
            <a:srgbClr val="003767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>
              <a:defRPr/>
            </a:pPr>
            <a:endParaRPr lang="pt-BR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4" name="Group 19"/>
          <p:cNvGrpSpPr>
            <a:grpSpLocks/>
          </p:cNvGrpSpPr>
          <p:nvPr userDrawn="1"/>
        </p:nvGrpSpPr>
        <p:grpSpPr bwMode="auto">
          <a:xfrm>
            <a:off x="6262688" y="6727825"/>
            <a:ext cx="2881312" cy="123825"/>
            <a:chOff x="4274" y="4238"/>
            <a:chExt cx="1966" cy="78"/>
          </a:xfrm>
        </p:grpSpPr>
        <p:sp>
          <p:nvSpPr>
            <p:cNvPr id="5" name="TextBox 47"/>
            <p:cNvSpPr txBox="1">
              <a:spLocks noChangeArrowheads="1"/>
            </p:cNvSpPr>
            <p:nvPr/>
          </p:nvSpPr>
          <p:spPr bwMode="auto">
            <a:xfrm>
              <a:off x="4820" y="4238"/>
              <a:ext cx="15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Ctr="1"/>
            <a:lstStyle/>
            <a:p>
              <a:pPr algn="ctr" defTabSz="457200">
                <a:defRPr/>
              </a:pPr>
              <a:r>
                <a:rPr lang="en-US" sz="900">
                  <a:solidFill>
                    <a:srgbClr val="0092D2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&gt;</a:t>
              </a:r>
            </a:p>
          </p:txBody>
        </p:sp>
        <p:sp>
          <p:nvSpPr>
            <p:cNvPr id="6" name="TextBox 48"/>
            <p:cNvSpPr txBox="1">
              <a:spLocks noChangeArrowheads="1"/>
            </p:cNvSpPr>
            <p:nvPr/>
          </p:nvSpPr>
          <p:spPr bwMode="auto">
            <a:xfrm>
              <a:off x="4729" y="4238"/>
              <a:ext cx="15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Ctr="1"/>
            <a:lstStyle/>
            <a:p>
              <a:pPr algn="ctr" defTabSz="457200">
                <a:defRPr/>
              </a:pPr>
              <a:r>
                <a:rPr lang="en-US" sz="900">
                  <a:solidFill>
                    <a:srgbClr val="0092D2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&gt;</a:t>
              </a:r>
            </a:p>
          </p:txBody>
        </p:sp>
        <p:sp>
          <p:nvSpPr>
            <p:cNvPr id="7" name="TextBox 49"/>
            <p:cNvSpPr txBox="1">
              <a:spLocks noChangeArrowheads="1"/>
            </p:cNvSpPr>
            <p:nvPr/>
          </p:nvSpPr>
          <p:spPr bwMode="auto">
            <a:xfrm>
              <a:off x="4638" y="4238"/>
              <a:ext cx="15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Ctr="1"/>
            <a:lstStyle/>
            <a:p>
              <a:pPr algn="ctr" defTabSz="457200">
                <a:defRPr/>
              </a:pPr>
              <a:r>
                <a:rPr lang="en-US" sz="900">
                  <a:solidFill>
                    <a:srgbClr val="0092D2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&gt;</a:t>
              </a:r>
            </a:p>
          </p:txBody>
        </p:sp>
        <p:sp>
          <p:nvSpPr>
            <p:cNvPr id="8" name="TextBox 50"/>
            <p:cNvSpPr txBox="1">
              <a:spLocks noChangeArrowheads="1"/>
            </p:cNvSpPr>
            <p:nvPr/>
          </p:nvSpPr>
          <p:spPr bwMode="auto">
            <a:xfrm>
              <a:off x="4547" y="4238"/>
              <a:ext cx="15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Ctr="1"/>
            <a:lstStyle/>
            <a:p>
              <a:pPr algn="ctr" defTabSz="457200">
                <a:defRPr/>
              </a:pPr>
              <a:r>
                <a:rPr lang="en-US" sz="900">
                  <a:solidFill>
                    <a:srgbClr val="0092D2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&gt;</a:t>
              </a:r>
            </a:p>
          </p:txBody>
        </p:sp>
        <p:sp>
          <p:nvSpPr>
            <p:cNvPr id="9" name="TextBox 52"/>
            <p:cNvSpPr txBox="1">
              <a:spLocks noChangeArrowheads="1"/>
            </p:cNvSpPr>
            <p:nvPr/>
          </p:nvSpPr>
          <p:spPr bwMode="auto">
            <a:xfrm>
              <a:off x="4456" y="4238"/>
              <a:ext cx="15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Ctr="1"/>
            <a:lstStyle/>
            <a:p>
              <a:pPr algn="ctr" defTabSz="457200">
                <a:defRPr/>
              </a:pPr>
              <a:r>
                <a:rPr lang="en-US" sz="900">
                  <a:solidFill>
                    <a:srgbClr val="0092D2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&gt;</a:t>
              </a:r>
            </a:p>
          </p:txBody>
        </p:sp>
        <p:sp>
          <p:nvSpPr>
            <p:cNvPr id="10" name="TextBox 53"/>
            <p:cNvSpPr txBox="1">
              <a:spLocks noChangeArrowheads="1"/>
            </p:cNvSpPr>
            <p:nvPr/>
          </p:nvSpPr>
          <p:spPr bwMode="auto">
            <a:xfrm>
              <a:off x="4365" y="4238"/>
              <a:ext cx="14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Ctr="1"/>
            <a:lstStyle/>
            <a:p>
              <a:pPr algn="ctr" defTabSz="457200">
                <a:defRPr/>
              </a:pPr>
              <a:r>
                <a:rPr lang="en-US" sz="900">
                  <a:solidFill>
                    <a:srgbClr val="0092D2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&gt;</a:t>
              </a:r>
            </a:p>
          </p:txBody>
        </p:sp>
        <p:sp>
          <p:nvSpPr>
            <p:cNvPr id="11" name="TextBox 54"/>
            <p:cNvSpPr txBox="1">
              <a:spLocks noChangeArrowheads="1"/>
            </p:cNvSpPr>
            <p:nvPr/>
          </p:nvSpPr>
          <p:spPr bwMode="auto">
            <a:xfrm>
              <a:off x="4274" y="4238"/>
              <a:ext cx="14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Ctr="1"/>
            <a:lstStyle/>
            <a:p>
              <a:pPr algn="ctr" defTabSz="457200">
                <a:defRPr/>
              </a:pPr>
              <a:r>
                <a:rPr lang="en-US" sz="900">
                  <a:solidFill>
                    <a:srgbClr val="0092D2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&gt;</a:t>
              </a:r>
            </a:p>
          </p:txBody>
        </p:sp>
        <p:sp>
          <p:nvSpPr>
            <p:cNvPr id="12" name="TextBox 55"/>
            <p:cNvSpPr txBox="1">
              <a:spLocks noChangeArrowheads="1"/>
            </p:cNvSpPr>
            <p:nvPr/>
          </p:nvSpPr>
          <p:spPr bwMode="auto">
            <a:xfrm>
              <a:off x="5450" y="4238"/>
              <a:ext cx="15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Ctr="1"/>
            <a:lstStyle/>
            <a:p>
              <a:pPr algn="ctr" defTabSz="457200">
                <a:defRPr/>
              </a:pPr>
              <a:r>
                <a:rPr lang="en-US" sz="900">
                  <a:solidFill>
                    <a:srgbClr val="0092D2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&gt;</a:t>
              </a:r>
            </a:p>
          </p:txBody>
        </p:sp>
        <p:sp>
          <p:nvSpPr>
            <p:cNvPr id="13" name="TextBox 56"/>
            <p:cNvSpPr txBox="1">
              <a:spLocks noChangeArrowheads="1"/>
            </p:cNvSpPr>
            <p:nvPr/>
          </p:nvSpPr>
          <p:spPr bwMode="auto">
            <a:xfrm>
              <a:off x="5360" y="4238"/>
              <a:ext cx="15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Ctr="1"/>
            <a:lstStyle/>
            <a:p>
              <a:pPr algn="ctr" defTabSz="457200">
                <a:defRPr/>
              </a:pPr>
              <a:r>
                <a:rPr lang="en-US" sz="900">
                  <a:solidFill>
                    <a:srgbClr val="0092D2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&gt;</a:t>
              </a:r>
            </a:p>
          </p:txBody>
        </p:sp>
        <p:sp>
          <p:nvSpPr>
            <p:cNvPr id="14" name="TextBox 57"/>
            <p:cNvSpPr txBox="1">
              <a:spLocks noChangeArrowheads="1"/>
            </p:cNvSpPr>
            <p:nvPr/>
          </p:nvSpPr>
          <p:spPr bwMode="auto">
            <a:xfrm>
              <a:off x="5269" y="4238"/>
              <a:ext cx="14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Ctr="1"/>
            <a:lstStyle/>
            <a:p>
              <a:pPr algn="ctr" defTabSz="457200">
                <a:defRPr/>
              </a:pPr>
              <a:r>
                <a:rPr lang="en-US" sz="900">
                  <a:solidFill>
                    <a:srgbClr val="0092D2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&gt;</a:t>
              </a:r>
            </a:p>
          </p:txBody>
        </p:sp>
        <p:sp>
          <p:nvSpPr>
            <p:cNvPr id="15" name="TextBox 58"/>
            <p:cNvSpPr txBox="1">
              <a:spLocks noChangeArrowheads="1"/>
            </p:cNvSpPr>
            <p:nvPr/>
          </p:nvSpPr>
          <p:spPr bwMode="auto">
            <a:xfrm>
              <a:off x="5178" y="4238"/>
              <a:ext cx="14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Ctr="1"/>
            <a:lstStyle/>
            <a:p>
              <a:pPr algn="ctr" defTabSz="457200">
                <a:defRPr/>
              </a:pPr>
              <a:r>
                <a:rPr lang="en-US" sz="900">
                  <a:solidFill>
                    <a:srgbClr val="0092D2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&gt;</a:t>
              </a:r>
            </a:p>
          </p:txBody>
        </p:sp>
        <p:sp>
          <p:nvSpPr>
            <p:cNvPr id="16" name="TextBox 59"/>
            <p:cNvSpPr txBox="1">
              <a:spLocks noChangeArrowheads="1"/>
            </p:cNvSpPr>
            <p:nvPr/>
          </p:nvSpPr>
          <p:spPr bwMode="auto">
            <a:xfrm>
              <a:off x="5087" y="4238"/>
              <a:ext cx="14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Ctr="1"/>
            <a:lstStyle/>
            <a:p>
              <a:pPr algn="ctr" defTabSz="457200">
                <a:defRPr/>
              </a:pPr>
              <a:r>
                <a:rPr lang="en-US" sz="900">
                  <a:solidFill>
                    <a:srgbClr val="0092D2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&gt;</a:t>
              </a:r>
            </a:p>
          </p:txBody>
        </p:sp>
        <p:sp>
          <p:nvSpPr>
            <p:cNvPr id="17" name="TextBox 60"/>
            <p:cNvSpPr txBox="1">
              <a:spLocks noChangeArrowheads="1"/>
            </p:cNvSpPr>
            <p:nvPr/>
          </p:nvSpPr>
          <p:spPr bwMode="auto">
            <a:xfrm>
              <a:off x="4996" y="4238"/>
              <a:ext cx="15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Ctr="1"/>
            <a:lstStyle/>
            <a:p>
              <a:pPr algn="ctr" defTabSz="457200">
                <a:defRPr/>
              </a:pPr>
              <a:r>
                <a:rPr lang="en-US" sz="900">
                  <a:solidFill>
                    <a:srgbClr val="0092D2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&gt;</a:t>
              </a:r>
            </a:p>
          </p:txBody>
        </p:sp>
        <p:sp>
          <p:nvSpPr>
            <p:cNvPr id="18" name="TextBox 61"/>
            <p:cNvSpPr txBox="1">
              <a:spLocks noChangeArrowheads="1"/>
            </p:cNvSpPr>
            <p:nvPr/>
          </p:nvSpPr>
          <p:spPr bwMode="auto">
            <a:xfrm>
              <a:off x="4906" y="4238"/>
              <a:ext cx="15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Ctr="1"/>
            <a:lstStyle/>
            <a:p>
              <a:pPr algn="ctr" defTabSz="457200">
                <a:defRPr/>
              </a:pPr>
              <a:r>
                <a:rPr lang="en-US" sz="900">
                  <a:solidFill>
                    <a:srgbClr val="0092D2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&gt;</a:t>
              </a:r>
            </a:p>
          </p:txBody>
        </p:sp>
        <p:sp>
          <p:nvSpPr>
            <p:cNvPr id="19" name="TextBox 62"/>
            <p:cNvSpPr txBox="1">
              <a:spLocks noChangeArrowheads="1"/>
            </p:cNvSpPr>
            <p:nvPr/>
          </p:nvSpPr>
          <p:spPr bwMode="auto">
            <a:xfrm>
              <a:off x="6091" y="4238"/>
              <a:ext cx="14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Ctr="1"/>
            <a:lstStyle/>
            <a:p>
              <a:pPr algn="ctr" defTabSz="457200">
                <a:defRPr/>
              </a:pPr>
              <a:r>
                <a:rPr lang="en-US" sz="900">
                  <a:solidFill>
                    <a:srgbClr val="0092D2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&gt;</a:t>
              </a:r>
            </a:p>
          </p:txBody>
        </p:sp>
        <p:sp>
          <p:nvSpPr>
            <p:cNvPr id="20" name="TextBox 63"/>
            <p:cNvSpPr txBox="1">
              <a:spLocks noChangeArrowheads="1"/>
            </p:cNvSpPr>
            <p:nvPr/>
          </p:nvSpPr>
          <p:spPr bwMode="auto">
            <a:xfrm>
              <a:off x="6000" y="4238"/>
              <a:ext cx="15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Ctr="1"/>
            <a:lstStyle/>
            <a:p>
              <a:pPr algn="ctr" defTabSz="457200">
                <a:defRPr/>
              </a:pPr>
              <a:r>
                <a:rPr lang="en-US" sz="900">
                  <a:solidFill>
                    <a:srgbClr val="0092D2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&gt;</a:t>
              </a:r>
            </a:p>
          </p:txBody>
        </p:sp>
        <p:sp>
          <p:nvSpPr>
            <p:cNvPr id="21" name="TextBox 64"/>
            <p:cNvSpPr txBox="1">
              <a:spLocks noChangeArrowheads="1"/>
            </p:cNvSpPr>
            <p:nvPr/>
          </p:nvSpPr>
          <p:spPr bwMode="auto">
            <a:xfrm>
              <a:off x="5907" y="4238"/>
              <a:ext cx="15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Ctr="1"/>
            <a:lstStyle/>
            <a:p>
              <a:pPr algn="ctr" defTabSz="457200">
                <a:defRPr/>
              </a:pPr>
              <a:r>
                <a:rPr lang="en-US" sz="900">
                  <a:solidFill>
                    <a:srgbClr val="0092D2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&gt;</a:t>
              </a:r>
            </a:p>
          </p:txBody>
        </p:sp>
        <p:sp>
          <p:nvSpPr>
            <p:cNvPr id="22" name="TextBox 65"/>
            <p:cNvSpPr txBox="1">
              <a:spLocks noChangeArrowheads="1"/>
            </p:cNvSpPr>
            <p:nvPr/>
          </p:nvSpPr>
          <p:spPr bwMode="auto">
            <a:xfrm>
              <a:off x="5816" y="4238"/>
              <a:ext cx="15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Ctr="1"/>
            <a:lstStyle/>
            <a:p>
              <a:pPr algn="ctr" defTabSz="457200">
                <a:defRPr/>
              </a:pPr>
              <a:r>
                <a:rPr lang="en-US" sz="900">
                  <a:solidFill>
                    <a:srgbClr val="0092D2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&gt;</a:t>
              </a:r>
            </a:p>
          </p:txBody>
        </p:sp>
        <p:sp>
          <p:nvSpPr>
            <p:cNvPr id="23" name="TextBox 66"/>
            <p:cNvSpPr txBox="1">
              <a:spLocks noChangeArrowheads="1"/>
            </p:cNvSpPr>
            <p:nvPr/>
          </p:nvSpPr>
          <p:spPr bwMode="auto">
            <a:xfrm>
              <a:off x="5725" y="4238"/>
              <a:ext cx="15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Ctr="1"/>
            <a:lstStyle/>
            <a:p>
              <a:pPr algn="ctr" defTabSz="457200">
                <a:defRPr/>
              </a:pPr>
              <a:r>
                <a:rPr lang="en-US" sz="900">
                  <a:solidFill>
                    <a:srgbClr val="0092D2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&gt;</a:t>
              </a:r>
            </a:p>
          </p:txBody>
        </p:sp>
        <p:sp>
          <p:nvSpPr>
            <p:cNvPr id="24" name="TextBox 67"/>
            <p:cNvSpPr txBox="1">
              <a:spLocks noChangeArrowheads="1"/>
            </p:cNvSpPr>
            <p:nvPr/>
          </p:nvSpPr>
          <p:spPr bwMode="auto">
            <a:xfrm>
              <a:off x="5636" y="4238"/>
              <a:ext cx="15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Ctr="1"/>
            <a:lstStyle/>
            <a:p>
              <a:pPr algn="ctr" defTabSz="457200">
                <a:defRPr/>
              </a:pPr>
              <a:r>
                <a:rPr lang="en-US" sz="900">
                  <a:solidFill>
                    <a:srgbClr val="0092D2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&gt;</a:t>
              </a:r>
            </a:p>
          </p:txBody>
        </p:sp>
        <p:sp>
          <p:nvSpPr>
            <p:cNvPr id="25" name="TextBox 68"/>
            <p:cNvSpPr txBox="1">
              <a:spLocks noChangeArrowheads="1"/>
            </p:cNvSpPr>
            <p:nvPr/>
          </p:nvSpPr>
          <p:spPr bwMode="auto">
            <a:xfrm>
              <a:off x="5545" y="4238"/>
              <a:ext cx="15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Ctr="1"/>
            <a:lstStyle/>
            <a:p>
              <a:pPr algn="ctr" defTabSz="457200">
                <a:defRPr/>
              </a:pPr>
              <a:r>
                <a:rPr lang="en-US" sz="900">
                  <a:solidFill>
                    <a:srgbClr val="0092D2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&gt;</a:t>
              </a:r>
            </a:p>
          </p:txBody>
        </p:sp>
      </p:grpSp>
      <p:grpSp>
        <p:nvGrpSpPr>
          <p:cNvPr id="26" name="Group 41"/>
          <p:cNvGrpSpPr>
            <a:grpSpLocks/>
          </p:cNvGrpSpPr>
          <p:nvPr userDrawn="1"/>
        </p:nvGrpSpPr>
        <p:grpSpPr bwMode="auto">
          <a:xfrm>
            <a:off x="0" y="6727825"/>
            <a:ext cx="2881313" cy="123825"/>
            <a:chOff x="4274" y="4238"/>
            <a:chExt cx="1966" cy="78"/>
          </a:xfrm>
        </p:grpSpPr>
        <p:sp>
          <p:nvSpPr>
            <p:cNvPr id="27" name="TextBox 47"/>
            <p:cNvSpPr txBox="1">
              <a:spLocks noChangeArrowheads="1"/>
            </p:cNvSpPr>
            <p:nvPr/>
          </p:nvSpPr>
          <p:spPr bwMode="auto">
            <a:xfrm>
              <a:off x="4820" y="4238"/>
              <a:ext cx="15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Ctr="1"/>
            <a:lstStyle/>
            <a:p>
              <a:pPr algn="ctr" defTabSz="457200">
                <a:defRPr/>
              </a:pPr>
              <a:r>
                <a:rPr lang="en-US" sz="900">
                  <a:solidFill>
                    <a:srgbClr val="0092D2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&gt;</a:t>
              </a:r>
            </a:p>
          </p:txBody>
        </p:sp>
        <p:sp>
          <p:nvSpPr>
            <p:cNvPr id="28" name="TextBox 48"/>
            <p:cNvSpPr txBox="1">
              <a:spLocks noChangeArrowheads="1"/>
            </p:cNvSpPr>
            <p:nvPr/>
          </p:nvSpPr>
          <p:spPr bwMode="auto">
            <a:xfrm>
              <a:off x="4729" y="4238"/>
              <a:ext cx="15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Ctr="1"/>
            <a:lstStyle/>
            <a:p>
              <a:pPr algn="ctr" defTabSz="457200">
                <a:defRPr/>
              </a:pPr>
              <a:r>
                <a:rPr lang="en-US" sz="900">
                  <a:solidFill>
                    <a:srgbClr val="0092D2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&gt;</a:t>
              </a:r>
            </a:p>
          </p:txBody>
        </p:sp>
        <p:sp>
          <p:nvSpPr>
            <p:cNvPr id="29" name="TextBox 49"/>
            <p:cNvSpPr txBox="1">
              <a:spLocks noChangeArrowheads="1"/>
            </p:cNvSpPr>
            <p:nvPr/>
          </p:nvSpPr>
          <p:spPr bwMode="auto">
            <a:xfrm>
              <a:off x="4638" y="4238"/>
              <a:ext cx="15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Ctr="1"/>
            <a:lstStyle/>
            <a:p>
              <a:pPr algn="ctr" defTabSz="457200">
                <a:defRPr/>
              </a:pPr>
              <a:r>
                <a:rPr lang="en-US" sz="900">
                  <a:solidFill>
                    <a:srgbClr val="0092D2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&gt;</a:t>
              </a:r>
            </a:p>
          </p:txBody>
        </p:sp>
        <p:sp>
          <p:nvSpPr>
            <p:cNvPr id="30" name="TextBox 50"/>
            <p:cNvSpPr txBox="1">
              <a:spLocks noChangeArrowheads="1"/>
            </p:cNvSpPr>
            <p:nvPr/>
          </p:nvSpPr>
          <p:spPr bwMode="auto">
            <a:xfrm>
              <a:off x="4547" y="4238"/>
              <a:ext cx="15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Ctr="1"/>
            <a:lstStyle/>
            <a:p>
              <a:pPr algn="ctr" defTabSz="457200">
                <a:defRPr/>
              </a:pPr>
              <a:r>
                <a:rPr lang="en-US" sz="900">
                  <a:solidFill>
                    <a:srgbClr val="0092D2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&gt;</a:t>
              </a:r>
            </a:p>
          </p:txBody>
        </p:sp>
        <p:sp>
          <p:nvSpPr>
            <p:cNvPr id="31" name="TextBox 52"/>
            <p:cNvSpPr txBox="1">
              <a:spLocks noChangeArrowheads="1"/>
            </p:cNvSpPr>
            <p:nvPr/>
          </p:nvSpPr>
          <p:spPr bwMode="auto">
            <a:xfrm>
              <a:off x="4456" y="4238"/>
              <a:ext cx="15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Ctr="1"/>
            <a:lstStyle/>
            <a:p>
              <a:pPr algn="ctr" defTabSz="457200">
                <a:defRPr/>
              </a:pPr>
              <a:r>
                <a:rPr lang="en-US" sz="900">
                  <a:solidFill>
                    <a:srgbClr val="0092D2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&gt;</a:t>
              </a:r>
            </a:p>
          </p:txBody>
        </p:sp>
        <p:sp>
          <p:nvSpPr>
            <p:cNvPr id="32" name="TextBox 53"/>
            <p:cNvSpPr txBox="1">
              <a:spLocks noChangeArrowheads="1"/>
            </p:cNvSpPr>
            <p:nvPr/>
          </p:nvSpPr>
          <p:spPr bwMode="auto">
            <a:xfrm>
              <a:off x="4365" y="4238"/>
              <a:ext cx="14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Ctr="1"/>
            <a:lstStyle/>
            <a:p>
              <a:pPr algn="ctr" defTabSz="457200">
                <a:defRPr/>
              </a:pPr>
              <a:r>
                <a:rPr lang="en-US" sz="900">
                  <a:solidFill>
                    <a:srgbClr val="0092D2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&gt;</a:t>
              </a:r>
            </a:p>
          </p:txBody>
        </p:sp>
        <p:sp>
          <p:nvSpPr>
            <p:cNvPr id="33" name="TextBox 54"/>
            <p:cNvSpPr txBox="1">
              <a:spLocks noChangeArrowheads="1"/>
            </p:cNvSpPr>
            <p:nvPr/>
          </p:nvSpPr>
          <p:spPr bwMode="auto">
            <a:xfrm>
              <a:off x="4274" y="4238"/>
              <a:ext cx="14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Ctr="1"/>
            <a:lstStyle/>
            <a:p>
              <a:pPr algn="ctr" defTabSz="457200">
                <a:defRPr/>
              </a:pPr>
              <a:r>
                <a:rPr lang="en-US" sz="900">
                  <a:solidFill>
                    <a:srgbClr val="0092D2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&gt;</a:t>
              </a:r>
            </a:p>
          </p:txBody>
        </p:sp>
        <p:sp>
          <p:nvSpPr>
            <p:cNvPr id="34" name="TextBox 55"/>
            <p:cNvSpPr txBox="1">
              <a:spLocks noChangeArrowheads="1"/>
            </p:cNvSpPr>
            <p:nvPr/>
          </p:nvSpPr>
          <p:spPr bwMode="auto">
            <a:xfrm>
              <a:off x="5450" y="4238"/>
              <a:ext cx="15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Ctr="1"/>
            <a:lstStyle/>
            <a:p>
              <a:pPr algn="ctr" defTabSz="457200">
                <a:defRPr/>
              </a:pPr>
              <a:r>
                <a:rPr lang="en-US" sz="900">
                  <a:solidFill>
                    <a:srgbClr val="0092D2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&gt;</a:t>
              </a:r>
            </a:p>
          </p:txBody>
        </p:sp>
        <p:sp>
          <p:nvSpPr>
            <p:cNvPr id="35" name="TextBox 56"/>
            <p:cNvSpPr txBox="1">
              <a:spLocks noChangeArrowheads="1"/>
            </p:cNvSpPr>
            <p:nvPr/>
          </p:nvSpPr>
          <p:spPr bwMode="auto">
            <a:xfrm>
              <a:off x="5360" y="4238"/>
              <a:ext cx="15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Ctr="1"/>
            <a:lstStyle/>
            <a:p>
              <a:pPr algn="ctr" defTabSz="457200">
                <a:defRPr/>
              </a:pPr>
              <a:r>
                <a:rPr lang="en-US" sz="900">
                  <a:solidFill>
                    <a:srgbClr val="0092D2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&gt;</a:t>
              </a:r>
            </a:p>
          </p:txBody>
        </p:sp>
        <p:sp>
          <p:nvSpPr>
            <p:cNvPr id="36" name="TextBox 57"/>
            <p:cNvSpPr txBox="1">
              <a:spLocks noChangeArrowheads="1"/>
            </p:cNvSpPr>
            <p:nvPr/>
          </p:nvSpPr>
          <p:spPr bwMode="auto">
            <a:xfrm>
              <a:off x="5269" y="4238"/>
              <a:ext cx="14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Ctr="1"/>
            <a:lstStyle/>
            <a:p>
              <a:pPr algn="ctr" defTabSz="457200">
                <a:defRPr/>
              </a:pPr>
              <a:r>
                <a:rPr lang="en-US" sz="900">
                  <a:solidFill>
                    <a:srgbClr val="0092D2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&gt;</a:t>
              </a:r>
            </a:p>
          </p:txBody>
        </p:sp>
        <p:sp>
          <p:nvSpPr>
            <p:cNvPr id="37" name="TextBox 58"/>
            <p:cNvSpPr txBox="1">
              <a:spLocks noChangeArrowheads="1"/>
            </p:cNvSpPr>
            <p:nvPr/>
          </p:nvSpPr>
          <p:spPr bwMode="auto">
            <a:xfrm>
              <a:off x="5178" y="4238"/>
              <a:ext cx="14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Ctr="1"/>
            <a:lstStyle/>
            <a:p>
              <a:pPr algn="ctr" defTabSz="457200">
                <a:defRPr/>
              </a:pPr>
              <a:r>
                <a:rPr lang="en-US" sz="900">
                  <a:solidFill>
                    <a:srgbClr val="0092D2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&gt;</a:t>
              </a:r>
            </a:p>
          </p:txBody>
        </p:sp>
        <p:sp>
          <p:nvSpPr>
            <p:cNvPr id="38" name="TextBox 59"/>
            <p:cNvSpPr txBox="1">
              <a:spLocks noChangeArrowheads="1"/>
            </p:cNvSpPr>
            <p:nvPr/>
          </p:nvSpPr>
          <p:spPr bwMode="auto">
            <a:xfrm>
              <a:off x="5087" y="4238"/>
              <a:ext cx="14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Ctr="1"/>
            <a:lstStyle/>
            <a:p>
              <a:pPr algn="ctr" defTabSz="457200">
                <a:defRPr/>
              </a:pPr>
              <a:r>
                <a:rPr lang="en-US" sz="900">
                  <a:solidFill>
                    <a:srgbClr val="0092D2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&gt;</a:t>
              </a:r>
            </a:p>
          </p:txBody>
        </p:sp>
        <p:sp>
          <p:nvSpPr>
            <p:cNvPr id="39" name="TextBox 60"/>
            <p:cNvSpPr txBox="1">
              <a:spLocks noChangeArrowheads="1"/>
            </p:cNvSpPr>
            <p:nvPr/>
          </p:nvSpPr>
          <p:spPr bwMode="auto">
            <a:xfrm>
              <a:off x="4996" y="4238"/>
              <a:ext cx="15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Ctr="1"/>
            <a:lstStyle/>
            <a:p>
              <a:pPr algn="ctr" defTabSz="457200">
                <a:defRPr/>
              </a:pPr>
              <a:r>
                <a:rPr lang="en-US" sz="900">
                  <a:solidFill>
                    <a:srgbClr val="0092D2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&gt;</a:t>
              </a:r>
            </a:p>
          </p:txBody>
        </p:sp>
        <p:sp>
          <p:nvSpPr>
            <p:cNvPr id="40" name="TextBox 61"/>
            <p:cNvSpPr txBox="1">
              <a:spLocks noChangeArrowheads="1"/>
            </p:cNvSpPr>
            <p:nvPr/>
          </p:nvSpPr>
          <p:spPr bwMode="auto">
            <a:xfrm>
              <a:off x="4906" y="4238"/>
              <a:ext cx="15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Ctr="1"/>
            <a:lstStyle/>
            <a:p>
              <a:pPr algn="ctr" defTabSz="457200">
                <a:defRPr/>
              </a:pPr>
              <a:r>
                <a:rPr lang="en-US" sz="900">
                  <a:solidFill>
                    <a:srgbClr val="0092D2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&gt;</a:t>
              </a:r>
            </a:p>
          </p:txBody>
        </p:sp>
        <p:sp>
          <p:nvSpPr>
            <p:cNvPr id="41" name="TextBox 62"/>
            <p:cNvSpPr txBox="1">
              <a:spLocks noChangeArrowheads="1"/>
            </p:cNvSpPr>
            <p:nvPr/>
          </p:nvSpPr>
          <p:spPr bwMode="auto">
            <a:xfrm>
              <a:off x="6091" y="4238"/>
              <a:ext cx="14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Ctr="1"/>
            <a:lstStyle/>
            <a:p>
              <a:pPr algn="ctr" defTabSz="457200">
                <a:defRPr/>
              </a:pPr>
              <a:r>
                <a:rPr lang="en-US" sz="900">
                  <a:solidFill>
                    <a:srgbClr val="0092D2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&gt;</a:t>
              </a:r>
            </a:p>
          </p:txBody>
        </p:sp>
        <p:sp>
          <p:nvSpPr>
            <p:cNvPr id="42" name="TextBox 63"/>
            <p:cNvSpPr txBox="1">
              <a:spLocks noChangeArrowheads="1"/>
            </p:cNvSpPr>
            <p:nvPr/>
          </p:nvSpPr>
          <p:spPr bwMode="auto">
            <a:xfrm>
              <a:off x="6000" y="4238"/>
              <a:ext cx="15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Ctr="1"/>
            <a:lstStyle/>
            <a:p>
              <a:pPr algn="ctr" defTabSz="457200">
                <a:defRPr/>
              </a:pPr>
              <a:r>
                <a:rPr lang="en-US" sz="900">
                  <a:solidFill>
                    <a:srgbClr val="0092D2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&gt;</a:t>
              </a:r>
            </a:p>
          </p:txBody>
        </p:sp>
        <p:sp>
          <p:nvSpPr>
            <p:cNvPr id="43" name="TextBox 64"/>
            <p:cNvSpPr txBox="1">
              <a:spLocks noChangeArrowheads="1"/>
            </p:cNvSpPr>
            <p:nvPr/>
          </p:nvSpPr>
          <p:spPr bwMode="auto">
            <a:xfrm>
              <a:off x="5907" y="4238"/>
              <a:ext cx="15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Ctr="1"/>
            <a:lstStyle/>
            <a:p>
              <a:pPr algn="ctr" defTabSz="457200">
                <a:defRPr/>
              </a:pPr>
              <a:r>
                <a:rPr lang="en-US" sz="900">
                  <a:solidFill>
                    <a:srgbClr val="0092D2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&gt;</a:t>
              </a:r>
            </a:p>
          </p:txBody>
        </p:sp>
        <p:sp>
          <p:nvSpPr>
            <p:cNvPr id="44" name="TextBox 65"/>
            <p:cNvSpPr txBox="1">
              <a:spLocks noChangeArrowheads="1"/>
            </p:cNvSpPr>
            <p:nvPr/>
          </p:nvSpPr>
          <p:spPr bwMode="auto">
            <a:xfrm>
              <a:off x="5816" y="4238"/>
              <a:ext cx="15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Ctr="1"/>
            <a:lstStyle/>
            <a:p>
              <a:pPr algn="ctr" defTabSz="457200">
                <a:defRPr/>
              </a:pPr>
              <a:r>
                <a:rPr lang="en-US" sz="900">
                  <a:solidFill>
                    <a:srgbClr val="0092D2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&gt;</a:t>
              </a:r>
            </a:p>
          </p:txBody>
        </p:sp>
        <p:sp>
          <p:nvSpPr>
            <p:cNvPr id="45" name="TextBox 66"/>
            <p:cNvSpPr txBox="1">
              <a:spLocks noChangeArrowheads="1"/>
            </p:cNvSpPr>
            <p:nvPr/>
          </p:nvSpPr>
          <p:spPr bwMode="auto">
            <a:xfrm>
              <a:off x="5725" y="4238"/>
              <a:ext cx="15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Ctr="1"/>
            <a:lstStyle/>
            <a:p>
              <a:pPr algn="ctr" defTabSz="457200">
                <a:defRPr/>
              </a:pPr>
              <a:r>
                <a:rPr lang="en-US" sz="900">
                  <a:solidFill>
                    <a:srgbClr val="0092D2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&gt;</a:t>
              </a:r>
            </a:p>
          </p:txBody>
        </p:sp>
        <p:sp>
          <p:nvSpPr>
            <p:cNvPr id="46" name="TextBox 67"/>
            <p:cNvSpPr txBox="1">
              <a:spLocks noChangeArrowheads="1"/>
            </p:cNvSpPr>
            <p:nvPr/>
          </p:nvSpPr>
          <p:spPr bwMode="auto">
            <a:xfrm>
              <a:off x="5636" y="4238"/>
              <a:ext cx="15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Ctr="1"/>
            <a:lstStyle/>
            <a:p>
              <a:pPr algn="ctr" defTabSz="457200">
                <a:defRPr/>
              </a:pPr>
              <a:r>
                <a:rPr lang="en-US" sz="900">
                  <a:solidFill>
                    <a:srgbClr val="0092D2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&gt;</a:t>
              </a:r>
            </a:p>
          </p:txBody>
        </p:sp>
        <p:sp>
          <p:nvSpPr>
            <p:cNvPr id="47" name="TextBox 68"/>
            <p:cNvSpPr txBox="1">
              <a:spLocks noChangeArrowheads="1"/>
            </p:cNvSpPr>
            <p:nvPr/>
          </p:nvSpPr>
          <p:spPr bwMode="auto">
            <a:xfrm>
              <a:off x="5545" y="4238"/>
              <a:ext cx="15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Ctr="1"/>
            <a:lstStyle/>
            <a:p>
              <a:pPr algn="ctr" defTabSz="457200">
                <a:defRPr/>
              </a:pPr>
              <a:r>
                <a:rPr lang="en-US" sz="900">
                  <a:solidFill>
                    <a:srgbClr val="0092D2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&gt;</a:t>
              </a:r>
            </a:p>
          </p:txBody>
        </p:sp>
      </p:grpSp>
      <p:pic>
        <p:nvPicPr>
          <p:cNvPr id="48" name="Picture 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85050" y="246063"/>
            <a:ext cx="16319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77371" y="0"/>
            <a:ext cx="8403771" cy="928914"/>
          </a:xfrm>
        </p:spPr>
        <p:txBody>
          <a:bodyPr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pt-BR" noProof="0" dirty="0" smtClean="0"/>
              <a:t>Clique para editar o estilo do título mestre</a:t>
            </a:r>
            <a:endParaRPr lang="pt-BR" noProof="0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0CBE4-C8AE-4832-946E-54D57E00364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69347-B6E2-422C-BCA8-8534A19E66B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715ED-A9AF-4C37-A6FC-CBE91C93678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BDF42-4380-4017-A480-26DEECA4BC2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15019-8785-48B9-8395-C92B8534BC9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7E6FC4-AC82-45D4-B3DA-05AA4F039939}" type="datetime4">
              <a:rPr lang="en-US"/>
              <a:pPr>
                <a:defRPr/>
              </a:pPr>
              <a:t>November 1,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1406F-B39A-4904-A990-F5D9E53ECD8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9890E-4FCF-4EC2-92B0-B3612D1DD9D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527F4-0BCB-4464-B9BA-C0E5C94C580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 smtClean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391638BC-2693-424A-882C-704966C50A2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grpSp>
        <p:nvGrpSpPr>
          <p:cNvPr id="1031" name="Group 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33" name="Picture 8" descr="base_sed"/>
            <p:cNvPicPr>
              <a:picLocks noChangeAspect="1" noChangeArrowheads="1"/>
            </p:cNvPicPr>
            <p:nvPr userDrawn="1"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9" descr="base_sed"/>
            <p:cNvPicPr>
              <a:picLocks noChangeAspect="1" noChangeArrowheads="1"/>
            </p:cNvPicPr>
            <p:nvPr userDrawn="1"/>
          </p:nvPicPr>
          <p:blipFill>
            <a:blip r:embed="rId16"/>
            <a:srcRect t="13333" r="36667" b="83333"/>
            <a:stretch>
              <a:fillRect/>
            </a:stretch>
          </p:blipFill>
          <p:spPr bwMode="auto">
            <a:xfrm>
              <a:off x="2064" y="576"/>
              <a:ext cx="3648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2" name="Imagem 18" descr="minerva.jpg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8148638" y="117475"/>
            <a:ext cx="817562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7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8" r:id="rId13"/>
    <p:sldLayoutId id="2147483789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2pPr>
      <a:lvl3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3pPr>
      <a:lvl4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4pPr>
      <a:lvl5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9pPr>
    </p:titleStyle>
    <p:bodyStyle>
      <a:lvl1pPr marL="349250" indent="-349250" algn="l" rtl="0" fontAlgn="base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sz="2200" kern="1200">
          <a:solidFill>
            <a:srgbClr val="595959"/>
          </a:solidFill>
          <a:latin typeface="+mn-lt"/>
          <a:ea typeface="+mn-ea"/>
          <a:cs typeface="+mn-cs"/>
        </a:defRPr>
      </a:lvl2pPr>
      <a:lvl3pPr marL="968375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263650" indent="-295275" algn="l" rtl="0" fontAlgn="base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546225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://oneti.com.br/produtos/detector-de-veiculos/" TargetMode="External"/><Relationship Id="rId7" Type="http://schemas.openxmlformats.org/officeDocument/2006/relationships/hyperlink" Target="http://picsfr.eu/keyword/el%20semaforo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rhuan.com.br/blog/wp-content/uploads/2010/12/07radares.jpg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adtraffic-technology.com/contractor_images/transdyn/2_Picture_0062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4"/>
          <p:cNvSpPr>
            <a:spLocks noGrp="1"/>
          </p:cNvSpPr>
          <p:nvPr>
            <p:ph type="ctrTitle"/>
          </p:nvPr>
        </p:nvSpPr>
        <p:spPr>
          <a:xfrm>
            <a:off x="666750" y="2301875"/>
            <a:ext cx="7772400" cy="14700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6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sz="6600" dirty="0" smtClean="0">
                <a:latin typeface="Aharoni" pitchFamily="2" charset="-79"/>
                <a:cs typeface="Aharoni" pitchFamily="2" charset="-79"/>
              </a:rPr>
            </a:br>
            <a:r>
              <a:rPr lang="en-US" sz="6600" dirty="0" err="1" smtClean="0">
                <a:latin typeface="Aharoni" pitchFamily="2" charset="-79"/>
                <a:cs typeface="Aharoni" pitchFamily="2" charset="-79"/>
              </a:rPr>
              <a:t>Grandes</a:t>
            </a:r>
            <a:r>
              <a:rPr lang="en-US" sz="6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6600" dirty="0" err="1" smtClean="0">
                <a:latin typeface="Aharoni" pitchFamily="2" charset="-79"/>
                <a:cs typeface="Aharoni" pitchFamily="2" charset="-79"/>
              </a:rPr>
              <a:t>Eventos</a:t>
            </a:r>
            <a:r>
              <a:rPr lang="en-US" sz="6600" dirty="0" smtClean="0">
                <a:latin typeface="Aharoni" pitchFamily="2" charset="-79"/>
                <a:cs typeface="Aharoni" pitchFamily="2" charset="-79"/>
              </a:rPr>
              <a:t> / </a:t>
            </a:r>
            <a:br>
              <a:rPr lang="en-US" sz="6600" dirty="0" smtClean="0">
                <a:latin typeface="Aharoni" pitchFamily="2" charset="-79"/>
                <a:cs typeface="Aharoni" pitchFamily="2" charset="-79"/>
              </a:rPr>
            </a:br>
            <a:r>
              <a:rPr lang="en-US" sz="6600" dirty="0" smtClean="0">
                <a:latin typeface="Aharoni" pitchFamily="2" charset="-79"/>
                <a:cs typeface="Aharoni" pitchFamily="2" charset="-79"/>
              </a:rPr>
              <a:t>ITS </a:t>
            </a:r>
            <a:r>
              <a:rPr lang="en-US" sz="6600" dirty="0" err="1" smtClean="0">
                <a:latin typeface="Aharoni" pitchFamily="2" charset="-79"/>
                <a:cs typeface="Aharoni" pitchFamily="2" charset="-79"/>
              </a:rPr>
              <a:t>aplicado</a:t>
            </a:r>
            <a:r>
              <a:rPr lang="en-US" sz="6600" dirty="0" smtClean="0">
                <a:latin typeface="Aharoni" pitchFamily="2" charset="-79"/>
                <a:cs typeface="Aharoni" pitchFamily="2" charset="-79"/>
              </a:rPr>
              <a:t> / </a:t>
            </a:r>
            <a:r>
              <a:rPr lang="en-US" sz="6600" dirty="0" err="1" smtClean="0">
                <a:latin typeface="Aharoni" pitchFamily="2" charset="-79"/>
                <a:cs typeface="Aharoni" pitchFamily="2" charset="-79"/>
              </a:rPr>
              <a:t>Cenário</a:t>
            </a:r>
            <a:r>
              <a:rPr lang="en-US" sz="6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6600" dirty="0" err="1" smtClean="0">
                <a:latin typeface="Aharoni" pitchFamily="2" charset="-79"/>
                <a:cs typeface="Aharoni" pitchFamily="2" charset="-79"/>
              </a:rPr>
              <a:t>Brasileiro</a:t>
            </a:r>
            <a:endParaRPr lang="en-US" sz="66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123" name="Subtítulo 2"/>
          <p:cNvSpPr>
            <a:spLocks noGrp="1"/>
          </p:cNvSpPr>
          <p:nvPr>
            <p:ph type="subTitle" idx="1"/>
          </p:nvPr>
        </p:nvSpPr>
        <p:spPr>
          <a:xfrm>
            <a:off x="3773488" y="5349875"/>
            <a:ext cx="5151437" cy="1036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Tw Cen MT Condensed Extra Bold" pitchFamily="34" charset="0"/>
              </a:rPr>
              <a:t>Dr. Caio Fernando Fontana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9"/>
          <p:cNvSpPr>
            <a:spLocks noGrp="1"/>
          </p:cNvSpPr>
          <p:nvPr>
            <p:ph type="title"/>
          </p:nvPr>
        </p:nvSpPr>
        <p:spPr>
          <a:xfrm>
            <a:off x="1790700" y="177800"/>
            <a:ext cx="6253163" cy="9286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6.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Principais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Necessidades</a:t>
            </a:r>
            <a:endParaRPr lang="pt-B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1746" name="Espaço Reservado para Conteúdo 2"/>
          <p:cNvSpPr>
            <a:spLocks noGrp="1"/>
          </p:cNvSpPr>
          <p:nvPr>
            <p:ph idx="1"/>
          </p:nvPr>
        </p:nvSpPr>
        <p:spPr>
          <a:xfrm>
            <a:off x="352425" y="1644650"/>
            <a:ext cx="8413750" cy="4443413"/>
          </a:xfrm>
        </p:spPr>
        <p:txBody>
          <a:bodyPr/>
          <a:lstStyle/>
          <a:p>
            <a:r>
              <a:rPr lang="en-GB" smtClean="0">
                <a:latin typeface="Calibri" pitchFamily="34" charset="0"/>
                <a:ea typeface="Calibri" pitchFamily="34" charset="0"/>
                <a:cs typeface="Calibri" pitchFamily="34" charset="0"/>
              </a:rPr>
              <a:t>O Sistema de Transporte sob o ponto de vista dos Grandes Eventos, tem por necessidade básica 4 colunas:</a:t>
            </a:r>
          </a:p>
          <a:p>
            <a:endParaRPr lang="en-GB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n-GB" smtClean="0">
                <a:latin typeface="Calibri" pitchFamily="34" charset="0"/>
                <a:ea typeface="Calibri" pitchFamily="34" charset="0"/>
                <a:cs typeface="Calibri" pitchFamily="34" charset="0"/>
              </a:rPr>
              <a:t>Gerenciamento de Trânsito</a:t>
            </a:r>
            <a:endParaRPr lang="pt-BR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n-GB" smtClean="0">
                <a:latin typeface="Calibri" pitchFamily="34" charset="0"/>
                <a:ea typeface="Calibri" pitchFamily="34" charset="0"/>
                <a:cs typeface="Calibri" pitchFamily="34" charset="0"/>
              </a:rPr>
              <a:t>Transporte coletivo</a:t>
            </a:r>
            <a:endParaRPr lang="pt-BR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n-GB" smtClean="0">
                <a:latin typeface="Calibri" pitchFamily="34" charset="0"/>
                <a:ea typeface="Calibri" pitchFamily="34" charset="0"/>
                <a:cs typeface="Calibri" pitchFamily="34" charset="0"/>
              </a:rPr>
              <a:t>Integração de Sistemas</a:t>
            </a:r>
            <a:endParaRPr lang="pt-BR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n-GB" smtClean="0">
                <a:latin typeface="Calibri" pitchFamily="34" charset="0"/>
                <a:ea typeface="Calibri" pitchFamily="34" charset="0"/>
                <a:cs typeface="Calibri" pitchFamily="34" charset="0"/>
              </a:rPr>
              <a:t>Informação aos Usuários</a:t>
            </a:r>
            <a:endParaRPr lang="pt-BR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ítulo 29"/>
          <p:cNvSpPr>
            <a:spLocks noGrp="1"/>
          </p:cNvSpPr>
          <p:nvPr>
            <p:ph type="title"/>
          </p:nvPr>
        </p:nvSpPr>
        <p:spPr>
          <a:xfrm>
            <a:off x="1665288" y="109538"/>
            <a:ext cx="6542087" cy="928687"/>
          </a:xfrm>
        </p:spPr>
        <p:txBody>
          <a:bodyPr/>
          <a:lstStyle/>
          <a:p>
            <a:r>
              <a:rPr lang="pt-BR" sz="4800" smtClean="0">
                <a:latin typeface="Aharoni" pitchFamily="2" charset="-79"/>
                <a:cs typeface="Aharoni" pitchFamily="2" charset="-79"/>
              </a:rPr>
              <a:t>7. Cenário BRASILEIRO</a:t>
            </a:r>
          </a:p>
        </p:txBody>
      </p:sp>
      <p:pic>
        <p:nvPicPr>
          <p:cNvPr id="32770" name="Imagem 3" descr="ri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7900" y="1727200"/>
            <a:ext cx="2944813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Imagem 5" descr="200px-Brasil_2014.svg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2925" y="3848100"/>
            <a:ext cx="4583113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29"/>
          <p:cNvSpPr>
            <a:spLocks noGrp="1"/>
          </p:cNvSpPr>
          <p:nvPr>
            <p:ph type="title"/>
          </p:nvPr>
        </p:nvSpPr>
        <p:spPr>
          <a:xfrm>
            <a:off x="1714500" y="177800"/>
            <a:ext cx="6329363" cy="9286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FIFA Copa do Mundo - Desafios</a:t>
            </a:r>
          </a:p>
        </p:txBody>
      </p:sp>
      <p:sp>
        <p:nvSpPr>
          <p:cNvPr id="6147" name="Espaço Reservado para Conteúdo 30"/>
          <p:cNvSpPr>
            <a:spLocks noGrp="1"/>
          </p:cNvSpPr>
          <p:nvPr>
            <p:ph idx="1"/>
          </p:nvPr>
        </p:nvSpPr>
        <p:spPr>
          <a:xfrm>
            <a:off x="352425" y="1312863"/>
            <a:ext cx="8529638" cy="4937125"/>
          </a:xfrm>
          <a:solidFill>
            <a:schemeClr val="bg1">
              <a:alpha val="54000"/>
            </a:schemeClr>
          </a:solidFill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Distância Geográfica entre 12 cidades sedes;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Diferenças </a:t>
            </a:r>
            <a:r>
              <a:rPr lang="pt-BR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socio-economicsa</a:t>
            </a: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entre as diferentes cidades sedes; 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Diferentes necessidades de </a:t>
            </a:r>
            <a:r>
              <a:rPr lang="pt-BR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infraestrutura</a:t>
            </a: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entre as cidades sede. Principalmente acerca de transporte público;  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Informação integrada de trânsito a fim de coordenar atividades; 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Padronização da qualidade dos serviços;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Gerenciamento único e integrado. </a:t>
            </a:r>
          </a:p>
        </p:txBody>
      </p:sp>
      <p:pic>
        <p:nvPicPr>
          <p:cNvPr id="34819" name="Imagem 3" descr="200px-Brasil_2014.sv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1038" y="5240338"/>
            <a:ext cx="1905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ítulo 29"/>
          <p:cNvSpPr>
            <a:spLocks noGrp="1"/>
          </p:cNvSpPr>
          <p:nvPr>
            <p:ph type="title"/>
          </p:nvPr>
        </p:nvSpPr>
        <p:spPr>
          <a:xfrm>
            <a:off x="1665288" y="109538"/>
            <a:ext cx="6542087" cy="928687"/>
          </a:xfrm>
        </p:spPr>
        <p:txBody>
          <a:bodyPr/>
          <a:lstStyle/>
          <a:p>
            <a:r>
              <a:rPr lang="pt-BR" smtClean="0">
                <a:latin typeface="Aharoni" pitchFamily="2" charset="-79"/>
                <a:cs typeface="Aharoni" pitchFamily="2" charset="-79"/>
              </a:rPr>
              <a:t>Rio – Jogos Olimpicos - Desafios</a:t>
            </a:r>
          </a:p>
        </p:txBody>
      </p:sp>
      <p:sp>
        <p:nvSpPr>
          <p:cNvPr id="36866" name="Espaço Reservado para Conteúdo 30"/>
          <p:cNvSpPr>
            <a:spLocks noGrp="1"/>
          </p:cNvSpPr>
          <p:nvPr>
            <p:ph idx="1"/>
          </p:nvPr>
        </p:nvSpPr>
        <p:spPr>
          <a:xfrm>
            <a:off x="352425" y="1312863"/>
            <a:ext cx="8529638" cy="4051300"/>
          </a:xfrm>
          <a:solidFill>
            <a:schemeClr val="bg1">
              <a:alpha val="54901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sz="3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 Infraestrutura urbana caótica;</a:t>
            </a:r>
          </a:p>
          <a:p>
            <a:pPr>
              <a:buFont typeface="Wingdings" pitchFamily="2" charset="2"/>
              <a:buChar char="Ø"/>
            </a:pPr>
            <a:r>
              <a:rPr lang="pt-BR" sz="3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 Integração de informações de trânsito a fim de coordenar atividades;</a:t>
            </a:r>
          </a:p>
          <a:p>
            <a:pPr>
              <a:buFont typeface="Wingdings" pitchFamily="2" charset="2"/>
              <a:buChar char="Ø"/>
            </a:pPr>
            <a:r>
              <a:rPr lang="pt-BR" sz="3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 Padronização na qualidade dos serviços disponibilizados;</a:t>
            </a:r>
          </a:p>
          <a:p>
            <a:pPr>
              <a:buFont typeface="Wingdings" pitchFamily="2" charset="2"/>
              <a:buChar char="Ø"/>
            </a:pPr>
            <a:r>
              <a:rPr lang="pt-BR" sz="3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Gerenciamento único e integrado.</a:t>
            </a:r>
          </a:p>
        </p:txBody>
      </p:sp>
      <p:pic>
        <p:nvPicPr>
          <p:cNvPr id="36867" name="Imagem 3" descr="ri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3651250"/>
            <a:ext cx="2392363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ítulo 29"/>
          <p:cNvSpPr>
            <a:spLocks noGrp="1"/>
          </p:cNvSpPr>
          <p:nvPr>
            <p:ph type="title"/>
          </p:nvPr>
        </p:nvSpPr>
        <p:spPr>
          <a:xfrm>
            <a:off x="2643188" y="163513"/>
            <a:ext cx="4508500" cy="928687"/>
          </a:xfrm>
        </p:spPr>
        <p:txBody>
          <a:bodyPr/>
          <a:lstStyle/>
          <a:p>
            <a:r>
              <a:rPr lang="pt-BR" sz="4000" smtClean="0">
                <a:latin typeface="Aharoni" pitchFamily="2" charset="-79"/>
                <a:cs typeface="Aharoni" pitchFamily="2" charset="-79"/>
              </a:rPr>
              <a:t>Situação Atual</a:t>
            </a:r>
          </a:p>
        </p:txBody>
      </p:sp>
      <p:sp>
        <p:nvSpPr>
          <p:cNvPr id="38914" name="Espaço Reservado para Conteúdo 30"/>
          <p:cNvSpPr>
            <a:spLocks noGrp="1"/>
          </p:cNvSpPr>
          <p:nvPr>
            <p:ph idx="1"/>
          </p:nvPr>
        </p:nvSpPr>
        <p:spPr>
          <a:xfrm>
            <a:off x="352425" y="1312863"/>
            <a:ext cx="8529638" cy="4883150"/>
          </a:xfrm>
          <a:solidFill>
            <a:schemeClr val="bg1">
              <a:alpha val="54901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500" smtClean="0">
                <a:latin typeface="Calibri" pitchFamily="34" charset="0"/>
                <a:ea typeface="Calibri" pitchFamily="34" charset="0"/>
                <a:cs typeface="Calibri" pitchFamily="34" charset="0"/>
              </a:rPr>
              <a:t>Cada cidade-sede está desenvolvendo seu próprio projeto. Desconsiderando a necessidade do país como um todo;</a:t>
            </a:r>
          </a:p>
          <a:p>
            <a:pPr>
              <a:buFont typeface="Wingdings" pitchFamily="2" charset="2"/>
              <a:buChar char="Ø"/>
            </a:pPr>
            <a:r>
              <a:rPr lang="pt-BR" sz="2500" smtClean="0">
                <a:latin typeface="Calibri" pitchFamily="34" charset="0"/>
                <a:ea typeface="Calibri" pitchFamily="34" charset="0"/>
                <a:cs typeface="Calibri" pitchFamily="34" charset="0"/>
              </a:rPr>
              <a:t>Falta sinergia em projetos voltados ao Transporte Público; </a:t>
            </a:r>
          </a:p>
          <a:p>
            <a:pPr>
              <a:buFont typeface="Wingdings" pitchFamily="2" charset="2"/>
              <a:buChar char="Ø"/>
            </a:pPr>
            <a:r>
              <a:rPr lang="pt-BR" sz="2500" smtClean="0">
                <a:latin typeface="Calibri" pitchFamily="34" charset="0"/>
                <a:ea typeface="Calibri" pitchFamily="34" charset="0"/>
                <a:cs typeface="Calibri" pitchFamily="34" charset="0"/>
              </a:rPr>
              <a:t>Falta planejamento na implementação de infraestrutura urbana;</a:t>
            </a:r>
          </a:p>
          <a:p>
            <a:pPr>
              <a:buFont typeface="Wingdings" pitchFamily="2" charset="2"/>
              <a:buChar char="Ø"/>
            </a:pPr>
            <a:r>
              <a:rPr lang="pt-BR" sz="250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Infraestrutura caótica;</a:t>
            </a:r>
          </a:p>
          <a:p>
            <a:pPr>
              <a:buFont typeface="Wingdings" pitchFamily="2" charset="2"/>
              <a:buChar char="Ø"/>
            </a:pPr>
            <a:r>
              <a:rPr lang="pt-BR" sz="2500" smtClean="0">
                <a:latin typeface="Calibri" pitchFamily="34" charset="0"/>
                <a:ea typeface="Calibri" pitchFamily="34" charset="0"/>
                <a:cs typeface="Calibri" pitchFamily="34" charset="0"/>
              </a:rPr>
              <a:t>Falta informações a respeito do gerenciamento dos eventos, o que complica o processo de tomada de decisões. </a:t>
            </a:r>
          </a:p>
        </p:txBody>
      </p:sp>
      <p:sp>
        <p:nvSpPr>
          <p:cNvPr id="8196" name="CaixaDeTexto 3"/>
          <p:cNvSpPr txBox="1">
            <a:spLocks noChangeArrowheads="1"/>
          </p:cNvSpPr>
          <p:nvPr/>
        </p:nvSpPr>
        <p:spPr bwMode="auto">
          <a:xfrm>
            <a:off x="5170488" y="850900"/>
            <a:ext cx="2908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400" dirty="0">
                <a:solidFill>
                  <a:schemeClr val="accent3"/>
                </a:solidFill>
                <a:latin typeface="Tw Cen MT Condensed Extra Bold" pitchFamily="34" charset="0"/>
                <a:cs typeface="+mn-cs"/>
              </a:rPr>
              <a:t>* Fonte: http</a:t>
            </a:r>
            <a:r>
              <a:rPr lang="pt-BR" sz="1400" dirty="0">
                <a:solidFill>
                  <a:schemeClr val="accent3"/>
                </a:solidFill>
                <a:latin typeface="Tw Cen MT Condensed Extra Bold" pitchFamily="34" charset="0"/>
                <a:cs typeface="+mn-cs"/>
              </a:rPr>
              <a:t>://www.copa2014.org.br/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Conector reto 61"/>
          <p:cNvCxnSpPr/>
          <p:nvPr/>
        </p:nvCxnSpPr>
        <p:spPr>
          <a:xfrm>
            <a:off x="1897063" y="3630613"/>
            <a:ext cx="1104900" cy="17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V="1">
            <a:off x="5732463" y="3603625"/>
            <a:ext cx="1119187" cy="231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rot="5400000">
            <a:off x="3602831" y="2715419"/>
            <a:ext cx="1501775" cy="109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 rot="5400000">
            <a:off x="4886325" y="2538413"/>
            <a:ext cx="1131888" cy="614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2484438" y="4189413"/>
            <a:ext cx="995362" cy="696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rot="5400000" flipH="1" flipV="1">
            <a:off x="3371056" y="4585495"/>
            <a:ext cx="1146175" cy="519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rot="16200000" flipV="1">
            <a:off x="4470400" y="4729163"/>
            <a:ext cx="1131888" cy="354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>
            <a:off x="5403850" y="4121150"/>
            <a:ext cx="901700" cy="765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rot="16200000" flipH="1">
            <a:off x="2913857" y="2613819"/>
            <a:ext cx="1065212" cy="55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8" name="Título 29"/>
          <p:cNvSpPr>
            <a:spLocks noGrp="1"/>
          </p:cNvSpPr>
          <p:nvPr>
            <p:ph type="title"/>
          </p:nvPr>
        </p:nvSpPr>
        <p:spPr>
          <a:xfrm>
            <a:off x="2833688" y="82550"/>
            <a:ext cx="4824412" cy="9286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Proposta de ITS</a:t>
            </a:r>
          </a:p>
        </p:txBody>
      </p:sp>
      <p:graphicFrame>
        <p:nvGraphicFramePr>
          <p:cNvPr id="16" name="Diagrama 15"/>
          <p:cNvGraphicFramePr/>
          <p:nvPr/>
        </p:nvGraphicFramePr>
        <p:xfrm>
          <a:off x="-13652" y="1194174"/>
          <a:ext cx="8857396" cy="5308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29"/>
          <p:cNvSpPr>
            <a:spLocks noGrp="1"/>
          </p:cNvSpPr>
          <p:nvPr>
            <p:ph type="title"/>
          </p:nvPr>
        </p:nvSpPr>
        <p:spPr>
          <a:xfrm>
            <a:off x="1811338" y="177800"/>
            <a:ext cx="6281737" cy="8318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Integração de Informações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300038" y="1592263"/>
            <a:ext cx="2332037" cy="47132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3011" name="CaixaDeTexto 18"/>
          <p:cNvSpPr txBox="1">
            <a:spLocks noChangeArrowheads="1"/>
          </p:cNvSpPr>
          <p:nvPr/>
        </p:nvSpPr>
        <p:spPr bwMode="auto">
          <a:xfrm>
            <a:off x="284163" y="1182688"/>
            <a:ext cx="652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>
                <a:latin typeface="Arial Narrow" pitchFamily="34" charset="0"/>
              </a:rPr>
              <a:t>Host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2759075" y="1592263"/>
            <a:ext cx="2884488" cy="469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3013" name="CaixaDeTexto 30"/>
          <p:cNvSpPr txBox="1">
            <a:spLocks noChangeArrowheads="1"/>
          </p:cNvSpPr>
          <p:nvPr/>
        </p:nvSpPr>
        <p:spPr bwMode="auto">
          <a:xfrm>
            <a:off x="3216275" y="1166813"/>
            <a:ext cx="1855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>
                <a:latin typeface="Arial Narrow" pitchFamily="34" charset="0"/>
              </a:rPr>
              <a:t>Sala de Situação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2884488" y="1860550"/>
            <a:ext cx="395287" cy="41624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chemeClr val="tx1"/>
                </a:solidFill>
              </a:rPr>
              <a:t>Conectores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3436938" y="3263900"/>
            <a:ext cx="1497012" cy="12922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tx1"/>
                </a:solidFill>
                <a:latin typeface="Arial Narrow" pitchFamily="34" charset="0"/>
              </a:rPr>
              <a:t>Análise</a:t>
            </a:r>
            <a:endParaRPr lang="pt-BR" sz="2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3436938" y="1876425"/>
            <a:ext cx="1497012" cy="12922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tx1"/>
                </a:solidFill>
                <a:latin typeface="Arial Narrow" pitchFamily="34" charset="0"/>
              </a:rPr>
              <a:t>Regras de Decisão</a:t>
            </a:r>
            <a:endParaRPr lang="pt-BR" sz="2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3436938" y="4745038"/>
            <a:ext cx="1497012" cy="12938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tx1"/>
                </a:solidFill>
                <a:latin typeface="Arial Narrow" pitchFamily="34" charset="0"/>
              </a:rPr>
              <a:t>Visualização</a:t>
            </a:r>
            <a:endParaRPr lang="pt-BR" sz="2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5076825" y="1844675"/>
            <a:ext cx="393700" cy="41624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Comun</a:t>
            </a:r>
            <a:endParaRPr lang="pt-BR" sz="20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  <a:p>
            <a:pPr algn="ctr">
              <a:defRPr/>
            </a:pPr>
            <a:r>
              <a:rPr lang="en-US" sz="20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</a:t>
            </a:r>
            <a:endParaRPr lang="en-US" sz="20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  <a:p>
            <a:pPr algn="ctr">
              <a:defRPr/>
            </a:pPr>
            <a:r>
              <a:rPr lang="en-US" sz="20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cação</a:t>
            </a:r>
            <a:endParaRPr lang="pt-BR" sz="20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cxnSp>
        <p:nvCxnSpPr>
          <p:cNvPr id="39" name="Conector de seta reta 38"/>
          <p:cNvCxnSpPr/>
          <p:nvPr/>
        </p:nvCxnSpPr>
        <p:spPr>
          <a:xfrm>
            <a:off x="2409825" y="2451100"/>
            <a:ext cx="444500" cy="387350"/>
          </a:xfrm>
          <a:prstGeom prst="straightConnector1">
            <a:avLst/>
          </a:prstGeom>
          <a:ln w="38100">
            <a:solidFill>
              <a:schemeClr val="accent4">
                <a:lumMod val="85000"/>
                <a:lumOff val="1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 flipV="1">
            <a:off x="2427288" y="5060950"/>
            <a:ext cx="427037" cy="330200"/>
          </a:xfrm>
          <a:prstGeom prst="straightConnector1">
            <a:avLst/>
          </a:prstGeom>
          <a:ln w="38100">
            <a:solidFill>
              <a:schemeClr val="accent4">
                <a:lumMod val="85000"/>
                <a:lumOff val="1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42"/>
          <p:cNvCxnSpPr>
            <a:endCxn id="32" idx="1"/>
          </p:cNvCxnSpPr>
          <p:nvPr/>
        </p:nvCxnSpPr>
        <p:spPr>
          <a:xfrm flipV="1">
            <a:off x="2363788" y="3941763"/>
            <a:ext cx="520700" cy="39687"/>
          </a:xfrm>
          <a:prstGeom prst="straightConnector1">
            <a:avLst/>
          </a:prstGeom>
          <a:ln w="38100">
            <a:solidFill>
              <a:schemeClr val="accent4">
                <a:lumMod val="85000"/>
                <a:lumOff val="1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022" name="Grupo 64"/>
          <p:cNvGrpSpPr>
            <a:grpSpLocks/>
          </p:cNvGrpSpPr>
          <p:nvPr/>
        </p:nvGrpSpPr>
        <p:grpSpPr bwMode="auto">
          <a:xfrm>
            <a:off x="6678613" y="1373188"/>
            <a:ext cx="2035175" cy="1968500"/>
            <a:chOff x="6678174" y="1372422"/>
            <a:chExt cx="2035188" cy="1969870"/>
          </a:xfrm>
        </p:grpSpPr>
        <p:pic>
          <p:nvPicPr>
            <p:cNvPr id="43033" name="Picture 2" descr="C:\Users\Thales\AppData\Local\Microsoft\Windows\Temporary Internet Files\Content.IE5\H7F5RM42\MCj04354980000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78174" y="1372422"/>
              <a:ext cx="1370877" cy="1125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34" name="Picture 3" descr="C:\Users\Thales\AppData\Local\Microsoft\Windows\Temporary Internet Files\Content.IE5\7XL10GDI\MCj04229150000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32229" y="2112747"/>
              <a:ext cx="1549619" cy="765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35" name="Picture 4" descr="C:\Users\Thales\AppData\Local\Microsoft\Windows\Temporary Internet Files\Content.IE5\H7F5RM42\MCj04160100000[1].wm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62650" y="2522978"/>
              <a:ext cx="1450712" cy="819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3023" name="Picture 5" descr="C:\Users\Thales\AppData\Local\Microsoft\Windows\Temporary Internet Files\Content.IE5\1HIW4T3R\MCj04403460000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7963" y="5297488"/>
            <a:ext cx="1546225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9" name="Conector de seta reta 58"/>
          <p:cNvCxnSpPr/>
          <p:nvPr/>
        </p:nvCxnSpPr>
        <p:spPr>
          <a:xfrm>
            <a:off x="5581650" y="5329238"/>
            <a:ext cx="992188" cy="125412"/>
          </a:xfrm>
          <a:prstGeom prst="straightConnector1">
            <a:avLst/>
          </a:prstGeom>
          <a:ln w="38100">
            <a:solidFill>
              <a:schemeClr val="accent4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de seta reta 59"/>
          <p:cNvCxnSpPr/>
          <p:nvPr/>
        </p:nvCxnSpPr>
        <p:spPr>
          <a:xfrm flipV="1">
            <a:off x="5657850" y="2554288"/>
            <a:ext cx="1074738" cy="244475"/>
          </a:xfrm>
          <a:prstGeom prst="straightConnector1">
            <a:avLst/>
          </a:prstGeom>
          <a:ln w="38100">
            <a:solidFill>
              <a:schemeClr val="accent4">
                <a:lumMod val="85000"/>
                <a:lumOff val="1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de seta reta 60"/>
          <p:cNvCxnSpPr/>
          <p:nvPr/>
        </p:nvCxnSpPr>
        <p:spPr>
          <a:xfrm>
            <a:off x="5691188" y="3957638"/>
            <a:ext cx="993775" cy="109537"/>
          </a:xfrm>
          <a:prstGeom prst="straightConnector1">
            <a:avLst/>
          </a:prstGeom>
          <a:ln w="38100">
            <a:solidFill>
              <a:schemeClr val="accent4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27" name="CaixaDeTexto 63"/>
          <p:cNvSpPr txBox="1">
            <a:spLocks noChangeArrowheads="1"/>
          </p:cNvSpPr>
          <p:nvPr/>
        </p:nvSpPr>
        <p:spPr bwMode="auto">
          <a:xfrm>
            <a:off x="5754688" y="4933950"/>
            <a:ext cx="741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TMC</a:t>
            </a:r>
          </a:p>
        </p:txBody>
      </p:sp>
      <p:pic>
        <p:nvPicPr>
          <p:cNvPr id="43028" name="Picture 12" descr="C:\Users\Thales\AppData\Local\Microsoft\Windows\Temporary Internet Files\Content.IE5\H7F5RM42\MCj0297715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94488" y="3265488"/>
            <a:ext cx="884237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9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73925" y="3998913"/>
            <a:ext cx="16462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tângulo 28"/>
          <p:cNvSpPr/>
          <p:nvPr/>
        </p:nvSpPr>
        <p:spPr>
          <a:xfrm>
            <a:off x="534988" y="1882775"/>
            <a:ext cx="1816100" cy="955675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 err="1">
                <a:solidFill>
                  <a:schemeClr val="tx1"/>
                </a:solidFill>
                <a:latin typeface="Arial Narrow" pitchFamily="34" charset="0"/>
              </a:rPr>
              <a:t>Sensoreamento</a:t>
            </a:r>
            <a:r>
              <a:rPr lang="pt-BR" sz="2000" b="1" dirty="0">
                <a:solidFill>
                  <a:schemeClr val="tx1"/>
                </a:solidFill>
                <a:latin typeface="Arial Narrow" pitchFamily="34" charset="0"/>
              </a:rPr>
              <a:t> em Rodovias</a:t>
            </a:r>
            <a:endParaRPr lang="pt-BR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534988" y="3468688"/>
            <a:ext cx="1816100" cy="955675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chemeClr val="tx1"/>
                </a:solidFill>
                <a:latin typeface="Arial Narrow" pitchFamily="34" charset="0"/>
              </a:rPr>
              <a:t>Câmeras</a:t>
            </a:r>
            <a:endParaRPr lang="pt-BR" sz="2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534988" y="5108575"/>
            <a:ext cx="1816100" cy="955675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chemeClr val="tx1"/>
                </a:solidFill>
                <a:latin typeface="Arial Narrow" pitchFamily="34" charset="0"/>
              </a:rPr>
              <a:t>Outros </a:t>
            </a:r>
            <a:r>
              <a:rPr lang="pt-BR" sz="2800" b="1" dirty="0" err="1">
                <a:solidFill>
                  <a:schemeClr val="tx1"/>
                </a:solidFill>
                <a:latin typeface="Arial Narrow" pitchFamily="34" charset="0"/>
              </a:rPr>
              <a:t>Sensors</a:t>
            </a:r>
            <a:endParaRPr lang="pt-BR" sz="2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ítulo 29"/>
          <p:cNvSpPr>
            <a:spLocks noGrp="1"/>
          </p:cNvSpPr>
          <p:nvPr>
            <p:ph type="title"/>
          </p:nvPr>
        </p:nvSpPr>
        <p:spPr>
          <a:xfrm>
            <a:off x="1960563" y="204788"/>
            <a:ext cx="5368925" cy="819150"/>
          </a:xfrm>
        </p:spPr>
        <p:txBody>
          <a:bodyPr/>
          <a:lstStyle/>
          <a:p>
            <a:r>
              <a:rPr lang="pt-BR" sz="4000" smtClean="0">
                <a:latin typeface="Aharoni" pitchFamily="2" charset="-79"/>
                <a:cs typeface="Aharoni" pitchFamily="2" charset="-79"/>
              </a:rPr>
              <a:t>Transporte Público</a:t>
            </a:r>
          </a:p>
        </p:txBody>
      </p:sp>
      <p:sp>
        <p:nvSpPr>
          <p:cNvPr id="45058" name="Espaço Reservado para Conteúdo 30"/>
          <p:cNvSpPr>
            <a:spLocks noGrp="1"/>
          </p:cNvSpPr>
          <p:nvPr>
            <p:ph idx="1"/>
          </p:nvPr>
        </p:nvSpPr>
        <p:spPr>
          <a:xfrm>
            <a:off x="26988" y="1239838"/>
            <a:ext cx="4640262" cy="5065712"/>
          </a:xfrm>
          <a:solidFill>
            <a:schemeClr val="bg1">
              <a:alpha val="54901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smtClean="0">
                <a:latin typeface="Calibri" pitchFamily="34" charset="0"/>
                <a:ea typeface="Calibri" pitchFamily="34" charset="0"/>
                <a:cs typeface="Calibri" pitchFamily="34" charset="0"/>
              </a:rPr>
              <a:t>Sistema integrado de cameras, sinais de trânsito, sinalização eletrônica, sensores, etc;</a:t>
            </a:r>
          </a:p>
          <a:p>
            <a:pPr>
              <a:buFont typeface="Wingdings" pitchFamily="2" charset="2"/>
              <a:buChar char="Ø"/>
            </a:pPr>
            <a:r>
              <a:rPr lang="pt-BR" smtClean="0">
                <a:latin typeface="Calibri" pitchFamily="34" charset="0"/>
                <a:ea typeface="Calibri" pitchFamily="34" charset="0"/>
                <a:cs typeface="Calibri" pitchFamily="34" charset="0"/>
              </a:rPr>
              <a:t>Monitoramento automático através de software que reconhece ocorrências. Por exemplo: acidentes, tráfego intenso;</a:t>
            </a:r>
          </a:p>
          <a:p>
            <a:pPr>
              <a:buFont typeface="Wingdings" pitchFamily="2" charset="2"/>
              <a:buChar char="Ø"/>
            </a:pPr>
            <a:r>
              <a:rPr lang="pt-BR" smtClean="0">
                <a:latin typeface="Calibri" pitchFamily="34" charset="0"/>
                <a:ea typeface="Calibri" pitchFamily="34" charset="0"/>
                <a:cs typeface="Calibri" pitchFamily="34" charset="0"/>
              </a:rPr>
              <a:t>Comunicação Integrada (imagem e dados de voz) com a equipe de segurança (policiais, centros médicos, bombeiros);</a:t>
            </a:r>
          </a:p>
        </p:txBody>
      </p:sp>
      <p:pic>
        <p:nvPicPr>
          <p:cNvPr id="45059" name="Picture 16" descr="http://ww2.prefeitura.sp.gov.br/arquivos/secretarias/seguranca_urbana/conselho/0001/monitoramen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3388" y="3817938"/>
            <a:ext cx="32829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CaixaDeTexto 9"/>
          <p:cNvSpPr txBox="1">
            <a:spLocks noChangeArrowheads="1"/>
          </p:cNvSpPr>
          <p:nvPr/>
        </p:nvSpPr>
        <p:spPr bwMode="auto">
          <a:xfrm>
            <a:off x="5597525" y="5870575"/>
            <a:ext cx="2047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>
                <a:solidFill>
                  <a:schemeClr val="bg1"/>
                </a:solidFill>
                <a:latin typeface="Arial Narrow" pitchFamily="34" charset="0"/>
              </a:rPr>
              <a:t>SP Monitoring Central</a:t>
            </a:r>
          </a:p>
        </p:txBody>
      </p:sp>
      <p:pic>
        <p:nvPicPr>
          <p:cNvPr id="45061" name="Picture 18" descr="http://armazemfm.files.wordpress.com/2009/10/ponte_estaiad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7450" y="1241425"/>
            <a:ext cx="2689225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CaixaDeTexto 8"/>
          <p:cNvSpPr txBox="1">
            <a:spLocks noChangeArrowheads="1"/>
          </p:cNvSpPr>
          <p:nvPr/>
        </p:nvSpPr>
        <p:spPr bwMode="auto">
          <a:xfrm>
            <a:off x="5227638" y="1473200"/>
            <a:ext cx="2046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>
                <a:solidFill>
                  <a:schemeClr val="bg1"/>
                </a:solidFill>
                <a:latin typeface="Arial Narrow" pitchFamily="34" charset="0"/>
              </a:rPr>
              <a:t>SP Cable-stayed Bridge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ítulo 29"/>
          <p:cNvSpPr>
            <a:spLocks noGrp="1"/>
          </p:cNvSpPr>
          <p:nvPr>
            <p:ph type="title"/>
          </p:nvPr>
        </p:nvSpPr>
        <p:spPr>
          <a:xfrm>
            <a:off x="1960563" y="204788"/>
            <a:ext cx="5368925" cy="819150"/>
          </a:xfrm>
        </p:spPr>
        <p:txBody>
          <a:bodyPr/>
          <a:lstStyle/>
          <a:p>
            <a:r>
              <a:rPr lang="pt-BR" sz="4000" smtClean="0">
                <a:latin typeface="Aharoni" pitchFamily="2" charset="-79"/>
                <a:cs typeface="Aharoni" pitchFamily="2" charset="-79"/>
              </a:rPr>
              <a:t>Transporte Público</a:t>
            </a:r>
          </a:p>
        </p:txBody>
      </p:sp>
      <p:sp>
        <p:nvSpPr>
          <p:cNvPr id="11267" name="Espaço Reservado para Conteúdo 30"/>
          <p:cNvSpPr>
            <a:spLocks noGrp="1"/>
          </p:cNvSpPr>
          <p:nvPr>
            <p:ph idx="1"/>
          </p:nvPr>
        </p:nvSpPr>
        <p:spPr>
          <a:xfrm>
            <a:off x="160338" y="1239838"/>
            <a:ext cx="4887912" cy="3179762"/>
          </a:xfrm>
          <a:solidFill>
            <a:schemeClr val="bg1">
              <a:alpha val="55000"/>
            </a:schemeClr>
          </a:solidFill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en-US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Organização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do </a:t>
            </a:r>
            <a:r>
              <a:rPr lang="en-US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tráfego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durante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os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eventos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pt-BR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Integração com agentes de segurança pública de cada cidade-sede – Sala de Situação; 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pt-BR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Gerenciamento de transporte terrestre (trens, ônibus e veículos de passeio;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pt-BR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Gerenciamento do transporte aéreo.</a:t>
            </a:r>
          </a:p>
        </p:txBody>
      </p:sp>
      <p:pic>
        <p:nvPicPr>
          <p:cNvPr id="47107" name="Picture 2" descr="http://www.arqhys.com/casas/fotos/Sistema%20inteligente%20de%20transpor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0150" y="2114550"/>
            <a:ext cx="39655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ítulo 29"/>
          <p:cNvSpPr>
            <a:spLocks noGrp="1"/>
          </p:cNvSpPr>
          <p:nvPr>
            <p:ph type="title"/>
          </p:nvPr>
        </p:nvSpPr>
        <p:spPr>
          <a:xfrm>
            <a:off x="1960563" y="204788"/>
            <a:ext cx="5368925" cy="819150"/>
          </a:xfrm>
        </p:spPr>
        <p:txBody>
          <a:bodyPr/>
          <a:lstStyle/>
          <a:p>
            <a:r>
              <a:rPr lang="pt-BR" sz="4000" smtClean="0">
                <a:latin typeface="Aharoni" pitchFamily="2" charset="-79"/>
                <a:cs typeface="Aharoni" pitchFamily="2" charset="-79"/>
              </a:rPr>
              <a:t>Conclusão</a:t>
            </a:r>
          </a:p>
        </p:txBody>
      </p:sp>
      <p:sp>
        <p:nvSpPr>
          <p:cNvPr id="49154" name="Espaço Reservado para Conteúdo 30"/>
          <p:cNvSpPr>
            <a:spLocks noGrp="1"/>
          </p:cNvSpPr>
          <p:nvPr>
            <p:ph idx="1"/>
          </p:nvPr>
        </p:nvSpPr>
        <p:spPr>
          <a:xfrm>
            <a:off x="781050" y="1449388"/>
            <a:ext cx="7486650" cy="3598862"/>
          </a:xfrm>
          <a:solidFill>
            <a:schemeClr val="bg1">
              <a:alpha val="54901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4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Os desafios estão claros, e quanto a  implementação das soluções?</a:t>
            </a:r>
            <a:endParaRPr lang="pt-BR" sz="48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29"/>
          <p:cNvSpPr>
            <a:spLocks noGrp="1"/>
          </p:cNvSpPr>
          <p:nvPr>
            <p:ph type="title"/>
          </p:nvPr>
        </p:nvSpPr>
        <p:spPr>
          <a:xfrm>
            <a:off x="2019300" y="177800"/>
            <a:ext cx="6024563" cy="9286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Conteúdo</a:t>
            </a:r>
          </a:p>
        </p:txBody>
      </p:sp>
      <p:sp>
        <p:nvSpPr>
          <p:cNvPr id="19458" name="Espaço Reservado para Conteúdo 30"/>
          <p:cNvSpPr>
            <a:spLocks noGrp="1"/>
          </p:cNvSpPr>
          <p:nvPr>
            <p:ph idx="1"/>
          </p:nvPr>
        </p:nvSpPr>
        <p:spPr>
          <a:xfrm>
            <a:off x="314325" y="1350963"/>
            <a:ext cx="8529638" cy="4937125"/>
          </a:xfrm>
          <a:solidFill>
            <a:schemeClr val="bg1">
              <a:alpha val="54117"/>
            </a:schemeClr>
          </a:solidFill>
        </p:spPr>
        <p:txBody>
          <a:bodyPr/>
          <a:lstStyle/>
          <a:p>
            <a:pPr marL="514350" indent="-514350">
              <a:buFont typeface="Wingdings 2" pitchFamily="18" charset="2"/>
              <a:buAutoNum type="arabicPeriod"/>
            </a:pPr>
            <a:r>
              <a:rPr lang="pt-BR" sz="2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Introdução;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pt-BR" sz="2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Caracterização de Grandes Eventos;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en-US" sz="2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Impactos nas Cidades-Sede;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en-US" sz="2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Classificação de Grandes Eventos;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en-US" sz="2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Modificações nos Sistemas de Transportes;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en-US" sz="2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Principais Necessidades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pt-BR" sz="2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Cenário Brasileiro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6"/>
          <p:cNvSpPr>
            <a:spLocks noChangeArrowheads="1"/>
          </p:cNvSpPr>
          <p:nvPr/>
        </p:nvSpPr>
        <p:spPr bwMode="auto">
          <a:xfrm>
            <a:off x="2379663" y="5667375"/>
            <a:ext cx="6554787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79965" rIns="0" bIns="0"/>
          <a:lstStyle/>
          <a:p>
            <a:pPr defTabSz="457200" eaLnBrk="0" hangingPunct="0"/>
            <a:r>
              <a:rPr lang="pt-BR" sz="2000">
                <a:solidFill>
                  <a:schemeClr val="bg1"/>
                </a:solidFill>
                <a:ea typeface="MS PGothic" pitchFamily="34" charset="-128"/>
              </a:rPr>
              <a:t>Plano de Contingência a partir do Plano de Ações do CCO para a Copa das Confederações 2013</a:t>
            </a:r>
          </a:p>
        </p:txBody>
      </p:sp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161925" y="5634038"/>
            <a:ext cx="18351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79965" rIns="0" bIns="0"/>
          <a:lstStyle/>
          <a:p>
            <a:pPr defTabSz="457200" eaLnBrk="0" hangingPunct="0"/>
            <a:r>
              <a:rPr lang="pt-BR" sz="1400" i="1">
                <a:solidFill>
                  <a:schemeClr val="bg1"/>
                </a:solidFill>
                <a:ea typeface="MS PGothic" pitchFamily="34" charset="-128"/>
              </a:rPr>
              <a:t>Belo Horizonte</a:t>
            </a:r>
          </a:p>
          <a:p>
            <a:pPr defTabSz="457200" eaLnBrk="0" hangingPunct="0"/>
            <a:r>
              <a:rPr lang="pt-BR" sz="1400" i="1">
                <a:solidFill>
                  <a:schemeClr val="bg1"/>
                </a:solidFill>
                <a:ea typeface="MS PGothic" pitchFamily="34" charset="-128"/>
              </a:rPr>
              <a:t>11 de Junho  de 2013</a:t>
            </a:r>
          </a:p>
        </p:txBody>
      </p:sp>
      <p:sp>
        <p:nvSpPr>
          <p:cNvPr id="51203" name="Rectangle 6"/>
          <p:cNvSpPr>
            <a:spLocks noChangeArrowheads="1"/>
          </p:cNvSpPr>
          <p:nvPr/>
        </p:nvSpPr>
        <p:spPr bwMode="auto">
          <a:xfrm>
            <a:off x="161925" y="98425"/>
            <a:ext cx="65532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79965" rIns="0" bIns="0"/>
          <a:lstStyle/>
          <a:p>
            <a:pPr defTabSz="457200" eaLnBrk="0" hangingPunct="0"/>
            <a:r>
              <a:rPr lang="pt-BR" b="1">
                <a:solidFill>
                  <a:schemeClr val="bg1"/>
                </a:solidFill>
                <a:ea typeface="MS PGothic" pitchFamily="34" charset="-128"/>
              </a:rPr>
              <a:t>Apresentação do Plano de Contingência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5149850" y="0"/>
            <a:ext cx="3994150" cy="904875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49" name="Grupo 41"/>
          <p:cNvGrpSpPr>
            <a:grpSpLocks/>
          </p:cNvGrpSpPr>
          <p:nvPr/>
        </p:nvGrpSpPr>
        <p:grpSpPr bwMode="auto">
          <a:xfrm>
            <a:off x="3175" y="0"/>
            <a:ext cx="9190038" cy="6854825"/>
            <a:chOff x="27297" y="-126103"/>
            <a:chExt cx="9190039" cy="6854696"/>
          </a:xfrm>
        </p:grpSpPr>
        <p:grpSp>
          <p:nvGrpSpPr>
            <p:cNvPr id="53281" name="Grupo 2"/>
            <p:cNvGrpSpPr>
              <a:grpSpLocks/>
            </p:cNvGrpSpPr>
            <p:nvPr/>
          </p:nvGrpSpPr>
          <p:grpSpPr bwMode="auto">
            <a:xfrm>
              <a:off x="27297" y="-126103"/>
              <a:ext cx="9190039" cy="6854696"/>
              <a:chOff x="1" y="-831337"/>
              <a:chExt cx="9190039" cy="6854696"/>
            </a:xfrm>
          </p:grpSpPr>
          <p:pic>
            <p:nvPicPr>
              <p:cNvPr id="53318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 l="12804" t="21663" r="16563" b="33388"/>
              <a:stretch>
                <a:fillRect/>
              </a:stretch>
            </p:blipFill>
            <p:spPr bwMode="auto">
              <a:xfrm>
                <a:off x="2" y="2735127"/>
                <a:ext cx="9190038" cy="3288232"/>
              </a:xfrm>
              <a:prstGeom prst="rect">
                <a:avLst/>
              </a:prstGeom>
              <a:noFill/>
              <a:ln w="28575">
                <a:noFill/>
                <a:prstDash val="sysDot"/>
                <a:miter lim="800000"/>
                <a:headEnd/>
                <a:tailEnd/>
              </a:ln>
            </p:spPr>
          </p:pic>
          <p:pic>
            <p:nvPicPr>
              <p:cNvPr id="53319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 l="12817" t="22688" r="16551" b="6247"/>
              <a:stretch>
                <a:fillRect/>
              </a:stretch>
            </p:blipFill>
            <p:spPr bwMode="auto">
              <a:xfrm>
                <a:off x="1" y="-831337"/>
                <a:ext cx="9190039" cy="5198313"/>
              </a:xfrm>
              <a:prstGeom prst="rect">
                <a:avLst/>
              </a:prstGeom>
              <a:noFill/>
              <a:ln w="28575">
                <a:noFill/>
                <a:prstDash val="sysDot"/>
                <a:miter lim="800000"/>
                <a:headEnd/>
                <a:tailEnd/>
              </a:ln>
            </p:spPr>
          </p:pic>
        </p:grpSp>
        <p:grpSp>
          <p:nvGrpSpPr>
            <p:cNvPr id="53282" name="Grupo 3"/>
            <p:cNvGrpSpPr>
              <a:grpSpLocks/>
            </p:cNvGrpSpPr>
            <p:nvPr/>
          </p:nvGrpSpPr>
          <p:grpSpPr bwMode="auto">
            <a:xfrm>
              <a:off x="1658752" y="5688234"/>
              <a:ext cx="328250" cy="180000"/>
              <a:chOff x="1658752" y="5010296"/>
              <a:chExt cx="328250" cy="180000"/>
            </a:xfrm>
          </p:grpSpPr>
          <p:sp>
            <p:nvSpPr>
              <p:cNvPr id="38" name="Retângulo 37"/>
              <p:cNvSpPr/>
              <p:nvPr/>
            </p:nvSpPr>
            <p:spPr>
              <a:xfrm>
                <a:off x="1698935" y="5010863"/>
                <a:ext cx="287337" cy="179384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pt-BR" sz="1000" b="1" dirty="0">
                    <a:solidFill>
                      <a:schemeClr val="tx1"/>
                    </a:solidFill>
                  </a:rPr>
                  <a:t>1</a:t>
                </a:r>
                <a:endParaRPr lang="pt-BR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Elipse 38"/>
              <p:cNvSpPr/>
              <p:nvPr/>
            </p:nvSpPr>
            <p:spPr>
              <a:xfrm flipH="1">
                <a:off x="1659247" y="5056899"/>
                <a:ext cx="107950" cy="10794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grpSp>
          <p:nvGrpSpPr>
            <p:cNvPr id="53283" name="Grupo 4"/>
            <p:cNvGrpSpPr>
              <a:grpSpLocks/>
            </p:cNvGrpSpPr>
            <p:nvPr/>
          </p:nvGrpSpPr>
          <p:grpSpPr bwMode="auto">
            <a:xfrm>
              <a:off x="1501756" y="4911295"/>
              <a:ext cx="339864" cy="180000"/>
              <a:chOff x="1836877" y="5682061"/>
              <a:chExt cx="339864" cy="180000"/>
            </a:xfrm>
          </p:grpSpPr>
          <p:sp>
            <p:nvSpPr>
              <p:cNvPr id="36" name="Retângulo 35"/>
              <p:cNvSpPr/>
              <p:nvPr/>
            </p:nvSpPr>
            <p:spPr>
              <a:xfrm>
                <a:off x="1889593" y="5681706"/>
                <a:ext cx="287338" cy="180972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pt-BR" sz="1000" b="1" dirty="0">
                    <a:solidFill>
                      <a:schemeClr val="tx1"/>
                    </a:solidFill>
                  </a:rPr>
                  <a:t>2</a:t>
                </a:r>
                <a:endParaRPr lang="pt-BR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Elipse 36"/>
              <p:cNvSpPr/>
              <p:nvPr/>
            </p:nvSpPr>
            <p:spPr>
              <a:xfrm flipH="1">
                <a:off x="1837206" y="5721392"/>
                <a:ext cx="107950" cy="10953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grpSp>
          <p:nvGrpSpPr>
            <p:cNvPr id="53284" name="Grupo 5"/>
            <p:cNvGrpSpPr>
              <a:grpSpLocks/>
            </p:cNvGrpSpPr>
            <p:nvPr/>
          </p:nvGrpSpPr>
          <p:grpSpPr bwMode="auto">
            <a:xfrm>
              <a:off x="1626920" y="4323455"/>
              <a:ext cx="339864" cy="180000"/>
              <a:chOff x="1836877" y="5682061"/>
              <a:chExt cx="339864" cy="180000"/>
            </a:xfrm>
          </p:grpSpPr>
          <p:sp>
            <p:nvSpPr>
              <p:cNvPr id="34" name="Retângulo 33"/>
              <p:cNvSpPr/>
              <p:nvPr/>
            </p:nvSpPr>
            <p:spPr>
              <a:xfrm>
                <a:off x="1889842" y="5682182"/>
                <a:ext cx="287337" cy="179384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pt-BR" sz="1000" b="1" dirty="0">
                    <a:solidFill>
                      <a:schemeClr val="tx1"/>
                    </a:solidFill>
                  </a:rPr>
                  <a:t>3</a:t>
                </a:r>
                <a:endParaRPr lang="pt-BR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Elipse 34"/>
              <p:cNvSpPr/>
              <p:nvPr/>
            </p:nvSpPr>
            <p:spPr>
              <a:xfrm flipH="1">
                <a:off x="1837454" y="5721868"/>
                <a:ext cx="107950" cy="10794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grpSp>
          <p:nvGrpSpPr>
            <p:cNvPr id="53285" name="Grupo 6"/>
            <p:cNvGrpSpPr>
              <a:grpSpLocks/>
            </p:cNvGrpSpPr>
            <p:nvPr/>
          </p:nvGrpSpPr>
          <p:grpSpPr bwMode="auto">
            <a:xfrm>
              <a:off x="1447094" y="2455181"/>
              <a:ext cx="353860" cy="180000"/>
              <a:chOff x="1591017" y="5682061"/>
              <a:chExt cx="353860" cy="180000"/>
            </a:xfrm>
          </p:grpSpPr>
          <p:sp>
            <p:nvSpPr>
              <p:cNvPr id="32" name="Retângulo 31"/>
              <p:cNvSpPr/>
              <p:nvPr/>
            </p:nvSpPr>
            <p:spPr>
              <a:xfrm>
                <a:off x="1590445" y="5682003"/>
                <a:ext cx="287338" cy="179385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>
                  <a:defRPr/>
                </a:pPr>
                <a:r>
                  <a:rPr lang="pt-BR" sz="1000" b="1" dirty="0">
                    <a:solidFill>
                      <a:schemeClr val="tx1"/>
                    </a:solidFill>
                  </a:rPr>
                  <a:t>4</a:t>
                </a:r>
                <a:endParaRPr lang="pt-BR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Elipse 32"/>
              <p:cNvSpPr/>
              <p:nvPr/>
            </p:nvSpPr>
            <p:spPr>
              <a:xfrm flipH="1">
                <a:off x="1836508" y="5721690"/>
                <a:ext cx="107950" cy="10794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grpSp>
          <p:nvGrpSpPr>
            <p:cNvPr id="53286" name="Grupo 7"/>
            <p:cNvGrpSpPr>
              <a:grpSpLocks/>
            </p:cNvGrpSpPr>
            <p:nvPr/>
          </p:nvGrpSpPr>
          <p:grpSpPr bwMode="auto">
            <a:xfrm>
              <a:off x="2018277" y="2405282"/>
              <a:ext cx="339864" cy="180000"/>
              <a:chOff x="1836877" y="5682061"/>
              <a:chExt cx="339864" cy="180000"/>
            </a:xfrm>
          </p:grpSpPr>
          <p:sp>
            <p:nvSpPr>
              <p:cNvPr id="30" name="Retângulo 29"/>
              <p:cNvSpPr/>
              <p:nvPr/>
            </p:nvSpPr>
            <p:spPr>
              <a:xfrm>
                <a:off x="1889010" y="5682691"/>
                <a:ext cx="287337" cy="179384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pt-BR" sz="1000" b="1" dirty="0">
                    <a:solidFill>
                      <a:schemeClr val="tx1"/>
                    </a:solidFill>
                  </a:rPr>
                  <a:t>5</a:t>
                </a:r>
                <a:endParaRPr lang="pt-BR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Elipse 30"/>
              <p:cNvSpPr/>
              <p:nvPr/>
            </p:nvSpPr>
            <p:spPr>
              <a:xfrm flipH="1">
                <a:off x="1836622" y="5722377"/>
                <a:ext cx="107950" cy="10794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grpSp>
          <p:nvGrpSpPr>
            <p:cNvPr id="53287" name="Grupo 8"/>
            <p:cNvGrpSpPr>
              <a:grpSpLocks/>
            </p:cNvGrpSpPr>
            <p:nvPr/>
          </p:nvGrpSpPr>
          <p:grpSpPr bwMode="auto">
            <a:xfrm>
              <a:off x="1944877" y="1940994"/>
              <a:ext cx="339864" cy="180000"/>
              <a:chOff x="1836877" y="5682061"/>
              <a:chExt cx="339864" cy="180000"/>
            </a:xfrm>
          </p:grpSpPr>
          <p:sp>
            <p:nvSpPr>
              <p:cNvPr id="28" name="Retângulo 27"/>
              <p:cNvSpPr/>
              <p:nvPr/>
            </p:nvSpPr>
            <p:spPr>
              <a:xfrm>
                <a:off x="1889385" y="5681850"/>
                <a:ext cx="287337" cy="180972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pt-BR" sz="1000" b="1" dirty="0">
                    <a:solidFill>
                      <a:schemeClr val="tx1"/>
                    </a:solidFill>
                  </a:rPr>
                  <a:t>6</a:t>
                </a:r>
                <a:endParaRPr lang="pt-BR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Elipse 28"/>
              <p:cNvSpPr/>
              <p:nvPr/>
            </p:nvSpPr>
            <p:spPr>
              <a:xfrm flipH="1">
                <a:off x="1836997" y="5721537"/>
                <a:ext cx="107950" cy="109535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grpSp>
          <p:nvGrpSpPr>
            <p:cNvPr id="53288" name="Grupo 9"/>
            <p:cNvGrpSpPr>
              <a:grpSpLocks/>
            </p:cNvGrpSpPr>
            <p:nvPr/>
          </p:nvGrpSpPr>
          <p:grpSpPr bwMode="auto">
            <a:xfrm>
              <a:off x="5383882" y="1152822"/>
              <a:ext cx="339864" cy="180000"/>
              <a:chOff x="1836877" y="5682061"/>
              <a:chExt cx="339864" cy="180000"/>
            </a:xfrm>
          </p:grpSpPr>
          <p:sp>
            <p:nvSpPr>
              <p:cNvPr id="26" name="Retângulo 25"/>
              <p:cNvSpPr/>
              <p:nvPr/>
            </p:nvSpPr>
            <p:spPr>
              <a:xfrm>
                <a:off x="1888906" y="5682637"/>
                <a:ext cx="287337" cy="179385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pt-BR" sz="1000" b="1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27" name="Elipse 26"/>
              <p:cNvSpPr/>
              <p:nvPr/>
            </p:nvSpPr>
            <p:spPr>
              <a:xfrm flipH="1">
                <a:off x="1836518" y="5722324"/>
                <a:ext cx="107950" cy="10794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grpSp>
          <p:nvGrpSpPr>
            <p:cNvPr id="53289" name="Grupo 10"/>
            <p:cNvGrpSpPr>
              <a:grpSpLocks/>
            </p:cNvGrpSpPr>
            <p:nvPr/>
          </p:nvGrpSpPr>
          <p:grpSpPr bwMode="auto">
            <a:xfrm>
              <a:off x="5072055" y="1494426"/>
              <a:ext cx="311328" cy="180000"/>
              <a:chOff x="1633549" y="5682061"/>
              <a:chExt cx="311328" cy="180000"/>
            </a:xfrm>
          </p:grpSpPr>
          <p:sp>
            <p:nvSpPr>
              <p:cNvPr id="24" name="Retângulo 23"/>
              <p:cNvSpPr/>
              <p:nvPr/>
            </p:nvSpPr>
            <p:spPr>
              <a:xfrm>
                <a:off x="1633867" y="5682340"/>
                <a:ext cx="287338" cy="179384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pt-BR" sz="1000" b="1" dirty="0">
                    <a:solidFill>
                      <a:schemeClr val="tx1"/>
                    </a:solidFill>
                  </a:rPr>
                  <a:t>7</a:t>
                </a:r>
                <a:endParaRPr lang="pt-BR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Elipse 24"/>
              <p:cNvSpPr/>
              <p:nvPr/>
            </p:nvSpPr>
            <p:spPr>
              <a:xfrm flipH="1">
                <a:off x="1837067" y="5722026"/>
                <a:ext cx="107950" cy="10794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grpSp>
          <p:nvGrpSpPr>
            <p:cNvPr id="53290" name="Grupo 11"/>
            <p:cNvGrpSpPr>
              <a:grpSpLocks/>
            </p:cNvGrpSpPr>
            <p:nvPr/>
          </p:nvGrpSpPr>
          <p:grpSpPr bwMode="auto">
            <a:xfrm>
              <a:off x="5407955" y="1462527"/>
              <a:ext cx="339864" cy="180000"/>
              <a:chOff x="1830356" y="5558076"/>
              <a:chExt cx="339864" cy="180000"/>
            </a:xfrm>
          </p:grpSpPr>
          <p:sp>
            <p:nvSpPr>
              <p:cNvPr id="22" name="Retângulo 21"/>
              <p:cNvSpPr/>
              <p:nvPr/>
            </p:nvSpPr>
            <p:spPr>
              <a:xfrm>
                <a:off x="1882124" y="5558504"/>
                <a:ext cx="287338" cy="179384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pt-BR" sz="1000" b="1" dirty="0">
                    <a:solidFill>
                      <a:schemeClr val="tx1"/>
                    </a:solidFill>
                  </a:rPr>
                  <a:t>8</a:t>
                </a:r>
                <a:endParaRPr lang="pt-BR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Elipse 22"/>
              <p:cNvSpPr/>
              <p:nvPr/>
            </p:nvSpPr>
            <p:spPr>
              <a:xfrm flipH="1">
                <a:off x="1829737" y="5598190"/>
                <a:ext cx="107950" cy="10794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grpSp>
          <p:nvGrpSpPr>
            <p:cNvPr id="53291" name="Grupo 12"/>
            <p:cNvGrpSpPr>
              <a:grpSpLocks/>
            </p:cNvGrpSpPr>
            <p:nvPr/>
          </p:nvGrpSpPr>
          <p:grpSpPr bwMode="auto">
            <a:xfrm>
              <a:off x="5254117" y="2474016"/>
              <a:ext cx="464223" cy="256005"/>
              <a:chOff x="1480654" y="5660795"/>
              <a:chExt cx="464223" cy="256005"/>
            </a:xfrm>
          </p:grpSpPr>
          <p:sp>
            <p:nvSpPr>
              <p:cNvPr id="20" name="Retângulo 19"/>
              <p:cNvSpPr/>
              <p:nvPr/>
            </p:nvSpPr>
            <p:spPr>
              <a:xfrm>
                <a:off x="1479885" y="5660952"/>
                <a:ext cx="409575" cy="255583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>
                  <a:defRPr/>
                </a:pPr>
                <a:r>
                  <a:rPr lang="pt-BR" sz="1000" b="1" dirty="0">
                    <a:solidFill>
                      <a:schemeClr val="tx1"/>
                    </a:solidFill>
                  </a:rPr>
                  <a:t>10</a:t>
                </a:r>
                <a:endParaRPr lang="pt-BR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Elipse 20"/>
              <p:cNvSpPr/>
              <p:nvPr/>
            </p:nvSpPr>
            <p:spPr>
              <a:xfrm flipH="1">
                <a:off x="1837073" y="5722864"/>
                <a:ext cx="107950" cy="10794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grpSp>
          <p:nvGrpSpPr>
            <p:cNvPr id="53292" name="Grupo 13"/>
            <p:cNvGrpSpPr>
              <a:grpSpLocks/>
            </p:cNvGrpSpPr>
            <p:nvPr/>
          </p:nvGrpSpPr>
          <p:grpSpPr bwMode="auto">
            <a:xfrm>
              <a:off x="4903071" y="4247450"/>
              <a:ext cx="496122" cy="256005"/>
              <a:chOff x="2348808" y="5112074"/>
              <a:chExt cx="496122" cy="256005"/>
            </a:xfrm>
          </p:grpSpPr>
          <p:sp>
            <p:nvSpPr>
              <p:cNvPr id="18" name="Retângulo 17"/>
              <p:cNvSpPr/>
              <p:nvPr/>
            </p:nvSpPr>
            <p:spPr>
              <a:xfrm>
                <a:off x="2348248" y="5112002"/>
                <a:ext cx="409575" cy="255582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>
                  <a:defRPr/>
                </a:pPr>
                <a:r>
                  <a:rPr lang="pt-BR" sz="1000" b="1" dirty="0">
                    <a:solidFill>
                      <a:schemeClr val="tx1"/>
                    </a:solidFill>
                  </a:rPr>
                  <a:t>11</a:t>
                </a:r>
                <a:endParaRPr lang="pt-BR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Elipse 18"/>
              <p:cNvSpPr/>
              <p:nvPr/>
            </p:nvSpPr>
            <p:spPr>
              <a:xfrm flipH="1">
                <a:off x="2737185" y="5142163"/>
                <a:ext cx="107950" cy="10636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grpSp>
          <p:nvGrpSpPr>
            <p:cNvPr id="53293" name="Grupo 14"/>
            <p:cNvGrpSpPr>
              <a:grpSpLocks/>
            </p:cNvGrpSpPr>
            <p:nvPr/>
          </p:nvGrpSpPr>
          <p:grpSpPr bwMode="auto">
            <a:xfrm>
              <a:off x="4069016" y="4749763"/>
              <a:ext cx="464223" cy="256005"/>
              <a:chOff x="2295643" y="5154606"/>
              <a:chExt cx="464223" cy="256005"/>
            </a:xfrm>
          </p:grpSpPr>
          <p:sp>
            <p:nvSpPr>
              <p:cNvPr id="16" name="Retângulo 15"/>
              <p:cNvSpPr/>
              <p:nvPr/>
            </p:nvSpPr>
            <p:spPr>
              <a:xfrm>
                <a:off x="2295699" y="5153861"/>
                <a:ext cx="407988" cy="257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>
                  <a:defRPr/>
                </a:pPr>
                <a:r>
                  <a:rPr lang="pt-BR" sz="1000" b="1" dirty="0">
                    <a:solidFill>
                      <a:schemeClr val="tx1"/>
                    </a:solidFill>
                  </a:rPr>
                  <a:t>12</a:t>
                </a:r>
                <a:endParaRPr lang="pt-BR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Elipse 16"/>
              <p:cNvSpPr/>
              <p:nvPr/>
            </p:nvSpPr>
            <p:spPr>
              <a:xfrm flipH="1">
                <a:off x="2651299" y="5215772"/>
                <a:ext cx="107950" cy="10794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</p:grpSp>
      <p:grpSp>
        <p:nvGrpSpPr>
          <p:cNvPr id="47" name="Grupo 72"/>
          <p:cNvGrpSpPr>
            <a:grpSpLocks/>
          </p:cNvGrpSpPr>
          <p:nvPr/>
        </p:nvGrpSpPr>
        <p:grpSpPr bwMode="auto">
          <a:xfrm>
            <a:off x="2003425" y="741363"/>
            <a:ext cx="1417638" cy="717550"/>
            <a:chOff x="1658075" y="732983"/>
            <a:chExt cx="1417813" cy="717854"/>
          </a:xfrm>
        </p:grpSpPr>
        <p:sp>
          <p:nvSpPr>
            <p:cNvPr id="43" name="Seta para baixo 42"/>
            <p:cNvSpPr/>
            <p:nvPr/>
          </p:nvSpPr>
          <p:spPr>
            <a:xfrm>
              <a:off x="2256637" y="1083969"/>
              <a:ext cx="220689" cy="366868"/>
            </a:xfrm>
            <a:prstGeom prst="downArrow">
              <a:avLst/>
            </a:prstGeom>
            <a:solidFill>
              <a:srgbClr val="CC9900"/>
            </a:solidFill>
            <a:ln>
              <a:solidFill>
                <a:srgbClr val="CC99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400" b="1">
                <a:solidFill>
                  <a:schemeClr val="tx1"/>
                </a:solidFill>
              </a:endParaRPr>
            </a:p>
          </p:txBody>
        </p:sp>
        <p:sp>
          <p:nvSpPr>
            <p:cNvPr id="45" name="Retângulo 44"/>
            <p:cNvSpPr/>
            <p:nvPr/>
          </p:nvSpPr>
          <p:spPr>
            <a:xfrm>
              <a:off x="1658075" y="732983"/>
              <a:ext cx="1417813" cy="37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C99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BR" sz="1100" b="1" dirty="0" smtClean="0">
                  <a:solidFill>
                    <a:schemeClr val="tx1"/>
                  </a:solidFill>
                </a:rPr>
                <a:t>TÁXI</a:t>
              </a:r>
            </a:p>
            <a:p>
              <a:pPr algn="ctr">
                <a:defRPr/>
              </a:pPr>
              <a:r>
                <a:rPr lang="pt-BR" sz="1100" b="1" dirty="0" smtClean="0">
                  <a:solidFill>
                    <a:schemeClr val="tx1"/>
                  </a:solidFill>
                </a:rPr>
                <a:t>Palmeiras</a:t>
              </a:r>
              <a:endParaRPr lang="pt-BR" sz="11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Grupo 73"/>
          <p:cNvGrpSpPr>
            <a:grpSpLocks/>
          </p:cNvGrpSpPr>
          <p:nvPr/>
        </p:nvGrpSpPr>
        <p:grpSpPr bwMode="auto">
          <a:xfrm>
            <a:off x="3768725" y="565150"/>
            <a:ext cx="1419225" cy="952500"/>
            <a:chOff x="3764604" y="681304"/>
            <a:chExt cx="1417813" cy="953034"/>
          </a:xfrm>
        </p:grpSpPr>
        <p:sp>
          <p:nvSpPr>
            <p:cNvPr id="46" name="Seta para baixo 45"/>
            <p:cNvSpPr/>
            <p:nvPr/>
          </p:nvSpPr>
          <p:spPr>
            <a:xfrm>
              <a:off x="4368840" y="1064106"/>
              <a:ext cx="260091" cy="570232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48" name="Retângulo 47"/>
            <p:cNvSpPr/>
            <p:nvPr/>
          </p:nvSpPr>
          <p:spPr>
            <a:xfrm>
              <a:off x="3764604" y="681304"/>
              <a:ext cx="1417813" cy="3732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BR" sz="1000" b="1" dirty="0">
                  <a:solidFill>
                    <a:schemeClr val="tx1"/>
                  </a:solidFill>
                </a:rPr>
                <a:t>TERMINAL COPA</a:t>
              </a:r>
            </a:p>
            <a:p>
              <a:pPr algn="ctr">
                <a:defRPr/>
              </a:pPr>
              <a:r>
                <a:rPr lang="pt-BR" sz="1000" dirty="0" smtClean="0">
                  <a:solidFill>
                    <a:schemeClr val="tx1"/>
                  </a:solidFill>
                </a:rPr>
                <a:t>Dias </a:t>
              </a:r>
              <a:r>
                <a:rPr lang="pt-BR" sz="1000" dirty="0">
                  <a:solidFill>
                    <a:schemeClr val="tx1"/>
                  </a:solidFill>
                </a:rPr>
                <a:t>Bicalho</a:t>
              </a:r>
            </a:p>
          </p:txBody>
        </p:sp>
      </p:grpSp>
      <p:cxnSp>
        <p:nvCxnSpPr>
          <p:cNvPr id="50" name="Conector reto 49"/>
          <p:cNvCxnSpPr/>
          <p:nvPr/>
        </p:nvCxnSpPr>
        <p:spPr>
          <a:xfrm flipV="1">
            <a:off x="2706688" y="1589088"/>
            <a:ext cx="0" cy="246062"/>
          </a:xfrm>
          <a:prstGeom prst="line">
            <a:avLst/>
          </a:prstGeom>
          <a:ln w="57150">
            <a:solidFill>
              <a:srgbClr val="CC99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 flipV="1">
            <a:off x="3284538" y="1370013"/>
            <a:ext cx="1763712" cy="65405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upo 69"/>
          <p:cNvGrpSpPr>
            <a:grpSpLocks/>
          </p:cNvGrpSpPr>
          <p:nvPr/>
        </p:nvGrpSpPr>
        <p:grpSpPr bwMode="auto">
          <a:xfrm>
            <a:off x="150813" y="5440363"/>
            <a:ext cx="1179512" cy="698500"/>
            <a:chOff x="69623" y="3440361"/>
            <a:chExt cx="1180393" cy="697529"/>
          </a:xfrm>
        </p:grpSpPr>
        <p:sp>
          <p:nvSpPr>
            <p:cNvPr id="59" name="Seta para baixo 58"/>
            <p:cNvSpPr/>
            <p:nvPr/>
          </p:nvSpPr>
          <p:spPr>
            <a:xfrm rot="18900000">
              <a:off x="908449" y="3679740"/>
              <a:ext cx="262133" cy="458150"/>
            </a:xfrm>
            <a:prstGeom prst="downArrow">
              <a:avLst/>
            </a:prstGeom>
            <a:solidFill>
              <a:srgbClr val="CC9900"/>
            </a:solidFill>
            <a:ln>
              <a:solidFill>
                <a:srgbClr val="CC990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400" b="1">
                <a:solidFill>
                  <a:schemeClr val="tx1"/>
                </a:solidFill>
              </a:endParaRPr>
            </a:p>
          </p:txBody>
        </p:sp>
        <p:sp>
          <p:nvSpPr>
            <p:cNvPr id="60" name="Retângulo 59"/>
            <p:cNvSpPr/>
            <p:nvPr/>
          </p:nvSpPr>
          <p:spPr>
            <a:xfrm>
              <a:off x="69623" y="3440361"/>
              <a:ext cx="1180393" cy="3725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C99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BR" sz="1100" b="1" dirty="0" smtClean="0">
                  <a:solidFill>
                    <a:schemeClr val="tx1"/>
                  </a:solidFill>
                </a:rPr>
                <a:t>TÁXI</a:t>
              </a:r>
            </a:p>
            <a:p>
              <a:pPr algn="ctr">
                <a:defRPr/>
              </a:pPr>
              <a:r>
                <a:rPr lang="pt-BR" sz="1100" b="1" dirty="0" smtClean="0">
                  <a:solidFill>
                    <a:schemeClr val="tx1"/>
                  </a:solidFill>
                </a:rPr>
                <a:t>Usiminas</a:t>
              </a:r>
              <a:endParaRPr lang="pt-BR" sz="11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69" name="Conector reto 68"/>
          <p:cNvCxnSpPr/>
          <p:nvPr/>
        </p:nvCxnSpPr>
        <p:spPr>
          <a:xfrm flipV="1">
            <a:off x="1169988" y="2944813"/>
            <a:ext cx="0" cy="685800"/>
          </a:xfrm>
          <a:prstGeom prst="line">
            <a:avLst/>
          </a:prstGeom>
          <a:ln w="57150">
            <a:solidFill>
              <a:srgbClr val="800080">
                <a:alpha val="35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tângulo 74"/>
          <p:cNvSpPr/>
          <p:nvPr/>
        </p:nvSpPr>
        <p:spPr>
          <a:xfrm>
            <a:off x="7092950" y="153988"/>
            <a:ext cx="1989138" cy="5984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b="1" dirty="0">
                <a:solidFill>
                  <a:schemeClr val="tx1"/>
                </a:solidFill>
              </a:rPr>
              <a:t>Localização dos </a:t>
            </a:r>
            <a:r>
              <a:rPr lang="pt-BR" sz="1200" b="1" dirty="0">
                <a:solidFill>
                  <a:schemeClr val="tx1"/>
                </a:solidFill>
              </a:rPr>
              <a:t>Serviços</a:t>
            </a:r>
          </a:p>
          <a:p>
            <a:pPr algn="ctr">
              <a:defRPr/>
            </a:pPr>
            <a:r>
              <a:rPr lang="pt-BR" sz="1200" b="1" dirty="0" err="1">
                <a:solidFill>
                  <a:schemeClr val="tx1"/>
                </a:solidFill>
              </a:rPr>
              <a:t>MIneirão</a:t>
            </a:r>
            <a:endParaRPr lang="pt-BR" sz="1200" b="1" dirty="0">
              <a:solidFill>
                <a:schemeClr val="tx1"/>
              </a:solidFill>
            </a:endParaRPr>
          </a:p>
        </p:txBody>
      </p:sp>
      <p:cxnSp>
        <p:nvCxnSpPr>
          <p:cNvPr id="44" name="Conector reto 43"/>
          <p:cNvCxnSpPr/>
          <p:nvPr/>
        </p:nvCxnSpPr>
        <p:spPr>
          <a:xfrm>
            <a:off x="5467350" y="1943100"/>
            <a:ext cx="350838" cy="1001713"/>
          </a:xfrm>
          <a:prstGeom prst="line">
            <a:avLst/>
          </a:prstGeom>
          <a:noFill/>
          <a:ln w="57150">
            <a:solidFill>
              <a:srgbClr val="009900"/>
            </a:solidFill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52" name="Grupo 65"/>
          <p:cNvGrpSpPr>
            <a:grpSpLocks/>
          </p:cNvGrpSpPr>
          <p:nvPr/>
        </p:nvGrpSpPr>
        <p:grpSpPr bwMode="auto">
          <a:xfrm>
            <a:off x="5630863" y="2092325"/>
            <a:ext cx="1887537" cy="373063"/>
            <a:chOff x="-320692" y="2981480"/>
            <a:chExt cx="1887620" cy="373136"/>
          </a:xfrm>
        </p:grpSpPr>
        <p:sp>
          <p:nvSpPr>
            <p:cNvPr id="68" name="Seta para baixo 67"/>
            <p:cNvSpPr/>
            <p:nvPr/>
          </p:nvSpPr>
          <p:spPr>
            <a:xfrm rot="16200000" flipV="1">
              <a:off x="-208787" y="2941027"/>
              <a:ext cx="254050" cy="477858"/>
            </a:xfrm>
            <a:prstGeom prst="downArrow">
              <a:avLst/>
            </a:prstGeom>
            <a:solidFill>
              <a:srgbClr val="339933"/>
            </a:solidFill>
            <a:ln>
              <a:solidFill>
                <a:srgbClr val="009900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76" name="Retângulo 75"/>
            <p:cNvSpPr/>
            <p:nvPr/>
          </p:nvSpPr>
          <p:spPr>
            <a:xfrm>
              <a:off x="168280" y="2981480"/>
              <a:ext cx="1398648" cy="3731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99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000" b="1" dirty="0">
                  <a:solidFill>
                    <a:schemeClr val="tx1"/>
                  </a:solidFill>
                </a:rPr>
                <a:t>SERVIÇO REGULAR</a:t>
              </a:r>
              <a:endParaRPr lang="pt-BR" sz="1000" b="1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pt-BR" sz="1000" dirty="0">
                  <a:solidFill>
                    <a:schemeClr val="tx1"/>
                  </a:solidFill>
                </a:rPr>
                <a:t>Antônio Carlos</a:t>
              </a:r>
              <a:endParaRPr lang="pt-BR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Grupo 76"/>
          <p:cNvGrpSpPr>
            <a:grpSpLocks/>
          </p:cNvGrpSpPr>
          <p:nvPr/>
        </p:nvGrpSpPr>
        <p:grpSpPr bwMode="auto">
          <a:xfrm>
            <a:off x="2146300" y="5094288"/>
            <a:ext cx="1485900" cy="373062"/>
            <a:chOff x="-236815" y="3440361"/>
            <a:chExt cx="1486831" cy="373136"/>
          </a:xfrm>
        </p:grpSpPr>
        <p:sp>
          <p:nvSpPr>
            <p:cNvPr id="78" name="Seta para baixo 77"/>
            <p:cNvSpPr/>
            <p:nvPr/>
          </p:nvSpPr>
          <p:spPr>
            <a:xfrm rot="16200000" flipV="1">
              <a:off x="-204995" y="3481581"/>
              <a:ext cx="231821" cy="295460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79" name="Retângulo 78"/>
            <p:cNvSpPr/>
            <p:nvPr/>
          </p:nvSpPr>
          <p:spPr>
            <a:xfrm>
              <a:off x="69765" y="3440361"/>
              <a:ext cx="1180251" cy="373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BR" sz="1000" b="1" dirty="0">
                  <a:solidFill>
                    <a:schemeClr val="tx1"/>
                  </a:solidFill>
                </a:rPr>
                <a:t>TERMINAL COPA</a:t>
              </a:r>
            </a:p>
            <a:p>
              <a:pPr algn="ctr">
                <a:defRPr/>
              </a:pPr>
              <a:r>
                <a:rPr lang="pt-BR" sz="1000" dirty="0" smtClean="0">
                  <a:solidFill>
                    <a:schemeClr val="tx1"/>
                  </a:solidFill>
                </a:rPr>
                <a:t>UFMG</a:t>
              </a:r>
              <a:endParaRPr lang="pt-BR" sz="1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71" name="Conector reto 70"/>
          <p:cNvCxnSpPr/>
          <p:nvPr/>
        </p:nvCxnSpPr>
        <p:spPr>
          <a:xfrm flipV="1">
            <a:off x="1385888" y="2855913"/>
            <a:ext cx="0" cy="685800"/>
          </a:xfrm>
          <a:prstGeom prst="line">
            <a:avLst/>
          </a:prstGeom>
          <a:ln w="57150">
            <a:solidFill>
              <a:srgbClr val="800080">
                <a:alpha val="35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upo 46"/>
          <p:cNvGrpSpPr>
            <a:grpSpLocks/>
          </p:cNvGrpSpPr>
          <p:nvPr/>
        </p:nvGrpSpPr>
        <p:grpSpPr bwMode="auto">
          <a:xfrm>
            <a:off x="687388" y="2141538"/>
            <a:ext cx="1181100" cy="757237"/>
            <a:chOff x="154034" y="2162247"/>
            <a:chExt cx="1180393" cy="757818"/>
          </a:xfrm>
        </p:grpSpPr>
        <p:sp>
          <p:nvSpPr>
            <p:cNvPr id="65" name="Retângulo 64"/>
            <p:cNvSpPr/>
            <p:nvPr/>
          </p:nvSpPr>
          <p:spPr>
            <a:xfrm>
              <a:off x="154034" y="2162247"/>
              <a:ext cx="1180393" cy="3733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800080">
                  <a:alpha val="35000"/>
                </a:srgbClr>
              </a:solidFill>
            </a:ln>
            <a:effectLst>
              <a:outerShdw blurRad="50800" dist="38100" dir="5400000" algn="t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000" b="1" dirty="0">
                  <a:solidFill>
                    <a:schemeClr val="tx1"/>
                  </a:solidFill>
                </a:rPr>
                <a:t>VEÍCULOS FRETADOS</a:t>
              </a:r>
              <a:endParaRPr lang="pt-BR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81" name="Seta para baixo 80"/>
            <p:cNvSpPr/>
            <p:nvPr/>
          </p:nvSpPr>
          <p:spPr>
            <a:xfrm>
              <a:off x="633172" y="2553072"/>
              <a:ext cx="222117" cy="366993"/>
            </a:xfrm>
            <a:prstGeom prst="downArrow">
              <a:avLst/>
            </a:prstGeom>
            <a:solidFill>
              <a:srgbClr val="800080"/>
            </a:solidFill>
            <a:ln>
              <a:solidFill>
                <a:srgbClr val="800080">
                  <a:alpha val="35000"/>
                </a:srgb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tx1"/>
                </a:solidFill>
              </a:endParaRPr>
            </a:p>
          </p:txBody>
        </p:sp>
      </p:grpSp>
      <p:sp>
        <p:nvSpPr>
          <p:cNvPr id="2" name="Forma livre 1"/>
          <p:cNvSpPr/>
          <p:nvPr/>
        </p:nvSpPr>
        <p:spPr bwMode="auto">
          <a:xfrm>
            <a:off x="1762125" y="4948238"/>
            <a:ext cx="671513" cy="955675"/>
          </a:xfrm>
          <a:custGeom>
            <a:avLst/>
            <a:gdLst>
              <a:gd name="connsiteX0" fmla="*/ 0 w 524436"/>
              <a:gd name="connsiteY0" fmla="*/ 685800 h 685800"/>
              <a:gd name="connsiteX1" fmla="*/ 147918 w 524436"/>
              <a:gd name="connsiteY1" fmla="*/ 268941 h 685800"/>
              <a:gd name="connsiteX2" fmla="*/ 524436 w 524436"/>
              <a:gd name="connsiteY2" fmla="*/ 0 h 685800"/>
              <a:gd name="connsiteX0" fmla="*/ 0 w 524436"/>
              <a:gd name="connsiteY0" fmla="*/ 685800 h 685800"/>
              <a:gd name="connsiteX1" fmla="*/ 26893 w 524436"/>
              <a:gd name="connsiteY1" fmla="*/ 497541 h 685800"/>
              <a:gd name="connsiteX2" fmla="*/ 147918 w 524436"/>
              <a:gd name="connsiteY2" fmla="*/ 268941 h 685800"/>
              <a:gd name="connsiteX3" fmla="*/ 524436 w 524436"/>
              <a:gd name="connsiteY3" fmla="*/ 0 h 685800"/>
              <a:gd name="connsiteX0" fmla="*/ 0 w 779930"/>
              <a:gd name="connsiteY0" fmla="*/ 981635 h 981635"/>
              <a:gd name="connsiteX1" fmla="*/ 282387 w 779930"/>
              <a:gd name="connsiteY1" fmla="*/ 497541 h 981635"/>
              <a:gd name="connsiteX2" fmla="*/ 403412 w 779930"/>
              <a:gd name="connsiteY2" fmla="*/ 268941 h 981635"/>
              <a:gd name="connsiteX3" fmla="*/ 779930 w 779930"/>
              <a:gd name="connsiteY3" fmla="*/ 0 h 981635"/>
              <a:gd name="connsiteX0" fmla="*/ 0 w 779930"/>
              <a:gd name="connsiteY0" fmla="*/ 981635 h 981635"/>
              <a:gd name="connsiteX1" fmla="*/ 242046 w 779930"/>
              <a:gd name="connsiteY1" fmla="*/ 699247 h 981635"/>
              <a:gd name="connsiteX2" fmla="*/ 403412 w 779930"/>
              <a:gd name="connsiteY2" fmla="*/ 268941 h 981635"/>
              <a:gd name="connsiteX3" fmla="*/ 779930 w 779930"/>
              <a:gd name="connsiteY3" fmla="*/ 0 h 981635"/>
              <a:gd name="connsiteX0" fmla="*/ 0 w 726142"/>
              <a:gd name="connsiteY0" fmla="*/ 954741 h 954741"/>
              <a:gd name="connsiteX1" fmla="*/ 188258 w 726142"/>
              <a:gd name="connsiteY1" fmla="*/ 699247 h 954741"/>
              <a:gd name="connsiteX2" fmla="*/ 349624 w 726142"/>
              <a:gd name="connsiteY2" fmla="*/ 268941 h 954741"/>
              <a:gd name="connsiteX3" fmla="*/ 726142 w 726142"/>
              <a:gd name="connsiteY3" fmla="*/ 0 h 95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142" h="954741">
                <a:moveTo>
                  <a:pt x="0" y="954741"/>
                </a:moveTo>
                <a:cubicBezTo>
                  <a:pt x="4482" y="923365"/>
                  <a:pt x="163605" y="768723"/>
                  <a:pt x="188258" y="699247"/>
                </a:cubicBezTo>
                <a:cubicBezTo>
                  <a:pt x="212911" y="629771"/>
                  <a:pt x="266700" y="351864"/>
                  <a:pt x="349624" y="268941"/>
                </a:cubicBezTo>
                <a:cubicBezTo>
                  <a:pt x="437030" y="154641"/>
                  <a:pt x="581586" y="77320"/>
                  <a:pt x="726142" y="0"/>
                </a:cubicBezTo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endParaRPr lang="pt-BR" sz="180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1417638" y="5962650"/>
            <a:ext cx="30162" cy="285750"/>
          </a:xfrm>
          <a:custGeom>
            <a:avLst/>
            <a:gdLst>
              <a:gd name="connsiteX0" fmla="*/ 30365 w 30365"/>
              <a:gd name="connsiteY0" fmla="*/ 0 h 285750"/>
              <a:gd name="connsiteX1" fmla="*/ 11315 w 30365"/>
              <a:gd name="connsiteY1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365" h="285750">
                <a:moveTo>
                  <a:pt x="30365" y="0"/>
                </a:moveTo>
                <a:cubicBezTo>
                  <a:pt x="8140" y="138112"/>
                  <a:pt x="-14085" y="276225"/>
                  <a:pt x="11315" y="285750"/>
                </a:cubicBezTo>
              </a:path>
            </a:pathLst>
          </a:custGeom>
          <a:ln w="57150">
            <a:solidFill>
              <a:srgbClr val="CC99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 b="1"/>
          </a:p>
        </p:txBody>
      </p:sp>
      <p:grpSp>
        <p:nvGrpSpPr>
          <p:cNvPr id="73" name="Grupo 73"/>
          <p:cNvGrpSpPr>
            <a:grpSpLocks/>
          </p:cNvGrpSpPr>
          <p:nvPr/>
        </p:nvGrpSpPr>
        <p:grpSpPr bwMode="auto">
          <a:xfrm>
            <a:off x="4489450" y="3214688"/>
            <a:ext cx="1417638" cy="965200"/>
            <a:chOff x="3332323" y="292051"/>
            <a:chExt cx="1417813" cy="965815"/>
          </a:xfrm>
        </p:grpSpPr>
        <p:sp>
          <p:nvSpPr>
            <p:cNvPr id="74" name="Seta para baixo 45"/>
            <p:cNvSpPr/>
            <p:nvPr/>
          </p:nvSpPr>
          <p:spPr>
            <a:xfrm>
              <a:off x="3888499" y="292051"/>
              <a:ext cx="259381" cy="570757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77" name="Retângulo 47"/>
            <p:cNvSpPr/>
            <p:nvPr/>
          </p:nvSpPr>
          <p:spPr>
            <a:xfrm>
              <a:off x="3332323" y="884565"/>
              <a:ext cx="1417813" cy="3733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BR" sz="1000" b="1" dirty="0">
                  <a:solidFill>
                    <a:schemeClr val="tx1"/>
                  </a:solidFill>
                </a:rPr>
                <a:t>TERMINAL COPA</a:t>
              </a:r>
            </a:p>
            <a:p>
              <a:pPr algn="ctr">
                <a:defRPr/>
              </a:pPr>
              <a:r>
                <a:rPr lang="pt-BR" sz="1000" dirty="0" smtClean="0">
                  <a:solidFill>
                    <a:schemeClr val="tx1"/>
                  </a:solidFill>
                </a:rPr>
                <a:t>CONFINS</a:t>
              </a:r>
              <a:endParaRPr lang="pt-BR" sz="1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80" name="Conector reto 52"/>
          <p:cNvCxnSpPr/>
          <p:nvPr/>
        </p:nvCxnSpPr>
        <p:spPr>
          <a:xfrm flipV="1">
            <a:off x="4878388" y="2843213"/>
            <a:ext cx="528637" cy="401637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to 83"/>
          <p:cNvCxnSpPr/>
          <p:nvPr/>
        </p:nvCxnSpPr>
        <p:spPr>
          <a:xfrm flipV="1">
            <a:off x="1468438" y="2817813"/>
            <a:ext cx="0" cy="685800"/>
          </a:xfrm>
          <a:prstGeom prst="line">
            <a:avLst/>
          </a:prstGeom>
          <a:ln w="57150">
            <a:solidFill>
              <a:srgbClr val="800080">
                <a:alpha val="35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7" name="Espaço Reservado para Conteúdo 3" descr="works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46063"/>
            <a:ext cx="8988425" cy="6419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1" name="Espaço Reservado para Conteúdo 4" descr="system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31763" y="233363"/>
            <a:ext cx="7023100" cy="5702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3" name="Picture 2" descr="http://oneti.com.br/wp-content/uploads/2010/02/Lacoinduti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3363" y="1676400"/>
            <a:ext cx="360203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533400" y="1524000"/>
            <a:ext cx="3810000" cy="2286000"/>
          </a:xfrm>
        </p:spPr>
        <p:txBody>
          <a:bodyPr>
            <a:normAutofit/>
          </a:bodyPr>
          <a:lstStyle/>
          <a:p>
            <a:pPr marL="365125" indent="-255588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3200" smtClean="0">
                <a:latin typeface="Calibri" pitchFamily="34" charset="0"/>
              </a:rPr>
              <a:t> Laço Indutivo;</a:t>
            </a:r>
          </a:p>
          <a:p>
            <a:pPr marL="365125" indent="-255588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3200" smtClean="0">
                <a:latin typeface="Calibri" pitchFamily="34" charset="0"/>
              </a:rPr>
              <a:t> Radares;</a:t>
            </a:r>
          </a:p>
          <a:p>
            <a:pPr marL="365125" indent="-255588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3200" smtClean="0">
                <a:latin typeface="Calibri" pitchFamily="34" charset="0"/>
              </a:rPr>
              <a:t> Semáforos;</a:t>
            </a:r>
          </a:p>
          <a:p>
            <a:pPr marL="365125" indent="-255588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3200" smtClean="0">
                <a:latin typeface="Calibri" pitchFamily="34" charset="0"/>
              </a:rPr>
              <a:t> Câmeras.</a:t>
            </a:r>
          </a:p>
        </p:txBody>
      </p:sp>
      <p:sp>
        <p:nvSpPr>
          <p:cNvPr id="112645" name="Retângulo 11"/>
          <p:cNvSpPr>
            <a:spLocks noChangeArrowheads="1"/>
          </p:cNvSpPr>
          <p:nvPr/>
        </p:nvSpPr>
        <p:spPr bwMode="auto">
          <a:xfrm>
            <a:off x="5638800" y="1447800"/>
            <a:ext cx="3505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latin typeface="Calibri" pitchFamily="34" charset="0"/>
                <a:hlinkClick r:id="rId3"/>
              </a:rPr>
              <a:t>http://oneti.com.br/produtos/detector-de-veiculos/</a:t>
            </a:r>
            <a:endParaRPr lang="pt-BR" sz="1200">
              <a:latin typeface="Calibri" pitchFamily="34" charset="0"/>
            </a:endParaRPr>
          </a:p>
        </p:txBody>
      </p:sp>
      <p:pic>
        <p:nvPicPr>
          <p:cNvPr id="112646" name="Picture 4" descr="http://2.bp.blogspot.com/_gcH-MT0DHkE/SJ-JTIpwGoI/AAAAAAAAABE/wkD2H1zXv0Q/s320/Sem%C3%A1foro%2B1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191000"/>
            <a:ext cx="2078038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7" name="Picture 6" descr="http://www.rhuan.com.br/blog/wp-content/uploads/2010/12/07radar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3886200"/>
            <a:ext cx="3352800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8" name="Retângulo 14"/>
          <p:cNvSpPr>
            <a:spLocks noChangeArrowheads="1"/>
          </p:cNvSpPr>
          <p:nvPr/>
        </p:nvSpPr>
        <p:spPr bwMode="auto">
          <a:xfrm>
            <a:off x="3429000" y="6550025"/>
            <a:ext cx="6477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>
                <a:latin typeface="Calibri" pitchFamily="34" charset="0"/>
                <a:hlinkClick r:id="rId6"/>
              </a:rPr>
              <a:t>http://www.rhuan.com.br/blog/wp-content/uploads/2010/12/07radares.jpg</a:t>
            </a:r>
            <a:endParaRPr lang="pt-BR" sz="1400">
              <a:latin typeface="Calibri" pitchFamily="34" charset="0"/>
            </a:endParaRPr>
          </a:p>
        </p:txBody>
      </p:sp>
      <p:sp>
        <p:nvSpPr>
          <p:cNvPr id="112649" name="Retângulo 15"/>
          <p:cNvSpPr>
            <a:spLocks noChangeArrowheads="1"/>
          </p:cNvSpPr>
          <p:nvPr/>
        </p:nvSpPr>
        <p:spPr bwMode="auto">
          <a:xfrm>
            <a:off x="0" y="6550025"/>
            <a:ext cx="3243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>
                <a:latin typeface="Calibri" pitchFamily="34" charset="0"/>
                <a:hlinkClick r:id="rId7"/>
              </a:rPr>
              <a:t>http://picsfr.eu/keyword/el%20semaforo/</a:t>
            </a:r>
            <a:endParaRPr lang="pt-BR" sz="1400">
              <a:latin typeface="Calibri" pitchFamily="34" charset="0"/>
            </a:endParaRPr>
          </a:p>
        </p:txBody>
      </p:sp>
      <p:pic>
        <p:nvPicPr>
          <p:cNvPr id="112650" name="Picture 8" descr="http://i.blogamos.com/cet-rio-cameras-ao-vivo.jpg"/>
          <p:cNvPicPr>
            <a:picLocks noChangeAspect="1" noChangeArrowheads="1"/>
          </p:cNvPicPr>
          <p:nvPr/>
        </p:nvPicPr>
        <p:blipFill>
          <a:blip r:embed="rId8"/>
          <a:srcRect t="22835"/>
          <a:stretch>
            <a:fillRect/>
          </a:stretch>
        </p:blipFill>
        <p:spPr bwMode="auto">
          <a:xfrm>
            <a:off x="2590800" y="3886200"/>
            <a:ext cx="2514600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5" name="Picture 4" descr="http://www.roadtraffic-technology.com/contractor_images/transdyn/2_Picture_006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5100"/>
            <a:ext cx="8882063" cy="6121400"/>
          </a:xfrm>
        </p:spPr>
      </p:pic>
      <p:sp>
        <p:nvSpPr>
          <p:cNvPr id="115716" name="Retângulo 5"/>
          <p:cNvSpPr>
            <a:spLocks noChangeArrowheads="1"/>
          </p:cNvSpPr>
          <p:nvPr/>
        </p:nvSpPr>
        <p:spPr bwMode="auto">
          <a:xfrm>
            <a:off x="0" y="6211888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>
                <a:latin typeface="Georgia" pitchFamily="18" charset="0"/>
                <a:hlinkClick r:id="rId3"/>
              </a:rPr>
              <a:t>http://www.roadtraffic-technology.com/contractor_images/transdyn/2_Picture_0062.jpg</a:t>
            </a:r>
            <a:endParaRPr lang="pt-BR" sz="180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r>
              <a:rPr lang="pt-BR" smtClean="0"/>
              <a:t>As ações contingenciais de trânsito e transporte consideram as seguintes operações em campo:</a:t>
            </a:r>
          </a:p>
          <a:p>
            <a:pPr lvl="1"/>
            <a:r>
              <a:rPr lang="pt-BR" sz="2400" smtClean="0"/>
              <a:t>Fechamento de vias;</a:t>
            </a:r>
          </a:p>
          <a:p>
            <a:pPr lvl="1"/>
            <a:r>
              <a:rPr lang="pt-BR" sz="2400" smtClean="0"/>
              <a:t>Desvios de trânsito;</a:t>
            </a:r>
          </a:p>
          <a:p>
            <a:pPr lvl="1"/>
            <a:r>
              <a:rPr lang="pt-BR" sz="2400" smtClean="0"/>
              <a:t>Mudança de itinerário do transporte coletivo;</a:t>
            </a:r>
          </a:p>
          <a:p>
            <a:pPr lvl="1"/>
            <a:r>
              <a:rPr lang="pt-BR" sz="2400" smtClean="0"/>
              <a:t>Desativação de pontos de parada;</a:t>
            </a:r>
          </a:p>
          <a:p>
            <a:pPr lvl="1"/>
            <a:r>
              <a:rPr lang="pt-BR" sz="2400" smtClean="0"/>
              <a:t>Mudança de pontos de embarque e desembarque;</a:t>
            </a:r>
          </a:p>
          <a:p>
            <a:pPr lvl="1"/>
            <a:r>
              <a:rPr lang="pt-BR" sz="2400" smtClean="0"/>
              <a:t>Comunicação das ações;</a:t>
            </a:r>
          </a:p>
          <a:p>
            <a:pPr lvl="1"/>
            <a:r>
              <a:rPr lang="pt-BR" sz="2400" smtClean="0"/>
              <a:t>Sinalização das ações.</a:t>
            </a:r>
          </a:p>
        </p:txBody>
      </p:sp>
      <p:sp>
        <p:nvSpPr>
          <p:cNvPr id="55298" name="CaixaDeTexto 5"/>
          <p:cNvSpPr txBox="1">
            <a:spLocks noChangeArrowheads="1"/>
          </p:cNvSpPr>
          <p:nvPr/>
        </p:nvSpPr>
        <p:spPr bwMode="auto">
          <a:xfrm>
            <a:off x="1708150" y="214313"/>
            <a:ext cx="9048750" cy="4619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t-BR" sz="2400" b="1">
                <a:solidFill>
                  <a:schemeClr val="folHlink"/>
                </a:solidFill>
                <a:latin typeface="News Gothic MT"/>
              </a:rPr>
              <a:t>Plano de Contingência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98538"/>
            <a:ext cx="8229600" cy="5002212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plano consiste em: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Identificação dos pontos críticos com foco na operação do evento, envolvendo: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Vias utilizadas nas operações;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Vias no Entorno do Estádio,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Fan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Fest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PVE´s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Acessos UFMG (portões);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Rotas de acesso aos hospitais.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Classificação dos pontos críticos, conforme critérios abaixo: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Evacuação para o Estádio,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Fan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Fest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PVE´s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Alto impacto na operação do evento;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Baixo impacto na operação do evento: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Agrupamento dos pontos críticos por classe.</a:t>
            </a:r>
          </a:p>
        </p:txBody>
      </p:sp>
      <p:sp>
        <p:nvSpPr>
          <p:cNvPr id="56322" name="CaixaDeTexto 5"/>
          <p:cNvSpPr txBox="1">
            <a:spLocks noChangeArrowheads="1"/>
          </p:cNvSpPr>
          <p:nvPr/>
        </p:nvSpPr>
        <p:spPr bwMode="auto">
          <a:xfrm>
            <a:off x="1630363" y="214313"/>
            <a:ext cx="9048750" cy="4619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t-BR" sz="2400" b="1">
                <a:solidFill>
                  <a:schemeClr val="folHlink"/>
                </a:solidFill>
                <a:latin typeface="News Gothic MT"/>
              </a:rPr>
              <a:t>Plano de Contingência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300413" y="1100138"/>
            <a:ext cx="5248275" cy="504348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7346" name="CaixaDeTexto 5"/>
          <p:cNvSpPr txBox="1">
            <a:spLocks noChangeArrowheads="1"/>
          </p:cNvSpPr>
          <p:nvPr/>
        </p:nvSpPr>
        <p:spPr bwMode="auto">
          <a:xfrm>
            <a:off x="219075" y="101600"/>
            <a:ext cx="8715375" cy="4619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t-BR" sz="2400" b="1">
                <a:solidFill>
                  <a:schemeClr val="folHlink"/>
                </a:solidFill>
                <a:latin typeface="News Gothic MT"/>
              </a:rPr>
              <a:t>Atividades Integradas no Centro de Operações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2312974" y="1235075"/>
          <a:ext cx="7302500" cy="478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Hexagon 7"/>
          <p:cNvSpPr/>
          <p:nvPr/>
        </p:nvSpPr>
        <p:spPr>
          <a:xfrm>
            <a:off x="808038" y="2708275"/>
            <a:ext cx="2130425" cy="18351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Centro Integrado de Comando e Controle</a:t>
            </a:r>
          </a:p>
          <a:p>
            <a:pPr algn="ctr">
              <a:defRPr/>
            </a:pPr>
            <a:r>
              <a:rPr lang="pt-BR" sz="2800" b="1" dirty="0"/>
              <a:t>CICC</a:t>
            </a:r>
            <a:r>
              <a:rPr lang="pt-BR" dirty="0"/>
              <a:t> </a:t>
            </a:r>
            <a:endParaRPr lang="pt-BR" dirty="0"/>
          </a:p>
        </p:txBody>
      </p:sp>
      <p:sp>
        <p:nvSpPr>
          <p:cNvPr id="9" name="Chevron 8"/>
          <p:cNvSpPr/>
          <p:nvPr/>
        </p:nvSpPr>
        <p:spPr>
          <a:xfrm>
            <a:off x="3081338" y="3051175"/>
            <a:ext cx="666750" cy="1143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1713" y="4872038"/>
            <a:ext cx="1743075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6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Federal</a:t>
            </a:r>
          </a:p>
          <a:p>
            <a:pPr algn="ctr">
              <a:defRPr/>
            </a:pPr>
            <a:r>
              <a:rPr lang="pt-BR" sz="16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Estadual</a:t>
            </a:r>
          </a:p>
          <a:p>
            <a:pPr algn="ctr">
              <a:defRPr/>
            </a:pPr>
            <a:r>
              <a:rPr lang="pt-BR" sz="16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Municipal</a:t>
            </a:r>
            <a:endParaRPr lang="pt-BR" sz="1600" b="1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2350" y="5564188"/>
            <a:ext cx="1528763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Municipal</a:t>
            </a:r>
            <a:endParaRPr lang="pt-BR" sz="1600" b="1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6" grpId="0">
        <p:bldAsOne/>
      </p:bldGraphic>
      <p:bldP spid="8" grpId="0" animBg="1"/>
      <p:bldP spid="9" grpId="0" animBg="1"/>
      <p:bldP spid="11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CaixaDeTexto 5"/>
          <p:cNvSpPr txBox="1">
            <a:spLocks noChangeArrowheads="1"/>
          </p:cNvSpPr>
          <p:nvPr/>
        </p:nvSpPr>
        <p:spPr bwMode="auto">
          <a:xfrm>
            <a:off x="219075" y="101600"/>
            <a:ext cx="8715375" cy="4619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t-BR" sz="2400" b="1">
                <a:solidFill>
                  <a:schemeClr val="folHlink"/>
                </a:solidFill>
                <a:latin typeface="News Gothic MT"/>
              </a:rPr>
              <a:t>Atividades Integradas no Centro de Operações</a:t>
            </a:r>
          </a:p>
        </p:txBody>
      </p:sp>
      <p:grpSp>
        <p:nvGrpSpPr>
          <p:cNvPr id="58370" name="Group 9"/>
          <p:cNvGrpSpPr>
            <a:grpSpLocks/>
          </p:cNvGrpSpPr>
          <p:nvPr/>
        </p:nvGrpSpPr>
        <p:grpSpPr bwMode="auto">
          <a:xfrm>
            <a:off x="77788" y="593725"/>
            <a:ext cx="8943975" cy="5813425"/>
            <a:chOff x="20767" y="1044575"/>
            <a:chExt cx="8943721" cy="5813425"/>
          </a:xfrm>
        </p:grpSpPr>
        <p:sp>
          <p:nvSpPr>
            <p:cNvPr id="12" name="Nuvem 17"/>
            <p:cNvSpPr/>
            <p:nvPr/>
          </p:nvSpPr>
          <p:spPr>
            <a:xfrm>
              <a:off x="1116111" y="5876925"/>
              <a:ext cx="6710171" cy="981075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dirty="0">
                  <a:solidFill>
                    <a:schemeClr val="tx1"/>
                  </a:solidFill>
                </a:rPr>
                <a:t>INFRAESTRUTURA DE COMUNICAÇÃO</a:t>
              </a:r>
              <a:endParaRPr lang="pt-BR" dirty="0">
                <a:solidFill>
                  <a:schemeClr val="tx1"/>
                </a:solidFill>
              </a:endParaRPr>
            </a:p>
          </p:txBody>
        </p:sp>
        <p:grpSp>
          <p:nvGrpSpPr>
            <p:cNvPr id="58372" name="Grupo 13"/>
            <p:cNvGrpSpPr>
              <a:grpSpLocks/>
            </p:cNvGrpSpPr>
            <p:nvPr/>
          </p:nvGrpSpPr>
          <p:grpSpPr bwMode="auto">
            <a:xfrm>
              <a:off x="1806116" y="1203584"/>
              <a:ext cx="2406701" cy="1500253"/>
              <a:chOff x="1806116" y="1203584"/>
              <a:chExt cx="2406701" cy="1500253"/>
            </a:xfrm>
          </p:grpSpPr>
          <p:pic>
            <p:nvPicPr>
              <p:cNvPr id="58396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908561" y="1203584"/>
                <a:ext cx="2304256" cy="1500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8397" name="CaixaDeTexto 5"/>
              <p:cNvSpPr txBox="1">
                <a:spLocks noChangeArrowheads="1"/>
              </p:cNvSpPr>
              <p:nvPr/>
            </p:nvSpPr>
            <p:spPr bwMode="auto">
              <a:xfrm>
                <a:off x="1806116" y="2488393"/>
                <a:ext cx="1069524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 sz="800">
                    <a:solidFill>
                      <a:schemeClr val="bg1"/>
                    </a:solidFill>
                  </a:rPr>
                  <a:t>FONTE: VIAOESTE</a:t>
                </a:r>
              </a:p>
            </p:txBody>
          </p:sp>
        </p:grpSp>
        <p:sp>
          <p:nvSpPr>
            <p:cNvPr id="15" name="Nuvem 4"/>
            <p:cNvSpPr/>
            <p:nvPr/>
          </p:nvSpPr>
          <p:spPr>
            <a:xfrm>
              <a:off x="4716459" y="4221163"/>
              <a:ext cx="4248029" cy="1584325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dirty="0">
                  <a:solidFill>
                    <a:schemeClr val="tx1"/>
                  </a:solidFill>
                </a:rPr>
                <a:t>AGENTES</a:t>
              </a:r>
              <a:endParaRPr lang="pt-BR" dirty="0">
                <a:solidFill>
                  <a:schemeClr val="tx1"/>
                </a:solidFill>
              </a:endParaRPr>
            </a:p>
          </p:txBody>
        </p:sp>
        <p:pic>
          <p:nvPicPr>
            <p:cNvPr id="58374" name="Picture 2" descr="C:\Users\SAKURAI\AppData\Local\Microsoft\Windows\Temporary Internet Files\Content.IE5\9OHIQVCH\MC900426050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61216" y="2141964"/>
              <a:ext cx="1519163" cy="1581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Nuvem 7"/>
            <p:cNvSpPr/>
            <p:nvPr/>
          </p:nvSpPr>
          <p:spPr>
            <a:xfrm>
              <a:off x="5280005" y="1473200"/>
              <a:ext cx="2317684" cy="936625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dirty="0">
                  <a:solidFill>
                    <a:schemeClr val="tx1"/>
                  </a:solidFill>
                </a:rPr>
                <a:t>INTERNET</a:t>
              </a:r>
              <a:endParaRPr lang="pt-BR" dirty="0">
                <a:solidFill>
                  <a:schemeClr val="tx1"/>
                </a:solidFill>
              </a:endParaRPr>
            </a:p>
          </p:txBody>
        </p:sp>
        <p:pic>
          <p:nvPicPr>
            <p:cNvPr id="58376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9535" y="5229200"/>
              <a:ext cx="1266825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77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13729" y="5229199"/>
              <a:ext cx="1359785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78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73514" y="5246093"/>
              <a:ext cx="574350" cy="904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79" name="Picture 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47865" y="5263154"/>
              <a:ext cx="870921" cy="870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80" name="Picture 2" descr="C:\Users\SAKURAI\AppData\Local\Microsoft\Windows\Temporary Internet Files\Content.IE5\INM0J7EM\MC900198606[1].wm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650411" y="5085184"/>
              <a:ext cx="825149" cy="1065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81" name="Picture 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708914" y="5298216"/>
              <a:ext cx="1117278" cy="766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Nuvem 3"/>
            <p:cNvSpPr/>
            <p:nvPr/>
          </p:nvSpPr>
          <p:spPr>
            <a:xfrm>
              <a:off x="271585" y="4292600"/>
              <a:ext cx="4249616" cy="1584325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dirty="0">
                  <a:solidFill>
                    <a:schemeClr val="tx1"/>
                  </a:solidFill>
                </a:rPr>
                <a:t>EQUIPAMENTOS</a:t>
              </a:r>
              <a:endParaRPr lang="pt-BR" dirty="0">
                <a:solidFill>
                  <a:schemeClr val="tx1"/>
                </a:solidFill>
              </a:endParaRPr>
            </a:p>
          </p:txBody>
        </p:sp>
        <p:pic>
          <p:nvPicPr>
            <p:cNvPr id="58383" name="Picture 10" descr="C:\Users\SAKURAI\AppData\Local\Microsoft\Windows\Temporary Internet Files\Content.IE5\8JNJDHLP\MC900433944[1]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898511" y="1572533"/>
              <a:ext cx="857250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84" name="Picture 12" descr="C:\Users\SAKURAI\AppData\Local\Microsoft\Windows\Temporary Internet Files\Content.IE5\VFPI5ICM\MC900433942[1]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416800" y="1044575"/>
              <a:ext cx="896490" cy="896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Forma livre 10"/>
            <p:cNvSpPr/>
            <p:nvPr/>
          </p:nvSpPr>
          <p:spPr>
            <a:xfrm>
              <a:off x="5205395" y="2005013"/>
              <a:ext cx="2257361" cy="885825"/>
            </a:xfrm>
            <a:custGeom>
              <a:avLst/>
              <a:gdLst>
                <a:gd name="connsiteX0" fmla="*/ 0 w 2256503"/>
                <a:gd name="connsiteY0" fmla="*/ 884903 h 884903"/>
                <a:gd name="connsiteX1" fmla="*/ 1238864 w 2256503"/>
                <a:gd name="connsiteY1" fmla="*/ 206477 h 884903"/>
                <a:gd name="connsiteX2" fmla="*/ 2256503 w 2256503"/>
                <a:gd name="connsiteY2" fmla="*/ 0 h 884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503" h="884903">
                  <a:moveTo>
                    <a:pt x="0" y="884903"/>
                  </a:moveTo>
                  <a:cubicBezTo>
                    <a:pt x="431390" y="619432"/>
                    <a:pt x="862780" y="353961"/>
                    <a:pt x="1238864" y="206477"/>
                  </a:cubicBezTo>
                  <a:cubicBezTo>
                    <a:pt x="1614948" y="58993"/>
                    <a:pt x="2256503" y="0"/>
                    <a:pt x="2256503" y="0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8386" name="CaixaDeTexto 11"/>
            <p:cNvSpPr txBox="1">
              <a:spLocks noChangeArrowheads="1"/>
            </p:cNvSpPr>
            <p:nvPr/>
          </p:nvSpPr>
          <p:spPr bwMode="auto">
            <a:xfrm>
              <a:off x="5778616" y="2420888"/>
              <a:ext cx="2177760" cy="206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/>
                <a:t>Informação para o Público / Imprensa</a:t>
              </a:r>
            </a:p>
          </p:txBody>
        </p:sp>
        <p:sp>
          <p:nvSpPr>
            <p:cNvPr id="29" name="Seta para cima e para baixo 12"/>
            <p:cNvSpPr/>
            <p:nvPr/>
          </p:nvSpPr>
          <p:spPr>
            <a:xfrm rot="19688612">
              <a:off x="5311754" y="3217863"/>
              <a:ext cx="555609" cy="116681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0" name="Seta para cima e para baixo 26"/>
            <p:cNvSpPr/>
            <p:nvPr/>
          </p:nvSpPr>
          <p:spPr>
            <a:xfrm rot="2172306">
              <a:off x="3043281" y="3170238"/>
              <a:ext cx="555609" cy="116681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1" name="Seta para cima e para baixo 31"/>
            <p:cNvSpPr/>
            <p:nvPr/>
          </p:nvSpPr>
          <p:spPr>
            <a:xfrm rot="5400000">
              <a:off x="2321775" y="2086797"/>
              <a:ext cx="557212" cy="1962094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2" name="Nuvem 32"/>
            <p:cNvSpPr/>
            <p:nvPr/>
          </p:nvSpPr>
          <p:spPr>
            <a:xfrm>
              <a:off x="20767" y="2649538"/>
              <a:ext cx="1730326" cy="936625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dirty="0">
                  <a:solidFill>
                    <a:schemeClr val="tx1"/>
                  </a:solidFill>
                </a:rPr>
                <a:t>OUTROS</a:t>
              </a:r>
            </a:p>
            <a:p>
              <a:pPr algn="ctr">
                <a:defRPr/>
              </a:pPr>
              <a:r>
                <a:rPr lang="pt-BR" dirty="0">
                  <a:solidFill>
                    <a:schemeClr val="tx1"/>
                  </a:solidFill>
                </a:rPr>
                <a:t>SISTEMAS</a:t>
              </a:r>
            </a:p>
          </p:txBody>
        </p:sp>
        <p:sp>
          <p:nvSpPr>
            <p:cNvPr id="33" name="Retângulo de cantos arredondados 18"/>
            <p:cNvSpPr/>
            <p:nvPr/>
          </p:nvSpPr>
          <p:spPr>
            <a:xfrm>
              <a:off x="201737" y="2159000"/>
              <a:ext cx="914374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/>
                <a:t>CICC</a:t>
              </a:r>
              <a:endParaRPr lang="pt-BR" b="1" dirty="0"/>
            </a:p>
          </p:txBody>
        </p:sp>
        <p:sp>
          <p:nvSpPr>
            <p:cNvPr id="34" name="Retângulo de cantos arredondados 34"/>
            <p:cNvSpPr/>
            <p:nvPr/>
          </p:nvSpPr>
          <p:spPr>
            <a:xfrm>
              <a:off x="325558" y="3632200"/>
              <a:ext cx="914374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/>
                <a:t>COP</a:t>
              </a:r>
              <a:endParaRPr lang="pt-BR" b="1" dirty="0"/>
            </a:p>
          </p:txBody>
        </p:sp>
        <p:sp>
          <p:nvSpPr>
            <p:cNvPr id="58393" name="CaixaDeTexto 35"/>
            <p:cNvSpPr txBox="1">
              <a:spLocks noChangeArrowheads="1"/>
            </p:cNvSpPr>
            <p:nvPr/>
          </p:nvSpPr>
          <p:spPr bwMode="auto">
            <a:xfrm>
              <a:off x="5981604" y="3400354"/>
              <a:ext cx="1446331" cy="206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/>
                <a:t>Troca de Informação</a:t>
              </a:r>
            </a:p>
          </p:txBody>
        </p:sp>
        <p:sp>
          <p:nvSpPr>
            <p:cNvPr id="58394" name="CaixaDeTexto 36"/>
            <p:cNvSpPr txBox="1">
              <a:spLocks noChangeArrowheads="1"/>
            </p:cNvSpPr>
            <p:nvPr/>
          </p:nvSpPr>
          <p:spPr bwMode="auto">
            <a:xfrm>
              <a:off x="3347865" y="3723521"/>
              <a:ext cx="1446331" cy="206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/>
                <a:t>Troca de Informação</a:t>
              </a:r>
            </a:p>
          </p:txBody>
        </p:sp>
        <p:sp>
          <p:nvSpPr>
            <p:cNvPr id="58395" name="CaixaDeTexto 37"/>
            <p:cNvSpPr txBox="1">
              <a:spLocks noChangeArrowheads="1"/>
            </p:cNvSpPr>
            <p:nvPr/>
          </p:nvSpPr>
          <p:spPr bwMode="auto">
            <a:xfrm>
              <a:off x="1447999" y="3214717"/>
              <a:ext cx="1446331" cy="206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/>
                <a:t>Troca de Informação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9"/>
          <p:cNvSpPr>
            <a:spLocks noGrp="1"/>
          </p:cNvSpPr>
          <p:nvPr>
            <p:ph type="title"/>
          </p:nvPr>
        </p:nvSpPr>
        <p:spPr>
          <a:xfrm>
            <a:off x="1790700" y="177800"/>
            <a:ext cx="6253163" cy="9286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1.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Introdução</a:t>
            </a:r>
            <a:endPara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506" name="Espaço Reservado para Conteúdo 2"/>
          <p:cNvSpPr>
            <a:spLocks noGrp="1"/>
          </p:cNvSpPr>
          <p:nvPr>
            <p:ph idx="1"/>
          </p:nvPr>
        </p:nvSpPr>
        <p:spPr>
          <a:xfrm>
            <a:off x="352425" y="1503363"/>
            <a:ext cx="8413750" cy="400208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 O que é um grande evento?!</a:t>
            </a:r>
          </a:p>
          <a:p>
            <a:r>
              <a:rPr lang="en-GB" smtClean="0">
                <a:latin typeface="Calibri" pitchFamily="34" charset="0"/>
                <a:ea typeface="Calibri" pitchFamily="34" charset="0"/>
                <a:cs typeface="Calibri" pitchFamily="34" charset="0"/>
              </a:rPr>
              <a:t>O grande evento simboliza um único acontecimento que tem o poder de prover uma significativa experiência a qual pode, consideravelmente, transformar uma comunidade; sua imagem e sua infraestrutura. </a:t>
            </a:r>
            <a:endParaRPr lang="pt-BR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BR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CaixaDeTexto 5"/>
          <p:cNvSpPr txBox="1">
            <a:spLocks noChangeArrowheads="1"/>
          </p:cNvSpPr>
          <p:nvPr/>
        </p:nvSpPr>
        <p:spPr bwMode="auto">
          <a:xfrm>
            <a:off x="219075" y="101600"/>
            <a:ext cx="8715375" cy="4619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t-BR" sz="2400" b="1">
                <a:solidFill>
                  <a:schemeClr val="folHlink"/>
                </a:solidFill>
                <a:latin typeface="News Gothic MT"/>
              </a:rPr>
              <a:t>Modelo Conceitual do Novo CCO da BHTRANS</a:t>
            </a:r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2"/>
          <a:srcRect l="15642" t="13737" r="15544"/>
          <a:stretch>
            <a:fillRect/>
          </a:stretch>
        </p:blipFill>
        <p:spPr bwMode="auto">
          <a:xfrm>
            <a:off x="893763" y="1079500"/>
            <a:ext cx="735647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1E3DB4-EDA2-4013-97EB-29FF6ACF327B}" type="slidenum">
              <a:rPr lang="en-US" sz="1800">
                <a:cs typeface="Arial" charset="0"/>
              </a:rPr>
              <a:pPr/>
              <a:t>31</a:t>
            </a:fld>
            <a:endParaRPr lang="en-US" sz="1800">
              <a:cs typeface="Arial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547813" y="198438"/>
            <a:ext cx="7596187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kern="0" dirty="0" smtClean="0"/>
              <a:t>Visão Geral da Informação Trocada</a:t>
            </a:r>
            <a:endParaRPr lang="pt-BR" kern="0" dirty="0"/>
          </a:p>
        </p:txBody>
      </p:sp>
      <p:grpSp>
        <p:nvGrpSpPr>
          <p:cNvPr id="60419" name="Grupo 3"/>
          <p:cNvGrpSpPr>
            <a:grpSpLocks/>
          </p:cNvGrpSpPr>
          <p:nvPr/>
        </p:nvGrpSpPr>
        <p:grpSpPr bwMode="auto">
          <a:xfrm>
            <a:off x="100013" y="1377950"/>
            <a:ext cx="8240712" cy="5480050"/>
            <a:chOff x="107504" y="1377181"/>
            <a:chExt cx="8928992" cy="5480819"/>
          </a:xfrm>
        </p:grpSpPr>
        <p:sp>
          <p:nvSpPr>
            <p:cNvPr id="5" name="Retângulo 4"/>
            <p:cNvSpPr/>
            <p:nvPr/>
          </p:nvSpPr>
          <p:spPr>
            <a:xfrm>
              <a:off x="107504" y="1377181"/>
              <a:ext cx="2736664" cy="4572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800" dirty="0"/>
                <a:t>EQUIPAMENTOS</a:t>
              </a:r>
              <a:endParaRPr lang="pt-BR" sz="1800" dirty="0"/>
            </a:p>
          </p:txBody>
        </p:sp>
        <p:cxnSp>
          <p:nvCxnSpPr>
            <p:cNvPr id="6" name="Conector reto 5"/>
            <p:cNvCxnSpPr>
              <a:stCxn id="5" idx="2"/>
            </p:cNvCxnSpPr>
            <p:nvPr/>
          </p:nvCxnSpPr>
          <p:spPr>
            <a:xfrm>
              <a:off x="1474976" y="1834445"/>
              <a:ext cx="0" cy="46059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tângulo 6"/>
            <p:cNvSpPr/>
            <p:nvPr/>
          </p:nvSpPr>
          <p:spPr>
            <a:xfrm>
              <a:off x="3348156" y="1377181"/>
              <a:ext cx="2736664" cy="4572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800" dirty="0"/>
                <a:t>CCO</a:t>
              </a:r>
              <a:endParaRPr lang="pt-BR" sz="1800" dirty="0"/>
            </a:p>
          </p:txBody>
        </p:sp>
        <p:cxnSp>
          <p:nvCxnSpPr>
            <p:cNvPr id="8" name="Conector reto 7"/>
            <p:cNvCxnSpPr>
              <a:stCxn id="7" idx="2"/>
            </p:cNvCxnSpPr>
            <p:nvPr/>
          </p:nvCxnSpPr>
          <p:spPr>
            <a:xfrm>
              <a:off x="4715627" y="1834445"/>
              <a:ext cx="0" cy="46059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tângulo 8"/>
            <p:cNvSpPr/>
            <p:nvPr/>
          </p:nvSpPr>
          <p:spPr>
            <a:xfrm>
              <a:off x="6299832" y="1377181"/>
              <a:ext cx="2736664" cy="4572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800" dirty="0"/>
                <a:t>AGENTES</a:t>
              </a:r>
              <a:endParaRPr lang="pt-BR" sz="1800" dirty="0"/>
            </a:p>
          </p:txBody>
        </p:sp>
        <p:cxnSp>
          <p:nvCxnSpPr>
            <p:cNvPr id="10" name="Conector reto 9"/>
            <p:cNvCxnSpPr>
              <a:stCxn id="9" idx="2"/>
            </p:cNvCxnSpPr>
            <p:nvPr/>
          </p:nvCxnSpPr>
          <p:spPr>
            <a:xfrm>
              <a:off x="7669024" y="1834445"/>
              <a:ext cx="0" cy="50235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Conector de seta reta 10"/>
          <p:cNvCxnSpPr/>
          <p:nvPr/>
        </p:nvCxnSpPr>
        <p:spPr>
          <a:xfrm>
            <a:off x="1403350" y="2246313"/>
            <a:ext cx="3005138" cy="0"/>
          </a:xfrm>
          <a:prstGeom prst="straightConnector1">
            <a:avLst/>
          </a:prstGeom>
          <a:ln w="38100"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1" name="CaixaDeTexto 11"/>
          <p:cNvSpPr txBox="1">
            <a:spLocks noChangeArrowheads="1"/>
          </p:cNvSpPr>
          <p:nvPr/>
        </p:nvSpPr>
        <p:spPr bwMode="auto">
          <a:xfrm>
            <a:off x="1862138" y="1878013"/>
            <a:ext cx="16589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/>
              <a:t>Coleta de dados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368800" y="2246313"/>
            <a:ext cx="131763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sp>
        <p:nvSpPr>
          <p:cNvPr id="60423" name="CaixaDeTexto 13"/>
          <p:cNvSpPr txBox="1">
            <a:spLocks noChangeArrowheads="1"/>
          </p:cNvSpPr>
          <p:nvPr/>
        </p:nvSpPr>
        <p:spPr bwMode="auto">
          <a:xfrm>
            <a:off x="4899025" y="2432050"/>
            <a:ext cx="2017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/>
              <a:t>Solicitação de Ação</a:t>
            </a:r>
          </a:p>
        </p:txBody>
      </p:sp>
      <p:sp>
        <p:nvSpPr>
          <p:cNvPr id="60424" name="CaixaDeTexto 14"/>
          <p:cNvSpPr txBox="1">
            <a:spLocks noChangeArrowheads="1"/>
          </p:cNvSpPr>
          <p:nvPr/>
        </p:nvSpPr>
        <p:spPr bwMode="auto">
          <a:xfrm>
            <a:off x="4511675" y="2212975"/>
            <a:ext cx="2747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/>
              <a:t>Análise / Acompanhamento</a:t>
            </a:r>
          </a:p>
        </p:txBody>
      </p:sp>
      <p:cxnSp>
        <p:nvCxnSpPr>
          <p:cNvPr id="16" name="Conector de seta reta 15"/>
          <p:cNvCxnSpPr/>
          <p:nvPr/>
        </p:nvCxnSpPr>
        <p:spPr>
          <a:xfrm flipH="1">
            <a:off x="4352925" y="3370263"/>
            <a:ext cx="2725738" cy="0"/>
          </a:xfrm>
          <a:prstGeom prst="straightConnector1">
            <a:avLst/>
          </a:prstGeom>
          <a:ln w="38100"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6" name="CaixaDeTexto 16"/>
          <p:cNvSpPr txBox="1">
            <a:spLocks noChangeArrowheads="1"/>
          </p:cNvSpPr>
          <p:nvPr/>
        </p:nvSpPr>
        <p:spPr bwMode="auto">
          <a:xfrm>
            <a:off x="4597400" y="3949700"/>
            <a:ext cx="2620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/>
              <a:t>Identificação do Problema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185863" y="3028950"/>
            <a:ext cx="176212" cy="819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sp>
        <p:nvSpPr>
          <p:cNvPr id="60428" name="CaixaDeTexto 18"/>
          <p:cNvSpPr txBox="1">
            <a:spLocks noChangeArrowheads="1"/>
          </p:cNvSpPr>
          <p:nvPr/>
        </p:nvSpPr>
        <p:spPr bwMode="auto">
          <a:xfrm>
            <a:off x="7216775" y="2981325"/>
            <a:ext cx="1857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/>
              <a:t>Ação Operacional</a:t>
            </a:r>
          </a:p>
        </p:txBody>
      </p:sp>
      <p:cxnSp>
        <p:nvCxnSpPr>
          <p:cNvPr id="20" name="Conector de seta reta 19"/>
          <p:cNvCxnSpPr/>
          <p:nvPr/>
        </p:nvCxnSpPr>
        <p:spPr>
          <a:xfrm>
            <a:off x="1377950" y="3848100"/>
            <a:ext cx="2990850" cy="0"/>
          </a:xfrm>
          <a:prstGeom prst="straightConnector1">
            <a:avLst/>
          </a:prstGeom>
          <a:ln w="38100"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30" name="CaixaDeTexto 20"/>
          <p:cNvSpPr txBox="1">
            <a:spLocks noChangeArrowheads="1"/>
          </p:cNvSpPr>
          <p:nvPr/>
        </p:nvSpPr>
        <p:spPr bwMode="auto">
          <a:xfrm>
            <a:off x="2408238" y="3411538"/>
            <a:ext cx="1106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/>
              <a:t>Realizado</a:t>
            </a:r>
          </a:p>
        </p:txBody>
      </p:sp>
      <p:cxnSp>
        <p:nvCxnSpPr>
          <p:cNvPr id="22" name="Conector de seta reta 21"/>
          <p:cNvCxnSpPr/>
          <p:nvPr/>
        </p:nvCxnSpPr>
        <p:spPr>
          <a:xfrm flipH="1">
            <a:off x="1362075" y="2971800"/>
            <a:ext cx="2976563" cy="0"/>
          </a:xfrm>
          <a:prstGeom prst="straightConnector1">
            <a:avLst/>
          </a:prstGeom>
          <a:ln w="38100"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32" name="CaixaDeTexto 22"/>
          <p:cNvSpPr txBox="1">
            <a:spLocks noChangeArrowheads="1"/>
          </p:cNvSpPr>
          <p:nvPr/>
        </p:nvSpPr>
        <p:spPr bwMode="auto">
          <a:xfrm>
            <a:off x="5264150" y="3009900"/>
            <a:ext cx="1120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/>
              <a:t>Resolvido</a:t>
            </a:r>
          </a:p>
        </p:txBody>
      </p:sp>
      <p:cxnSp>
        <p:nvCxnSpPr>
          <p:cNvPr id="24" name="Conector de seta reta 23"/>
          <p:cNvCxnSpPr/>
          <p:nvPr/>
        </p:nvCxnSpPr>
        <p:spPr>
          <a:xfrm>
            <a:off x="4373563" y="2838450"/>
            <a:ext cx="2705100" cy="0"/>
          </a:xfrm>
          <a:prstGeom prst="straightConnector1">
            <a:avLst/>
          </a:prstGeom>
          <a:ln w="38100"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/>
          <p:cNvSpPr/>
          <p:nvPr/>
        </p:nvSpPr>
        <p:spPr>
          <a:xfrm>
            <a:off x="7078663" y="2838450"/>
            <a:ext cx="133350" cy="531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sp>
        <p:nvSpPr>
          <p:cNvPr id="26" name="Texto explicativo retangular com cantos arredondados 25"/>
          <p:cNvSpPr/>
          <p:nvPr/>
        </p:nvSpPr>
        <p:spPr>
          <a:xfrm>
            <a:off x="76200" y="2486025"/>
            <a:ext cx="1212850" cy="485775"/>
          </a:xfrm>
          <a:prstGeom prst="wedgeRoundRectCallout">
            <a:avLst>
              <a:gd name="adj1" fmla="val 109033"/>
              <a:gd name="adj2" fmla="val -89784"/>
              <a:gd name="adj3" fmla="val 16667"/>
            </a:avLst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800" dirty="0"/>
              <a:t>Atividade Contínua</a:t>
            </a:r>
            <a:endParaRPr lang="pt-BR" sz="1800" dirty="0"/>
          </a:p>
        </p:txBody>
      </p:sp>
      <p:sp>
        <p:nvSpPr>
          <p:cNvPr id="60436" name="CaixaDeTexto 26"/>
          <p:cNvSpPr txBox="1">
            <a:spLocks noChangeArrowheads="1"/>
          </p:cNvSpPr>
          <p:nvPr/>
        </p:nvSpPr>
        <p:spPr bwMode="auto">
          <a:xfrm>
            <a:off x="1495425" y="2627313"/>
            <a:ext cx="3005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/>
              <a:t>Configuração de Equipamento</a:t>
            </a:r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4338638" y="4324350"/>
            <a:ext cx="2724150" cy="0"/>
          </a:xfrm>
          <a:prstGeom prst="straightConnector1">
            <a:avLst/>
          </a:prstGeom>
          <a:ln w="38100"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28"/>
          <p:cNvSpPr/>
          <p:nvPr/>
        </p:nvSpPr>
        <p:spPr>
          <a:xfrm>
            <a:off x="7107238" y="4383088"/>
            <a:ext cx="133350" cy="846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sp>
        <p:nvSpPr>
          <p:cNvPr id="60439" name="CaixaDeTexto 29"/>
          <p:cNvSpPr txBox="1">
            <a:spLocks noChangeArrowheads="1"/>
          </p:cNvSpPr>
          <p:nvPr/>
        </p:nvSpPr>
        <p:spPr bwMode="auto">
          <a:xfrm>
            <a:off x="7240588" y="4525963"/>
            <a:ext cx="1857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/>
              <a:t>Ação Operacional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4232275" y="4346575"/>
            <a:ext cx="133350" cy="531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sp>
        <p:nvSpPr>
          <p:cNvPr id="60441" name="CaixaDeTexto 31"/>
          <p:cNvSpPr txBox="1">
            <a:spLocks noChangeArrowheads="1"/>
          </p:cNvSpPr>
          <p:nvPr/>
        </p:nvSpPr>
        <p:spPr bwMode="auto">
          <a:xfrm>
            <a:off x="2725738" y="4195763"/>
            <a:ext cx="2747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/>
              <a:t>Análise / Acompanhamento</a:t>
            </a:r>
          </a:p>
        </p:txBody>
      </p:sp>
      <p:cxnSp>
        <p:nvCxnSpPr>
          <p:cNvPr id="33" name="Conector de seta reta 32"/>
          <p:cNvCxnSpPr/>
          <p:nvPr/>
        </p:nvCxnSpPr>
        <p:spPr>
          <a:xfrm flipH="1">
            <a:off x="1316038" y="4932363"/>
            <a:ext cx="2974975" cy="0"/>
          </a:xfrm>
          <a:prstGeom prst="straightConnector1">
            <a:avLst/>
          </a:prstGeom>
          <a:ln w="38100"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43" name="CaixaDeTexto 33"/>
          <p:cNvSpPr txBox="1">
            <a:spLocks noChangeArrowheads="1"/>
          </p:cNvSpPr>
          <p:nvPr/>
        </p:nvSpPr>
        <p:spPr bwMode="auto">
          <a:xfrm>
            <a:off x="1447800" y="4587875"/>
            <a:ext cx="3005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/>
              <a:t>Configuração de Equipamento</a:t>
            </a:r>
          </a:p>
        </p:txBody>
      </p:sp>
      <p:cxnSp>
        <p:nvCxnSpPr>
          <p:cNvPr id="35" name="Conector de seta reta 34"/>
          <p:cNvCxnSpPr/>
          <p:nvPr/>
        </p:nvCxnSpPr>
        <p:spPr>
          <a:xfrm flipH="1">
            <a:off x="4308475" y="5245100"/>
            <a:ext cx="2725738" cy="0"/>
          </a:xfrm>
          <a:prstGeom prst="straightConnector1">
            <a:avLst/>
          </a:prstGeom>
          <a:ln w="38100"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45" name="CaixaDeTexto 35"/>
          <p:cNvSpPr txBox="1">
            <a:spLocks noChangeArrowheads="1"/>
          </p:cNvSpPr>
          <p:nvPr/>
        </p:nvSpPr>
        <p:spPr bwMode="auto">
          <a:xfrm>
            <a:off x="5219700" y="4884738"/>
            <a:ext cx="1120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/>
              <a:t>Resolvido</a:t>
            </a:r>
          </a:p>
        </p:txBody>
      </p:sp>
      <p:sp>
        <p:nvSpPr>
          <p:cNvPr id="60446" name="CaixaDeTexto 36"/>
          <p:cNvSpPr txBox="1">
            <a:spLocks noChangeArrowheads="1"/>
          </p:cNvSpPr>
          <p:nvPr/>
        </p:nvSpPr>
        <p:spPr bwMode="auto">
          <a:xfrm>
            <a:off x="4467225" y="5699125"/>
            <a:ext cx="3678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/>
              <a:t>Informação para o Público / Imprensa</a:t>
            </a:r>
          </a:p>
        </p:txBody>
      </p:sp>
      <p:cxnSp>
        <p:nvCxnSpPr>
          <p:cNvPr id="38" name="Conector de seta reta 37"/>
          <p:cNvCxnSpPr/>
          <p:nvPr/>
        </p:nvCxnSpPr>
        <p:spPr>
          <a:xfrm flipV="1">
            <a:off x="4373563" y="6056313"/>
            <a:ext cx="3635375" cy="36512"/>
          </a:xfrm>
          <a:prstGeom prst="straightConnector1">
            <a:avLst/>
          </a:prstGeom>
          <a:ln w="38100"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E15C7B-7842-4845-9063-743C60499A69}" type="slidenum">
              <a:rPr lang="en-US" sz="1800">
                <a:cs typeface="Arial" charset="0"/>
              </a:rPr>
              <a:pPr/>
              <a:t>32</a:t>
            </a:fld>
            <a:endParaRPr lang="en-US" sz="1800">
              <a:cs typeface="Arial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22275" y="274638"/>
            <a:ext cx="7596188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kern="0" dirty="0" smtClean="0"/>
              <a:t>Visão Geral da Informação Trocada</a:t>
            </a:r>
            <a:endParaRPr lang="pt-BR" kern="0" dirty="0"/>
          </a:p>
        </p:txBody>
      </p:sp>
      <p:sp>
        <p:nvSpPr>
          <p:cNvPr id="4" name="Retângulo 3"/>
          <p:cNvSpPr/>
          <p:nvPr/>
        </p:nvSpPr>
        <p:spPr>
          <a:xfrm>
            <a:off x="538163" y="1089025"/>
            <a:ext cx="252571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800" dirty="0"/>
              <a:t>CICC</a:t>
            </a:r>
            <a:endParaRPr lang="pt-BR" sz="1800" dirty="0"/>
          </a:p>
        </p:txBody>
      </p:sp>
      <p:cxnSp>
        <p:nvCxnSpPr>
          <p:cNvPr id="5" name="Conector reto 4"/>
          <p:cNvCxnSpPr>
            <a:stCxn id="4" idx="2"/>
          </p:cNvCxnSpPr>
          <p:nvPr/>
        </p:nvCxnSpPr>
        <p:spPr>
          <a:xfrm>
            <a:off x="1800225" y="1546225"/>
            <a:ext cx="0" cy="4605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3529013" y="1089025"/>
            <a:ext cx="252571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800" dirty="0"/>
              <a:t>CCO</a:t>
            </a:r>
            <a:endParaRPr lang="pt-BR" sz="1800" dirty="0"/>
          </a:p>
        </p:txBody>
      </p:sp>
      <p:cxnSp>
        <p:nvCxnSpPr>
          <p:cNvPr id="7" name="Conector reto 6"/>
          <p:cNvCxnSpPr>
            <a:stCxn id="6" idx="2"/>
          </p:cNvCxnSpPr>
          <p:nvPr/>
        </p:nvCxnSpPr>
        <p:spPr>
          <a:xfrm>
            <a:off x="4792663" y="1546225"/>
            <a:ext cx="0" cy="4605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6254750" y="1089025"/>
            <a:ext cx="252571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800" dirty="0"/>
              <a:t>COP</a:t>
            </a:r>
            <a:endParaRPr lang="pt-BR" sz="1800" dirty="0"/>
          </a:p>
        </p:txBody>
      </p:sp>
      <p:cxnSp>
        <p:nvCxnSpPr>
          <p:cNvPr id="9" name="Conector reto 8"/>
          <p:cNvCxnSpPr>
            <a:stCxn id="8" idx="2"/>
          </p:cNvCxnSpPr>
          <p:nvPr/>
        </p:nvCxnSpPr>
        <p:spPr>
          <a:xfrm>
            <a:off x="7516813" y="1546225"/>
            <a:ext cx="0" cy="5022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4792663" y="2132013"/>
            <a:ext cx="2724150" cy="0"/>
          </a:xfrm>
          <a:prstGeom prst="straightConnector1">
            <a:avLst/>
          </a:prstGeom>
          <a:ln w="38100"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H="1">
            <a:off x="1800225" y="2132013"/>
            <a:ext cx="2992438" cy="0"/>
          </a:xfrm>
          <a:prstGeom prst="straightConnector1">
            <a:avLst/>
          </a:prstGeom>
          <a:ln w="38100"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51" name="CaixaDeTexto 11"/>
          <p:cNvSpPr txBox="1">
            <a:spLocks noChangeArrowheads="1"/>
          </p:cNvSpPr>
          <p:nvPr/>
        </p:nvSpPr>
        <p:spPr bwMode="auto">
          <a:xfrm>
            <a:off x="2411413" y="1741488"/>
            <a:ext cx="1903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/>
              <a:t>Interrupção da Via</a:t>
            </a:r>
          </a:p>
        </p:txBody>
      </p:sp>
      <p:sp>
        <p:nvSpPr>
          <p:cNvPr id="61452" name="CaixaDeTexto 12"/>
          <p:cNvSpPr txBox="1">
            <a:spLocks noChangeArrowheads="1"/>
          </p:cNvSpPr>
          <p:nvPr/>
        </p:nvSpPr>
        <p:spPr bwMode="auto">
          <a:xfrm>
            <a:off x="5270500" y="1773238"/>
            <a:ext cx="1901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/>
              <a:t>Interrupção da Via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668463" y="2176463"/>
            <a:ext cx="131762" cy="531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sp>
        <p:nvSpPr>
          <p:cNvPr id="15" name="Retângulo 14"/>
          <p:cNvSpPr/>
          <p:nvPr/>
        </p:nvSpPr>
        <p:spPr>
          <a:xfrm>
            <a:off x="7516813" y="2168525"/>
            <a:ext cx="133350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cxnSp>
        <p:nvCxnSpPr>
          <p:cNvPr id="16" name="Conector de seta reta 15"/>
          <p:cNvCxnSpPr/>
          <p:nvPr/>
        </p:nvCxnSpPr>
        <p:spPr>
          <a:xfrm>
            <a:off x="1800225" y="2708275"/>
            <a:ext cx="2992438" cy="0"/>
          </a:xfrm>
          <a:prstGeom prst="straightConnector1">
            <a:avLst/>
          </a:prstGeom>
          <a:ln w="38100"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H="1" flipV="1">
            <a:off x="4792663" y="3068638"/>
            <a:ext cx="2724150" cy="0"/>
          </a:xfrm>
          <a:prstGeom prst="straightConnector1">
            <a:avLst/>
          </a:prstGeom>
          <a:ln w="38100"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57" name="CaixaDeTexto 17"/>
          <p:cNvSpPr txBox="1">
            <a:spLocks noChangeArrowheads="1"/>
          </p:cNvSpPr>
          <p:nvPr/>
        </p:nvSpPr>
        <p:spPr bwMode="auto">
          <a:xfrm>
            <a:off x="2795588" y="2365375"/>
            <a:ext cx="1120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/>
              <a:t>Resolvido</a:t>
            </a:r>
          </a:p>
        </p:txBody>
      </p:sp>
      <p:sp>
        <p:nvSpPr>
          <p:cNvPr id="61458" name="CaixaDeTexto 18"/>
          <p:cNvSpPr txBox="1">
            <a:spLocks noChangeArrowheads="1"/>
          </p:cNvSpPr>
          <p:nvPr/>
        </p:nvSpPr>
        <p:spPr bwMode="auto">
          <a:xfrm>
            <a:off x="5753100" y="2720975"/>
            <a:ext cx="1120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/>
              <a:t>Resolvido</a:t>
            </a:r>
          </a:p>
        </p:txBody>
      </p:sp>
      <p:sp>
        <p:nvSpPr>
          <p:cNvPr id="61459" name="CaixaDeTexto 19"/>
          <p:cNvSpPr txBox="1">
            <a:spLocks noChangeArrowheads="1"/>
          </p:cNvSpPr>
          <p:nvPr/>
        </p:nvSpPr>
        <p:spPr bwMode="auto">
          <a:xfrm>
            <a:off x="438150" y="2201863"/>
            <a:ext cx="21605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/>
              <a:t>Ação para</a:t>
            </a:r>
          </a:p>
          <a:p>
            <a:r>
              <a:rPr lang="pt-BR" sz="1800"/>
              <a:t>Solução do Problema</a:t>
            </a:r>
          </a:p>
        </p:txBody>
      </p:sp>
      <p:sp>
        <p:nvSpPr>
          <p:cNvPr id="61460" name="CaixaDeTexto 20"/>
          <p:cNvSpPr txBox="1">
            <a:spLocks noChangeArrowheads="1"/>
          </p:cNvSpPr>
          <p:nvPr/>
        </p:nvSpPr>
        <p:spPr bwMode="auto">
          <a:xfrm>
            <a:off x="7666038" y="2401888"/>
            <a:ext cx="2159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/>
              <a:t>Ação para</a:t>
            </a:r>
          </a:p>
          <a:p>
            <a:r>
              <a:rPr lang="pt-BR" sz="1800"/>
              <a:t>Solução do Problema</a:t>
            </a:r>
          </a:p>
        </p:txBody>
      </p:sp>
      <p:cxnSp>
        <p:nvCxnSpPr>
          <p:cNvPr id="22" name="Conector de seta reta 21"/>
          <p:cNvCxnSpPr/>
          <p:nvPr/>
        </p:nvCxnSpPr>
        <p:spPr>
          <a:xfrm flipH="1">
            <a:off x="1800225" y="3571875"/>
            <a:ext cx="2992438" cy="0"/>
          </a:xfrm>
          <a:prstGeom prst="straightConnector1">
            <a:avLst/>
          </a:prstGeom>
          <a:ln w="38100"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62" name="CaixaDeTexto 22"/>
          <p:cNvSpPr txBox="1">
            <a:spLocks noChangeArrowheads="1"/>
          </p:cNvSpPr>
          <p:nvPr/>
        </p:nvSpPr>
        <p:spPr bwMode="auto">
          <a:xfrm>
            <a:off x="2754313" y="3200400"/>
            <a:ext cx="12874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/>
              <a:t>Emergência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1624013" y="3582988"/>
            <a:ext cx="176212" cy="819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sp>
        <p:nvSpPr>
          <p:cNvPr id="61464" name="CaixaDeTexto 24"/>
          <p:cNvSpPr txBox="1">
            <a:spLocks noChangeArrowheads="1"/>
          </p:cNvSpPr>
          <p:nvPr/>
        </p:nvSpPr>
        <p:spPr bwMode="auto">
          <a:xfrm>
            <a:off x="439738" y="3649663"/>
            <a:ext cx="21605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/>
              <a:t>Ação para</a:t>
            </a:r>
          </a:p>
          <a:p>
            <a:r>
              <a:rPr lang="pt-BR" sz="1800"/>
              <a:t>Solução do Problema</a:t>
            </a:r>
          </a:p>
        </p:txBody>
      </p:sp>
      <p:cxnSp>
        <p:nvCxnSpPr>
          <p:cNvPr id="26" name="Conector de seta reta 25"/>
          <p:cNvCxnSpPr/>
          <p:nvPr/>
        </p:nvCxnSpPr>
        <p:spPr>
          <a:xfrm>
            <a:off x="1800225" y="4437063"/>
            <a:ext cx="2992438" cy="0"/>
          </a:xfrm>
          <a:prstGeom prst="straightConnector1">
            <a:avLst/>
          </a:prstGeom>
          <a:ln w="38100"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66" name="CaixaDeTexto 26"/>
          <p:cNvSpPr txBox="1">
            <a:spLocks noChangeArrowheads="1"/>
          </p:cNvSpPr>
          <p:nvPr/>
        </p:nvSpPr>
        <p:spPr bwMode="auto">
          <a:xfrm>
            <a:off x="2684463" y="4067175"/>
            <a:ext cx="1120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/>
              <a:t>Resolvido</a:t>
            </a:r>
          </a:p>
        </p:txBody>
      </p:sp>
      <p:cxnSp>
        <p:nvCxnSpPr>
          <p:cNvPr id="28" name="Conector de seta reta 27"/>
          <p:cNvCxnSpPr/>
          <p:nvPr/>
        </p:nvCxnSpPr>
        <p:spPr>
          <a:xfrm>
            <a:off x="4792663" y="3582988"/>
            <a:ext cx="2724150" cy="0"/>
          </a:xfrm>
          <a:prstGeom prst="straightConnector1">
            <a:avLst/>
          </a:prstGeom>
          <a:ln w="38100"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68" name="CaixaDeTexto 28"/>
          <p:cNvSpPr txBox="1">
            <a:spLocks noChangeArrowheads="1"/>
          </p:cNvSpPr>
          <p:nvPr/>
        </p:nvSpPr>
        <p:spPr bwMode="auto">
          <a:xfrm>
            <a:off x="5637213" y="3213100"/>
            <a:ext cx="1287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/>
              <a:t>Emergência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532688" y="3582988"/>
            <a:ext cx="133350" cy="531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cxnSp>
        <p:nvCxnSpPr>
          <p:cNvPr id="31" name="Conector de seta reta 30"/>
          <p:cNvCxnSpPr/>
          <p:nvPr/>
        </p:nvCxnSpPr>
        <p:spPr>
          <a:xfrm flipH="1" flipV="1">
            <a:off x="4806950" y="4095750"/>
            <a:ext cx="2725738" cy="0"/>
          </a:xfrm>
          <a:prstGeom prst="straightConnector1">
            <a:avLst/>
          </a:prstGeom>
          <a:ln w="38100"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1" name="CaixaDeTexto 31"/>
          <p:cNvSpPr txBox="1">
            <a:spLocks noChangeArrowheads="1"/>
          </p:cNvSpPr>
          <p:nvPr/>
        </p:nvSpPr>
        <p:spPr bwMode="auto">
          <a:xfrm>
            <a:off x="5767388" y="3748088"/>
            <a:ext cx="1122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/>
              <a:t>Resolvido</a:t>
            </a:r>
          </a:p>
        </p:txBody>
      </p:sp>
      <p:cxnSp>
        <p:nvCxnSpPr>
          <p:cNvPr id="33" name="Conector de seta reta 32"/>
          <p:cNvCxnSpPr/>
          <p:nvPr/>
        </p:nvCxnSpPr>
        <p:spPr>
          <a:xfrm>
            <a:off x="1816100" y="4951413"/>
            <a:ext cx="2990850" cy="0"/>
          </a:xfrm>
          <a:prstGeom prst="straightConnector1">
            <a:avLst/>
          </a:prstGeom>
          <a:ln w="38100"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3" name="CaixaDeTexto 33"/>
          <p:cNvSpPr txBox="1">
            <a:spLocks noChangeArrowheads="1"/>
          </p:cNvSpPr>
          <p:nvPr/>
        </p:nvSpPr>
        <p:spPr bwMode="auto">
          <a:xfrm>
            <a:off x="1920875" y="4572000"/>
            <a:ext cx="4865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/>
              <a:t>Modificação na Operação de Transito e Transporte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4814888" y="4979988"/>
            <a:ext cx="13335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cxnSp>
        <p:nvCxnSpPr>
          <p:cNvPr id="36" name="Conector de seta reta 35"/>
          <p:cNvCxnSpPr/>
          <p:nvPr/>
        </p:nvCxnSpPr>
        <p:spPr>
          <a:xfrm flipH="1">
            <a:off x="1816100" y="5513388"/>
            <a:ext cx="2976563" cy="0"/>
          </a:xfrm>
          <a:prstGeom prst="straightConnector1">
            <a:avLst/>
          </a:prstGeom>
          <a:ln w="38100"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6" name="CaixaDeTexto 36"/>
          <p:cNvSpPr txBox="1">
            <a:spLocks noChangeArrowheads="1"/>
          </p:cNvSpPr>
          <p:nvPr/>
        </p:nvSpPr>
        <p:spPr bwMode="auto">
          <a:xfrm>
            <a:off x="2781300" y="5148263"/>
            <a:ext cx="1120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/>
              <a:t>Resolvido</a:t>
            </a:r>
          </a:p>
        </p:txBody>
      </p:sp>
      <p:sp>
        <p:nvSpPr>
          <p:cNvPr id="61477" name="CaixaDeTexto 37"/>
          <p:cNvSpPr txBox="1">
            <a:spLocks noChangeArrowheads="1"/>
          </p:cNvSpPr>
          <p:nvPr/>
        </p:nvSpPr>
        <p:spPr bwMode="auto">
          <a:xfrm>
            <a:off x="4968875" y="5046663"/>
            <a:ext cx="21605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/>
              <a:t>Ação para</a:t>
            </a:r>
          </a:p>
          <a:p>
            <a:r>
              <a:rPr lang="pt-BR" sz="1800"/>
              <a:t>Solução do Problema</a:t>
            </a:r>
          </a:p>
        </p:txBody>
      </p:sp>
      <p:sp>
        <p:nvSpPr>
          <p:cNvPr id="61478" name="CaixaDeTexto 38"/>
          <p:cNvSpPr txBox="1">
            <a:spLocks noChangeArrowheads="1"/>
          </p:cNvSpPr>
          <p:nvPr/>
        </p:nvSpPr>
        <p:spPr bwMode="auto">
          <a:xfrm>
            <a:off x="3282950" y="5524500"/>
            <a:ext cx="4865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/>
              <a:t>Modificação na Operação de Transito e Transporte</a:t>
            </a:r>
          </a:p>
        </p:txBody>
      </p:sp>
      <p:cxnSp>
        <p:nvCxnSpPr>
          <p:cNvPr id="40" name="Conector de seta reta 39"/>
          <p:cNvCxnSpPr/>
          <p:nvPr/>
        </p:nvCxnSpPr>
        <p:spPr>
          <a:xfrm flipH="1">
            <a:off x="4792663" y="5894388"/>
            <a:ext cx="2740025" cy="0"/>
          </a:xfrm>
          <a:prstGeom prst="straightConnector1">
            <a:avLst/>
          </a:prstGeom>
          <a:ln w="38100"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/>
          <p:cNvSpPr/>
          <p:nvPr/>
        </p:nvSpPr>
        <p:spPr>
          <a:xfrm>
            <a:off x="4659313" y="5894388"/>
            <a:ext cx="13335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cxnSp>
        <p:nvCxnSpPr>
          <p:cNvPr id="42" name="Conector de seta reta 41"/>
          <p:cNvCxnSpPr/>
          <p:nvPr/>
        </p:nvCxnSpPr>
        <p:spPr>
          <a:xfrm>
            <a:off x="4822825" y="6416675"/>
            <a:ext cx="2709863" cy="6350"/>
          </a:xfrm>
          <a:prstGeom prst="straightConnector1">
            <a:avLst/>
          </a:prstGeom>
          <a:ln w="38100"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2" name="CaixaDeTexto 42"/>
          <p:cNvSpPr txBox="1">
            <a:spLocks noChangeArrowheads="1"/>
          </p:cNvSpPr>
          <p:nvPr/>
        </p:nvSpPr>
        <p:spPr bwMode="auto">
          <a:xfrm>
            <a:off x="5767388" y="6057900"/>
            <a:ext cx="1122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/>
              <a:t>Resolvido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xfrm>
            <a:off x="8435975" y="803275"/>
            <a:ext cx="498475" cy="1968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6023F6-6735-4AFD-AB11-1D0FED17D3DB}" type="slidenum">
              <a:rPr lang="en-US" sz="1600">
                <a:cs typeface="Arial" charset="0"/>
              </a:rPr>
              <a:pPr/>
              <a:t>33</a:t>
            </a:fld>
            <a:endParaRPr lang="en-US" sz="1600">
              <a:cs typeface="Arial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489325" y="2492375"/>
            <a:ext cx="1395413" cy="1008063"/>
          </a:xfrm>
          <a:prstGeom prst="rect">
            <a:avLst/>
          </a:prstGeom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/>
              <a:t>CCO</a:t>
            </a:r>
          </a:p>
          <a:p>
            <a:pPr algn="ctr">
              <a:defRPr/>
            </a:pPr>
            <a:r>
              <a:rPr lang="pt-BR" sz="1600" b="1" dirty="0"/>
              <a:t>(</a:t>
            </a:r>
            <a:r>
              <a:rPr lang="pt-BR" sz="1600" b="1" dirty="0" err="1"/>
              <a:t>BHTrans</a:t>
            </a:r>
            <a:r>
              <a:rPr lang="pt-BR" sz="1600" b="1" dirty="0"/>
              <a:t>)</a:t>
            </a:r>
            <a:endParaRPr lang="pt-BR" sz="1600" b="1" dirty="0"/>
          </a:p>
        </p:txBody>
      </p:sp>
      <p:sp>
        <p:nvSpPr>
          <p:cNvPr id="4" name="Retângulo 3"/>
          <p:cNvSpPr/>
          <p:nvPr/>
        </p:nvSpPr>
        <p:spPr>
          <a:xfrm>
            <a:off x="5449888" y="1063625"/>
            <a:ext cx="1296987" cy="10080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/>
              <a:t>CICC</a:t>
            </a:r>
          </a:p>
          <a:p>
            <a:pPr algn="ctr">
              <a:defRPr/>
            </a:pPr>
            <a:r>
              <a:rPr lang="pt-BR" sz="1600" b="1" dirty="0"/>
              <a:t>(Estado)</a:t>
            </a:r>
            <a:endParaRPr lang="pt-BR" sz="1600" b="1" dirty="0"/>
          </a:p>
        </p:txBody>
      </p:sp>
      <p:sp>
        <p:nvSpPr>
          <p:cNvPr id="5" name="Retângulo 4"/>
          <p:cNvSpPr/>
          <p:nvPr/>
        </p:nvSpPr>
        <p:spPr>
          <a:xfrm>
            <a:off x="1693863" y="1052513"/>
            <a:ext cx="1328737" cy="10318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/>
              <a:t>COP</a:t>
            </a:r>
          </a:p>
          <a:p>
            <a:pPr algn="ctr">
              <a:defRPr/>
            </a:pPr>
            <a:r>
              <a:rPr lang="pt-BR" sz="1600" b="1" dirty="0"/>
              <a:t>(Prefeitura)</a:t>
            </a:r>
            <a:endParaRPr lang="pt-BR" sz="1600" b="1" dirty="0"/>
          </a:p>
        </p:txBody>
      </p:sp>
      <p:cxnSp>
        <p:nvCxnSpPr>
          <p:cNvPr id="6" name="Conector de seta reta 5"/>
          <p:cNvCxnSpPr/>
          <p:nvPr/>
        </p:nvCxnSpPr>
        <p:spPr>
          <a:xfrm>
            <a:off x="3022600" y="2084388"/>
            <a:ext cx="466725" cy="384175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H="1">
            <a:off x="4884738" y="2016125"/>
            <a:ext cx="565150" cy="476250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>
            <a:stCxn id="5" idx="3"/>
            <a:endCxn id="4" idx="1"/>
          </p:cNvCxnSpPr>
          <p:nvPr/>
        </p:nvCxnSpPr>
        <p:spPr>
          <a:xfrm>
            <a:off x="3022600" y="1568450"/>
            <a:ext cx="2427288" cy="0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1239838" y="4032250"/>
            <a:ext cx="1395412" cy="100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/>
              <a:t>Centro Operacional de Transito</a:t>
            </a:r>
            <a:endParaRPr lang="pt-BR" sz="1600" b="1" dirty="0"/>
          </a:p>
        </p:txBody>
      </p:sp>
      <p:sp>
        <p:nvSpPr>
          <p:cNvPr id="10" name="Retângulo 9"/>
          <p:cNvSpPr/>
          <p:nvPr/>
        </p:nvSpPr>
        <p:spPr>
          <a:xfrm>
            <a:off x="5483225" y="4005263"/>
            <a:ext cx="1395413" cy="1008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/>
              <a:t>Centro Operacional de Transporte</a:t>
            </a:r>
            <a:endParaRPr lang="pt-BR" sz="1600" b="1" dirty="0"/>
          </a:p>
        </p:txBody>
      </p:sp>
      <p:sp>
        <p:nvSpPr>
          <p:cNvPr id="11" name="Retângulo 10"/>
          <p:cNvSpPr/>
          <p:nvPr/>
        </p:nvSpPr>
        <p:spPr>
          <a:xfrm>
            <a:off x="431800" y="5675313"/>
            <a:ext cx="1565275" cy="1128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/>
              <a:t>Central Monitoramento de Tráfego</a:t>
            </a:r>
            <a:endParaRPr lang="pt-BR" sz="1600" b="1" dirty="0"/>
          </a:p>
        </p:txBody>
      </p:sp>
      <p:sp>
        <p:nvSpPr>
          <p:cNvPr id="12" name="Retângulo 11"/>
          <p:cNvSpPr/>
          <p:nvPr/>
        </p:nvSpPr>
        <p:spPr>
          <a:xfrm>
            <a:off x="2303463" y="5676900"/>
            <a:ext cx="1185862" cy="1127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/>
              <a:t>Central de Operações</a:t>
            </a:r>
            <a:endParaRPr lang="pt-BR" sz="1600" b="1" dirty="0"/>
          </a:p>
        </p:txBody>
      </p:sp>
      <p:sp>
        <p:nvSpPr>
          <p:cNvPr id="13" name="Retângulo 12"/>
          <p:cNvSpPr/>
          <p:nvPr/>
        </p:nvSpPr>
        <p:spPr>
          <a:xfrm>
            <a:off x="5483225" y="5676900"/>
            <a:ext cx="1439863" cy="1127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/>
              <a:t>Central de Informações ao Usuário</a:t>
            </a:r>
            <a:endParaRPr lang="pt-BR" sz="1600" b="1" dirty="0"/>
          </a:p>
        </p:txBody>
      </p:sp>
      <p:sp>
        <p:nvSpPr>
          <p:cNvPr id="14" name="Retângulo 13"/>
          <p:cNvSpPr/>
          <p:nvPr/>
        </p:nvSpPr>
        <p:spPr>
          <a:xfrm>
            <a:off x="7134225" y="5668963"/>
            <a:ext cx="1206500" cy="1135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/>
              <a:t>Central de Apoio ao Usuário</a:t>
            </a:r>
            <a:endParaRPr lang="pt-BR" sz="1600" b="1" dirty="0"/>
          </a:p>
        </p:txBody>
      </p:sp>
      <p:sp>
        <p:nvSpPr>
          <p:cNvPr id="15" name="Retângulo 14"/>
          <p:cNvSpPr/>
          <p:nvPr/>
        </p:nvSpPr>
        <p:spPr>
          <a:xfrm>
            <a:off x="3222625" y="4062413"/>
            <a:ext cx="1196975" cy="96043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/>
              <a:t>Guarda Municipal</a:t>
            </a:r>
            <a:endParaRPr lang="pt-BR" sz="1600" b="1" dirty="0"/>
          </a:p>
        </p:txBody>
      </p:sp>
      <p:sp>
        <p:nvSpPr>
          <p:cNvPr id="16" name="Retângulo 15"/>
          <p:cNvSpPr/>
          <p:nvPr/>
        </p:nvSpPr>
        <p:spPr>
          <a:xfrm>
            <a:off x="3741738" y="5661025"/>
            <a:ext cx="159385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/>
              <a:t>Central de Gerenciamento de Frota</a:t>
            </a:r>
            <a:endParaRPr lang="pt-BR" sz="1600" b="1" dirty="0"/>
          </a:p>
        </p:txBody>
      </p:sp>
      <p:cxnSp>
        <p:nvCxnSpPr>
          <p:cNvPr id="17" name="Conector de seta reta 16"/>
          <p:cNvCxnSpPr>
            <a:stCxn id="15" idx="1"/>
            <a:endCxn id="9" idx="3"/>
          </p:cNvCxnSpPr>
          <p:nvPr/>
        </p:nvCxnSpPr>
        <p:spPr>
          <a:xfrm flipH="1" flipV="1">
            <a:off x="2635250" y="4535488"/>
            <a:ext cx="587375" cy="6350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>
            <a:stCxn id="11" idx="0"/>
          </p:cNvCxnSpPr>
          <p:nvPr/>
        </p:nvCxnSpPr>
        <p:spPr>
          <a:xfrm flipV="1">
            <a:off x="1214438" y="5040313"/>
            <a:ext cx="347662" cy="635000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>
            <a:stCxn id="12" idx="0"/>
          </p:cNvCxnSpPr>
          <p:nvPr/>
        </p:nvCxnSpPr>
        <p:spPr>
          <a:xfrm flipH="1" flipV="1">
            <a:off x="2225675" y="5040313"/>
            <a:ext cx="669925" cy="636587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>
            <a:stCxn id="16" idx="0"/>
          </p:cNvCxnSpPr>
          <p:nvPr/>
        </p:nvCxnSpPr>
        <p:spPr>
          <a:xfrm flipV="1">
            <a:off x="4538663" y="5040313"/>
            <a:ext cx="944562" cy="620712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>
            <a:stCxn id="13" idx="0"/>
            <a:endCxn id="10" idx="2"/>
          </p:cNvCxnSpPr>
          <p:nvPr/>
        </p:nvCxnSpPr>
        <p:spPr>
          <a:xfrm flipH="1" flipV="1">
            <a:off x="6181725" y="5013325"/>
            <a:ext cx="20638" cy="663575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 flipH="1" flipV="1">
            <a:off x="6878638" y="5040313"/>
            <a:ext cx="858837" cy="635000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flipV="1">
            <a:off x="2635250" y="3500438"/>
            <a:ext cx="854075" cy="504825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flipH="1" flipV="1">
            <a:off x="4884738" y="3503613"/>
            <a:ext cx="598487" cy="558800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ítulo 1"/>
          <p:cNvSpPr txBox="1">
            <a:spLocks/>
          </p:cNvSpPr>
          <p:nvPr/>
        </p:nvSpPr>
        <p:spPr>
          <a:xfrm>
            <a:off x="422275" y="274638"/>
            <a:ext cx="7596188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kern="0" dirty="0" smtClean="0"/>
              <a:t>Visão Hierárquica da Operação do CCO</a:t>
            </a:r>
            <a:endParaRPr lang="pt-BR" kern="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66813"/>
            <a:ext cx="8229600" cy="4525962"/>
          </a:xfrm>
        </p:spPr>
        <p:txBody>
          <a:bodyPr/>
          <a:lstStyle/>
          <a:p>
            <a:pPr marL="0" indent="0" algn="just">
              <a:spcBef>
                <a:spcPct val="20000"/>
              </a:spcBef>
              <a:buFont typeface="Wingdings 2" pitchFamily="18" charset="2"/>
              <a:buNone/>
            </a:pPr>
            <a:r>
              <a:rPr lang="pt-BR" sz="3200" b="1" smtClean="0"/>
              <a:t>Objetivo</a:t>
            </a:r>
          </a:p>
          <a:p>
            <a:pPr marL="0" indent="0" algn="just">
              <a:buFont typeface="Wingdings 2" pitchFamily="18" charset="2"/>
              <a:buNone/>
            </a:pPr>
            <a:endParaRPr lang="pt-BR" b="1" smtClean="0"/>
          </a:p>
          <a:p>
            <a:pPr marL="0" indent="0" algn="just">
              <a:buFont typeface="Wingdings 2" pitchFamily="18" charset="2"/>
              <a:buNone/>
            </a:pPr>
            <a:r>
              <a:rPr lang="pt-BR" sz="2800" smtClean="0"/>
              <a:t>Comunicar as estratégias e os conceitos operacionais do Plano de Ações do CCO, em Belo Horizonte, para os eventos ligados à Copa das Confederações e Copa do Mundo da FIFA.</a:t>
            </a:r>
          </a:p>
          <a:p>
            <a:pPr marL="0" indent="0" algn="just">
              <a:buFont typeface="Wingdings 2" pitchFamily="18" charset="2"/>
              <a:buNone/>
            </a:pPr>
            <a:endParaRPr lang="pt-BR" sz="2800" smtClean="0"/>
          </a:p>
        </p:txBody>
      </p:sp>
      <p:sp>
        <p:nvSpPr>
          <p:cNvPr id="6349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435975" y="82550"/>
            <a:ext cx="498475" cy="1968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558B46-0CAF-44AA-A285-581F30D05F1B}" type="slidenum">
              <a:rPr lang="en-US">
                <a:cs typeface="Arial" charset="0"/>
              </a:rPr>
              <a:pPr/>
              <a:t>34</a:t>
            </a:fld>
            <a:endParaRPr lang="en-US">
              <a:cs typeface="Arial" charset="0"/>
            </a:endParaRPr>
          </a:p>
        </p:txBody>
      </p:sp>
      <p:sp>
        <p:nvSpPr>
          <p:cNvPr id="63491" name="CaixaDeTexto 5"/>
          <p:cNvSpPr txBox="1">
            <a:spLocks noChangeArrowheads="1"/>
          </p:cNvSpPr>
          <p:nvPr/>
        </p:nvSpPr>
        <p:spPr bwMode="auto">
          <a:xfrm>
            <a:off x="1822450" y="152400"/>
            <a:ext cx="8715375" cy="4619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t-BR" sz="2400" b="1">
                <a:solidFill>
                  <a:schemeClr val="folHlink"/>
                </a:solidFill>
                <a:latin typeface="News Gothic MT"/>
              </a:rPr>
              <a:t>CCO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3"/>
          <p:cNvSpPr txBox="1">
            <a:spLocks noChangeArrowheads="1"/>
          </p:cNvSpPr>
          <p:nvPr/>
        </p:nvSpPr>
        <p:spPr bwMode="auto">
          <a:xfrm>
            <a:off x="457200" y="1181100"/>
            <a:ext cx="8229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pt-BR" b="1">
                <a:latin typeface="News Gothic MT"/>
              </a:rPr>
              <a:t>Missão do CCO</a:t>
            </a:r>
          </a:p>
          <a:p>
            <a:pPr algn="just" eaLnBrk="0" hangingPunct="0">
              <a:spcBef>
                <a:spcPct val="20000"/>
              </a:spcBef>
              <a:buFont typeface="Arial" charset="0"/>
              <a:buNone/>
            </a:pPr>
            <a:endParaRPr lang="pt-BR" b="1">
              <a:latin typeface="News Gothic MT"/>
            </a:endParaRPr>
          </a:p>
          <a:p>
            <a:pPr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pt-BR" sz="2800">
                <a:latin typeface="News Gothic MT"/>
              </a:rPr>
              <a:t>Realizar operação de mobilidade que atenda as necessidades de deslocamento seguro e de acesso universal das pessoas e mercadorias envolvidas nas atividades ligadas ao evento na rotina diária da cidade.</a:t>
            </a:r>
          </a:p>
        </p:txBody>
      </p:sp>
      <p:sp>
        <p:nvSpPr>
          <p:cNvPr id="65538" name="CaixaDeTexto 5"/>
          <p:cNvSpPr txBox="1">
            <a:spLocks noChangeArrowheads="1"/>
          </p:cNvSpPr>
          <p:nvPr/>
        </p:nvSpPr>
        <p:spPr bwMode="auto">
          <a:xfrm>
            <a:off x="1900238" y="192088"/>
            <a:ext cx="8715375" cy="4603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t-BR" sz="2400" b="1">
                <a:solidFill>
                  <a:schemeClr val="folHlink"/>
                </a:solidFill>
                <a:latin typeface="News Gothic MT"/>
              </a:rPr>
              <a:t>Plano de Ações do CCO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3688" y="1158875"/>
            <a:ext cx="8764587" cy="5081588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Ações visam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monitorar e controlar as seguintes disciplinas da área de Gestão de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Trânsito e Transporte: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Apoiar o planejamento de trânsito e transporte;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Gerenciar e controlar os fluxos de tráfego;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Gerenciar incidentes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relacionados às redes de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trânsito e transportes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Durante os jogos além da operação regular da cidade haverá um enfoque nas operações voltadas ao evento</a:t>
            </a:r>
          </a:p>
          <a:p>
            <a:pPr marL="457200" lvl="1" indent="0" fontAlgn="auto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6562" name="CaixaDeTexto 5"/>
          <p:cNvSpPr txBox="1">
            <a:spLocks noChangeArrowheads="1"/>
          </p:cNvSpPr>
          <p:nvPr/>
        </p:nvSpPr>
        <p:spPr bwMode="auto">
          <a:xfrm>
            <a:off x="219075" y="101600"/>
            <a:ext cx="8715375" cy="4619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t-BR" sz="2400" b="1">
                <a:solidFill>
                  <a:schemeClr val="folHlink"/>
                </a:solidFill>
                <a:latin typeface="News Gothic MT"/>
              </a:rPr>
              <a:t>Ações do CCO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8F8697-C6DB-4F39-8511-1FB3ED3E1C85}" type="slidenum">
              <a:rPr lang="en-US">
                <a:cs typeface="Arial" charset="0"/>
              </a:rPr>
              <a:pPr/>
              <a:t>37</a:t>
            </a:fld>
            <a:endParaRPr lang="en-US">
              <a:cs typeface="Arial" charset="0"/>
            </a:endParaRPr>
          </a:p>
        </p:txBody>
      </p:sp>
      <p:sp>
        <p:nvSpPr>
          <p:cNvPr id="67586" name="CaixaDeTexto 5"/>
          <p:cNvSpPr txBox="1">
            <a:spLocks noChangeArrowheads="1"/>
          </p:cNvSpPr>
          <p:nvPr/>
        </p:nvSpPr>
        <p:spPr bwMode="auto">
          <a:xfrm>
            <a:off x="1082675" y="2124075"/>
            <a:ext cx="6605588" cy="22494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pt-BR" sz="4000" b="1">
                <a:solidFill>
                  <a:schemeClr val="folHlink"/>
                </a:solidFill>
                <a:latin typeface="News Gothic MT"/>
              </a:rPr>
              <a:t>Identificado as Ações de Contingência a partir do CCO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845E19-3448-4421-9A6A-1FAD54BD3952}" type="slidenum">
              <a:rPr lang="en-US">
                <a:cs typeface="Arial" charset="0"/>
              </a:rPr>
              <a:pPr/>
              <a:t>38</a:t>
            </a:fld>
            <a:endParaRPr lang="en-US">
              <a:cs typeface="Arial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22275" y="274638"/>
            <a:ext cx="7596188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sz="2800" kern="0" dirty="0" smtClean="0"/>
              <a:t>Definição</a:t>
            </a:r>
            <a:endParaRPr lang="pt-BR" sz="2800" kern="0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22275" y="1600200"/>
            <a:ext cx="759618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100000"/>
              </a:spcBef>
              <a:spcAft>
                <a:spcPct val="0"/>
              </a:spcAft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—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pt-BR" sz="2400" kern="0" dirty="0" smtClean="0"/>
              <a:t>O Centro de Controle Operacional (CCO) da </a:t>
            </a:r>
            <a:r>
              <a:rPr lang="pt-BR" sz="2400" kern="0" dirty="0" err="1" smtClean="0"/>
              <a:t>BHTrans</a:t>
            </a:r>
            <a:r>
              <a:rPr lang="pt-BR" sz="2400" kern="0" dirty="0" smtClean="0"/>
              <a:t> é o principal elemento de coordenação e integração das Operações de Mobilidade na Copa 2013 (FCC) e Copa 2014 (FWC). </a:t>
            </a:r>
          </a:p>
          <a:p>
            <a:pPr>
              <a:defRPr/>
            </a:pPr>
            <a:r>
              <a:rPr lang="pt-BR" sz="2400" kern="0" dirty="0" smtClean="0"/>
              <a:t>Consiste de três domínios de atuação:</a:t>
            </a:r>
          </a:p>
          <a:p>
            <a:pPr lvl="1">
              <a:defRPr/>
            </a:pPr>
            <a:r>
              <a:rPr lang="pt-BR" sz="2400" kern="0" dirty="0" smtClean="0">
                <a:cs typeface="+mn-cs"/>
              </a:rPr>
              <a:t>Operações de trânsito;</a:t>
            </a:r>
          </a:p>
          <a:p>
            <a:pPr lvl="1">
              <a:defRPr/>
            </a:pPr>
            <a:r>
              <a:rPr lang="pt-BR" sz="2400" kern="0" dirty="0" smtClean="0">
                <a:cs typeface="+mn-cs"/>
              </a:rPr>
              <a:t>Serviços de transporte público;</a:t>
            </a:r>
          </a:p>
          <a:p>
            <a:pPr lvl="1">
              <a:defRPr/>
            </a:pPr>
            <a:r>
              <a:rPr lang="pt-BR" sz="2400" kern="0" dirty="0" smtClean="0">
                <a:cs typeface="+mn-cs"/>
              </a:rPr>
              <a:t>Ações de contingência. </a:t>
            </a:r>
            <a:endParaRPr lang="pt-BR" sz="2400" kern="0" dirty="0"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EB317A-44F7-40BA-BA5D-E2C2DF189904}" type="slidenum">
              <a:rPr lang="en-US">
                <a:cs typeface="Arial" charset="0"/>
              </a:rPr>
              <a:pPr/>
              <a:t>39</a:t>
            </a:fld>
            <a:endParaRPr lang="en-US">
              <a:cs typeface="Arial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22275" y="274638"/>
            <a:ext cx="7596188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sz="2800" kern="0" dirty="0" smtClean="0"/>
              <a:t>Missão do CCO</a:t>
            </a:r>
            <a:endParaRPr lang="pt-BR" sz="2800" kern="0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22275" y="1179513"/>
            <a:ext cx="8262938" cy="45259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100000"/>
              </a:spcBef>
              <a:spcAft>
                <a:spcPct val="0"/>
              </a:spcAft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—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pt-BR" sz="2000" kern="0" dirty="0" smtClean="0"/>
              <a:t>Monitorar, controlar e comandar as ações necessárias para a manutenção da fluidez do tráfego e a operação eficiente do transporte público;</a:t>
            </a:r>
          </a:p>
          <a:p>
            <a:pPr>
              <a:defRPr/>
            </a:pPr>
            <a:r>
              <a:rPr lang="pt-BR" sz="2000" kern="0" dirty="0" smtClean="0"/>
              <a:t>Tratar de todos os aspectos críticos da mobilidade urbana, tomando decisões e servindo como ponto de coordenação operacional, seja em condições normais ou anormais de operação;</a:t>
            </a:r>
          </a:p>
          <a:p>
            <a:pPr>
              <a:defRPr/>
            </a:pPr>
            <a:r>
              <a:rPr lang="pt-BR" sz="2000" kern="0" dirty="0" smtClean="0"/>
              <a:t>Acionar todos os recursos necessários às intervenções operacionais, inclusive de outras entidades, envolvendo agências de respostas a emergências, tais como Guarda Municipal, Policia Militar, Corpo de Bombeiros, Órgãos do Meio Ambiente e Polícia Civil, quando for o caso;</a:t>
            </a:r>
          </a:p>
          <a:p>
            <a:pPr>
              <a:defRPr/>
            </a:pPr>
            <a:r>
              <a:rPr lang="pt-BR" sz="2000" kern="0" dirty="0" smtClean="0"/>
              <a:t>Deverá ser operado por pessoal qualificado;</a:t>
            </a:r>
          </a:p>
          <a:p>
            <a:pPr>
              <a:defRPr/>
            </a:pPr>
            <a:r>
              <a:rPr lang="pt-BR" sz="2000" kern="0" dirty="0" smtClean="0"/>
              <a:t>Dispor de um sistema de informações e de comunicações .</a:t>
            </a:r>
            <a:endParaRPr lang="pt-BR" sz="2000" kern="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29"/>
          <p:cNvSpPr>
            <a:spLocks noGrp="1"/>
          </p:cNvSpPr>
          <p:nvPr>
            <p:ph type="title"/>
          </p:nvPr>
        </p:nvSpPr>
        <p:spPr>
          <a:xfrm>
            <a:off x="1790700" y="177800"/>
            <a:ext cx="6253163" cy="9286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2.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Caracterização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dos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Grandes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Eventos</a:t>
            </a:r>
            <a:endPara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147" name="Espaço Reservado para Conteúdo 30"/>
          <p:cNvSpPr>
            <a:spLocks noGrp="1"/>
          </p:cNvSpPr>
          <p:nvPr>
            <p:ph idx="1"/>
          </p:nvPr>
        </p:nvSpPr>
        <p:spPr>
          <a:xfrm>
            <a:off x="314325" y="1350963"/>
            <a:ext cx="8529638" cy="4937125"/>
          </a:xfrm>
          <a:solidFill>
            <a:schemeClr val="bg1">
              <a:alpha val="54000"/>
            </a:schemeClr>
          </a:solidFill>
        </p:spPr>
        <p:txBody>
          <a:bodyPr rtlCol="0"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r>
              <a:rPr lang="en-GB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Grandes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eventos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diferem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de simples </a:t>
            </a:r>
            <a:r>
              <a:rPr lang="en-GB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eventos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em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GB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Propósito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magnitude, </a:t>
            </a:r>
            <a:r>
              <a:rPr lang="en-GB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dispersão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GB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duração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GB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frequência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e </a:t>
            </a:r>
            <a:r>
              <a:rPr lang="en-GB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tamanho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514350" indent="-51435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Magnitude: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evento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único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ou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grupo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eventos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;</a:t>
            </a: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Dispersão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: Um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ou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multiplos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sites (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em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uma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única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cidade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sede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região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ou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país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); </a:t>
            </a: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Duração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: 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Extensão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do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evento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;</a:t>
            </a: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Frequencia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uma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vez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regularmente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bienal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...</a:t>
            </a: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População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Pessoas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envolvidas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no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evento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participantes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espectadores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força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trabalho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531" name="Picture 3" descr="21288_stadium_color_gra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2150" y="5334000"/>
            <a:ext cx="323215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E780B1-9431-48A4-9D1D-D58DF14652AD}" type="slidenum">
              <a:rPr lang="en-US">
                <a:cs typeface="Arial" charset="0"/>
              </a:rPr>
              <a:pPr/>
              <a:t>40</a:t>
            </a:fld>
            <a:endParaRPr lang="en-US">
              <a:cs typeface="Arial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22275" y="274638"/>
            <a:ext cx="7596188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sz="2800" kern="0" dirty="0" smtClean="0"/>
              <a:t>Plano de Ação do CCO</a:t>
            </a:r>
            <a:endParaRPr lang="pt-BR" sz="2800" kern="0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22275" y="1089025"/>
            <a:ext cx="8054975" cy="47815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100000"/>
              </a:spcBef>
              <a:spcAft>
                <a:spcPct val="0"/>
              </a:spcAft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—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pt-BR" sz="2400" kern="0" dirty="0" smtClean="0"/>
              <a:t>Operações de trânsito são apresentados por localidade:</a:t>
            </a:r>
          </a:p>
          <a:p>
            <a:pPr lvl="1">
              <a:defRPr/>
            </a:pPr>
            <a:r>
              <a:rPr lang="pt-BR" sz="2400" kern="0" dirty="0" smtClean="0">
                <a:cs typeface="+mn-cs"/>
              </a:rPr>
              <a:t>Estádio;</a:t>
            </a:r>
          </a:p>
          <a:p>
            <a:pPr lvl="1">
              <a:defRPr/>
            </a:pPr>
            <a:r>
              <a:rPr lang="pt-BR" sz="2400" kern="0" dirty="0" err="1" smtClean="0">
                <a:cs typeface="+mn-cs"/>
              </a:rPr>
              <a:t>Fan</a:t>
            </a:r>
            <a:r>
              <a:rPr lang="pt-BR" sz="2400" kern="0" dirty="0" smtClean="0">
                <a:cs typeface="+mn-cs"/>
              </a:rPr>
              <a:t> </a:t>
            </a:r>
            <a:r>
              <a:rPr lang="pt-BR" sz="2400" kern="0" dirty="0" err="1" smtClean="0">
                <a:cs typeface="+mn-cs"/>
              </a:rPr>
              <a:t>Fest</a:t>
            </a:r>
            <a:r>
              <a:rPr lang="pt-BR" sz="2400" kern="0" dirty="0" smtClean="0">
                <a:cs typeface="+mn-cs"/>
              </a:rPr>
              <a:t>;</a:t>
            </a:r>
          </a:p>
          <a:p>
            <a:pPr lvl="1">
              <a:defRPr/>
            </a:pPr>
            <a:r>
              <a:rPr lang="pt-BR" sz="2400" kern="0" dirty="0" err="1" smtClean="0">
                <a:cs typeface="+mn-cs"/>
              </a:rPr>
              <a:t>PVEs</a:t>
            </a:r>
            <a:r>
              <a:rPr lang="pt-BR" sz="2400" kern="0" dirty="0" smtClean="0">
                <a:cs typeface="+mn-cs"/>
              </a:rPr>
              <a:t>;</a:t>
            </a:r>
          </a:p>
          <a:p>
            <a:pPr lvl="1">
              <a:defRPr/>
            </a:pPr>
            <a:r>
              <a:rPr lang="pt-BR" sz="2400" kern="0" dirty="0" smtClean="0">
                <a:cs typeface="+mn-cs"/>
              </a:rPr>
              <a:t>Etc.</a:t>
            </a:r>
          </a:p>
          <a:p>
            <a:pPr>
              <a:defRPr/>
            </a:pPr>
            <a:r>
              <a:rPr lang="pt-BR" sz="2400" kern="0" dirty="0" smtClean="0"/>
              <a:t>Serviços Especiais de Transporte são descritas por tipo de serviço prestado:</a:t>
            </a:r>
          </a:p>
          <a:p>
            <a:pPr lvl="1">
              <a:defRPr/>
            </a:pPr>
            <a:r>
              <a:rPr lang="pt-BR" sz="2400" kern="0" dirty="0" err="1" smtClean="0">
                <a:cs typeface="+mn-cs"/>
              </a:rPr>
              <a:t>Shuttle</a:t>
            </a:r>
            <a:r>
              <a:rPr lang="pt-BR" sz="2400" kern="0" dirty="0" smtClean="0">
                <a:cs typeface="+mn-cs"/>
              </a:rPr>
              <a:t> Park &amp; Ride;</a:t>
            </a:r>
          </a:p>
          <a:p>
            <a:pPr lvl="1">
              <a:defRPr/>
            </a:pPr>
            <a:r>
              <a:rPr lang="pt-BR" sz="2400" kern="0" dirty="0" smtClean="0">
                <a:cs typeface="+mn-cs"/>
              </a:rPr>
              <a:t>BRT;</a:t>
            </a:r>
          </a:p>
          <a:p>
            <a:pPr lvl="1">
              <a:defRPr/>
            </a:pPr>
            <a:r>
              <a:rPr lang="pt-BR" sz="2400" kern="0" dirty="0" smtClean="0">
                <a:cs typeface="+mn-cs"/>
              </a:rPr>
              <a:t>Terminal Copa, outros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B93632-6AD4-48E4-A983-66C395414F9E}" type="slidenum">
              <a:rPr lang="en-US">
                <a:cs typeface="Arial" charset="0"/>
              </a:rPr>
              <a:pPr/>
              <a:t>41</a:t>
            </a:fld>
            <a:endParaRPr lang="en-US">
              <a:cs typeface="Arial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22275" y="274638"/>
            <a:ext cx="7596188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sz="2800" kern="0" dirty="0" smtClean="0"/>
              <a:t>Atividades Operacionais do CCO</a:t>
            </a:r>
            <a:endParaRPr lang="pt-BR" sz="2800" kern="0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22275" y="1179513"/>
            <a:ext cx="8221663" cy="48529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100000"/>
              </a:spcBef>
              <a:spcAft>
                <a:spcPct val="0"/>
              </a:spcAft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—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pt-BR" sz="2200" kern="0" dirty="0" smtClean="0"/>
              <a:t>Monitorar e Gerenciar a circulação de pessoas e veículos em toda a rede de transportes, em especial no acesso aos locais dos eventos (FCC e FWC) e facilidades (aeroporto, hotéis, hospitais); </a:t>
            </a:r>
          </a:p>
          <a:p>
            <a:pPr>
              <a:defRPr/>
            </a:pPr>
            <a:r>
              <a:rPr lang="pt-BR" sz="2200" kern="0" dirty="0" smtClean="0"/>
              <a:t>Comunicar com os agentes (gestores, operadores, voluntários de trânsito e transporte) e atores envolvidos no evento (espectadores, visitantes e população);</a:t>
            </a:r>
          </a:p>
          <a:p>
            <a:pPr>
              <a:defRPr/>
            </a:pPr>
            <a:r>
              <a:rPr lang="pt-BR" sz="2200" kern="0" dirty="0" smtClean="0"/>
              <a:t>Coordenar as ações da equipe FIFA/COL e órgão municipais, estaduais e federais;</a:t>
            </a:r>
          </a:p>
          <a:p>
            <a:pPr>
              <a:defRPr/>
            </a:pPr>
            <a:r>
              <a:rPr lang="pt-BR" sz="2200" kern="0" dirty="0" smtClean="0"/>
              <a:t>Garantir a segurança dos usuários que utilizam as redes de transportes;</a:t>
            </a:r>
          </a:p>
          <a:p>
            <a:pPr>
              <a:defRPr/>
            </a:pPr>
            <a:r>
              <a:rPr lang="pt-BR" sz="2200" kern="0" dirty="0" smtClean="0"/>
              <a:t>Gerenciar as situações contingenciais de trânsito e de transporte.</a:t>
            </a:r>
            <a:endParaRPr lang="pt-BR" sz="2200" kern="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05BC13-404D-4EF6-83DD-C2CDE586D9A3}" type="slidenum">
              <a:rPr lang="en-US">
                <a:cs typeface="Arial" charset="0"/>
              </a:rPr>
              <a:pPr/>
              <a:t>42</a:t>
            </a:fld>
            <a:endParaRPr lang="en-US">
              <a:cs typeface="Arial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22275" y="274638"/>
            <a:ext cx="7596188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sz="2800" kern="0" dirty="0" smtClean="0"/>
              <a:t>Ações do CCO</a:t>
            </a:r>
            <a:endParaRPr lang="pt-BR" sz="2800" kern="0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22275" y="1423988"/>
            <a:ext cx="7596188" cy="45259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100000"/>
              </a:spcBef>
              <a:spcAft>
                <a:spcPct val="0"/>
              </a:spcAft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—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pt-BR" sz="2200" kern="0" dirty="0" smtClean="0"/>
              <a:t>Estas ações visam monitorar e controlar as seguintes disciplinas da área de Gestão de Trânsito:</a:t>
            </a:r>
          </a:p>
          <a:p>
            <a:pPr lvl="1">
              <a:defRPr/>
            </a:pPr>
            <a:r>
              <a:rPr lang="pt-BR" sz="2200" kern="0" dirty="0" smtClean="0">
                <a:cs typeface="+mn-cs"/>
              </a:rPr>
              <a:t>Apoio ao planejamento de trânsito;</a:t>
            </a:r>
          </a:p>
          <a:p>
            <a:pPr lvl="1">
              <a:defRPr/>
            </a:pPr>
            <a:r>
              <a:rPr lang="pt-BR" sz="2200" kern="0" dirty="0" smtClean="0">
                <a:cs typeface="+mn-cs"/>
              </a:rPr>
              <a:t>Gerenciamento e controle dos fluxos de tráfego;</a:t>
            </a:r>
          </a:p>
          <a:p>
            <a:pPr lvl="1">
              <a:defRPr/>
            </a:pPr>
            <a:r>
              <a:rPr lang="pt-BR" sz="2200" kern="0" dirty="0" smtClean="0">
                <a:cs typeface="+mn-cs"/>
              </a:rPr>
              <a:t>Gerenciamento de incidentes relacionados às redes de transportes;</a:t>
            </a:r>
          </a:p>
          <a:p>
            <a:pPr lvl="1">
              <a:defRPr/>
            </a:pPr>
            <a:r>
              <a:rPr lang="pt-BR" sz="2200" kern="0" dirty="0" smtClean="0">
                <a:cs typeface="+mn-cs"/>
              </a:rPr>
              <a:t>Gerenciamento de oferta;</a:t>
            </a:r>
          </a:p>
          <a:p>
            <a:pPr lvl="1">
              <a:defRPr/>
            </a:pPr>
            <a:r>
              <a:rPr lang="pt-BR" sz="2200" kern="0" dirty="0" smtClean="0">
                <a:cs typeface="+mn-cs"/>
              </a:rPr>
              <a:t>Gerenciamento de demanda;</a:t>
            </a:r>
          </a:p>
          <a:p>
            <a:pPr lvl="1">
              <a:defRPr/>
            </a:pPr>
            <a:r>
              <a:rPr lang="pt-BR" sz="2200" kern="0" dirty="0" smtClean="0">
                <a:cs typeface="+mn-cs"/>
              </a:rPr>
              <a:t>Diretrizes/cumprimento das regras de trânsito.</a:t>
            </a:r>
            <a:endParaRPr lang="pt-BR" sz="2200" kern="0" dirty="0"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AD8AFB-08C0-4937-AB5B-1ED41714B54A}" type="slidenum">
              <a:rPr lang="en-US">
                <a:cs typeface="Arial" charset="0"/>
              </a:rPr>
              <a:pPr/>
              <a:t>43</a:t>
            </a:fld>
            <a:endParaRPr lang="en-US">
              <a:cs typeface="Arial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22275" y="274638"/>
            <a:ext cx="7596188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kern="0" dirty="0" smtClean="0"/>
              <a:t>Áreas </a:t>
            </a:r>
            <a:r>
              <a:rPr lang="pt-BR" sz="2800" kern="0" dirty="0" smtClean="0"/>
              <a:t>de</a:t>
            </a:r>
            <a:r>
              <a:rPr lang="pt-BR" kern="0" dirty="0" smtClean="0"/>
              <a:t> Abrangência – Operações de Trânsito</a:t>
            </a:r>
            <a:endParaRPr lang="pt-BR" kern="0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36563" y="1095375"/>
            <a:ext cx="7999412" cy="48545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100000"/>
              </a:spcBef>
              <a:spcAft>
                <a:spcPct val="0"/>
              </a:spcAft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—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pt-BR" sz="2000" kern="0" dirty="0" smtClean="0"/>
              <a:t>Essas ações serão para toda a cidade de Belo Horizonte, mas visam em especial os entornos e as vias de acesso das seguintes localidades:</a:t>
            </a:r>
          </a:p>
          <a:p>
            <a:pPr lvl="1">
              <a:defRPr/>
            </a:pPr>
            <a:r>
              <a:rPr lang="pt-BR" sz="2000" kern="0" dirty="0" smtClean="0">
                <a:cs typeface="+mn-cs"/>
              </a:rPr>
              <a:t>Estádio Mineirão;</a:t>
            </a:r>
          </a:p>
          <a:p>
            <a:pPr lvl="1">
              <a:defRPr/>
            </a:pPr>
            <a:r>
              <a:rPr lang="pt-BR" sz="2000" kern="0" dirty="0" err="1" smtClean="0">
                <a:cs typeface="+mn-cs"/>
              </a:rPr>
              <a:t>Fan</a:t>
            </a:r>
            <a:r>
              <a:rPr lang="pt-BR" sz="2000" kern="0" dirty="0" smtClean="0">
                <a:cs typeface="+mn-cs"/>
              </a:rPr>
              <a:t> </a:t>
            </a:r>
            <a:r>
              <a:rPr lang="pt-BR" sz="2000" kern="0" dirty="0" err="1" smtClean="0">
                <a:cs typeface="+mn-cs"/>
              </a:rPr>
              <a:t>Fest</a:t>
            </a:r>
            <a:r>
              <a:rPr lang="pt-BR" sz="2000" kern="0" dirty="0" smtClean="0">
                <a:cs typeface="+mn-cs"/>
              </a:rPr>
              <a:t>; </a:t>
            </a:r>
          </a:p>
          <a:p>
            <a:pPr lvl="1">
              <a:defRPr/>
            </a:pPr>
            <a:r>
              <a:rPr lang="pt-BR" sz="2000" kern="0" dirty="0" smtClean="0">
                <a:cs typeface="+mn-cs"/>
              </a:rPr>
              <a:t>Praça da Savassi;</a:t>
            </a:r>
          </a:p>
          <a:p>
            <a:pPr lvl="1">
              <a:defRPr/>
            </a:pPr>
            <a:r>
              <a:rPr lang="pt-BR" sz="2000" kern="0" dirty="0" smtClean="0">
                <a:cs typeface="+mn-cs"/>
              </a:rPr>
              <a:t>PVE (Barreiro e Venda Nova);</a:t>
            </a:r>
          </a:p>
          <a:p>
            <a:pPr lvl="1">
              <a:defRPr/>
            </a:pPr>
            <a:r>
              <a:rPr lang="pt-BR" sz="2000" kern="0" dirty="0" smtClean="0">
                <a:cs typeface="+mn-cs"/>
              </a:rPr>
              <a:t>COT (Independência, SESC Venda Nova, Estádio </a:t>
            </a:r>
            <a:r>
              <a:rPr lang="pt-BR" sz="2000" kern="0" dirty="0" err="1" smtClean="0">
                <a:cs typeface="+mn-cs"/>
              </a:rPr>
              <a:t>Baleião</a:t>
            </a:r>
            <a:r>
              <a:rPr lang="pt-BR" sz="2000" kern="0" dirty="0" smtClean="0">
                <a:cs typeface="+mn-cs"/>
              </a:rPr>
              <a:t>);</a:t>
            </a:r>
          </a:p>
          <a:p>
            <a:pPr lvl="1">
              <a:defRPr/>
            </a:pPr>
            <a:r>
              <a:rPr lang="pt-BR" sz="2000" kern="0" dirty="0" smtClean="0">
                <a:cs typeface="+mn-cs"/>
              </a:rPr>
              <a:t>Aeroporto;</a:t>
            </a:r>
          </a:p>
          <a:p>
            <a:pPr lvl="1">
              <a:defRPr/>
            </a:pPr>
            <a:r>
              <a:rPr lang="pt-BR" sz="2000" kern="0" dirty="0" smtClean="0">
                <a:cs typeface="+mn-cs"/>
              </a:rPr>
              <a:t>Pontos Turísticos; </a:t>
            </a:r>
          </a:p>
          <a:p>
            <a:pPr lvl="1">
              <a:defRPr/>
            </a:pPr>
            <a:r>
              <a:rPr lang="pt-BR" sz="2000" kern="0" dirty="0" smtClean="0">
                <a:cs typeface="+mn-cs"/>
              </a:rPr>
              <a:t>Hospitais; </a:t>
            </a:r>
          </a:p>
          <a:p>
            <a:pPr lvl="1">
              <a:defRPr/>
            </a:pPr>
            <a:r>
              <a:rPr lang="pt-BR" sz="2000" kern="0" dirty="0" smtClean="0">
                <a:cs typeface="+mn-cs"/>
              </a:rPr>
              <a:t>Hotéis;</a:t>
            </a:r>
          </a:p>
          <a:p>
            <a:pPr lvl="1">
              <a:defRPr/>
            </a:pPr>
            <a:r>
              <a:rPr lang="pt-BR" sz="2000" kern="0" dirty="0" smtClean="0">
                <a:cs typeface="+mn-cs"/>
              </a:rPr>
              <a:t>Rota Protocolar.</a:t>
            </a:r>
            <a:endParaRPr lang="pt-BR" sz="2000" kern="0" dirty="0"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85298F-2E29-4DE8-AF8C-F0E06AF0EB65}" type="slidenum">
              <a:rPr lang="en-US">
                <a:cs typeface="Arial" charset="0"/>
              </a:rPr>
              <a:pPr/>
              <a:t>44</a:t>
            </a:fld>
            <a:endParaRPr lang="en-US">
              <a:cs typeface="Arial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22275" y="274638"/>
            <a:ext cx="8054975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kern="0" dirty="0"/>
              <a:t>Áreas de Abrangência – </a:t>
            </a:r>
            <a:r>
              <a:rPr lang="pt-BR" kern="0" dirty="0" smtClean="0"/>
              <a:t>Serviços de Transporte (1/2)</a:t>
            </a:r>
            <a:endParaRPr lang="pt-BR" kern="0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31800" y="1042988"/>
            <a:ext cx="8543925" cy="56261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100000"/>
              </a:spcBef>
              <a:spcAft>
                <a:spcPct val="0"/>
              </a:spcAft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—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pt-BR" sz="1700" kern="0" dirty="0" smtClean="0"/>
              <a:t>Não é função do CCO planejar, mas  deve ter o conhecimento do planejamento de serviços transporte público. Os tópicos mais relevantes são os seguintes: </a:t>
            </a:r>
          </a:p>
          <a:p>
            <a:pPr lvl="1">
              <a:defRPr/>
            </a:pPr>
            <a:r>
              <a:rPr lang="pt-BR" sz="1700" kern="0" dirty="0" smtClean="0">
                <a:cs typeface="+mn-cs"/>
              </a:rPr>
              <a:t>Programação das linhas (capacidade ofertada); </a:t>
            </a:r>
          </a:p>
          <a:p>
            <a:pPr lvl="1">
              <a:defRPr/>
            </a:pPr>
            <a:r>
              <a:rPr lang="pt-BR" sz="1700" kern="0" dirty="0" smtClean="0">
                <a:cs typeface="+mn-cs"/>
              </a:rPr>
              <a:t>Tipo de veículo e sua capacidade; </a:t>
            </a:r>
          </a:p>
          <a:p>
            <a:pPr lvl="1">
              <a:defRPr/>
            </a:pPr>
            <a:r>
              <a:rPr lang="pt-BR" sz="1700" kern="0" dirty="0" smtClean="0">
                <a:cs typeface="+mn-cs"/>
              </a:rPr>
              <a:t>Oferta de transporte das linhas ao longo ao dia (quantidade de veículos por faixa horária e expectativa de tempos de viagem por faixa horária); </a:t>
            </a:r>
          </a:p>
          <a:p>
            <a:pPr lvl="1">
              <a:defRPr/>
            </a:pPr>
            <a:r>
              <a:rPr lang="pt-BR" sz="1700" kern="0" dirty="0" smtClean="0">
                <a:cs typeface="+mn-cs"/>
              </a:rPr>
              <a:t>Tipos de serviços: ex.: parador, expresso ou </a:t>
            </a:r>
            <a:r>
              <a:rPr lang="pt-BR" sz="1700" kern="0" dirty="0" err="1" smtClean="0">
                <a:cs typeface="+mn-cs"/>
              </a:rPr>
              <a:t>semi-expresso</a:t>
            </a:r>
            <a:r>
              <a:rPr lang="pt-BR" sz="1700" kern="0" dirty="0" smtClean="0">
                <a:cs typeface="+mn-cs"/>
              </a:rPr>
              <a:t>; </a:t>
            </a:r>
          </a:p>
          <a:p>
            <a:pPr lvl="1">
              <a:defRPr/>
            </a:pPr>
            <a:r>
              <a:rPr lang="pt-BR" sz="1700" kern="0" dirty="0" smtClean="0">
                <a:cs typeface="+mn-cs"/>
              </a:rPr>
              <a:t>Via: preferencial, segregada, mista;</a:t>
            </a:r>
          </a:p>
          <a:p>
            <a:pPr lvl="1">
              <a:defRPr/>
            </a:pPr>
            <a:r>
              <a:rPr lang="pt-BR" sz="1700" kern="0" dirty="0" smtClean="0">
                <a:cs typeface="+mn-cs"/>
              </a:rPr>
              <a:t>Mudança de Itinerário: em função de desvios nas regiões afetadas pelos eventos FCC e FWC;</a:t>
            </a:r>
          </a:p>
          <a:p>
            <a:pPr lvl="1">
              <a:defRPr/>
            </a:pPr>
            <a:r>
              <a:rPr lang="pt-BR" sz="1700" kern="0" dirty="0" smtClean="0">
                <a:cs typeface="+mn-cs"/>
              </a:rPr>
              <a:t>Prioridade semafórica / cruzamento: de forma a melhorar a operação em pontos críticos; </a:t>
            </a:r>
          </a:p>
          <a:p>
            <a:pPr lvl="1">
              <a:defRPr/>
            </a:pPr>
            <a:r>
              <a:rPr lang="pt-BR" sz="1700" kern="0" dirty="0" smtClean="0">
                <a:cs typeface="+mn-cs"/>
              </a:rPr>
              <a:t>Pessoas com necessidades especiais em parte da frota;</a:t>
            </a:r>
          </a:p>
          <a:p>
            <a:pPr lvl="1">
              <a:defRPr/>
            </a:pPr>
            <a:r>
              <a:rPr lang="pt-BR" sz="1700" kern="0" dirty="0" smtClean="0">
                <a:cs typeface="+mn-cs"/>
              </a:rPr>
              <a:t>Frota alocada e veículos em reserva;</a:t>
            </a:r>
          </a:p>
          <a:p>
            <a:pPr lvl="1">
              <a:defRPr/>
            </a:pPr>
            <a:r>
              <a:rPr lang="pt-BR" sz="1700" kern="0" dirty="0" smtClean="0">
                <a:cs typeface="+mn-cs"/>
              </a:rPr>
              <a:t>Equipe/Escala: em operação e reserva.</a:t>
            </a:r>
          </a:p>
          <a:p>
            <a:pPr>
              <a:defRPr/>
            </a:pPr>
            <a:endParaRPr lang="pt-BR" sz="1700" kern="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0C4E77-C78C-484C-9E32-E64B3D8CF673}" type="slidenum">
              <a:rPr lang="en-US">
                <a:cs typeface="Arial" charset="0"/>
              </a:rPr>
              <a:pPr/>
              <a:t>45</a:t>
            </a:fld>
            <a:endParaRPr lang="en-US">
              <a:cs typeface="Arial" charset="0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500063" y="1223963"/>
            <a:ext cx="7597775" cy="499745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100000"/>
              </a:spcBef>
              <a:spcAft>
                <a:spcPct val="0"/>
              </a:spcAft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—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pt-BR" sz="1800" kern="0" dirty="0" smtClean="0"/>
              <a:t>Gestão de demanda: ex.: quantidade de pessoas nos PED preferenciais;</a:t>
            </a:r>
          </a:p>
          <a:p>
            <a:pPr>
              <a:defRPr/>
            </a:pPr>
            <a:r>
              <a:rPr lang="pt-BR" sz="1800" kern="0" dirty="0" smtClean="0"/>
              <a:t>Contagem de viajantes guardando embarque dentro do previsto (p. ex.: tempo de espera médio dentro do previsto); </a:t>
            </a:r>
          </a:p>
          <a:p>
            <a:pPr>
              <a:defRPr/>
            </a:pPr>
            <a:r>
              <a:rPr lang="pt-BR" sz="1800" kern="0" dirty="0" smtClean="0"/>
              <a:t>Carregamento dos veículos: ex.: trechos crítico (as informações podem provir da Bilhetagem Eletrônica (confrontar a quantidade de pessoas transportadas por veículo com a quantidade estimada (planejada), visando identificar gargalos ou ociosidades no transporte público);</a:t>
            </a:r>
          </a:p>
          <a:p>
            <a:pPr>
              <a:defRPr/>
            </a:pPr>
            <a:r>
              <a:rPr lang="pt-BR" sz="1800" kern="0" dirty="0" smtClean="0"/>
              <a:t>Monitoramento da frota ( roteirização dinâmica da Rota Protocolar (em caso de um problema numa rota definida o CCO sugere um caminho alternativo; monitoramento dos tempos de viagem; identificação de  possíveis gargalos, ex.: na proximidade do Estádio);</a:t>
            </a:r>
          </a:p>
          <a:p>
            <a:pPr>
              <a:defRPr/>
            </a:pPr>
            <a:r>
              <a:rPr lang="pt-BR" sz="1800" kern="0" dirty="0" smtClean="0"/>
              <a:t>Bilhetagem integrada: possibilidade de pagar o transporte público sendo um expectador de FCC ou de FWC.</a:t>
            </a:r>
            <a:endParaRPr lang="pt-BR" sz="1800" kern="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22275" y="274638"/>
            <a:ext cx="8054975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kern="0" dirty="0"/>
              <a:t>Áreas de Abrangência – </a:t>
            </a:r>
            <a:r>
              <a:rPr lang="pt-BR" kern="0" dirty="0" smtClean="0"/>
              <a:t>Serviços de Transporte (2/2)</a:t>
            </a:r>
            <a:endParaRPr lang="pt-BR" kern="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2BE6AA-AABF-49E8-A72F-A22988733126}" type="slidenum">
              <a:rPr lang="en-US">
                <a:cs typeface="Arial" charset="0"/>
              </a:rPr>
              <a:pPr/>
              <a:t>46</a:t>
            </a:fld>
            <a:endParaRPr lang="en-US">
              <a:cs typeface="Arial" charset="0"/>
            </a:endParaRPr>
          </a:p>
        </p:txBody>
      </p:sp>
      <p:sp>
        <p:nvSpPr>
          <p:cNvPr id="76802" name="CaixaDeTexto 5"/>
          <p:cNvSpPr txBox="1">
            <a:spLocks noChangeArrowheads="1"/>
          </p:cNvSpPr>
          <p:nvPr/>
        </p:nvSpPr>
        <p:spPr bwMode="auto">
          <a:xfrm>
            <a:off x="1247775" y="2528888"/>
            <a:ext cx="6854825" cy="1092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t-BR" sz="4000" b="1">
                <a:solidFill>
                  <a:schemeClr val="folHlink"/>
                </a:solidFill>
                <a:latin typeface="News Gothic MT"/>
              </a:rPr>
              <a:t>FLUXO DE AÇÕES DO CCO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3DE7D5-5E0E-4CDA-8D92-CA1CFFD92AA2}" type="slidenum">
              <a:rPr lang="en-US">
                <a:cs typeface="Arial" charset="0"/>
              </a:rPr>
              <a:pPr/>
              <a:t>47</a:t>
            </a:fld>
            <a:endParaRPr lang="en-US">
              <a:cs typeface="Arial" charset="0"/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675" y="565150"/>
            <a:ext cx="875665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50825" y="49213"/>
            <a:ext cx="4483100" cy="454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kern="0" dirty="0" smtClean="0"/>
              <a:t>Fluxo Geral</a:t>
            </a:r>
            <a:endParaRPr lang="pt-BR" kern="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ADECC6-0F54-485E-A150-E86271301ADC}" type="slidenum">
              <a:rPr lang="en-US">
                <a:cs typeface="Arial" charset="0"/>
              </a:rPr>
              <a:pPr/>
              <a:t>48</a:t>
            </a:fld>
            <a:endParaRPr lang="en-US">
              <a:cs typeface="Arial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93688" y="95250"/>
            <a:ext cx="4481512" cy="454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kern="0" dirty="0" smtClean="0"/>
              <a:t>Fluxo Geral - Descrição</a:t>
            </a:r>
            <a:endParaRPr lang="pt-BR" kern="0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31800" y="1042988"/>
            <a:ext cx="8543925" cy="56261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100000"/>
              </a:spcBef>
              <a:spcAft>
                <a:spcPct val="0"/>
              </a:spcAft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—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pt-BR" sz="1700" kern="0" dirty="0" smtClean="0"/>
              <a:t>A partir da detecção e registro de uma ocorrência inicia-se o processo no CCO.</a:t>
            </a:r>
          </a:p>
          <a:p>
            <a:pPr lvl="1">
              <a:defRPr/>
            </a:pPr>
            <a:r>
              <a:rPr lang="pt-BR" sz="1700" kern="0" dirty="0" smtClean="0">
                <a:cs typeface="+mn-cs"/>
              </a:rPr>
              <a:t>verificar se é de interesse do COP ou CICC;</a:t>
            </a:r>
          </a:p>
          <a:p>
            <a:pPr lvl="1">
              <a:defRPr/>
            </a:pPr>
            <a:r>
              <a:rPr lang="pt-BR" sz="1700" kern="0" dirty="0" smtClean="0">
                <a:cs typeface="+mn-cs"/>
              </a:rPr>
              <a:t>caso positivo comunica COP/CICC; </a:t>
            </a:r>
          </a:p>
          <a:p>
            <a:pPr lvl="1">
              <a:defRPr/>
            </a:pPr>
            <a:r>
              <a:rPr lang="pt-BR" sz="1700" kern="0" dirty="0" smtClean="0">
                <a:cs typeface="+mn-cs"/>
              </a:rPr>
              <a:t>verificar se tem interferência no trânsito ou transporte;</a:t>
            </a:r>
          </a:p>
          <a:p>
            <a:pPr lvl="1">
              <a:defRPr/>
            </a:pPr>
            <a:r>
              <a:rPr lang="pt-BR" sz="1700" kern="0" dirty="0" smtClean="0">
                <a:cs typeface="+mn-cs"/>
              </a:rPr>
              <a:t>se for de competência de COP/CICC, aguardar pelas instruções;</a:t>
            </a:r>
          </a:p>
          <a:p>
            <a:pPr lvl="1">
              <a:defRPr/>
            </a:pPr>
            <a:r>
              <a:rPr lang="pt-BR" sz="1700" kern="0" dirty="0" smtClean="0">
                <a:cs typeface="+mn-cs"/>
              </a:rPr>
              <a:t>classificar ocorrência;</a:t>
            </a:r>
          </a:p>
          <a:p>
            <a:pPr lvl="1">
              <a:defRPr/>
            </a:pPr>
            <a:r>
              <a:rPr lang="pt-BR" sz="1700" kern="0" dirty="0" smtClean="0">
                <a:cs typeface="+mn-cs"/>
              </a:rPr>
              <a:t>iniciar ação;</a:t>
            </a:r>
          </a:p>
          <a:p>
            <a:pPr marL="457200" lvl="1" indent="0">
              <a:buFont typeface="Arial" charset="0"/>
              <a:buNone/>
              <a:defRPr/>
            </a:pPr>
            <a:endParaRPr lang="pt-BR" sz="1700" kern="0" dirty="0" smtClean="0">
              <a:cs typeface="+mn-cs"/>
            </a:endParaRPr>
          </a:p>
          <a:p>
            <a:pPr lvl="1">
              <a:defRPr/>
            </a:pPr>
            <a:endParaRPr lang="pt-BR" sz="1700" kern="0" dirty="0" smtClean="0">
              <a:cs typeface="+mn-cs"/>
            </a:endParaRPr>
          </a:p>
          <a:p>
            <a:pPr>
              <a:defRPr/>
            </a:pPr>
            <a:endParaRPr lang="pt-BR" sz="1700" kern="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F04ADF-D1B5-40D7-93C5-64BC9EBB3282}" type="slidenum">
              <a:rPr lang="en-US">
                <a:cs typeface="Arial" charset="0"/>
              </a:rPr>
              <a:pPr/>
              <a:t>49</a:t>
            </a:fld>
            <a:endParaRPr lang="en-US">
              <a:cs typeface="Arial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50825" y="49213"/>
            <a:ext cx="4483100" cy="454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kern="0" dirty="0" smtClean="0"/>
              <a:t>Classificar Ocorrência - Fluxo</a:t>
            </a:r>
            <a:endParaRPr lang="pt-BR" kern="0" dirty="0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04875"/>
            <a:ext cx="86868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29"/>
          <p:cNvSpPr>
            <a:spLocks noGrp="1"/>
          </p:cNvSpPr>
          <p:nvPr>
            <p:ph type="title"/>
          </p:nvPr>
        </p:nvSpPr>
        <p:spPr>
          <a:xfrm>
            <a:off x="1790700" y="177800"/>
            <a:ext cx="6253163" cy="9286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2.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Impacto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nas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Cidades-Sede</a:t>
            </a:r>
            <a:endPara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368300" y="1498600"/>
          <a:ext cx="8432800" cy="4657725"/>
        </p:xfrm>
        <a:graphic>
          <a:graphicData uri="http://schemas.openxmlformats.org/drawingml/2006/table">
            <a:tbl>
              <a:tblPr/>
              <a:tblGrid>
                <a:gridCol w="1955800"/>
                <a:gridCol w="1101524"/>
                <a:gridCol w="1627565"/>
                <a:gridCol w="928511"/>
                <a:gridCol w="281940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800" b="1" kern="1100">
                          <a:latin typeface="Arial"/>
                          <a:ea typeface="Times New Roman"/>
                          <a:cs typeface="Arial"/>
                        </a:rPr>
                        <a:t>EVENT</a:t>
                      </a:r>
                      <a:endParaRPr lang="pt-BR" sz="2400" kern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055" indent="-114300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800" b="1" kern="1100">
                          <a:latin typeface="Arial"/>
                          <a:ea typeface="Times New Roman"/>
                          <a:cs typeface="Arial"/>
                        </a:rPr>
                        <a:t> Year</a:t>
                      </a:r>
                      <a:endParaRPr lang="pt-BR" sz="2400" kern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"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800" b="1" kern="1100">
                          <a:latin typeface="Arial"/>
                          <a:ea typeface="Times New Roman"/>
                          <a:cs typeface="Arial"/>
                        </a:rPr>
                        <a:t>Period</a:t>
                      </a:r>
                      <a:endParaRPr lang="pt-BR" sz="2400" kern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800" b="1" kern="1100">
                          <a:latin typeface="Arial"/>
                          <a:ea typeface="Times New Roman"/>
                          <a:cs typeface="Arial"/>
                        </a:rPr>
                        <a:t>City</a:t>
                      </a:r>
                      <a:endParaRPr lang="pt-BR" sz="2400" kern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800" b="1" kern="1100">
                          <a:latin typeface="Arial"/>
                          <a:ea typeface="Times New Roman"/>
                          <a:cs typeface="Arial"/>
                        </a:rPr>
                        <a:t>Daily Population</a:t>
                      </a:r>
                      <a:endParaRPr lang="pt-BR" sz="2400" kern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800" b="1" kern="1100">
                          <a:latin typeface="Arial"/>
                          <a:ea typeface="Times New Roman"/>
                          <a:cs typeface="Arial"/>
                        </a:rPr>
                        <a:t>Summer Olympic Games </a:t>
                      </a:r>
                      <a:endParaRPr lang="pt-BR" sz="2400" kern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800" kern="1100">
                          <a:latin typeface="Arial"/>
                          <a:ea typeface="Times New Roman"/>
                          <a:cs typeface="Arial"/>
                        </a:rPr>
                        <a:t>2004</a:t>
                      </a:r>
                      <a:endParaRPr lang="pt-BR" sz="2400" kern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800" kern="1100">
                          <a:latin typeface="Arial"/>
                          <a:ea typeface="Times New Roman"/>
                          <a:cs typeface="Arial"/>
                        </a:rPr>
                        <a:t>August 13 – 29</a:t>
                      </a:r>
                      <a:endParaRPr lang="pt-BR" sz="2400" kern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800" kern="1100">
                          <a:latin typeface="Arial"/>
                          <a:ea typeface="Times New Roman"/>
                          <a:cs typeface="Arial"/>
                        </a:rPr>
                        <a:t>()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800" kern="1100">
                          <a:latin typeface="Arial"/>
                          <a:ea typeface="Times New Roman"/>
                          <a:cs typeface="Arial"/>
                        </a:rPr>
                        <a:t>600.000</a:t>
                      </a:r>
                      <a:endParaRPr lang="pt-BR" sz="2400" kern="11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kern="1100">
                          <a:latin typeface="Arial"/>
                          <a:ea typeface="Times New Roman"/>
                          <a:cs typeface="Arial"/>
                        </a:rPr>
                        <a:t>Athletes: 10.500</a:t>
                      </a:r>
                      <a:endParaRPr lang="pt-BR" sz="2400" kern="11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kern="1100">
                          <a:latin typeface="Arial"/>
                          <a:ea typeface="Times New Roman"/>
                          <a:cs typeface="Arial"/>
                        </a:rPr>
                        <a:t>IF / TO: 9.000</a:t>
                      </a:r>
                      <a:endParaRPr lang="pt-BR" sz="2400" kern="11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kern="1100">
                          <a:latin typeface="Arial"/>
                          <a:ea typeface="Times New Roman"/>
                          <a:cs typeface="Arial"/>
                        </a:rPr>
                        <a:t>Workforce: 110.000</a:t>
                      </a:r>
                      <a:endParaRPr lang="pt-BR" sz="2400" kern="11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kern="1100">
                          <a:latin typeface="Arial"/>
                          <a:ea typeface="Times New Roman"/>
                          <a:cs typeface="Arial"/>
                        </a:rPr>
                        <a:t>Media: 21.600</a:t>
                      </a:r>
                      <a:endParaRPr lang="pt-BR" sz="2400" kern="11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kern="1100">
                          <a:latin typeface="Arial"/>
                          <a:ea typeface="Times New Roman"/>
                          <a:cs typeface="Arial"/>
                        </a:rPr>
                        <a:t>Olympic Family: 5.500</a:t>
                      </a:r>
                      <a:endParaRPr lang="pt-BR" sz="2400" kern="11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kern="1100">
                          <a:latin typeface="Arial"/>
                          <a:ea typeface="Times New Roman"/>
                          <a:cs typeface="Arial"/>
                        </a:rPr>
                        <a:t>Sponsor: 31.000</a:t>
                      </a:r>
                      <a:endParaRPr lang="pt-BR" sz="2400" kern="11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kern="1100">
                          <a:latin typeface="Arial"/>
                          <a:ea typeface="Times New Roman"/>
                          <a:cs typeface="Arial"/>
                        </a:rPr>
                        <a:t>Spectators: 410.000</a:t>
                      </a:r>
                      <a:endParaRPr lang="pt-BR" sz="2400" kern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800" b="1" kern="1100">
                          <a:latin typeface="Arial"/>
                          <a:ea typeface="Times New Roman"/>
                          <a:cs typeface="Arial"/>
                        </a:rPr>
                        <a:t>Winter Olympic Games</a:t>
                      </a:r>
                      <a:endParaRPr lang="pt-BR" sz="2400" kern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800" kern="1100">
                          <a:latin typeface="Arial"/>
                          <a:ea typeface="Times New Roman"/>
                          <a:cs typeface="Arial"/>
                        </a:rPr>
                        <a:t>2006</a:t>
                      </a:r>
                      <a:endParaRPr lang="pt-BR" sz="2400" kern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800" kern="1100">
                          <a:latin typeface="Arial"/>
                          <a:ea typeface="Times New Roman"/>
                          <a:cs typeface="Arial"/>
                        </a:rPr>
                        <a:t>January 10 – 26</a:t>
                      </a:r>
                      <a:endParaRPr lang="pt-BR" sz="2400" kern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800" kern="1100">
                          <a:latin typeface="Arial"/>
                          <a:ea typeface="Times New Roman"/>
                          <a:cs typeface="Arial"/>
                        </a:rPr>
                        <a:t>Torino ()</a:t>
                      </a:r>
                      <a:endParaRPr lang="pt-BR" sz="2400" kern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kern="1100" dirty="0">
                          <a:latin typeface="Arial"/>
                          <a:ea typeface="Times New Roman"/>
                          <a:cs typeface="Arial"/>
                        </a:rPr>
                        <a:t>140.000</a:t>
                      </a:r>
                      <a:endParaRPr lang="pt-BR" sz="24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kern="1100" dirty="0">
                          <a:latin typeface="Arial"/>
                          <a:ea typeface="Times New Roman"/>
                          <a:cs typeface="Arial"/>
                        </a:rPr>
                        <a:t>Athletes: 2.500</a:t>
                      </a:r>
                      <a:endParaRPr lang="pt-BR" sz="24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kern="1100" dirty="0">
                          <a:latin typeface="Arial"/>
                          <a:ea typeface="Times New Roman"/>
                          <a:cs typeface="Arial"/>
                        </a:rPr>
                        <a:t>IF / TO / NOC: 2.700</a:t>
                      </a:r>
                      <a:endParaRPr lang="pt-BR" sz="24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kern="1100" dirty="0">
                          <a:latin typeface="Arial"/>
                          <a:ea typeface="Times New Roman"/>
                          <a:cs typeface="Arial"/>
                        </a:rPr>
                        <a:t>Workforce: 34.000</a:t>
                      </a:r>
                      <a:endParaRPr lang="pt-BR" sz="24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kern="1100" dirty="0">
                          <a:latin typeface="Arial"/>
                          <a:ea typeface="Times New Roman"/>
                          <a:cs typeface="Arial"/>
                        </a:rPr>
                        <a:t>Media: 11.000</a:t>
                      </a:r>
                      <a:endParaRPr lang="pt-BR" sz="24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kern="1100" dirty="0">
                          <a:latin typeface="Arial"/>
                          <a:ea typeface="Times New Roman"/>
                          <a:cs typeface="Arial"/>
                        </a:rPr>
                        <a:t>Olympic Family: 3.000</a:t>
                      </a:r>
                      <a:endParaRPr lang="pt-BR" sz="24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kern="1100" dirty="0">
                          <a:latin typeface="Arial"/>
                          <a:ea typeface="Times New Roman"/>
                          <a:cs typeface="Arial"/>
                        </a:rPr>
                        <a:t>Sponsor: 6.000</a:t>
                      </a:r>
                      <a:endParaRPr lang="pt-BR" sz="24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kern="1100" dirty="0">
                          <a:latin typeface="Arial"/>
                          <a:ea typeface="Times New Roman"/>
                          <a:cs typeface="Arial"/>
                        </a:rPr>
                        <a:t>Spectators: 80.000</a:t>
                      </a:r>
                      <a:endParaRPr lang="pt-BR" sz="24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2D8427-5D8D-4455-92B5-656313D5F8A5}" type="slidenum">
              <a:rPr lang="en-US">
                <a:cs typeface="Arial" charset="0"/>
              </a:rPr>
              <a:pPr/>
              <a:t>50</a:t>
            </a:fld>
            <a:endParaRPr lang="en-US">
              <a:cs typeface="Arial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50825" y="49213"/>
            <a:ext cx="7686675" cy="454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kern="0" dirty="0" smtClean="0"/>
              <a:t>Classificar Ocorrência - Descrição</a:t>
            </a:r>
            <a:endParaRPr lang="pt-BR" kern="0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31800" y="863600"/>
            <a:ext cx="8543925" cy="56261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100000"/>
              </a:spcBef>
              <a:spcAft>
                <a:spcPct val="0"/>
              </a:spcAft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—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pt-BR" sz="1700" kern="0" dirty="0" smtClean="0"/>
              <a:t>Ações: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pt-BR" sz="1700" kern="0" dirty="0" smtClean="0">
                <a:cs typeface="+mn-cs"/>
              </a:rPr>
              <a:t>Avaliar:</a:t>
            </a:r>
          </a:p>
          <a:p>
            <a:pPr marL="1257300" lvl="2" indent="-342900">
              <a:buFont typeface="+mj-lt"/>
              <a:buAutoNum type="alphaLcPeriod"/>
              <a:defRPr/>
            </a:pPr>
            <a:r>
              <a:rPr lang="pt-BR" sz="1700" kern="0" dirty="0" smtClean="0">
                <a:cs typeface="+mn-cs"/>
              </a:rPr>
              <a:t>Gravidade;</a:t>
            </a:r>
          </a:p>
          <a:p>
            <a:pPr marL="1257300" lvl="2" indent="-342900">
              <a:buFont typeface="+mj-lt"/>
              <a:buAutoNum type="alphaLcPeriod"/>
              <a:defRPr/>
            </a:pPr>
            <a:r>
              <a:rPr lang="pt-BR" sz="1700" kern="0" dirty="0">
                <a:cs typeface="+mn-cs"/>
              </a:rPr>
              <a:t>Tempo de resolução;</a:t>
            </a:r>
          </a:p>
          <a:p>
            <a:pPr marL="1257300" lvl="2" indent="-342900">
              <a:buFont typeface="+mj-lt"/>
              <a:buAutoNum type="alphaLcPeriod"/>
              <a:defRPr/>
            </a:pPr>
            <a:r>
              <a:rPr lang="pt-BR" sz="1700" kern="0" dirty="0">
                <a:cs typeface="+mn-cs"/>
              </a:rPr>
              <a:t>Grau de impacto no trânsito</a:t>
            </a:r>
            <a:r>
              <a:rPr lang="pt-BR" sz="1700" kern="0" dirty="0" smtClean="0">
                <a:cs typeface="+mn-cs"/>
              </a:rPr>
              <a:t>;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pt-BR" sz="1700" kern="0" dirty="0" smtClean="0">
                <a:cs typeface="+mn-cs"/>
              </a:rPr>
              <a:t>Abrir planilha de acompanhamento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pt-BR" sz="1700" kern="0" dirty="0" smtClean="0">
                <a:cs typeface="+mn-cs"/>
              </a:rPr>
              <a:t>Classificar a ocorrência:</a:t>
            </a:r>
          </a:p>
          <a:p>
            <a:pPr marL="1257300" lvl="2" indent="-342900">
              <a:buFont typeface="+mj-lt"/>
              <a:buAutoNum type="alphaLcPeriod"/>
              <a:defRPr/>
            </a:pPr>
            <a:r>
              <a:rPr lang="pt-BR" sz="1700" kern="0" dirty="0" smtClean="0">
                <a:cs typeface="+mn-cs"/>
              </a:rPr>
              <a:t> Trânsito;</a:t>
            </a:r>
          </a:p>
          <a:p>
            <a:pPr marL="1257300" lvl="2" indent="-342900">
              <a:buFont typeface="+mj-lt"/>
              <a:buAutoNum type="alphaLcPeriod"/>
              <a:defRPr/>
            </a:pPr>
            <a:r>
              <a:rPr lang="pt-BR" sz="1700" kern="0" dirty="0" smtClean="0">
                <a:cs typeface="+mn-cs"/>
              </a:rPr>
              <a:t>Transporte;</a:t>
            </a:r>
          </a:p>
          <a:p>
            <a:pPr marL="1257300" lvl="2" indent="-342900">
              <a:buFont typeface="+mj-lt"/>
              <a:buAutoNum type="alphaLcPeriod"/>
              <a:defRPr/>
            </a:pPr>
            <a:r>
              <a:rPr lang="pt-BR" sz="1700" kern="0" dirty="0" smtClean="0">
                <a:cs typeface="+mn-cs"/>
              </a:rPr>
              <a:t>Comunicação;</a:t>
            </a:r>
          </a:p>
          <a:p>
            <a:pPr marL="1257300" lvl="2" indent="-342900">
              <a:buFont typeface="+mj-lt"/>
              <a:buAutoNum type="alphaLcPeriod"/>
              <a:defRPr/>
            </a:pPr>
            <a:r>
              <a:rPr lang="pt-BR" sz="1700" kern="0" dirty="0" smtClean="0">
                <a:cs typeface="+mn-cs"/>
              </a:rPr>
              <a:t>Segurança;</a:t>
            </a:r>
          </a:p>
          <a:p>
            <a:pPr marL="1257300" lvl="2" indent="-342900">
              <a:buFont typeface="+mj-lt"/>
              <a:buAutoNum type="alphaLcPeriod"/>
              <a:defRPr/>
            </a:pPr>
            <a:r>
              <a:rPr lang="pt-BR" sz="1700" kern="0" dirty="0" smtClean="0">
                <a:cs typeface="+mn-cs"/>
              </a:rPr>
              <a:t>Emergência;</a:t>
            </a:r>
          </a:p>
          <a:p>
            <a:pPr marL="1257300" lvl="2" indent="-342900">
              <a:buFont typeface="+mj-lt"/>
              <a:buAutoNum type="alphaLcPeriod"/>
              <a:defRPr/>
            </a:pPr>
            <a:r>
              <a:rPr lang="pt-BR" sz="1700" kern="0" dirty="0" smtClean="0">
                <a:cs typeface="+mn-cs"/>
              </a:rPr>
              <a:t>Desastre;</a:t>
            </a:r>
          </a:p>
          <a:p>
            <a:pPr marL="1257300" lvl="2" indent="-342900">
              <a:buFont typeface="+mj-lt"/>
              <a:buAutoNum type="alphaLcPeriod"/>
              <a:defRPr/>
            </a:pPr>
            <a:r>
              <a:rPr lang="pt-BR" sz="1700" kern="0" dirty="0" smtClean="0">
                <a:cs typeface="+mn-cs"/>
              </a:rPr>
              <a:t>Sinalização.</a:t>
            </a:r>
          </a:p>
          <a:p>
            <a:pPr marL="457200" lvl="1" indent="0">
              <a:buFont typeface="Arial" charset="0"/>
              <a:buNone/>
              <a:defRPr/>
            </a:pPr>
            <a:endParaRPr lang="pt-BR" sz="1700" kern="0" dirty="0" smtClean="0">
              <a:cs typeface="+mn-cs"/>
            </a:endParaRPr>
          </a:p>
          <a:p>
            <a:pPr lvl="1">
              <a:defRPr/>
            </a:pPr>
            <a:endParaRPr lang="pt-BR" sz="1700" kern="0" dirty="0" smtClean="0">
              <a:cs typeface="+mn-cs"/>
            </a:endParaRPr>
          </a:p>
          <a:p>
            <a:pPr>
              <a:defRPr/>
            </a:pPr>
            <a:endParaRPr lang="pt-BR" sz="1700" kern="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5EC113-99D4-4550-8103-2366ABA4D7DF}" type="slidenum">
              <a:rPr lang="en-US">
                <a:cs typeface="Arial" charset="0"/>
              </a:rPr>
              <a:pPr/>
              <a:t>51</a:t>
            </a:fld>
            <a:endParaRPr lang="en-US">
              <a:cs typeface="Arial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50825" y="49213"/>
            <a:ext cx="8185150" cy="454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kern="0" dirty="0" smtClean="0"/>
              <a:t>Operações Especiais de Trânsito - Fluxo</a:t>
            </a:r>
            <a:endParaRPr lang="pt-BR" kern="0" dirty="0"/>
          </a:p>
        </p:txBody>
      </p:sp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04875"/>
            <a:ext cx="86868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72F6E7-B459-4753-8B75-4F49B7D861D3}" type="slidenum">
              <a:rPr lang="en-US">
                <a:cs typeface="Arial" charset="0"/>
              </a:rPr>
              <a:pPr/>
              <a:t>52</a:t>
            </a:fld>
            <a:endParaRPr lang="en-US">
              <a:cs typeface="Arial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50825" y="49213"/>
            <a:ext cx="8185150" cy="454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kern="0" dirty="0" smtClean="0"/>
              <a:t>Operações Especiais de Trânsito - Descrição</a:t>
            </a:r>
            <a:endParaRPr lang="pt-BR" kern="0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31800" y="863600"/>
            <a:ext cx="8543925" cy="56261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100000"/>
              </a:spcBef>
              <a:spcAft>
                <a:spcPct val="0"/>
              </a:spcAft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—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pt-BR" sz="1700" kern="0" dirty="0" smtClean="0"/>
              <a:t>Ambiente Operacional (entorno e acesso):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pt-BR" sz="1700" kern="0" dirty="0" smtClean="0">
                <a:cs typeface="+mn-cs"/>
              </a:rPr>
              <a:t>Estádio Mineirão;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pt-BR" sz="1700" kern="0" dirty="0" err="1" smtClean="0">
                <a:cs typeface="+mn-cs"/>
              </a:rPr>
              <a:t>Fan</a:t>
            </a:r>
            <a:r>
              <a:rPr lang="pt-BR" sz="1700" kern="0" dirty="0" smtClean="0">
                <a:cs typeface="+mn-cs"/>
              </a:rPr>
              <a:t> </a:t>
            </a:r>
            <a:r>
              <a:rPr lang="pt-BR" sz="1700" kern="0" dirty="0" err="1" smtClean="0">
                <a:cs typeface="+mn-cs"/>
              </a:rPr>
              <a:t>Fest</a:t>
            </a:r>
            <a:r>
              <a:rPr lang="pt-BR" sz="1700" kern="0" dirty="0" smtClean="0">
                <a:cs typeface="+mn-cs"/>
              </a:rPr>
              <a:t>;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pt-BR" sz="1700" kern="0" dirty="0" smtClean="0">
                <a:cs typeface="+mn-cs"/>
              </a:rPr>
              <a:t>Praça Savassi;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pt-BR" sz="1700" kern="0" dirty="0" smtClean="0">
                <a:cs typeface="+mn-cs"/>
              </a:rPr>
              <a:t>PVE Venda Nova;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pt-BR" sz="1700" kern="0" dirty="0" smtClean="0">
                <a:cs typeface="+mn-cs"/>
              </a:rPr>
              <a:t>PVE Barreiro;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pt-BR" sz="1700" kern="0" dirty="0" smtClean="0">
                <a:cs typeface="+mn-cs"/>
              </a:rPr>
              <a:t>Rota Protocolar;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pt-BR" sz="1700" kern="0" dirty="0" smtClean="0">
                <a:cs typeface="+mn-cs"/>
              </a:rPr>
              <a:t>Hospitais;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pt-BR" sz="1700" kern="0" dirty="0" smtClean="0">
                <a:cs typeface="+mn-cs"/>
              </a:rPr>
              <a:t>COT Independência / Venda Nova / </a:t>
            </a:r>
            <a:r>
              <a:rPr lang="pt-BR" sz="1700" kern="0" dirty="0" err="1" smtClean="0">
                <a:cs typeface="+mn-cs"/>
              </a:rPr>
              <a:t>Baleião</a:t>
            </a:r>
            <a:r>
              <a:rPr lang="pt-BR" sz="1700" kern="0" dirty="0" smtClean="0">
                <a:cs typeface="+mn-cs"/>
              </a:rPr>
              <a:t>;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pt-BR" sz="1700" kern="0" dirty="0" smtClean="0">
                <a:cs typeface="+mn-cs"/>
              </a:rPr>
              <a:t>Pontos Turísticos;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pt-BR" sz="1700" kern="0" dirty="0" smtClean="0">
                <a:cs typeface="+mn-cs"/>
              </a:rPr>
              <a:t>Aeroporto;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pt-BR" sz="1700" kern="0" dirty="0" smtClean="0">
                <a:cs typeface="+mn-cs"/>
              </a:rPr>
              <a:t>Hotéis.</a:t>
            </a:r>
          </a:p>
          <a:p>
            <a:pPr marL="800100" lvl="1" indent="-342900">
              <a:buFont typeface="+mj-lt"/>
              <a:buAutoNum type="arabicPeriod"/>
              <a:defRPr/>
            </a:pPr>
            <a:endParaRPr lang="pt-BR" sz="1700" kern="0" dirty="0" smtClean="0">
              <a:cs typeface="+mn-cs"/>
            </a:endParaRPr>
          </a:p>
          <a:p>
            <a:pPr marL="457200" lvl="1" indent="0">
              <a:buFont typeface="Arial" charset="0"/>
              <a:buNone/>
              <a:defRPr/>
            </a:pPr>
            <a:endParaRPr lang="pt-BR" sz="1700" kern="0" dirty="0" smtClean="0">
              <a:cs typeface="+mn-cs"/>
            </a:endParaRPr>
          </a:p>
          <a:p>
            <a:pPr lvl="1">
              <a:defRPr/>
            </a:pPr>
            <a:endParaRPr lang="pt-BR" sz="1700" kern="0" dirty="0" smtClean="0">
              <a:cs typeface="+mn-cs"/>
            </a:endParaRPr>
          </a:p>
          <a:p>
            <a:pPr>
              <a:defRPr/>
            </a:pPr>
            <a:endParaRPr lang="pt-BR" sz="1700" kern="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E6D05B-0784-4AFC-8AF1-1114A7F8AB5D}" type="slidenum">
              <a:rPr lang="en-US">
                <a:cs typeface="Arial" charset="0"/>
              </a:rPr>
              <a:pPr/>
              <a:t>53</a:t>
            </a:fld>
            <a:endParaRPr lang="en-US">
              <a:cs typeface="Arial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50825" y="49213"/>
            <a:ext cx="8185150" cy="454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kern="0" dirty="0" smtClean="0"/>
              <a:t>Serviços Especiais de Transporte -  Fluxo</a:t>
            </a:r>
            <a:endParaRPr lang="pt-BR" kern="0" dirty="0"/>
          </a:p>
        </p:txBody>
      </p:sp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04875"/>
            <a:ext cx="86868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7AC6A1-1A85-442D-9B7C-D2AFA0ADEA30}" type="slidenum">
              <a:rPr lang="en-US">
                <a:cs typeface="Arial" charset="0"/>
              </a:rPr>
              <a:pPr/>
              <a:t>54</a:t>
            </a:fld>
            <a:endParaRPr lang="en-US">
              <a:cs typeface="Arial" charset="0"/>
            </a:endParaRPr>
          </a:p>
        </p:txBody>
      </p:sp>
      <p:sp>
        <p:nvSpPr>
          <p:cNvPr id="84994" name="Espaço Reservado para Número de Slide 1"/>
          <p:cNvSpPr txBox="1">
            <a:spLocks/>
          </p:cNvSpPr>
          <p:nvPr/>
        </p:nvSpPr>
        <p:spPr bwMode="auto">
          <a:xfrm>
            <a:off x="8435975" y="82550"/>
            <a:ext cx="4984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fld id="{474CAF29-801D-4D67-A390-DFF8D6DE19FE}" type="slidenum">
              <a:rPr lang="en-US" sz="1400">
                <a:latin typeface="Arial" charset="0"/>
              </a:rPr>
              <a:pPr algn="r"/>
              <a:t>54</a:t>
            </a:fld>
            <a:endParaRPr lang="en-US" sz="1400">
              <a:latin typeface="Arial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50825" y="49213"/>
            <a:ext cx="8185150" cy="454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kern="0" dirty="0" smtClean="0"/>
              <a:t>Serviços Especiais de Transporte - Descrição</a:t>
            </a:r>
            <a:endParaRPr lang="pt-BR" kern="0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31800" y="593725"/>
            <a:ext cx="8543925" cy="56261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100000"/>
              </a:spcBef>
              <a:spcAft>
                <a:spcPct val="0"/>
              </a:spcAft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—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pt-BR" sz="1700" kern="0" dirty="0" smtClean="0"/>
              <a:t>Serviços Existentes;</a:t>
            </a:r>
          </a:p>
          <a:p>
            <a:pPr>
              <a:defRPr/>
            </a:pPr>
            <a:r>
              <a:rPr lang="pt-BR" sz="1700" kern="0" dirty="0"/>
              <a:t>Serviços Existentes com Reforços: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pt-BR" kern="0" dirty="0">
                <a:cs typeface="+mn-cs"/>
              </a:rPr>
              <a:t>Terminal Copa - </a:t>
            </a:r>
            <a:r>
              <a:rPr lang="pt-BR" kern="0" dirty="0" smtClean="0">
                <a:cs typeface="+mn-cs"/>
              </a:rPr>
              <a:t>Alimentação</a:t>
            </a:r>
            <a:endParaRPr lang="pt-BR" kern="0" dirty="0">
              <a:cs typeface="+mn-cs"/>
            </a:endParaRP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pt-BR" kern="0" dirty="0">
                <a:cs typeface="+mn-cs"/>
              </a:rPr>
              <a:t>Reforço Operacional </a:t>
            </a:r>
            <a:r>
              <a:rPr lang="pt-BR" kern="0" dirty="0" smtClean="0">
                <a:cs typeface="+mn-cs"/>
              </a:rPr>
              <a:t>Estádio</a:t>
            </a:r>
            <a:endParaRPr lang="pt-BR" kern="0" dirty="0">
              <a:cs typeface="+mn-cs"/>
            </a:endParaRPr>
          </a:p>
          <a:p>
            <a:pPr>
              <a:defRPr/>
            </a:pPr>
            <a:r>
              <a:rPr lang="pt-BR" sz="1700" kern="0" dirty="0"/>
              <a:t>Serviços Especiais para os Eventos</a:t>
            </a:r>
          </a:p>
          <a:p>
            <a:pPr marL="857250" lvl="1" indent="-342900">
              <a:buFont typeface="+mj-lt"/>
              <a:buAutoNum type="arabicPeriod"/>
              <a:defRPr/>
            </a:pPr>
            <a:r>
              <a:rPr lang="pt-BR" kern="0" dirty="0">
                <a:cs typeface="+mn-cs"/>
              </a:rPr>
              <a:t>Park &amp; Ride</a:t>
            </a:r>
          </a:p>
          <a:p>
            <a:pPr marL="857250" lvl="1" indent="-342900">
              <a:buFont typeface="+mj-lt"/>
              <a:buAutoNum type="arabicPeriod"/>
              <a:defRPr/>
            </a:pPr>
            <a:r>
              <a:rPr lang="pt-BR" kern="0" dirty="0">
                <a:cs typeface="+mn-cs"/>
              </a:rPr>
              <a:t>Terminal Copa – Convencional</a:t>
            </a:r>
          </a:p>
          <a:p>
            <a:pPr marL="857250" lvl="1" indent="-342900">
              <a:buFont typeface="+mj-lt"/>
              <a:buAutoNum type="arabicPeriod"/>
              <a:defRPr/>
            </a:pPr>
            <a:r>
              <a:rPr lang="pt-BR" kern="0" dirty="0">
                <a:cs typeface="+mn-cs"/>
              </a:rPr>
              <a:t>Terminal Copa – BRT</a:t>
            </a:r>
          </a:p>
          <a:p>
            <a:pPr>
              <a:defRPr/>
            </a:pPr>
            <a:r>
              <a:rPr lang="pt-BR" sz="1700" kern="0" dirty="0" smtClean="0"/>
              <a:t>Classificar o tipo de Ocorrência: 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pt-BR" kern="0" dirty="0" smtClean="0">
                <a:cs typeface="+mn-cs"/>
              </a:rPr>
              <a:t>Sinalização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pt-BR" kern="0" dirty="0" smtClean="0">
                <a:cs typeface="+mn-cs"/>
              </a:rPr>
              <a:t>Recursos Humanos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pt-BR" kern="0" dirty="0" smtClean="0">
                <a:cs typeface="+mn-cs"/>
              </a:rPr>
              <a:t>Terminal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pt-BR" kern="0" dirty="0" smtClean="0">
                <a:cs typeface="+mn-cs"/>
              </a:rPr>
              <a:t>Veículo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pt-BR" kern="0" dirty="0" smtClean="0">
                <a:cs typeface="+mn-cs"/>
              </a:rPr>
              <a:t>Infra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pt-BR" kern="0" dirty="0" smtClean="0">
                <a:cs typeface="+mn-cs"/>
              </a:rPr>
              <a:t>Semáforo</a:t>
            </a:r>
          </a:p>
          <a:p>
            <a:pPr>
              <a:defRPr/>
            </a:pPr>
            <a:endParaRPr lang="pt-BR" sz="1700" kern="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A94DF9-6C78-4F78-8B76-178625E43F45}" type="slidenum">
              <a:rPr lang="en-US">
                <a:cs typeface="Arial" charset="0"/>
              </a:rPr>
              <a:pPr/>
              <a:t>55</a:t>
            </a:fld>
            <a:endParaRPr lang="en-US">
              <a:cs typeface="Arial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50825" y="188913"/>
            <a:ext cx="8185150" cy="454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kern="0" dirty="0" smtClean="0"/>
              <a:t>Segurança - Fluxo</a:t>
            </a:r>
            <a:endParaRPr lang="pt-BR" kern="0" dirty="0"/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04875"/>
            <a:ext cx="86868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671CE5-A240-47F2-9BD1-CC58C42EAE75}" type="slidenum">
              <a:rPr lang="en-US">
                <a:cs typeface="Arial" charset="0"/>
              </a:rPr>
              <a:pPr/>
              <a:t>56</a:t>
            </a:fld>
            <a:endParaRPr lang="en-US">
              <a:cs typeface="Arial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50825" y="188913"/>
            <a:ext cx="8185150" cy="454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kern="0" dirty="0" smtClean="0"/>
              <a:t>Emergência - Fluxo</a:t>
            </a:r>
            <a:endParaRPr lang="pt-BR" kern="0" dirty="0"/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9513" y="1268413"/>
            <a:ext cx="378777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38EF2A-3B20-4171-81F6-003542C79696}" type="slidenum">
              <a:rPr lang="en-US">
                <a:cs typeface="Arial" charset="0"/>
              </a:rPr>
              <a:pPr/>
              <a:t>57</a:t>
            </a:fld>
            <a:endParaRPr lang="en-US">
              <a:cs typeface="Arial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50825" y="188913"/>
            <a:ext cx="8185150" cy="454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kern="0" dirty="0" smtClean="0"/>
              <a:t>Desastre - Fluxo</a:t>
            </a:r>
            <a:endParaRPr lang="pt-BR" kern="0" dirty="0"/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0150" y="1628775"/>
            <a:ext cx="374650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E44D49-675F-4095-9ECB-A79B3CD3A95D}" type="slidenum">
              <a:rPr lang="en-US">
                <a:cs typeface="Arial" charset="0"/>
              </a:rPr>
              <a:pPr/>
              <a:t>58</a:t>
            </a:fld>
            <a:endParaRPr lang="en-US">
              <a:cs typeface="Arial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50825" y="188913"/>
            <a:ext cx="8185150" cy="454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kern="0" dirty="0" smtClean="0"/>
              <a:t>Infraestrutura - Fluxo</a:t>
            </a:r>
            <a:endParaRPr lang="pt-BR" kern="0" dirty="0"/>
          </a:p>
        </p:txBody>
      </p:sp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04875"/>
            <a:ext cx="86868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F20628-DE52-4F86-8022-86E2355CBD4B}" type="slidenum">
              <a:rPr lang="en-US">
                <a:cs typeface="Arial" charset="0"/>
              </a:rPr>
              <a:pPr/>
              <a:t>59</a:t>
            </a:fld>
            <a:endParaRPr lang="en-US">
              <a:cs typeface="Arial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50825" y="188913"/>
            <a:ext cx="8185150" cy="454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kern="0" dirty="0" smtClean="0"/>
              <a:t>Comunicação - Fluxo</a:t>
            </a:r>
            <a:endParaRPr lang="pt-BR" kern="0" dirty="0"/>
          </a:p>
        </p:txBody>
      </p:sp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04875"/>
            <a:ext cx="86868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29"/>
          <p:cNvSpPr>
            <a:spLocks noGrp="1"/>
          </p:cNvSpPr>
          <p:nvPr>
            <p:ph type="title"/>
          </p:nvPr>
        </p:nvSpPr>
        <p:spPr>
          <a:xfrm>
            <a:off x="1790700" y="177800"/>
            <a:ext cx="6253163" cy="9286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3.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Impacto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na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Cidade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Sede</a:t>
            </a:r>
            <a:endPara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387350" y="2301875"/>
          <a:ext cx="8318500" cy="3590925"/>
        </p:xfrm>
        <a:graphic>
          <a:graphicData uri="http://schemas.openxmlformats.org/drawingml/2006/table">
            <a:tbl>
              <a:tblPr/>
              <a:tblGrid>
                <a:gridCol w="2296645"/>
                <a:gridCol w="837594"/>
                <a:gridCol w="2186750"/>
                <a:gridCol w="1340161"/>
                <a:gridCol w="165735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2000" b="1" kern="1100" dirty="0">
                          <a:latin typeface="Arial"/>
                          <a:ea typeface="Times New Roman"/>
                          <a:cs typeface="Arial"/>
                        </a:rPr>
                        <a:t>EVENT</a:t>
                      </a:r>
                      <a:endParaRPr lang="pt-BR" sz="28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055" indent="-114300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2000" b="1" kern="1100">
                          <a:latin typeface="Arial"/>
                          <a:ea typeface="Times New Roman"/>
                          <a:cs typeface="Arial"/>
                        </a:rPr>
                        <a:t> Year</a:t>
                      </a:r>
                      <a:endParaRPr lang="pt-BR" sz="2800" kern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"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2000" b="1" kern="1100">
                          <a:latin typeface="Arial"/>
                          <a:ea typeface="Times New Roman"/>
                          <a:cs typeface="Arial"/>
                        </a:rPr>
                        <a:t>Period</a:t>
                      </a:r>
                      <a:endParaRPr lang="pt-BR" sz="2800" kern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2000" b="1" kern="1100">
                          <a:latin typeface="Arial"/>
                          <a:ea typeface="Times New Roman"/>
                          <a:cs typeface="Arial"/>
                        </a:rPr>
                        <a:t>City</a:t>
                      </a:r>
                      <a:endParaRPr lang="pt-BR" sz="2800" kern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2000" b="1" kern="1100">
                          <a:latin typeface="Arial"/>
                          <a:ea typeface="Times New Roman"/>
                          <a:cs typeface="Arial"/>
                        </a:rPr>
                        <a:t>Daily Population</a:t>
                      </a:r>
                      <a:endParaRPr lang="pt-BR" sz="2800" kern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2000" b="1" kern="1100" dirty="0">
                          <a:latin typeface="Arial"/>
                          <a:ea typeface="Times New Roman"/>
                          <a:cs typeface="Arial"/>
                        </a:rPr>
                        <a:t>World Cup</a:t>
                      </a:r>
                      <a:endParaRPr lang="pt-BR" sz="28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2000" kern="1100">
                          <a:latin typeface="Arial"/>
                          <a:ea typeface="Times New Roman"/>
                          <a:cs typeface="Arial"/>
                        </a:rPr>
                        <a:t>2010</a:t>
                      </a:r>
                      <a:endParaRPr lang="pt-BR" sz="2800" kern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2000" kern="1100">
                          <a:latin typeface="Arial"/>
                          <a:ea typeface="Times New Roman"/>
                          <a:cs typeface="Arial"/>
                        </a:rPr>
                        <a:t>June 11 – July 11</a:t>
                      </a:r>
                      <a:endParaRPr lang="pt-BR" sz="2800" kern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endParaRPr lang="en-GB" sz="2000" kern="11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kern="1100">
                          <a:latin typeface="Arial"/>
                          <a:ea typeface="Times New Roman"/>
                          <a:cs typeface="Arial"/>
                        </a:rPr>
                        <a:t>50.000 (per match)</a:t>
                      </a:r>
                      <a:br>
                        <a:rPr lang="en-GB" sz="1600" kern="1100"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n-GB" sz="1600" kern="1100">
                          <a:latin typeface="Arial"/>
                          <a:ea typeface="Times New Roman"/>
                          <a:cs typeface="Arial"/>
                        </a:rPr>
                        <a:t>3.200.000 (total)</a:t>
                      </a:r>
                      <a:endParaRPr lang="pt-BR" sz="2800" kern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2000" b="1" kern="1100">
                          <a:latin typeface="Arial"/>
                          <a:ea typeface="Times New Roman"/>
                          <a:cs typeface="Arial"/>
                        </a:rPr>
                        <a:t>World Exhibition</a:t>
                      </a:r>
                      <a:endParaRPr lang="pt-BR" sz="2800" kern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2000" kern="1100">
                          <a:latin typeface="Arial"/>
                          <a:ea typeface="Times New Roman"/>
                          <a:cs typeface="Arial"/>
                        </a:rPr>
                        <a:t>2000</a:t>
                      </a:r>
                      <a:endParaRPr lang="pt-BR" sz="2800" kern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kern="1100" dirty="0">
                          <a:latin typeface="Arial"/>
                          <a:ea typeface="Times New Roman"/>
                          <a:cs typeface="Arial"/>
                        </a:rPr>
                        <a:t>1 June – 31</a:t>
                      </a:r>
                      <a:endParaRPr lang="pt-BR" sz="28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kern="1100" dirty="0">
                          <a:latin typeface="Arial"/>
                          <a:ea typeface="Times New Roman"/>
                          <a:cs typeface="Arial"/>
                        </a:rPr>
                        <a:t>October 2000</a:t>
                      </a:r>
                      <a:endParaRPr lang="pt-BR" sz="28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2000" kern="1100" dirty="0">
                          <a:latin typeface="Arial"/>
                          <a:ea typeface="Times New Roman"/>
                          <a:cs typeface="Arial"/>
                        </a:rPr>
                        <a:t>Hannover </a:t>
                      </a:r>
                      <a:endParaRPr lang="pt-BR" sz="28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kern="1100" dirty="0">
                          <a:latin typeface="Arial"/>
                          <a:ea typeface="Times New Roman"/>
                          <a:cs typeface="Arial"/>
                        </a:rPr>
                        <a:t>113.000 (average)</a:t>
                      </a:r>
                      <a:endParaRPr lang="pt-BR" sz="28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kern="1100" dirty="0">
                          <a:latin typeface="Arial"/>
                          <a:ea typeface="Times New Roman"/>
                          <a:cs typeface="Arial"/>
                        </a:rPr>
                        <a:t>17.210.000 (total)</a:t>
                      </a:r>
                      <a:endParaRPr lang="pt-BR" sz="28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2000" b="1" kern="1100" dirty="0">
                          <a:latin typeface="Arial"/>
                          <a:ea typeface="Times New Roman"/>
                          <a:cs typeface="Arial"/>
                        </a:rPr>
                        <a:t>World Youth Day</a:t>
                      </a:r>
                      <a:endParaRPr lang="pt-BR" sz="28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2000" kern="1100">
                          <a:latin typeface="Arial"/>
                          <a:ea typeface="Times New Roman"/>
                          <a:cs typeface="Arial"/>
                        </a:rPr>
                        <a:t>2000</a:t>
                      </a:r>
                      <a:endParaRPr lang="pt-BR" sz="2800" kern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2000" kern="1100">
                          <a:latin typeface="Arial"/>
                          <a:ea typeface="Times New Roman"/>
                          <a:cs typeface="Arial"/>
                        </a:rPr>
                        <a:t>August 15 – 20</a:t>
                      </a:r>
                      <a:endParaRPr lang="pt-BR" sz="2800" kern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2000" kern="1100" dirty="0">
                          <a:latin typeface="Arial"/>
                          <a:ea typeface="Times New Roman"/>
                          <a:cs typeface="Arial"/>
                        </a:rPr>
                        <a:t>()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kern="1100">
                          <a:latin typeface="Arial"/>
                          <a:ea typeface="Times New Roman"/>
                          <a:cs typeface="Arial"/>
                        </a:rPr>
                        <a:t>2.000.000</a:t>
                      </a:r>
                      <a:endParaRPr lang="pt-BR" sz="2800" kern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2000" kern="1100" dirty="0">
                          <a:latin typeface="Arial"/>
                          <a:ea typeface="Times New Roman"/>
                          <a:cs typeface="Arial"/>
                        </a:rPr>
                        <a:t>2002</a:t>
                      </a:r>
                      <a:endParaRPr lang="pt-BR" sz="28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2000" kern="1100" dirty="0">
                          <a:latin typeface="Arial"/>
                          <a:ea typeface="Times New Roman"/>
                          <a:cs typeface="Arial"/>
                        </a:rPr>
                        <a:t>July 23 – 28</a:t>
                      </a:r>
                      <a:endParaRPr lang="pt-BR" sz="28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2000" kern="1100" dirty="0">
                          <a:latin typeface="Arial"/>
                          <a:ea typeface="Times New Roman"/>
                          <a:cs typeface="Arial"/>
                        </a:rPr>
                        <a:t>()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kern="1100" dirty="0">
                          <a:latin typeface="Arial"/>
                          <a:ea typeface="Times New Roman"/>
                          <a:cs typeface="Arial"/>
                        </a:rPr>
                        <a:t>800.000</a:t>
                      </a:r>
                      <a:endParaRPr lang="pt-BR" sz="28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2000" kern="1100">
                          <a:latin typeface="Arial"/>
                          <a:ea typeface="Times New Roman"/>
                          <a:cs typeface="Arial"/>
                        </a:rPr>
                        <a:t>2005</a:t>
                      </a:r>
                      <a:endParaRPr lang="pt-BR" sz="2800" kern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2000" kern="1100">
                          <a:latin typeface="Arial"/>
                          <a:ea typeface="Times New Roman"/>
                          <a:cs typeface="Arial"/>
                        </a:rPr>
                        <a:t>August 16 – 21</a:t>
                      </a:r>
                      <a:endParaRPr lang="pt-BR" sz="2800" kern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2000" kern="1100">
                          <a:latin typeface="Arial"/>
                          <a:ea typeface="Times New Roman"/>
                          <a:cs typeface="Arial"/>
                        </a:rPr>
                        <a:t>()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kern="1100" dirty="0">
                          <a:latin typeface="Arial"/>
                          <a:ea typeface="Times New Roman"/>
                          <a:cs typeface="Arial"/>
                        </a:rPr>
                        <a:t>1.200.000</a:t>
                      </a:r>
                      <a:endParaRPr lang="pt-BR" sz="28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C59B31-8A18-4B08-8393-1B71B5532947}" type="slidenum">
              <a:rPr lang="en-US">
                <a:cs typeface="Arial" charset="0"/>
              </a:rPr>
              <a:pPr/>
              <a:t>60</a:t>
            </a:fld>
            <a:endParaRPr lang="en-US">
              <a:cs typeface="Arial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50825" y="188913"/>
            <a:ext cx="8185150" cy="454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kern="0" dirty="0" smtClean="0"/>
              <a:t>Sinalização - Fluxo</a:t>
            </a:r>
            <a:endParaRPr lang="pt-BR" kern="0" dirty="0"/>
          </a:p>
        </p:txBody>
      </p:sp>
      <p:pic>
        <p:nvPicPr>
          <p:cNvPr id="911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25" y="819150"/>
            <a:ext cx="5084763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0" name="TextBox 3"/>
          <p:cNvSpPr txBox="1">
            <a:spLocks noChangeArrowheads="1"/>
          </p:cNvSpPr>
          <p:nvPr/>
        </p:nvSpPr>
        <p:spPr bwMode="auto">
          <a:xfrm>
            <a:off x="3824288" y="2836863"/>
            <a:ext cx="873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Reparado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27930C-9592-46FE-9167-0CE93ACCF3E0}" type="slidenum">
              <a:rPr lang="en-US">
                <a:cs typeface="Arial" charset="0"/>
              </a:rPr>
              <a:pPr/>
              <a:t>61</a:t>
            </a:fld>
            <a:endParaRPr lang="en-US">
              <a:cs typeface="Arial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50825" y="188913"/>
            <a:ext cx="8185150" cy="454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kern="0" dirty="0" smtClean="0"/>
              <a:t>Equipes - Fluxo</a:t>
            </a:r>
            <a:endParaRPr lang="pt-BR" kern="0" dirty="0"/>
          </a:p>
        </p:txBody>
      </p:sp>
      <p:pic>
        <p:nvPicPr>
          <p:cNvPr id="921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4113" y="631825"/>
            <a:ext cx="1298575" cy="565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FFDC93-609B-4EBA-8021-DAFAC11CC8AA}" type="slidenum">
              <a:rPr lang="en-US">
                <a:cs typeface="Arial" charset="0"/>
              </a:rPr>
              <a:pPr/>
              <a:t>62</a:t>
            </a:fld>
            <a:endParaRPr lang="en-US">
              <a:cs typeface="Arial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50825" y="188913"/>
            <a:ext cx="8185150" cy="454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kern="0" dirty="0" smtClean="0"/>
              <a:t>Criação de Pontos de Informação - Fluxo</a:t>
            </a:r>
            <a:endParaRPr lang="pt-BR" kern="0" dirty="0"/>
          </a:p>
        </p:txBody>
      </p:sp>
      <p:pic>
        <p:nvPicPr>
          <p:cNvPr id="931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6313" y="819150"/>
            <a:ext cx="4084637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EC981C-8CAF-46E9-A223-B617A11BEFD7}" type="slidenum">
              <a:rPr lang="en-US">
                <a:cs typeface="Arial" charset="0"/>
              </a:rPr>
              <a:pPr/>
              <a:t>63</a:t>
            </a:fld>
            <a:endParaRPr lang="en-US">
              <a:cs typeface="Arial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50825" y="188913"/>
            <a:ext cx="8185150" cy="454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kern="0" dirty="0" smtClean="0"/>
              <a:t>Envolvimento da População - Fluxo</a:t>
            </a:r>
            <a:endParaRPr lang="pt-BR" kern="0" dirty="0"/>
          </a:p>
        </p:txBody>
      </p:sp>
      <p:pic>
        <p:nvPicPr>
          <p:cNvPr id="942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463" y="731838"/>
            <a:ext cx="7780337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098CE2-F8B7-430D-8432-C9152931863B}" type="slidenum">
              <a:rPr lang="en-US">
                <a:cs typeface="Arial" charset="0"/>
              </a:rPr>
              <a:pPr/>
              <a:t>64</a:t>
            </a:fld>
            <a:endParaRPr lang="en-US">
              <a:cs typeface="Arial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50825" y="188913"/>
            <a:ext cx="8185150" cy="454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kern="0" dirty="0" smtClean="0"/>
              <a:t>Treinamento de Taxistas e Motoristas de Ônibus - Fluxo</a:t>
            </a:r>
            <a:endParaRPr lang="pt-BR" kern="0" dirty="0"/>
          </a:p>
        </p:txBody>
      </p:sp>
      <p:pic>
        <p:nvPicPr>
          <p:cNvPr id="952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773113"/>
            <a:ext cx="8318500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78C1CF-5B74-4F59-AC01-B7CDF68FBD7A}" type="slidenum">
              <a:rPr lang="en-US">
                <a:cs typeface="Arial" charset="0"/>
              </a:rPr>
              <a:pPr/>
              <a:t>65</a:t>
            </a:fld>
            <a:endParaRPr lang="en-US">
              <a:cs typeface="Arial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50825" y="188913"/>
            <a:ext cx="8185150" cy="454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kern="0" dirty="0" smtClean="0"/>
              <a:t>Planejamento de operação dos bloqueios - Fluxo</a:t>
            </a:r>
            <a:endParaRPr lang="pt-BR" kern="0" dirty="0"/>
          </a:p>
        </p:txBody>
      </p:sp>
      <p:pic>
        <p:nvPicPr>
          <p:cNvPr id="962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661988"/>
            <a:ext cx="7404100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C595FB-6F25-4C39-8CB0-FE6C1C76C5C5}" type="slidenum">
              <a:rPr lang="en-US">
                <a:cs typeface="Arial" charset="0"/>
              </a:rPr>
              <a:pPr/>
              <a:t>66</a:t>
            </a:fld>
            <a:endParaRPr lang="en-US">
              <a:cs typeface="Arial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50825" y="188913"/>
            <a:ext cx="8185150" cy="454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kern="0" dirty="0" smtClean="0"/>
              <a:t>Serviço de Park &amp; Ride - Fluxo</a:t>
            </a:r>
            <a:endParaRPr lang="pt-BR" kern="0" dirty="0"/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796925"/>
            <a:ext cx="7623175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C3D163-6C21-4F91-A433-A7DAA5321707}" type="slidenum">
              <a:rPr lang="en-US">
                <a:cs typeface="Arial" charset="0"/>
              </a:rPr>
              <a:pPr/>
              <a:t>67</a:t>
            </a:fld>
            <a:endParaRPr lang="en-US">
              <a:cs typeface="Arial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50825" y="188913"/>
            <a:ext cx="8185150" cy="454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kern="0" dirty="0" smtClean="0"/>
              <a:t>Operação de Transporte - Fluxo</a:t>
            </a:r>
            <a:endParaRPr lang="pt-BR" kern="0" dirty="0"/>
          </a:p>
        </p:txBody>
      </p:sp>
      <p:pic>
        <p:nvPicPr>
          <p:cNvPr id="983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752475"/>
            <a:ext cx="7623175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27F390-E45B-4EF8-9E50-099215AAD804}" type="slidenum">
              <a:rPr lang="en-US">
                <a:cs typeface="Arial" charset="0"/>
              </a:rPr>
              <a:pPr/>
              <a:t>68</a:t>
            </a:fld>
            <a:endParaRPr lang="en-US">
              <a:cs typeface="Arial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50825" y="188913"/>
            <a:ext cx="8185150" cy="454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kern="0" dirty="0" smtClean="0"/>
              <a:t>Evento de Transporte - Fluxo</a:t>
            </a:r>
            <a:endParaRPr lang="pt-BR" kern="0" dirty="0"/>
          </a:p>
        </p:txBody>
      </p:sp>
      <p:pic>
        <p:nvPicPr>
          <p:cNvPr id="993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713" y="663575"/>
            <a:ext cx="7623175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E9B0BE-C234-406A-B803-8DAC24087EEC}" type="slidenum">
              <a:rPr lang="en-US">
                <a:cs typeface="Arial" charset="0"/>
              </a:rPr>
              <a:pPr/>
              <a:t>69</a:t>
            </a:fld>
            <a:endParaRPr lang="en-US">
              <a:cs typeface="Arial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50825" y="188913"/>
            <a:ext cx="8185150" cy="454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kern="0" dirty="0" smtClean="0"/>
              <a:t>Recursos Humanos - Fluxo</a:t>
            </a:r>
            <a:endParaRPr lang="pt-BR" kern="0" dirty="0"/>
          </a:p>
        </p:txBody>
      </p:sp>
      <p:pic>
        <p:nvPicPr>
          <p:cNvPr id="1003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0563" y="1038225"/>
            <a:ext cx="2682875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9"/>
          <p:cNvSpPr>
            <a:spLocks noGrp="1"/>
          </p:cNvSpPr>
          <p:nvPr>
            <p:ph type="title"/>
          </p:nvPr>
        </p:nvSpPr>
        <p:spPr>
          <a:xfrm>
            <a:off x="1790700" y="177800"/>
            <a:ext cx="6253163" cy="9286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4.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Classificação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dos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Grandes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Eventos</a:t>
            </a:r>
            <a:endParaRPr lang="pt-B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47650" y="1371600"/>
          <a:ext cx="8667750" cy="4759325"/>
        </p:xfrm>
        <a:graphic>
          <a:graphicData uri="http://schemas.openxmlformats.org/drawingml/2006/table">
            <a:tbl>
              <a:tblPr/>
              <a:tblGrid>
                <a:gridCol w="1428747"/>
                <a:gridCol w="1047753"/>
                <a:gridCol w="1238250"/>
                <a:gridCol w="1238250"/>
                <a:gridCol w="1238250"/>
                <a:gridCol w="1238250"/>
                <a:gridCol w="1238250"/>
              </a:tblGrid>
              <a:tr h="521259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600" b="1" kern="1100" dirty="0" err="1" smtClean="0">
                          <a:latin typeface="Arial"/>
                          <a:ea typeface="Times New Roman"/>
                          <a:cs typeface="Arial"/>
                        </a:rPr>
                        <a:t>Tipo</a:t>
                      </a:r>
                      <a:r>
                        <a:rPr lang="en-GB" sz="1600" b="1" kern="1100" dirty="0" smtClean="0">
                          <a:latin typeface="Arial"/>
                          <a:ea typeface="Times New Roman"/>
                          <a:cs typeface="Arial"/>
                        </a:rPr>
                        <a:t> de </a:t>
                      </a:r>
                      <a:r>
                        <a:rPr lang="en-GB" sz="1600" b="1" kern="1100" dirty="0" err="1" smtClean="0">
                          <a:latin typeface="Arial"/>
                          <a:ea typeface="Times New Roman"/>
                          <a:cs typeface="Arial"/>
                        </a:rPr>
                        <a:t>Evento</a:t>
                      </a:r>
                      <a:endParaRPr lang="pt-BR" sz="20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600" b="1" kern="1100" dirty="0" err="1" smtClean="0">
                          <a:latin typeface="Arial"/>
                          <a:ea typeface="Times New Roman"/>
                          <a:cs typeface="Arial"/>
                        </a:rPr>
                        <a:t>Nomes</a:t>
                      </a:r>
                      <a:endParaRPr lang="pt-BR" sz="20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600" b="1" kern="1100">
                          <a:latin typeface="Arial"/>
                          <a:ea typeface="Times New Roman"/>
                          <a:cs typeface="Arial"/>
                        </a:rPr>
                        <a:t>Magnitude</a:t>
                      </a:r>
                      <a:endParaRPr lang="pt-BR" sz="2000" kern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600" b="1" kern="1100" dirty="0" err="1" smtClean="0">
                          <a:latin typeface="Arial"/>
                          <a:ea typeface="Times New Roman"/>
                          <a:cs typeface="Arial"/>
                        </a:rPr>
                        <a:t>Dispersão</a:t>
                      </a:r>
                      <a:endParaRPr lang="pt-BR" sz="20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600" b="1" kern="1100" dirty="0" err="1" smtClean="0">
                          <a:latin typeface="Arial"/>
                          <a:ea typeface="Times New Roman"/>
                          <a:cs typeface="Arial"/>
                        </a:rPr>
                        <a:t>Duração</a:t>
                      </a:r>
                      <a:endParaRPr lang="pt-BR" sz="20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600" b="1" kern="1100" dirty="0" err="1" smtClean="0">
                          <a:latin typeface="Arial"/>
                          <a:ea typeface="Times New Roman"/>
                          <a:cs typeface="Arial"/>
                        </a:rPr>
                        <a:t>Frequencia</a:t>
                      </a:r>
                      <a:endParaRPr lang="pt-BR" sz="20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600" b="1" kern="1100" dirty="0" err="1" smtClean="0">
                          <a:latin typeface="Arial"/>
                          <a:ea typeface="Times New Roman"/>
                          <a:cs typeface="Arial"/>
                        </a:rPr>
                        <a:t>População</a:t>
                      </a:r>
                      <a:r>
                        <a:rPr lang="en-GB" sz="1600" b="1" kern="1100" dirty="0" smtClean="0">
                          <a:latin typeface="Arial"/>
                          <a:ea typeface="Times New Roman"/>
                          <a:cs typeface="Arial"/>
                        </a:rPr>
                        <a:t> / </a:t>
                      </a:r>
                      <a:r>
                        <a:rPr lang="en-GB" sz="1600" b="1" kern="1100" dirty="0" err="1" smtClean="0">
                          <a:latin typeface="Arial"/>
                          <a:ea typeface="Times New Roman"/>
                          <a:cs typeface="Arial"/>
                        </a:rPr>
                        <a:t>diária</a:t>
                      </a:r>
                      <a:endParaRPr lang="pt-BR" sz="20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1096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400" b="1" kern="1100" dirty="0" err="1" smtClean="0">
                          <a:latin typeface="Arial"/>
                          <a:ea typeface="Times New Roman"/>
                          <a:cs typeface="Arial"/>
                        </a:rPr>
                        <a:t>Tipo</a:t>
                      </a:r>
                      <a:r>
                        <a:rPr lang="en-GB" sz="1400" b="1" kern="110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b="1" kern="1100" dirty="0"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br>
                        <a:rPr lang="en-GB" sz="1400" b="1" kern="1100" dirty="0"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n-GB" sz="1400" b="1" kern="1100" dirty="0" err="1" smtClean="0">
                          <a:latin typeface="Arial"/>
                          <a:ea typeface="Times New Roman"/>
                          <a:cs typeface="Arial"/>
                        </a:rPr>
                        <a:t>Evento</a:t>
                      </a:r>
                      <a:r>
                        <a:rPr lang="en-GB" sz="1400" b="1" kern="1100" dirty="0" smtClean="0">
                          <a:latin typeface="Arial"/>
                          <a:ea typeface="Times New Roman"/>
                          <a:cs typeface="Arial"/>
                        </a:rPr>
                        <a:t> com </a:t>
                      </a:r>
                      <a:r>
                        <a:rPr lang="en-GB" sz="1400" b="1" kern="1100" dirty="0" err="1" smtClean="0">
                          <a:latin typeface="Arial"/>
                          <a:ea typeface="Times New Roman"/>
                          <a:cs typeface="Arial"/>
                        </a:rPr>
                        <a:t>várias</a:t>
                      </a:r>
                      <a:r>
                        <a:rPr lang="en-GB" sz="1400" b="1" kern="110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b="1" kern="1100" dirty="0" err="1" smtClean="0">
                          <a:latin typeface="Arial"/>
                          <a:ea typeface="Times New Roman"/>
                          <a:cs typeface="Arial"/>
                        </a:rPr>
                        <a:t>modalidades</a:t>
                      </a:r>
                      <a:r>
                        <a:rPr lang="en-GB" sz="1400" b="1" kern="110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b="1" kern="1100" dirty="0" err="1" smtClean="0">
                          <a:latin typeface="Arial"/>
                          <a:ea typeface="Times New Roman"/>
                          <a:cs typeface="Arial"/>
                        </a:rPr>
                        <a:t>esportivas</a:t>
                      </a:r>
                      <a:endParaRPr lang="pt-BR" sz="20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US" sz="1400" kern="1100" dirty="0" err="1" smtClean="0">
                          <a:latin typeface="Arial"/>
                          <a:ea typeface="Times New Roman"/>
                          <a:cs typeface="Arial"/>
                        </a:rPr>
                        <a:t>Jogos</a:t>
                      </a:r>
                      <a:r>
                        <a:rPr lang="en-US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Olimpicos</a:t>
                      </a:r>
                      <a:r>
                        <a:rPr lang="en-US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de </a:t>
                      </a:r>
                      <a:r>
                        <a:rPr lang="en-US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Verão</a:t>
                      </a:r>
                      <a:r>
                        <a:rPr lang="en-US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ou</a:t>
                      </a:r>
                      <a:r>
                        <a:rPr lang="en-US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Inverno</a:t>
                      </a:r>
                      <a:endParaRPr lang="pt-BR" sz="20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400" kern="1100" dirty="0" err="1" smtClean="0">
                          <a:latin typeface="Arial"/>
                          <a:ea typeface="Times New Roman"/>
                          <a:cs typeface="Arial"/>
                        </a:rPr>
                        <a:t>Grupo</a:t>
                      </a:r>
                      <a:r>
                        <a:rPr lang="en-GB" sz="1400" kern="1100" dirty="0" smtClean="0">
                          <a:latin typeface="Arial"/>
                          <a:ea typeface="Times New Roman"/>
                          <a:cs typeface="Arial"/>
                        </a:rPr>
                        <a:t> de </a:t>
                      </a:r>
                      <a:r>
                        <a:rPr lang="en-GB" sz="1400" kern="1100" dirty="0" err="1" smtClean="0">
                          <a:latin typeface="Arial"/>
                          <a:ea typeface="Times New Roman"/>
                          <a:cs typeface="Arial"/>
                        </a:rPr>
                        <a:t>eventos</a:t>
                      </a:r>
                      <a:r>
                        <a:rPr lang="en-GB" sz="1400" kern="110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kern="1100" dirty="0" err="1" smtClean="0">
                          <a:latin typeface="Arial"/>
                          <a:ea typeface="Times New Roman"/>
                          <a:cs typeface="Arial"/>
                        </a:rPr>
                        <a:t>que</a:t>
                      </a:r>
                      <a:r>
                        <a:rPr lang="en-GB" sz="1400" kern="110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kern="1100" dirty="0" err="1" smtClean="0">
                          <a:latin typeface="Arial"/>
                          <a:ea typeface="Times New Roman"/>
                          <a:cs typeface="Arial"/>
                        </a:rPr>
                        <a:t>acontecem</a:t>
                      </a:r>
                      <a:r>
                        <a:rPr lang="en-GB" sz="1400" kern="110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kern="1100" dirty="0" err="1" smtClean="0">
                          <a:latin typeface="Arial"/>
                          <a:ea typeface="Times New Roman"/>
                          <a:cs typeface="Arial"/>
                        </a:rPr>
                        <a:t>simultâneamente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e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por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vezes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unidos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a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programas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culturais</a:t>
                      </a:r>
                      <a:endParaRPr lang="pt-BR" sz="20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400" kern="1100" dirty="0" err="1" smtClean="0">
                          <a:latin typeface="Arial"/>
                          <a:ea typeface="Times New Roman"/>
                          <a:cs typeface="Arial"/>
                        </a:rPr>
                        <a:t>Distribuido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em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distintas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localidades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na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mesma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cidade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ou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região</a:t>
                      </a:r>
                      <a:endParaRPr lang="pt-BR" sz="20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400" kern="1100" dirty="0" err="1" smtClean="0">
                          <a:latin typeface="Arial"/>
                          <a:ea typeface="Times New Roman"/>
                          <a:cs typeface="Arial"/>
                        </a:rPr>
                        <a:t>Ao</a:t>
                      </a:r>
                      <a:r>
                        <a:rPr lang="en-GB" sz="1400" kern="110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kern="1100" dirty="0" err="1" smtClean="0">
                          <a:latin typeface="Arial"/>
                          <a:ea typeface="Times New Roman"/>
                          <a:cs typeface="Arial"/>
                        </a:rPr>
                        <a:t>longo</a:t>
                      </a:r>
                      <a:r>
                        <a:rPr lang="en-GB" sz="1400" kern="1100" dirty="0" smtClean="0">
                          <a:latin typeface="Arial"/>
                          <a:ea typeface="Times New Roman"/>
                          <a:cs typeface="Arial"/>
                        </a:rPr>
                        <a:t> de </a:t>
                      </a:r>
                      <a:r>
                        <a:rPr lang="en-GB" sz="1400" kern="1100" dirty="0" err="1" smtClean="0">
                          <a:latin typeface="Arial"/>
                          <a:ea typeface="Times New Roman"/>
                          <a:cs typeface="Arial"/>
                        </a:rPr>
                        <a:t>vários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dias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ou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semanas</a:t>
                      </a:r>
                      <a:endParaRPr lang="pt-BR" sz="20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400" kern="1100" dirty="0" err="1" smtClean="0">
                          <a:latin typeface="Arial"/>
                          <a:ea typeface="Times New Roman"/>
                          <a:cs typeface="Arial"/>
                        </a:rPr>
                        <a:t>Geralmente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a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cada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4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anos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.</a:t>
                      </a:r>
                      <a:endParaRPr lang="pt-BR" sz="20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400" kern="1100" dirty="0" smtClean="0">
                          <a:latin typeface="Arial"/>
                          <a:ea typeface="Times New Roman"/>
                          <a:cs typeface="Arial"/>
                        </a:rPr>
                        <a:t>Alta</a:t>
                      </a:r>
                      <a:endParaRPr lang="pt-BR" sz="20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1096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400" b="1" kern="1100" dirty="0" err="1" smtClean="0">
                          <a:latin typeface="Arial"/>
                          <a:ea typeface="Times New Roman"/>
                          <a:cs typeface="Arial"/>
                        </a:rPr>
                        <a:t>Tipo</a:t>
                      </a:r>
                      <a:r>
                        <a:rPr lang="en-GB" sz="1400" b="1" kern="110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b="1" kern="1100" dirty="0"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pt-BR" sz="20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400" b="1" kern="1100" dirty="0" err="1" smtClean="0">
                          <a:latin typeface="Arial"/>
                          <a:ea typeface="Times New Roman"/>
                          <a:cs typeface="Arial"/>
                        </a:rPr>
                        <a:t>Campeonatos</a:t>
                      </a:r>
                      <a:endParaRPr lang="pt-BR" sz="20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US" sz="1400" kern="1100" dirty="0" err="1" smtClean="0">
                          <a:latin typeface="Arial"/>
                          <a:ea typeface="Times New Roman"/>
                          <a:cs typeface="Arial"/>
                        </a:rPr>
                        <a:t>Campeonatos</a:t>
                      </a:r>
                      <a:r>
                        <a:rPr lang="en-US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Mundiais</a:t>
                      </a:r>
                      <a:r>
                        <a:rPr lang="en-US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– </a:t>
                      </a:r>
                      <a:r>
                        <a:rPr lang="en-US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Copa</a:t>
                      </a:r>
                      <a:r>
                        <a:rPr lang="en-US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do </a:t>
                      </a:r>
                      <a:r>
                        <a:rPr lang="en-US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Mundo</a:t>
                      </a:r>
                      <a:endParaRPr lang="pt-BR" sz="20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400" kern="1100" dirty="0"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GB" sz="1400" kern="1100" dirty="0" err="1" smtClean="0">
                          <a:latin typeface="Arial"/>
                          <a:ea typeface="Times New Roman"/>
                          <a:cs typeface="Arial"/>
                        </a:rPr>
                        <a:t>Futebol</a:t>
                      </a:r>
                      <a:r>
                        <a:rPr lang="en-GB" sz="1400" kern="110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kern="1100" dirty="0">
                          <a:latin typeface="Arial"/>
                          <a:ea typeface="Times New Roman"/>
                          <a:cs typeface="Arial"/>
                        </a:rPr>
                        <a:t>FIFA / UEFA)</a:t>
                      </a:r>
                      <a:endParaRPr lang="pt-BR" sz="20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400" kern="1100" dirty="0" err="1" smtClean="0">
                          <a:latin typeface="Arial"/>
                          <a:ea typeface="Times New Roman"/>
                          <a:cs typeface="Arial"/>
                        </a:rPr>
                        <a:t>Evento</a:t>
                      </a:r>
                      <a:r>
                        <a:rPr lang="en-GB" sz="1400" kern="1100" dirty="0" smtClean="0">
                          <a:latin typeface="Arial"/>
                          <a:ea typeface="Times New Roman"/>
                          <a:cs typeface="Arial"/>
                        </a:rPr>
                        <a:t> simples,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normalmente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combinado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com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eventos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culturais</a:t>
                      </a:r>
                      <a:endParaRPr lang="pt-BR" sz="20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400" kern="1100" dirty="0" err="1" smtClean="0">
                          <a:latin typeface="Arial"/>
                          <a:ea typeface="Times New Roman"/>
                          <a:cs typeface="Arial"/>
                        </a:rPr>
                        <a:t>Distribuido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em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distintas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localidades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na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mesma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cidade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ou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região</a:t>
                      </a:r>
                      <a:endParaRPr lang="pt-BR" sz="20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400" kern="1100" dirty="0" err="1" smtClean="0">
                          <a:latin typeface="Arial"/>
                          <a:ea typeface="Times New Roman"/>
                          <a:cs typeface="Arial"/>
                        </a:rPr>
                        <a:t>Ao</a:t>
                      </a:r>
                      <a:r>
                        <a:rPr lang="en-GB" sz="1400" kern="110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kern="1100" dirty="0" err="1" smtClean="0">
                          <a:latin typeface="Arial"/>
                          <a:ea typeface="Times New Roman"/>
                          <a:cs typeface="Arial"/>
                        </a:rPr>
                        <a:t>longo</a:t>
                      </a:r>
                      <a:r>
                        <a:rPr lang="en-GB" sz="1400" kern="1100" dirty="0" smtClean="0">
                          <a:latin typeface="Arial"/>
                          <a:ea typeface="Times New Roman"/>
                          <a:cs typeface="Arial"/>
                        </a:rPr>
                        <a:t> de </a:t>
                      </a:r>
                      <a:r>
                        <a:rPr lang="en-GB" sz="1400" kern="1100" dirty="0" err="1" smtClean="0">
                          <a:latin typeface="Arial"/>
                          <a:ea typeface="Times New Roman"/>
                          <a:cs typeface="Arial"/>
                        </a:rPr>
                        <a:t>vários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dias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ou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semanas</a:t>
                      </a:r>
                      <a:endParaRPr lang="pt-BR" sz="20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400" kern="1100" dirty="0" err="1" smtClean="0">
                          <a:latin typeface="Arial"/>
                          <a:ea typeface="Times New Roman"/>
                          <a:cs typeface="Arial"/>
                        </a:rPr>
                        <a:t>Geralmente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a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cada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1, 2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ou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4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anos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. Com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mudanças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de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países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e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cidades-sede</a:t>
                      </a:r>
                      <a:endParaRPr lang="pt-BR" sz="20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400" kern="1100" dirty="0" err="1" smtClean="0">
                          <a:latin typeface="Arial"/>
                          <a:ea typeface="Times New Roman"/>
                          <a:cs typeface="Arial"/>
                        </a:rPr>
                        <a:t>Médio</a:t>
                      </a:r>
                      <a:r>
                        <a:rPr lang="en-GB" sz="1400" kern="1100" dirty="0" smtClean="0">
                          <a:latin typeface="Arial"/>
                          <a:ea typeface="Times New Roman"/>
                          <a:cs typeface="Arial"/>
                        </a:rPr>
                        <a:t> /  Alto</a:t>
                      </a:r>
                      <a:endParaRPr lang="pt-BR" sz="20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55A5FB-5923-4490-A718-AE5F70797D42}" type="slidenum">
              <a:rPr lang="en-US">
                <a:cs typeface="Arial" charset="0"/>
              </a:rPr>
              <a:pPr/>
              <a:t>70</a:t>
            </a:fld>
            <a:endParaRPr lang="en-US">
              <a:cs typeface="Arial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50825" y="188913"/>
            <a:ext cx="8185150" cy="454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kern="0" dirty="0" smtClean="0"/>
              <a:t>Veículo - Fluxo</a:t>
            </a:r>
            <a:endParaRPr lang="pt-BR" kern="0" dirty="0"/>
          </a:p>
        </p:txBody>
      </p:sp>
      <p:pic>
        <p:nvPicPr>
          <p:cNvPr id="1013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863" y="1085850"/>
            <a:ext cx="809942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4EFE44-6CDF-47EA-BA49-CE01A48886F7}" type="slidenum">
              <a:rPr lang="en-US">
                <a:cs typeface="Arial" charset="0"/>
              </a:rPr>
              <a:pPr/>
              <a:t>71</a:t>
            </a:fld>
            <a:endParaRPr lang="en-US">
              <a:cs typeface="Arial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50825" y="188913"/>
            <a:ext cx="8185150" cy="454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kern="0" dirty="0" smtClean="0"/>
              <a:t>Terminais - Fluxo</a:t>
            </a:r>
            <a:endParaRPr lang="pt-BR" kern="0" dirty="0"/>
          </a:p>
        </p:txBody>
      </p:sp>
      <p:pic>
        <p:nvPicPr>
          <p:cNvPr id="1024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513" y="954088"/>
            <a:ext cx="839152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55BA4B-1927-4E8B-9714-D53C41261329}" type="slidenum">
              <a:rPr lang="en-US">
                <a:cs typeface="Arial" charset="0"/>
              </a:rPr>
              <a:pPr/>
              <a:t>72</a:t>
            </a:fld>
            <a:endParaRPr lang="en-US">
              <a:cs typeface="Arial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50825" y="188913"/>
            <a:ext cx="8185150" cy="454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kern="0" dirty="0" smtClean="0"/>
              <a:t>Solicitar Veículo - Fluxo</a:t>
            </a:r>
            <a:endParaRPr lang="pt-BR" kern="0" dirty="0"/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9888" y="954088"/>
            <a:ext cx="377190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6" descr="GPA&amp;A_034_EXTERNA_VISTA05_2009_12_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474663"/>
            <a:ext cx="914400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0" name="TextBox 1"/>
          <p:cNvSpPr txBox="1">
            <a:spLocks noChangeArrowheads="1"/>
          </p:cNvSpPr>
          <p:nvPr/>
        </p:nvSpPr>
        <p:spPr bwMode="auto">
          <a:xfrm>
            <a:off x="-3175" y="777875"/>
            <a:ext cx="9105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600" b="1">
                <a:solidFill>
                  <a:srgbClr val="006699"/>
                </a:solidFill>
              </a:rPr>
              <a:t>OBRIGADO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4"/>
          <p:cNvSpPr>
            <a:spLocks noGrp="1"/>
          </p:cNvSpPr>
          <p:nvPr>
            <p:ph type="ctrTitle"/>
          </p:nvPr>
        </p:nvSpPr>
        <p:spPr>
          <a:xfrm>
            <a:off x="304800" y="2111375"/>
            <a:ext cx="8553450" cy="20224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 smtClean="0">
                <a:latin typeface="Aharoni" pitchFamily="2" charset="-79"/>
                <a:cs typeface="Aharoni" pitchFamily="2" charset="-79"/>
              </a:rPr>
              <a:t>Referências:</a:t>
            </a:r>
            <a:br>
              <a:rPr lang="pt-BR" sz="3600" dirty="0" smtClean="0">
                <a:latin typeface="Aharoni" pitchFamily="2" charset="-79"/>
                <a:cs typeface="Aharoni" pitchFamily="2" charset="-79"/>
              </a:rPr>
            </a:br>
            <a:r>
              <a:rPr lang="pt-BR" sz="36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pt-BR" sz="36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</a:br>
            <a:r>
              <a:rPr lang="pt-BR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http://www.stadium-project.eu/site/</a:t>
            </a:r>
            <a:endParaRPr lang="pt-BR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9"/>
          <p:cNvSpPr>
            <a:spLocks noGrp="1"/>
          </p:cNvSpPr>
          <p:nvPr>
            <p:ph type="title"/>
          </p:nvPr>
        </p:nvSpPr>
        <p:spPr>
          <a:xfrm>
            <a:off x="1790700" y="177800"/>
            <a:ext cx="6253163" cy="9286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4.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Classificação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dos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Grandes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Eventos</a:t>
            </a:r>
            <a:endParaRPr lang="pt-B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28600" y="1431925"/>
          <a:ext cx="8743950" cy="4044950"/>
        </p:xfrm>
        <a:graphic>
          <a:graphicData uri="http://schemas.openxmlformats.org/drawingml/2006/table">
            <a:tbl>
              <a:tblPr/>
              <a:tblGrid>
                <a:gridCol w="1249136"/>
                <a:gridCol w="1249136"/>
                <a:gridCol w="1249136"/>
                <a:gridCol w="1163554"/>
                <a:gridCol w="1108841"/>
                <a:gridCol w="1475013"/>
                <a:gridCol w="1249136"/>
              </a:tblGrid>
              <a:tr h="286261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600" b="1" kern="1100" dirty="0" err="1" smtClean="0">
                          <a:latin typeface="Arial"/>
                          <a:ea typeface="Times New Roman"/>
                          <a:cs typeface="Arial"/>
                        </a:rPr>
                        <a:t>Tipo</a:t>
                      </a:r>
                      <a:r>
                        <a:rPr lang="en-GB" sz="1600" b="1" kern="1100" dirty="0" smtClean="0">
                          <a:latin typeface="Arial"/>
                          <a:ea typeface="Times New Roman"/>
                          <a:cs typeface="Arial"/>
                        </a:rPr>
                        <a:t> de </a:t>
                      </a:r>
                      <a:r>
                        <a:rPr lang="en-GB" sz="1600" b="1" kern="1100" dirty="0" err="1" smtClean="0">
                          <a:latin typeface="Arial"/>
                          <a:ea typeface="Times New Roman"/>
                          <a:cs typeface="Arial"/>
                        </a:rPr>
                        <a:t>Evento</a:t>
                      </a:r>
                      <a:endParaRPr lang="pt-BR" sz="20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600" b="1" kern="1100" dirty="0" err="1" smtClean="0">
                          <a:latin typeface="Arial"/>
                          <a:ea typeface="Times New Roman"/>
                          <a:cs typeface="Arial"/>
                        </a:rPr>
                        <a:t>Nomes</a:t>
                      </a:r>
                      <a:endParaRPr lang="pt-BR" sz="20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600" b="1" kern="1100">
                          <a:latin typeface="Arial"/>
                          <a:ea typeface="Times New Roman"/>
                          <a:cs typeface="Arial"/>
                        </a:rPr>
                        <a:t>Magnitude</a:t>
                      </a:r>
                      <a:endParaRPr lang="pt-BR" sz="2000" kern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600" b="1" kern="1100" dirty="0" err="1" smtClean="0">
                          <a:latin typeface="Arial"/>
                          <a:ea typeface="Times New Roman"/>
                          <a:cs typeface="Arial"/>
                        </a:rPr>
                        <a:t>Dispersão</a:t>
                      </a:r>
                      <a:endParaRPr lang="pt-BR" sz="20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600" b="1" kern="1100" dirty="0" err="1" smtClean="0">
                          <a:latin typeface="Arial"/>
                          <a:ea typeface="Times New Roman"/>
                          <a:cs typeface="Arial"/>
                        </a:rPr>
                        <a:t>Duração</a:t>
                      </a:r>
                      <a:endParaRPr lang="pt-BR" sz="20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600" b="1" kern="1100" dirty="0" err="1" smtClean="0">
                          <a:latin typeface="Arial"/>
                          <a:ea typeface="Times New Roman"/>
                          <a:cs typeface="Arial"/>
                        </a:rPr>
                        <a:t>Frequencia</a:t>
                      </a:r>
                      <a:endParaRPr lang="pt-BR" sz="20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600" b="1" kern="1100" dirty="0" err="1" smtClean="0">
                          <a:latin typeface="Arial"/>
                          <a:ea typeface="Times New Roman"/>
                          <a:cs typeface="Arial"/>
                        </a:rPr>
                        <a:t>População</a:t>
                      </a:r>
                      <a:r>
                        <a:rPr lang="en-GB" sz="1600" b="1" kern="1100" dirty="0" smtClean="0">
                          <a:latin typeface="Arial"/>
                          <a:ea typeface="Times New Roman"/>
                          <a:cs typeface="Arial"/>
                        </a:rPr>
                        <a:t> / </a:t>
                      </a:r>
                      <a:r>
                        <a:rPr lang="en-GB" sz="1600" b="1" kern="1100" dirty="0" err="1" smtClean="0">
                          <a:latin typeface="Arial"/>
                          <a:ea typeface="Times New Roman"/>
                          <a:cs typeface="Arial"/>
                        </a:rPr>
                        <a:t>diária</a:t>
                      </a:r>
                      <a:endParaRPr lang="pt-BR" sz="20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025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400" b="1" kern="1100" dirty="0" err="1" smtClean="0">
                          <a:latin typeface="Arial"/>
                          <a:ea typeface="Times New Roman"/>
                          <a:cs typeface="Arial"/>
                        </a:rPr>
                        <a:t>Tipo</a:t>
                      </a:r>
                      <a:r>
                        <a:rPr lang="en-GB" sz="1400" b="1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b="1" kern="1100" dirty="0" smtClean="0"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pt-BR" sz="16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400" b="1" kern="1100" dirty="0" err="1" smtClean="0">
                          <a:latin typeface="Arial"/>
                          <a:ea typeface="Times New Roman"/>
                          <a:cs typeface="Arial"/>
                        </a:rPr>
                        <a:t>Exposições</a:t>
                      </a:r>
                      <a:r>
                        <a:rPr lang="en-GB" sz="1400" b="1" kern="1100" dirty="0" smtClean="0">
                          <a:latin typeface="Arial"/>
                          <a:ea typeface="Times New Roman"/>
                          <a:cs typeface="Arial"/>
                        </a:rPr>
                        <a:t> e </a:t>
                      </a:r>
                      <a:r>
                        <a:rPr lang="en-GB" sz="1400" b="1" kern="1100" dirty="0" err="1" smtClean="0">
                          <a:latin typeface="Arial"/>
                          <a:ea typeface="Times New Roman"/>
                          <a:cs typeface="Arial"/>
                        </a:rPr>
                        <a:t>Festivais</a:t>
                      </a:r>
                      <a:r>
                        <a:rPr lang="en-GB" sz="1400" b="1" kern="110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pt-BR" sz="16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553" marR="58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US" sz="1400" kern="1100" dirty="0" err="1" smtClean="0">
                          <a:latin typeface="Arial"/>
                          <a:ea typeface="Times New Roman"/>
                          <a:cs typeface="Arial"/>
                        </a:rPr>
                        <a:t>Exibições</a:t>
                      </a:r>
                      <a:r>
                        <a:rPr lang="en-US" sz="1400" kern="110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400" kern="1100" dirty="0" err="1" smtClean="0">
                          <a:latin typeface="Arial"/>
                          <a:ea typeface="Times New Roman"/>
                          <a:cs typeface="Arial"/>
                        </a:rPr>
                        <a:t>mundiais</a:t>
                      </a:r>
                      <a:r>
                        <a:rPr lang="en-US" sz="1400" kern="1100" dirty="0" smtClean="0">
                          <a:latin typeface="Arial"/>
                          <a:ea typeface="Times New Roman"/>
                          <a:cs typeface="Arial"/>
                        </a:rPr>
                        <a:t> / </a:t>
                      </a:r>
                      <a:r>
                        <a:rPr lang="en-US" sz="1400" kern="1100" dirty="0" err="1" smtClean="0">
                          <a:latin typeface="Arial"/>
                          <a:ea typeface="Times New Roman"/>
                          <a:cs typeface="Arial"/>
                        </a:rPr>
                        <a:t>Feiras</a:t>
                      </a:r>
                      <a:endParaRPr lang="pt-BR" sz="16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400" kern="1100" dirty="0" smtClean="0">
                          <a:latin typeface="Arial"/>
                          <a:ea typeface="Times New Roman"/>
                          <a:cs typeface="Arial"/>
                        </a:rPr>
                        <a:t>Capital cultural </a:t>
                      </a:r>
                      <a:r>
                        <a:rPr lang="en-GB" sz="1400" kern="1100" dirty="0" err="1" smtClean="0">
                          <a:latin typeface="Arial"/>
                          <a:ea typeface="Times New Roman"/>
                          <a:cs typeface="Arial"/>
                        </a:rPr>
                        <a:t>européia</a:t>
                      </a:r>
                      <a:r>
                        <a:rPr lang="en-GB" sz="1400" kern="110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pt-BR" sz="16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553" marR="58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400" kern="1100" dirty="0" err="1" smtClean="0">
                          <a:latin typeface="Arial"/>
                          <a:ea typeface="Times New Roman"/>
                          <a:cs typeface="Arial"/>
                        </a:rPr>
                        <a:t>Evento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único</a:t>
                      </a:r>
                      <a:endParaRPr lang="pt-BR" sz="16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553" marR="58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400" kern="1100" dirty="0" err="1" smtClean="0">
                          <a:latin typeface="Arial"/>
                          <a:ea typeface="Times New Roman"/>
                          <a:cs typeface="Arial"/>
                        </a:rPr>
                        <a:t>Único</a:t>
                      </a:r>
                      <a:r>
                        <a:rPr lang="en-GB" sz="1400" kern="110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kern="1100" dirty="0" err="1" smtClean="0">
                          <a:latin typeface="Arial"/>
                          <a:ea typeface="Times New Roman"/>
                          <a:cs typeface="Arial"/>
                        </a:rPr>
                        <a:t>ou</a:t>
                      </a:r>
                      <a:r>
                        <a:rPr lang="en-GB" sz="1400" kern="110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kern="1100" dirty="0" err="1" smtClean="0">
                          <a:latin typeface="Arial"/>
                          <a:ea typeface="Times New Roman"/>
                          <a:cs typeface="Arial"/>
                        </a:rPr>
                        <a:t>Múltiplo</a:t>
                      </a:r>
                      <a:r>
                        <a:rPr lang="en-GB" sz="1400" kern="110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kern="1100" dirty="0" err="1" smtClean="0">
                          <a:latin typeface="Arial"/>
                          <a:ea typeface="Times New Roman"/>
                          <a:cs typeface="Arial"/>
                        </a:rPr>
                        <a:t>evento</a:t>
                      </a:r>
                      <a:r>
                        <a:rPr lang="en-GB" sz="1400" kern="1100" dirty="0" smtClean="0">
                          <a:latin typeface="Arial"/>
                          <a:ea typeface="Times New Roman"/>
                          <a:cs typeface="Arial"/>
                        </a:rPr>
                        <a:t>.</a:t>
                      </a:r>
                      <a:endParaRPr lang="pt-BR" sz="16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553" marR="58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400" kern="1100" dirty="0" err="1" smtClean="0">
                          <a:latin typeface="Arial"/>
                          <a:ea typeface="Times New Roman"/>
                          <a:cs typeface="Arial"/>
                        </a:rPr>
                        <a:t>Ao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longo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de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semanas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ou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meses</a:t>
                      </a:r>
                      <a:endParaRPr lang="pt-BR" sz="16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553" marR="58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400" kern="1100" dirty="0" err="1" smtClean="0">
                          <a:latin typeface="Arial"/>
                          <a:ea typeface="Times New Roman"/>
                          <a:cs typeface="Arial"/>
                        </a:rPr>
                        <a:t>Geralmente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a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cada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1, 2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ou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4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anos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. Com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mudanças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de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países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e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cidades-sede</a:t>
                      </a:r>
                      <a:endParaRPr lang="pt-BR" sz="20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553" marR="58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400" kern="1100" dirty="0" err="1" smtClean="0">
                          <a:latin typeface="Arial"/>
                          <a:ea typeface="Times New Roman"/>
                          <a:cs typeface="Arial"/>
                        </a:rPr>
                        <a:t>Médio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/ alto</a:t>
                      </a:r>
                      <a:endParaRPr lang="pt-BR" sz="16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553" marR="58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9596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400" b="1" kern="1100" dirty="0" err="1" smtClean="0">
                          <a:latin typeface="Arial"/>
                          <a:ea typeface="Times New Roman"/>
                          <a:cs typeface="Arial"/>
                        </a:rPr>
                        <a:t>Tipo</a:t>
                      </a:r>
                      <a:r>
                        <a:rPr lang="en-GB" sz="1400" b="1" kern="110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b="1" kern="1100" dirty="0"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pt-BR" sz="16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400" b="1" kern="1100" dirty="0" err="1" smtClean="0">
                          <a:latin typeface="Arial"/>
                          <a:ea typeface="Times New Roman"/>
                          <a:cs typeface="Arial"/>
                        </a:rPr>
                        <a:t>Eventos</a:t>
                      </a:r>
                      <a:r>
                        <a:rPr lang="en-GB" sz="1400" b="1" kern="110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b="1" kern="1100" dirty="0" err="1" smtClean="0">
                          <a:latin typeface="Arial"/>
                          <a:ea typeface="Times New Roman"/>
                          <a:cs typeface="Arial"/>
                        </a:rPr>
                        <a:t>únicos</a:t>
                      </a:r>
                      <a:endParaRPr lang="pt-BR" sz="16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553" marR="58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400" kern="1100" dirty="0" err="1" smtClean="0">
                          <a:latin typeface="Arial"/>
                          <a:ea typeface="Times New Roman"/>
                          <a:cs typeface="Arial"/>
                        </a:rPr>
                        <a:t>Eventos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religiosos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ou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cerimônias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políticas</a:t>
                      </a:r>
                      <a:endParaRPr lang="en-GB" sz="1400" kern="1100" baseline="0" dirty="0" smtClean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Dia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Mundial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da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Juventude</a:t>
                      </a:r>
                      <a:endParaRPr lang="pt-BR" sz="16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400" kern="1100" dirty="0" smtClean="0">
                          <a:latin typeface="Arial"/>
                          <a:ea typeface="Times New Roman"/>
                          <a:cs typeface="Arial"/>
                        </a:rPr>
                        <a:t>Shows</a:t>
                      </a:r>
                      <a:endParaRPr lang="pt-BR" sz="16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553" marR="58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400" kern="1100" dirty="0" err="1" smtClean="0">
                          <a:latin typeface="Arial"/>
                          <a:ea typeface="Times New Roman"/>
                          <a:cs typeface="Arial"/>
                        </a:rPr>
                        <a:t>Evento</a:t>
                      </a:r>
                      <a:r>
                        <a:rPr lang="en-GB" sz="1400" kern="1100" baseline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kern="1100" baseline="0" dirty="0" err="1" smtClean="0">
                          <a:latin typeface="Arial"/>
                          <a:ea typeface="Times New Roman"/>
                          <a:cs typeface="Arial"/>
                        </a:rPr>
                        <a:t>único</a:t>
                      </a:r>
                      <a:endParaRPr lang="pt-BR" sz="16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553" marR="58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400" kern="1100" dirty="0" smtClean="0">
                          <a:latin typeface="Arial"/>
                          <a:ea typeface="Times New Roman"/>
                          <a:cs typeface="Arial"/>
                        </a:rPr>
                        <a:t>Local </a:t>
                      </a:r>
                      <a:r>
                        <a:rPr lang="en-GB" sz="1400" kern="1100" dirty="0" err="1" smtClean="0">
                          <a:latin typeface="Arial"/>
                          <a:ea typeface="Times New Roman"/>
                          <a:cs typeface="Arial"/>
                        </a:rPr>
                        <a:t>único</a:t>
                      </a:r>
                      <a:endParaRPr lang="pt-BR" sz="16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553" marR="58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400" kern="1100" dirty="0" smtClean="0">
                          <a:latin typeface="Arial"/>
                          <a:ea typeface="Times New Roman"/>
                          <a:cs typeface="Arial"/>
                        </a:rPr>
                        <a:t>Um </a:t>
                      </a:r>
                      <a:r>
                        <a:rPr lang="en-GB" sz="1400" kern="1100" dirty="0" err="1" smtClean="0">
                          <a:latin typeface="Arial"/>
                          <a:ea typeface="Times New Roman"/>
                          <a:cs typeface="Arial"/>
                        </a:rPr>
                        <a:t>dia</a:t>
                      </a:r>
                      <a:r>
                        <a:rPr lang="en-GB" sz="1400" kern="110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kern="1100" dirty="0" err="1" smtClean="0">
                          <a:latin typeface="Arial"/>
                          <a:ea typeface="Times New Roman"/>
                          <a:cs typeface="Arial"/>
                        </a:rPr>
                        <a:t>ou</a:t>
                      </a:r>
                      <a:r>
                        <a:rPr lang="en-GB" sz="1400" kern="110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kern="1100" dirty="0" err="1" smtClean="0">
                          <a:latin typeface="Arial"/>
                          <a:ea typeface="Times New Roman"/>
                          <a:cs typeface="Arial"/>
                        </a:rPr>
                        <a:t>alguns</a:t>
                      </a:r>
                      <a:r>
                        <a:rPr lang="en-GB" sz="1400" kern="110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kern="1100" dirty="0" err="1" smtClean="0">
                          <a:latin typeface="Arial"/>
                          <a:ea typeface="Times New Roman"/>
                          <a:cs typeface="Arial"/>
                        </a:rPr>
                        <a:t>dias</a:t>
                      </a:r>
                      <a:endParaRPr lang="pt-BR" sz="16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553" marR="58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400" kern="1100" dirty="0" err="1" smtClean="0">
                          <a:latin typeface="Arial"/>
                          <a:ea typeface="Times New Roman"/>
                          <a:cs typeface="Arial"/>
                        </a:rPr>
                        <a:t>Ocasionalmente</a:t>
                      </a:r>
                      <a:endParaRPr lang="pt-BR" sz="16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553" marR="58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GB" sz="1400" kern="1100" dirty="0" err="1" smtClean="0">
                          <a:latin typeface="Arial"/>
                          <a:ea typeface="Times New Roman"/>
                          <a:cs typeface="Arial"/>
                        </a:rPr>
                        <a:t>Muito</a:t>
                      </a:r>
                      <a:r>
                        <a:rPr lang="en-GB" sz="1400" kern="1100" dirty="0" smtClean="0">
                          <a:latin typeface="Arial"/>
                          <a:ea typeface="Times New Roman"/>
                          <a:cs typeface="Arial"/>
                        </a:rPr>
                        <a:t> alto</a:t>
                      </a:r>
                      <a:endParaRPr lang="pt-BR" sz="1600" kern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553" marR="58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30722" name="Picture 1" descr="Networks"/>
          <p:cNvPicPr>
            <a:picLocks noChangeAspect="1" noChangeArrowheads="1"/>
          </p:cNvPicPr>
          <p:nvPr/>
        </p:nvPicPr>
        <p:blipFill>
          <a:blip r:embed="rId2"/>
          <a:srcRect t="781" r="15755"/>
          <a:stretch>
            <a:fillRect/>
          </a:stretch>
        </p:blipFill>
        <p:spPr bwMode="auto">
          <a:xfrm>
            <a:off x="1039813" y="1325563"/>
            <a:ext cx="6937375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29"/>
          <p:cNvSpPr>
            <a:spLocks noGrp="1"/>
          </p:cNvSpPr>
          <p:nvPr>
            <p:ph type="title"/>
          </p:nvPr>
        </p:nvSpPr>
        <p:spPr>
          <a:xfrm>
            <a:off x="1790700" y="177800"/>
            <a:ext cx="6253163" cy="9286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5.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Modificações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nos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Sistemas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de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Transporte</a:t>
            </a:r>
            <a:endParaRPr lang="pt-B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2035</TotalTime>
  <Words>2185</Words>
  <Application>Microsoft Macintosh PowerPoint</Application>
  <PresentationFormat>Apresentação na tela (4:3)</PresentationFormat>
  <Paragraphs>557</Paragraphs>
  <Slides>74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Modelo de design</vt:lpstr>
      </vt:variant>
      <vt:variant>
        <vt:i4>5</vt:i4>
      </vt:variant>
      <vt:variant>
        <vt:lpstr>Títulos de slides</vt:lpstr>
      </vt:variant>
      <vt:variant>
        <vt:i4>74</vt:i4>
      </vt:variant>
    </vt:vector>
  </HeadingPairs>
  <TitlesOfParts>
    <vt:vector size="91" baseType="lpstr">
      <vt:lpstr>Times New Roman</vt:lpstr>
      <vt:lpstr>Arial</vt:lpstr>
      <vt:lpstr>News Gothic MT</vt:lpstr>
      <vt:lpstr>Wingdings 2</vt:lpstr>
      <vt:lpstr>Arial Narrow</vt:lpstr>
      <vt:lpstr>MS PGothic</vt:lpstr>
      <vt:lpstr>Aharoni</vt:lpstr>
      <vt:lpstr>Tw Cen MT Condensed Extra Bold</vt:lpstr>
      <vt:lpstr>Calibri</vt:lpstr>
      <vt:lpstr>Wingdings</vt:lpstr>
      <vt:lpstr>Franklin Gothic Medium Cond</vt:lpstr>
      <vt:lpstr>Georgia</vt:lpstr>
      <vt:lpstr>Breeze</vt:lpstr>
      <vt:lpstr>Breeze</vt:lpstr>
      <vt:lpstr>Breeze</vt:lpstr>
      <vt:lpstr>Breeze</vt:lpstr>
      <vt:lpstr>Breeze</vt:lpstr>
      <vt:lpstr> Grandes Eventos /  ITS aplicado / Cenário Brasileiro</vt:lpstr>
      <vt:lpstr>Conteúdo</vt:lpstr>
      <vt:lpstr>1. Introdução</vt:lpstr>
      <vt:lpstr>2. Caracterização dos Grandes Eventos</vt:lpstr>
      <vt:lpstr>2. Impacto nas Cidades-Sede</vt:lpstr>
      <vt:lpstr>3. Impacto na Cidade Sede</vt:lpstr>
      <vt:lpstr>4. Classificação dos Grandes Eventos</vt:lpstr>
      <vt:lpstr>4. Classificação dos Grandes Eventos</vt:lpstr>
      <vt:lpstr>5. Modificações nos Sistemas de Transporte</vt:lpstr>
      <vt:lpstr>6. Principais Necessidades</vt:lpstr>
      <vt:lpstr>7. Cenário BRASILEIRO</vt:lpstr>
      <vt:lpstr>FIFA Copa do Mundo - Desafios</vt:lpstr>
      <vt:lpstr>Rio – Jogos Olimpicos - Desafios</vt:lpstr>
      <vt:lpstr>Situação Atual</vt:lpstr>
      <vt:lpstr>Proposta de ITS</vt:lpstr>
      <vt:lpstr>Integração de Informações</vt:lpstr>
      <vt:lpstr>Transporte Público</vt:lpstr>
      <vt:lpstr>Transporte Público</vt:lpstr>
      <vt:lpstr>Conclusão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Referências:   http://www.stadium-project.eu/site/</vt:lpstr>
    </vt:vector>
  </TitlesOfParts>
  <Company>EPUSP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PEA</dc:creator>
  <cp:lastModifiedBy>Usuario PTR-LTIT</cp:lastModifiedBy>
  <cp:revision>129</cp:revision>
  <dcterms:created xsi:type="dcterms:W3CDTF">2012-04-10T20:16:14Z</dcterms:created>
  <dcterms:modified xsi:type="dcterms:W3CDTF">2017-11-01T15:33:02Z</dcterms:modified>
</cp:coreProperties>
</file>