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3969-D47F-47E8-9C1F-8252DD1172FD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1263E0-05D5-4F81-BAF8-59AD0E0754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3969-D47F-47E8-9C1F-8252DD1172FD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63E0-05D5-4F81-BAF8-59AD0E0754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D1263E0-05D5-4F81-BAF8-59AD0E0754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3969-D47F-47E8-9C1F-8252DD1172FD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3969-D47F-47E8-9C1F-8252DD1172FD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D1263E0-05D5-4F81-BAF8-59AD0E0754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3969-D47F-47E8-9C1F-8252DD1172FD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1263E0-05D5-4F81-BAF8-59AD0E0754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41F3969-D47F-47E8-9C1F-8252DD1172FD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63E0-05D5-4F81-BAF8-59AD0E0754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3969-D47F-47E8-9C1F-8252DD1172FD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D1263E0-05D5-4F81-BAF8-59AD0E0754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3969-D47F-47E8-9C1F-8252DD1172FD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D1263E0-05D5-4F81-BAF8-59AD0E0754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3969-D47F-47E8-9C1F-8252DD1172FD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263E0-05D5-4F81-BAF8-59AD0E0754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1263E0-05D5-4F81-BAF8-59AD0E0754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3969-D47F-47E8-9C1F-8252DD1172FD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D1263E0-05D5-4F81-BAF8-59AD0E0754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41F3969-D47F-47E8-9C1F-8252DD1172FD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41F3969-D47F-47E8-9C1F-8252DD1172FD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1263E0-05D5-4F81-BAF8-59AD0E0754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GEwho6Dbn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7016824" cy="3201888"/>
          </a:xfrm>
        </p:spPr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Estudo de texto</a:t>
            </a:r>
          </a:p>
          <a:p>
            <a:endParaRPr lang="pt-BR" dirty="0" smtClean="0"/>
          </a:p>
          <a:p>
            <a:r>
              <a:rPr lang="pt-BR" dirty="0" smtClean="0"/>
              <a:t>“Tramando os fios da educação musical: os métodos ativos”</a:t>
            </a:r>
          </a:p>
          <a:p>
            <a:r>
              <a:rPr lang="pt-BR" dirty="0" smtClean="0"/>
              <a:t>Páginas 91 – 117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r"/>
            <a:r>
              <a:rPr lang="pt-BR" dirty="0" smtClean="0"/>
              <a:t>BIANCA VIANA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+mn-lt"/>
              </a:rPr>
              <a:t>De Tramas e Fios:</a:t>
            </a:r>
            <a:br>
              <a:rPr lang="pt-BR" dirty="0" smtClean="0">
                <a:latin typeface="+mn-lt"/>
              </a:rPr>
            </a:br>
            <a:r>
              <a:rPr lang="pt-BR" dirty="0" smtClean="0">
                <a:latin typeface="+mn-lt"/>
              </a:rPr>
              <a:t>um ensaio sobre música e educação</a:t>
            </a:r>
            <a:br>
              <a:rPr lang="pt-BR" dirty="0" smtClean="0">
                <a:latin typeface="+mn-lt"/>
              </a:rPr>
            </a:br>
            <a:r>
              <a:rPr lang="pt-BR" sz="2800" dirty="0" smtClean="0">
                <a:latin typeface="+mn-lt"/>
              </a:rPr>
              <a:t>Marisa </a:t>
            </a:r>
            <a:r>
              <a:rPr lang="pt-BR" sz="2800" dirty="0" err="1" smtClean="0">
                <a:latin typeface="+mn-lt"/>
              </a:rPr>
              <a:t>Fonterrada</a:t>
            </a:r>
            <a:endParaRPr lang="pt-BR" sz="28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Filosofia da educação musical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Busca de uma adaptação dos antigos métodos de ensino à nova realidade;</a:t>
            </a:r>
          </a:p>
          <a:p>
            <a:pPr lvl="2" algn="just"/>
            <a:r>
              <a:rPr lang="pt-BR" dirty="0" smtClean="0"/>
              <a:t>América do Norte foi o marco (1958), pois forneceram linhas diretoras para o estabelecimento de uma filosofia da educação;</a:t>
            </a:r>
          </a:p>
          <a:p>
            <a:pPr algn="just"/>
            <a:r>
              <a:rPr lang="pt-BR" dirty="0" smtClean="0"/>
              <a:t>Arte no centro da sala de aula; música opõe-se à psicologia experimental; importância da percepção auditiva; música como forma simbólica e expressão de sentimentos (...).</a:t>
            </a:r>
          </a:p>
        </p:txBody>
      </p:sp>
      <p:sp>
        <p:nvSpPr>
          <p:cNvPr id="5" name="Texto Explicativo 2 (Ênfase) 4"/>
          <p:cNvSpPr/>
          <p:nvPr/>
        </p:nvSpPr>
        <p:spPr>
          <a:xfrm>
            <a:off x="5292080" y="4437112"/>
            <a:ext cx="3456384" cy="18002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38"/>
              <a:gd name="adj6" fmla="val -48237"/>
            </a:avLst>
          </a:prstGeom>
          <a:solidFill>
            <a:schemeClr val="bg2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Bennett </a:t>
            </a:r>
            <a:r>
              <a:rPr lang="pt-BR" sz="2400" dirty="0" err="1" smtClean="0"/>
              <a:t>Reimer</a:t>
            </a:r>
            <a:r>
              <a:rPr lang="pt-BR" sz="2400" dirty="0" smtClean="0"/>
              <a:t>, Abraham </a:t>
            </a:r>
            <a:r>
              <a:rPr lang="pt-BR" sz="2400" dirty="0" err="1" smtClean="0"/>
              <a:t>Schwandron</a:t>
            </a:r>
            <a:r>
              <a:rPr lang="pt-BR" sz="2400" dirty="0" smtClean="0"/>
              <a:t>, John Dewey Suzanne </a:t>
            </a:r>
            <a:r>
              <a:rPr lang="pt-BR" sz="2400" dirty="0" err="1" smtClean="0"/>
              <a:t>Langer</a:t>
            </a:r>
            <a:r>
              <a:rPr lang="pt-BR" sz="2400" dirty="0" smtClean="0"/>
              <a:t>, Leonard Meyer, Anísio Teixeira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Bennett </a:t>
            </a:r>
            <a:r>
              <a:rPr lang="pt-BR" dirty="0" err="1" smtClean="0"/>
              <a:t>Reimer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Seu foco: reconhecer o valor da música e da educação musical;</a:t>
            </a:r>
          </a:p>
          <a:p>
            <a:pPr algn="just"/>
            <a:r>
              <a:rPr lang="pt-BR" dirty="0" smtClean="0"/>
              <a:t>É adepto à psicologia do desenvolvimento, psicologia social e aos filósofos da educação musical;</a:t>
            </a:r>
          </a:p>
          <a:p>
            <a:pPr algn="just"/>
            <a:r>
              <a:rPr lang="pt-BR" dirty="0" smtClean="0"/>
              <a:t>Discute sobre a valorização da música – o porquê da falta de interesse da música no currículo escolar brasileiro</a:t>
            </a:r>
          </a:p>
          <a:p>
            <a:pPr lvl="2" algn="just"/>
            <a:r>
              <a:rPr lang="pt-BR" dirty="0" smtClean="0"/>
              <a:t>só pode ser advogada por quem a valoriza;</a:t>
            </a:r>
          </a:p>
          <a:p>
            <a:pPr lvl="2" algn="just"/>
            <a:r>
              <a:rPr lang="pt-BR" dirty="0" smtClean="0"/>
              <a:t>“O impacto que ela [a música] tem para a sociedade depende, em grande escala, da quantidade do entendimento da profissão e do que ela pode oferecer de valor para a sociedade” (2008, p. 105)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Bennett </a:t>
            </a:r>
            <a:r>
              <a:rPr lang="pt-BR" dirty="0" err="1" smtClean="0"/>
              <a:t>Reimer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Defende a educação musical estética [como sinônimos de artístico] (teorias de </a:t>
            </a:r>
            <a:r>
              <a:rPr lang="pt-BR" dirty="0" err="1" smtClean="0"/>
              <a:t>Langer</a:t>
            </a:r>
            <a:r>
              <a:rPr lang="pt-BR" dirty="0" smtClean="0"/>
              <a:t> e Meyer)</a:t>
            </a:r>
          </a:p>
          <a:p>
            <a:pPr lvl="2"/>
            <a:r>
              <a:rPr lang="pt-BR" dirty="0" smtClean="0"/>
              <a:t>música como facilitadora da “educação de sentimentos” </a:t>
            </a:r>
          </a:p>
          <a:p>
            <a:pPr lvl="3"/>
            <a:r>
              <a:rPr lang="pt-BR" dirty="0" smtClean="0"/>
              <a:t>mas isso não submete a um processo de “educação”;</a:t>
            </a:r>
          </a:p>
          <a:p>
            <a:pPr lvl="3">
              <a:buNone/>
            </a:pPr>
            <a:endParaRPr lang="pt-BR" dirty="0" smtClean="0"/>
          </a:p>
          <a:p>
            <a:r>
              <a:rPr lang="pt-BR" dirty="0" smtClean="0"/>
              <a:t>Trabalha os aspectos valorativos da música e da ed. musical;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Keith </a:t>
            </a:r>
            <a:r>
              <a:rPr lang="pt-BR" dirty="0" err="1" smtClean="0"/>
              <a:t>Swanwick</a:t>
            </a:r>
            <a:r>
              <a:rPr lang="pt-BR" dirty="0" smtClean="0"/>
              <a:t> não concorda com suas abordagens.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Keith </a:t>
            </a:r>
            <a:r>
              <a:rPr lang="pt-BR" dirty="0" err="1" smtClean="0"/>
              <a:t>Swanwick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Professor de educação musical no Instituto de Educação da Universidade de Londres e já lecionou em escolas de educação geral;</a:t>
            </a:r>
          </a:p>
          <a:p>
            <a:pPr algn="just"/>
            <a:r>
              <a:rPr lang="pt-BR" dirty="0" smtClean="0"/>
              <a:t>Gosta da ideia do “conhecimento intuitivo” que resulta da experiência musical e da relação entre intuição e análise;</a:t>
            </a:r>
          </a:p>
          <a:p>
            <a:pPr algn="just"/>
            <a:r>
              <a:rPr lang="pt-BR" dirty="0" smtClean="0"/>
              <a:t>Acredita que em música e educação precisa-se considerar a intuição e o pensamento lógico;</a:t>
            </a:r>
          </a:p>
          <a:p>
            <a:pPr algn="just"/>
            <a:r>
              <a:rPr lang="pt-BR" dirty="0" smtClean="0"/>
              <a:t>Para ele, estética e arte não são sinônimos (contrapõe-se à </a:t>
            </a:r>
            <a:r>
              <a:rPr lang="pt-BR" dirty="0" err="1" smtClean="0"/>
              <a:t>Reimer</a:t>
            </a:r>
            <a:r>
              <a:rPr lang="pt-BR" dirty="0" smtClean="0"/>
              <a:t>)</a:t>
            </a:r>
          </a:p>
          <a:p>
            <a:pPr lvl="2" algn="just"/>
            <a:r>
              <a:rPr lang="pt-BR" dirty="0" smtClean="0"/>
              <a:t>Para ele: estética – intuitivo, artístico – chega depois, de forma coerente;</a:t>
            </a:r>
          </a:p>
          <a:p>
            <a:pPr algn="just"/>
            <a:r>
              <a:rPr lang="pt-BR" dirty="0" smtClean="0"/>
              <a:t> Desenvolveu a Teoria da Espiral</a:t>
            </a:r>
          </a:p>
          <a:p>
            <a:pPr lvl="2" algn="just"/>
            <a:r>
              <a:rPr lang="pt-BR" dirty="0" smtClean="0"/>
              <a:t>utiliza os conceitos de assimilação e acomodação; intuição e análise;</a:t>
            </a:r>
          </a:p>
          <a:p>
            <a:pPr algn="just"/>
            <a:r>
              <a:rPr lang="pt-BR" dirty="0" smtClean="0"/>
              <a:t>Seu modelo parte do intuitivo para o lógico e do individual para o universal</a:t>
            </a:r>
          </a:p>
          <a:p>
            <a:pPr lvl="2" algn="just"/>
            <a:r>
              <a:rPr lang="pt-BR" dirty="0" smtClean="0"/>
              <a:t>nenhum experimento é neutro, pois vem marcado pelas experiências do sujeito e por sua própria interpretação.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 Espiral – por Keith </a:t>
            </a:r>
            <a:r>
              <a:rPr lang="pt-BR" dirty="0" err="1" smtClean="0"/>
              <a:t>Swanwick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.</a:t>
            </a:r>
          </a:p>
        </p:txBody>
      </p:sp>
      <p:pic>
        <p:nvPicPr>
          <p:cNvPr id="1026" name="Picture 2" descr="http://1.bp.blogspot.com/-4hnX2A64v1k/Tt0xddmEGmI/AAAAAAAAAd8/KrLUnpv_VpY/s1600/swanwick_espiral_men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5832648" cy="4793607"/>
          </a:xfrm>
          <a:prstGeom prst="rect">
            <a:avLst/>
          </a:prstGeom>
          <a:noFill/>
        </p:spPr>
      </p:pic>
      <p:sp>
        <p:nvSpPr>
          <p:cNvPr id="6" name="Texto Explicativo 1 (Borda e Ênfase) 5"/>
          <p:cNvSpPr/>
          <p:nvPr/>
        </p:nvSpPr>
        <p:spPr>
          <a:xfrm>
            <a:off x="6732240" y="1484784"/>
            <a:ext cx="2088232" cy="4752528"/>
          </a:xfrm>
          <a:prstGeom prst="accentBorderCallout1">
            <a:avLst>
              <a:gd name="adj1" fmla="val 18750"/>
              <a:gd name="adj2" fmla="val -8333"/>
              <a:gd name="adj3" fmla="val 63406"/>
              <a:gd name="adj4" fmla="val -25148"/>
            </a:avLst>
          </a:prstGeom>
          <a:solidFill>
            <a:schemeClr val="bg2">
              <a:lumMod val="5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criança passa por cada bloco e em cada um há o experimento de cada proposta, atividade ou ação.</a:t>
            </a:r>
          </a:p>
          <a:p>
            <a:pPr algn="ctr"/>
            <a:r>
              <a:rPr lang="pt-BR" dirty="0" smtClean="0"/>
              <a:t>De início, é intuitivo, depois, pela análise.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David Elliot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Canadense, professor da Universidade de Toronto;</a:t>
            </a:r>
          </a:p>
          <a:p>
            <a:pPr algn="just"/>
            <a:r>
              <a:rPr lang="pt-BR" dirty="0" smtClean="0"/>
              <a:t>Ex aluno e ex orientando de </a:t>
            </a:r>
            <a:r>
              <a:rPr lang="pt-BR" dirty="0" err="1" smtClean="0"/>
              <a:t>Reimer</a:t>
            </a:r>
            <a:r>
              <a:rPr lang="pt-BR" dirty="0" smtClean="0"/>
              <a:t>, mas, se contrapõe à ele;</a:t>
            </a:r>
          </a:p>
          <a:p>
            <a:pPr algn="just"/>
            <a:r>
              <a:rPr lang="pt-BR" dirty="0" smtClean="0"/>
              <a:t>Pesquisas engajadas nas questões sociais;</a:t>
            </a:r>
          </a:p>
          <a:p>
            <a:pPr algn="just"/>
            <a:r>
              <a:rPr lang="pt-BR" dirty="0" smtClean="0"/>
              <a:t>Música como fruto de condições históricas e sociais</a:t>
            </a:r>
          </a:p>
          <a:p>
            <a:pPr lvl="2" algn="just"/>
            <a:r>
              <a:rPr lang="pt-BR" dirty="0" smtClean="0"/>
              <a:t>abriga em si a diversidade;</a:t>
            </a:r>
          </a:p>
          <a:p>
            <a:pPr algn="just"/>
            <a:r>
              <a:rPr lang="pt-BR" dirty="0" smtClean="0"/>
              <a:t>Musicalidade e escuta andam juntas</a:t>
            </a:r>
          </a:p>
          <a:p>
            <a:pPr lvl="2" algn="just"/>
            <a:r>
              <a:rPr lang="pt-BR" dirty="0" smtClean="0"/>
              <a:t>os conhecimentos exigidos para uma escuta efetiva são os mesmos que os exigidos pela prática musical;</a:t>
            </a:r>
          </a:p>
          <a:p>
            <a:pPr algn="just"/>
            <a:r>
              <a:rPr lang="pt-BR" dirty="0" smtClean="0"/>
              <a:t>Criar e executar – para eles,  essas são as duas formas de fazer música [para </a:t>
            </a:r>
            <a:r>
              <a:rPr lang="pt-BR" dirty="0" err="1" smtClean="0"/>
              <a:t>Fonterrada</a:t>
            </a:r>
            <a:r>
              <a:rPr lang="pt-BR" dirty="0" smtClean="0"/>
              <a:t>, há uma terceira: a escuta];</a:t>
            </a:r>
          </a:p>
          <a:p>
            <a:pPr algn="just"/>
            <a:r>
              <a:rPr lang="pt-BR" dirty="0" smtClean="0"/>
              <a:t>Abriga a multiplicidade de culturas</a:t>
            </a:r>
          </a:p>
          <a:p>
            <a:pPr lvl="2" algn="just"/>
            <a:r>
              <a:rPr lang="pt-BR" dirty="0" smtClean="0"/>
              <a:t>repertório clássico e contemporâneo.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Essas abordagens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dirty="0" smtClean="0"/>
              <a:t>	Como </a:t>
            </a:r>
            <a:r>
              <a:rPr lang="pt-BR" dirty="0" err="1" smtClean="0"/>
              <a:t>Fonterrada</a:t>
            </a:r>
            <a:r>
              <a:rPr lang="pt-BR" dirty="0" smtClean="0"/>
              <a:t> afirma, a maior parte dos educadores brasileiros não refletem sistematicamente a respeito do que os educadores </a:t>
            </a:r>
            <a:r>
              <a:rPr lang="pt-BR" dirty="0" err="1" smtClean="0"/>
              <a:t>Reimer</a:t>
            </a:r>
            <a:r>
              <a:rPr lang="pt-BR" dirty="0" smtClean="0"/>
              <a:t>, </a:t>
            </a:r>
            <a:r>
              <a:rPr lang="pt-BR" dirty="0" err="1" smtClean="0"/>
              <a:t>Swanwick</a:t>
            </a:r>
            <a:r>
              <a:rPr lang="pt-BR" dirty="0" smtClean="0"/>
              <a:t> e Elliot propõem, e o acesso a esses autores poderia ser uma forma de auxiliá-los a preencher uma lacuna sobre questões da educação musical, e, também, dar um suporte à prática docente.</a:t>
            </a:r>
          </a:p>
          <a:p>
            <a:pPr algn="just">
              <a:buNone/>
            </a:pPr>
            <a:r>
              <a:rPr lang="pt-BR" dirty="0" smtClean="0"/>
              <a:t>	A educação musical deveria de ser compreendida por um espaço de adição à arte na vida de cada indivíduo, dando oportunidade para atingirem outras dimensões de si mesmos e de ampliar e aprofundar seus modos de relação consigo próprio</a:t>
            </a:r>
            <a:r>
              <a:rPr lang="pt-BR" smtClean="0"/>
              <a:t>, com </a:t>
            </a:r>
            <a:r>
              <a:rPr lang="pt-BR" dirty="0" smtClean="0"/>
              <a:t>o outro e com o mundo. Esta deveria ser a base proposta pela educação musical.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século XX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Período marcado contra as bases sustentadas do romantismo – manifestou nas artes;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Estruturas musicais: não tonais, escalas alternativas, </a:t>
            </a:r>
            <a:r>
              <a:rPr lang="pt-BR" dirty="0" err="1" smtClean="0"/>
              <a:t>neomodalismo</a:t>
            </a:r>
            <a:r>
              <a:rPr lang="pt-BR" dirty="0" smtClean="0"/>
              <a:t>, acordes sem organização da tríade. Privilegia-se o “não natural”.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Música: emancipação do sistema tonal (M/m) e dos princípios de organização rítmica       busca de outros princípios construtivos</a:t>
            </a:r>
          </a:p>
          <a:p>
            <a:pPr lvl="2" algn="just"/>
            <a:r>
              <a:rPr lang="pt-BR" dirty="0" smtClean="0"/>
              <a:t>Não há o abandono completo dos princípios da tonalidade. Há princípios tonais e novas tonalidades, alcançadas com o afastamento da tonalidade e com a exploração do tempo.</a:t>
            </a:r>
          </a:p>
          <a:p>
            <a:pPr lvl="2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>
              <a:buFont typeface="Arial" pitchFamily="34" charset="0"/>
              <a:buChar char="•"/>
            </a:pPr>
            <a:endParaRPr lang="pt-BR" dirty="0" smtClean="0"/>
          </a:p>
        </p:txBody>
      </p:sp>
      <p:sp>
        <p:nvSpPr>
          <p:cNvPr id="5" name="Seta para a direita 4"/>
          <p:cNvSpPr/>
          <p:nvPr/>
        </p:nvSpPr>
        <p:spPr>
          <a:xfrm>
            <a:off x="5796136" y="4365104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século XX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Época marcada por exibir o poder da matéria sistema capitalista prevalecia;</a:t>
            </a:r>
          </a:p>
          <a:p>
            <a:pPr algn="just"/>
            <a:r>
              <a:rPr lang="pt-BR" dirty="0" smtClean="0"/>
              <a:t>Privilegiava-se o coletivo</a:t>
            </a:r>
          </a:p>
          <a:p>
            <a:pPr lvl="2" algn="just"/>
            <a:r>
              <a:rPr lang="pt-BR" dirty="0" smtClean="0"/>
              <a:t>Nascimento da Indústria Moderna;</a:t>
            </a:r>
          </a:p>
          <a:p>
            <a:pPr algn="just"/>
            <a:r>
              <a:rPr lang="pt-BR" dirty="0" smtClean="0"/>
              <a:t>Houve uma abundância de concertos (coletivo), mas dificultou a disseminação da música moderna</a:t>
            </a:r>
          </a:p>
          <a:p>
            <a:pPr lvl="2" algn="just"/>
            <a:r>
              <a:rPr lang="pt-BR" dirty="0" smtClean="0"/>
              <a:t>Indústria da cultura visava lucro, e evitava-se apresentar músicas que pudessem desagradar/afastar o público;</a:t>
            </a:r>
          </a:p>
          <a:p>
            <a:pPr algn="just"/>
            <a:r>
              <a:rPr lang="pt-BR" dirty="0" smtClean="0"/>
              <a:t>Indústria Cultural prosperava         oferecia-se o que gostavam de ouvir</a:t>
            </a:r>
          </a:p>
          <a:p>
            <a:pPr lvl="2" algn="just"/>
            <a:r>
              <a:rPr lang="pt-BR" dirty="0" smtClean="0"/>
              <a:t>Não abriu espaço para as composições da época e para a experimentação de novos conceitos.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4" name="Seta para a direita 3"/>
          <p:cNvSpPr/>
          <p:nvPr/>
        </p:nvSpPr>
        <p:spPr>
          <a:xfrm>
            <a:off x="7668344" y="162880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>
            <a:off x="5436096" y="4725144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século XX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Composição: busca de novas sonoridades, formação de escalas exóticas, inspiração nas culturas orientais, experimentação (...)</a:t>
            </a:r>
          </a:p>
          <a:p>
            <a:pPr algn="just">
              <a:buNone/>
            </a:pPr>
            <a:endParaRPr lang="pt-BR" dirty="0" smtClean="0"/>
          </a:p>
          <a:p>
            <a:pPr lvl="2" algn="just"/>
            <a:r>
              <a:rPr lang="pt-BR" dirty="0" err="1" smtClean="0"/>
              <a:t>Scriabine</a:t>
            </a:r>
            <a:r>
              <a:rPr lang="pt-BR" dirty="0" smtClean="0"/>
              <a:t> (1872-1915):</a:t>
            </a:r>
          </a:p>
          <a:p>
            <a:pPr lvl="3" algn="just"/>
            <a:r>
              <a:rPr lang="pt-BR" dirty="0" smtClean="0"/>
              <a:t>Concebeu um sistema harmônico próprio;</a:t>
            </a:r>
          </a:p>
          <a:p>
            <a:pPr lvl="3" algn="just"/>
            <a:r>
              <a:rPr lang="pt-BR" dirty="0" smtClean="0"/>
              <a:t>Buscava despertar sensações, visões, alucinação;</a:t>
            </a:r>
          </a:p>
          <a:p>
            <a:pPr lvl="3" algn="just"/>
            <a:r>
              <a:rPr lang="pt-BR" dirty="0" smtClean="0"/>
              <a:t>Poema de fogo – o “piano de cores” invade a  massa sonora com o seu fogo colorido</a:t>
            </a:r>
          </a:p>
          <a:p>
            <a:pPr lvl="1" algn="just">
              <a:buNone/>
            </a:pPr>
            <a:r>
              <a:rPr lang="pt-BR" dirty="0" smtClean="0">
                <a:hlinkClick r:id="rId2"/>
              </a:rPr>
              <a:t>https://www.youtube.com/watch?v=5GEwho6Dbnc</a:t>
            </a:r>
            <a:endParaRPr lang="pt-BR" dirty="0" smtClean="0"/>
          </a:p>
          <a:p>
            <a:pPr lvl="1" algn="just">
              <a:buNone/>
            </a:pPr>
            <a:endParaRPr lang="pt-BR" dirty="0" smtClean="0"/>
          </a:p>
          <a:p>
            <a:pPr lvl="1"/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Educação musical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Contra a dissolução do ser humano, a anulação do indivíduo e a extinção da arte criativa, insurgiu-se alguns educadores do séc. XX      única maneira de reverter a situação era investir na educação;</a:t>
            </a:r>
          </a:p>
          <a:p>
            <a:pPr algn="just"/>
            <a:r>
              <a:rPr lang="pt-BR" dirty="0" smtClean="0"/>
              <a:t>Surgiram-se propostas de natureza artística (atuavam no âmbito individual e artístico)</a:t>
            </a:r>
          </a:p>
          <a:p>
            <a:pPr lvl="2" algn="just"/>
            <a:r>
              <a:rPr lang="pt-BR" dirty="0" smtClean="0"/>
              <a:t>busca pelo aperfeiçoamento das qualidades e das sensibilidades humanas;</a:t>
            </a:r>
          </a:p>
          <a:p>
            <a:pPr algn="just"/>
            <a:r>
              <a:rPr lang="pt-BR" dirty="0" smtClean="0"/>
              <a:t>Contribuiu para o aparecimento dos “métodos ativos” e pelo ideal buscado.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4" name="Seta para a direita 3"/>
          <p:cNvSpPr/>
          <p:nvPr/>
        </p:nvSpPr>
        <p:spPr>
          <a:xfrm>
            <a:off x="5436096" y="2564904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Música e psicologia experimental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Foco nas pesquisas em música nas universidades e na profissão </a:t>
            </a:r>
            <a:r>
              <a:rPr lang="pt-BR" smtClean="0"/>
              <a:t>de </a:t>
            </a:r>
            <a:r>
              <a:rPr lang="pt-BR" smtClean="0"/>
              <a:t>“</a:t>
            </a:r>
            <a:r>
              <a:rPr lang="pt-BR" smtClean="0"/>
              <a:t>psicólogo </a:t>
            </a:r>
            <a:r>
              <a:rPr lang="pt-BR" smtClean="0"/>
              <a:t>da </a:t>
            </a:r>
            <a:r>
              <a:rPr lang="pt-BR" smtClean="0"/>
              <a:t>música”;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Preocupação em determinar “Musicalidade” e, embasando-se em métodos científicos, criar métodos confiáveis.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Carl </a:t>
            </a:r>
            <a:r>
              <a:rPr lang="pt-BR" dirty="0" err="1" smtClean="0"/>
              <a:t>Seashore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Investiga a natureza da escuta; criou testes psicológicos para medir o “talento musical” (1919)</a:t>
            </a:r>
          </a:p>
          <a:p>
            <a:pPr lvl="2"/>
            <a:r>
              <a:rPr lang="pt-BR" i="1" dirty="0" err="1" smtClean="0"/>
              <a:t>The</a:t>
            </a:r>
            <a:r>
              <a:rPr lang="pt-BR" i="1" dirty="0" smtClean="0"/>
              <a:t> </a:t>
            </a:r>
            <a:r>
              <a:rPr lang="pt-BR" i="1" dirty="0" err="1" smtClean="0"/>
              <a:t>measures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musical </a:t>
            </a:r>
            <a:r>
              <a:rPr lang="pt-BR" i="1" dirty="0" err="1" smtClean="0"/>
              <a:t>talent</a:t>
            </a:r>
            <a:r>
              <a:rPr lang="pt-BR" dirty="0" smtClean="0"/>
              <a:t>: teste “realizado a partir de sons </a:t>
            </a:r>
            <a:r>
              <a:rPr lang="pt-BR" dirty="0" err="1" smtClean="0"/>
              <a:t>sinoidais</a:t>
            </a:r>
            <a:r>
              <a:rPr lang="pt-BR" dirty="0" smtClean="0"/>
              <a:t>, visando perceber a acuidade auditiva do indivíduo em distinguir parâmetros sonoros isolados. O teste consiste em 260 questões, que avaliam a percepção dos parâmetros sonoros (...), além da capacidade de retenção de ritmos e melodias simples” (2008, p. 96).</a:t>
            </a:r>
          </a:p>
          <a:p>
            <a:pPr lvl="2">
              <a:buNone/>
            </a:pPr>
            <a:endParaRPr lang="pt-BR" dirty="0" smtClean="0"/>
          </a:p>
          <a:p>
            <a:pPr lvl="2">
              <a:buNone/>
            </a:pPr>
            <a:r>
              <a:rPr lang="pt-BR" dirty="0" smtClean="0"/>
              <a:t>Pesquisa quantitativa, considera apenas os aspectos mensuráveis do fenômeno estudado.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Edwin Gordon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Ex aluno de </a:t>
            </a:r>
            <a:r>
              <a:rPr lang="pt-BR" dirty="0" err="1" smtClean="0"/>
              <a:t>Seashore</a:t>
            </a:r>
            <a:r>
              <a:rPr lang="pt-BR" dirty="0" smtClean="0"/>
              <a:t>. Testes:</a:t>
            </a:r>
          </a:p>
          <a:p>
            <a:pPr lvl="1" algn="just"/>
            <a:r>
              <a:rPr lang="pt-BR" i="1" dirty="0" err="1" smtClean="0"/>
              <a:t>The</a:t>
            </a:r>
            <a:r>
              <a:rPr lang="pt-BR" i="1" dirty="0" smtClean="0"/>
              <a:t> musical </a:t>
            </a:r>
            <a:r>
              <a:rPr lang="pt-BR" i="1" dirty="0" err="1" smtClean="0"/>
              <a:t>aptitude</a:t>
            </a:r>
            <a:r>
              <a:rPr lang="pt-BR" i="1" dirty="0" smtClean="0"/>
              <a:t> </a:t>
            </a:r>
            <a:r>
              <a:rPr lang="pt-BR" i="1" dirty="0" err="1" smtClean="0"/>
              <a:t>profile</a:t>
            </a:r>
            <a:r>
              <a:rPr lang="pt-BR" dirty="0" smtClean="0"/>
              <a:t> (1965)</a:t>
            </a:r>
          </a:p>
          <a:p>
            <a:pPr lvl="2" algn="just"/>
            <a:r>
              <a:rPr lang="pt-BR" dirty="0" smtClean="0"/>
              <a:t>visa medir a acuidade auditiva, sem que esteja colocada à sua vivência musical;</a:t>
            </a:r>
          </a:p>
          <a:p>
            <a:pPr lvl="2" algn="just"/>
            <a:r>
              <a:rPr lang="pt-BR" dirty="0" smtClean="0"/>
              <a:t>Evita o uso de palavras técnicas para detectar a musicalidade;</a:t>
            </a:r>
          </a:p>
          <a:p>
            <a:pPr lvl="1" algn="just"/>
            <a:r>
              <a:rPr lang="pt-BR" i="1" dirty="0" err="1" smtClean="0"/>
              <a:t>The</a:t>
            </a:r>
            <a:r>
              <a:rPr lang="pt-BR" i="1" dirty="0" smtClean="0"/>
              <a:t> </a:t>
            </a:r>
            <a:r>
              <a:rPr lang="pt-BR" i="1" dirty="0" err="1" smtClean="0"/>
              <a:t>primary</a:t>
            </a:r>
            <a:r>
              <a:rPr lang="pt-BR" i="1" dirty="0" smtClean="0"/>
              <a:t> </a:t>
            </a:r>
            <a:r>
              <a:rPr lang="pt-BR" i="1" dirty="0" err="1" smtClean="0"/>
              <a:t>measures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 err="1" smtClean="0"/>
              <a:t>music</a:t>
            </a:r>
            <a:r>
              <a:rPr lang="pt-BR" i="1" dirty="0" smtClean="0"/>
              <a:t> </a:t>
            </a:r>
            <a:r>
              <a:rPr lang="pt-BR" i="1" dirty="0" err="1" smtClean="0"/>
              <a:t>audition</a:t>
            </a:r>
            <a:r>
              <a:rPr lang="pt-BR" i="1" dirty="0" smtClean="0"/>
              <a:t>: a </a:t>
            </a:r>
            <a:r>
              <a:rPr lang="pt-BR" i="1" dirty="0" err="1" smtClean="0"/>
              <a:t>music</a:t>
            </a:r>
            <a:r>
              <a:rPr lang="pt-BR" i="1" dirty="0" smtClean="0"/>
              <a:t> </a:t>
            </a:r>
            <a:r>
              <a:rPr lang="pt-BR" i="1" dirty="0" err="1" smtClean="0"/>
              <a:t>aptitude</a:t>
            </a:r>
            <a:r>
              <a:rPr lang="pt-BR" i="1" dirty="0" smtClean="0"/>
              <a:t> </a:t>
            </a:r>
            <a:r>
              <a:rPr lang="pt-BR" i="1" dirty="0" err="1" smtClean="0"/>
              <a:t>test</a:t>
            </a:r>
            <a:r>
              <a:rPr lang="pt-BR" i="1" dirty="0" smtClean="0"/>
              <a:t> for </a:t>
            </a:r>
            <a:r>
              <a:rPr lang="pt-BR" i="1" dirty="0" err="1" smtClean="0"/>
              <a:t>kindergaten</a:t>
            </a:r>
            <a:r>
              <a:rPr lang="pt-BR" i="1" dirty="0" smtClean="0"/>
              <a:t> </a:t>
            </a:r>
            <a:r>
              <a:rPr lang="pt-BR" i="1" dirty="0" err="1" smtClean="0"/>
              <a:t>and</a:t>
            </a:r>
            <a:r>
              <a:rPr lang="pt-BR" i="1" dirty="0" smtClean="0"/>
              <a:t> </a:t>
            </a:r>
            <a:r>
              <a:rPr lang="pt-BR" i="1" dirty="0" err="1" smtClean="0"/>
              <a:t>primary</a:t>
            </a:r>
            <a:r>
              <a:rPr lang="pt-BR" i="1" dirty="0" smtClean="0"/>
              <a:t> grade </a:t>
            </a:r>
            <a:r>
              <a:rPr lang="pt-BR" i="1" dirty="0" err="1" smtClean="0"/>
              <a:t>children</a:t>
            </a:r>
            <a:r>
              <a:rPr lang="pt-BR" i="1" dirty="0" smtClean="0"/>
              <a:t> </a:t>
            </a:r>
            <a:endParaRPr lang="pt-BR" dirty="0" smtClean="0"/>
          </a:p>
          <a:p>
            <a:pPr lvl="2" algn="just"/>
            <a:r>
              <a:rPr lang="pt-BR" dirty="0" smtClean="0"/>
              <a:t>destinado à crianças pequenas não alfabetizadas (5 a 8 anos). Substitui as instruções escritas na cartela de respostas por pares de carinhas de crianças – atividade considerada abstrata;</a:t>
            </a:r>
          </a:p>
          <a:p>
            <a:pPr lvl="2" algn="just"/>
            <a:endParaRPr lang="pt-BR" dirty="0" smtClean="0"/>
          </a:p>
          <a:p>
            <a:pPr algn="just"/>
            <a:r>
              <a:rPr lang="pt-BR" dirty="0" smtClean="0"/>
              <a:t>Esses testes acompanham uma tendência comportamental: medir aspectos cognitivos baseando-se em critérios mensuráveis;</a:t>
            </a:r>
          </a:p>
          <a:p>
            <a:pPr algn="just"/>
            <a:r>
              <a:rPr lang="pt-BR" dirty="0" smtClean="0"/>
              <a:t>Considera-se que a musicalidade é um processo unitário e busca um entendimento integral dos fenômenos.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/>
          </a:bodyPr>
          <a:lstStyle/>
          <a:p>
            <a:r>
              <a:rPr lang="pt-BR" sz="2700" dirty="0" smtClean="0"/>
              <a:t>Música, psicologia do desenvolvimento e psicologia social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err="1" smtClean="0"/>
              <a:t>Shuter-Dyson</a:t>
            </a:r>
            <a:r>
              <a:rPr lang="pt-BR" dirty="0" smtClean="0"/>
              <a:t> (1981) e Anne </a:t>
            </a:r>
            <a:r>
              <a:rPr lang="pt-BR" dirty="0" err="1" smtClean="0"/>
              <a:t>Anastasi</a:t>
            </a:r>
            <a:r>
              <a:rPr lang="pt-BR" dirty="0" smtClean="0"/>
              <a:t> (1965): não aceitam os testes expostos anteriormente. Suas preocupações: saber se a habilidade musical é geneticamente transmitida ou é resultado do ambiente;</a:t>
            </a:r>
          </a:p>
          <a:p>
            <a:pPr algn="just"/>
            <a:r>
              <a:rPr lang="pt-BR" dirty="0" smtClean="0"/>
              <a:t>Essa tendência está atrelada à psicologia do desenvolvimento; Musicalidade vista como expressão de um conjunto de fatores hereditários, ambientais, psicológicos e sociais</a:t>
            </a:r>
          </a:p>
          <a:p>
            <a:pPr algn="just"/>
            <a:r>
              <a:rPr lang="pt-BR" dirty="0" smtClean="0"/>
              <a:t>Técnicas de pesquisa: entrevista e questionários, observação durante a atividade musical, entre outros;</a:t>
            </a:r>
          </a:p>
          <a:p>
            <a:pPr algn="just"/>
            <a:r>
              <a:rPr lang="pt-BR" dirty="0" smtClean="0"/>
              <a:t>Outra tendência: estabelecimento de uma filosofia da educação musical.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209</TotalTime>
  <Words>1210</Words>
  <Application>Microsoft Office PowerPoint</Application>
  <PresentationFormat>Apresentação na tela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Cívico</vt:lpstr>
      <vt:lpstr>De Tramas e Fios: um ensaio sobre música e educação Marisa Fonterrada</vt:lpstr>
      <vt:lpstr>O século XX</vt:lpstr>
      <vt:lpstr>O século XX</vt:lpstr>
      <vt:lpstr>O século XX</vt:lpstr>
      <vt:lpstr>Educação musical</vt:lpstr>
      <vt:lpstr>Música e psicologia experimental</vt:lpstr>
      <vt:lpstr>Carl Seashore</vt:lpstr>
      <vt:lpstr>Edwin Gordon</vt:lpstr>
      <vt:lpstr>Música, psicologia do desenvolvimento e psicologia social</vt:lpstr>
      <vt:lpstr>Filosofia da educação musical</vt:lpstr>
      <vt:lpstr>Bennett Reimer</vt:lpstr>
      <vt:lpstr>Bennett Reimer</vt:lpstr>
      <vt:lpstr>Keith Swanwick</vt:lpstr>
      <vt:lpstr>Teoria da Espiral – por Keith Swanwick</vt:lpstr>
      <vt:lpstr>David Elliot</vt:lpstr>
      <vt:lpstr>Essas abordagens no Brasil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Tramas e Fios: um ensaio sobre música e educação Marisa Fonterrada</dc:title>
  <dc:creator>Bianca</dc:creator>
  <cp:lastModifiedBy>viana</cp:lastModifiedBy>
  <cp:revision>49</cp:revision>
  <dcterms:created xsi:type="dcterms:W3CDTF">2016-05-10T23:34:04Z</dcterms:created>
  <dcterms:modified xsi:type="dcterms:W3CDTF">2016-05-12T16:21:32Z</dcterms:modified>
</cp:coreProperties>
</file>