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330" r:id="rId4"/>
    <p:sldId id="298" r:id="rId5"/>
    <p:sldId id="334" r:id="rId6"/>
    <p:sldId id="332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264" r:id="rId16"/>
    <p:sldId id="274" r:id="rId17"/>
    <p:sldId id="329" r:id="rId18"/>
    <p:sldId id="259" r:id="rId19"/>
    <p:sldId id="260" r:id="rId20"/>
    <p:sldId id="261" r:id="rId21"/>
    <p:sldId id="263" r:id="rId22"/>
    <p:sldId id="265" r:id="rId23"/>
    <p:sldId id="343" r:id="rId24"/>
    <p:sldId id="266" r:id="rId25"/>
    <p:sldId id="267" r:id="rId26"/>
    <p:sldId id="269" r:id="rId27"/>
    <p:sldId id="270" r:id="rId28"/>
    <p:sldId id="315" r:id="rId29"/>
    <p:sldId id="275" r:id="rId30"/>
    <p:sldId id="277" r:id="rId31"/>
    <p:sldId id="278" r:id="rId32"/>
    <p:sldId id="345" r:id="rId33"/>
    <p:sldId id="346" r:id="rId34"/>
    <p:sldId id="272" r:id="rId35"/>
    <p:sldId id="344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6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AE82B-95CC-4EE1-BEDB-50B650221A30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96EC-B411-4CD4-8818-1826C304B9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52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6423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39410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2396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5382" indent="-241493" defTabSz="47460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98080" algn="l"/>
                <a:tab pos="999513" algn="l"/>
                <a:tab pos="1500947" algn="l"/>
                <a:tab pos="2002380" algn="l"/>
                <a:tab pos="2503814" algn="l"/>
                <a:tab pos="3005247" algn="l"/>
                <a:tab pos="3506681" algn="l"/>
                <a:tab pos="4008114" algn="l"/>
                <a:tab pos="4509548" algn="l"/>
                <a:tab pos="5010981" algn="l"/>
                <a:tab pos="5512415" algn="l"/>
                <a:tab pos="6013848" algn="l"/>
                <a:tab pos="6515282" algn="l"/>
                <a:tab pos="7016714" algn="l"/>
                <a:tab pos="7518148" algn="l"/>
                <a:tab pos="8019581" algn="l"/>
                <a:tab pos="8521015" algn="l"/>
                <a:tab pos="9022448" algn="l"/>
                <a:tab pos="9523882" algn="l"/>
                <a:tab pos="10025315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400">
                <a:solidFill>
                  <a:srgbClr val="000000"/>
                </a:solidFill>
              </a:rPr>
              <a:pPr/>
              <a:t>1</a:t>
            </a:fld>
            <a:endParaRPr lang="pt-BR" altLang="en-US" sz="140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0" y="184150"/>
            <a:ext cx="2593975" cy="1458913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0870" y="1848504"/>
            <a:ext cx="8934351" cy="17507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30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FEC31-941B-409A-97A4-2A284813D0C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686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97049-E720-414C-8F90-441C6832835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3516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D39BD-787E-4649-B0D9-0E890A98EEA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2410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A4175-E2A4-4BD6-97E1-76D95329E58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00381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C7CA7-BABD-4946-8260-00ED8207B8D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48605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EB983-4EFE-4C8D-B842-7F8BA7738AF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8765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872038" y="171450"/>
            <a:ext cx="3094037" cy="17399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47861" y="2112600"/>
            <a:ext cx="11908273" cy="854336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772C0-1D80-46B5-BBFF-ACC8F77C9A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44535-B09A-440C-80E3-5D1D3933F30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8835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149B7-5A81-4FE9-8BD2-65D6BAFBD4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831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E9FAC-986A-4A66-AA2D-75ED842453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1554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C2FBF-EECC-420A-B08A-96AA5FDCA9C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1012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CB918-7771-4270-9B35-6DCD77BB4E3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47818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B0A80-0636-49D4-A967-2BFFCE6CCD1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2850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F41C-735F-40C8-8A87-FA5A462316E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9375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8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3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00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32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9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8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4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58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51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35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3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F997-56A4-44AC-99FD-1F2B36A7A601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E096-3370-40C4-A1AA-F751B68C7A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lidamarnune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nainacintas.com.br/causas-da-dor-lombar-visceras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8" y="220472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524002" y="512677"/>
            <a:ext cx="1021950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pt-BR" altLang="en-US" sz="2600" dirty="0" smtClean="0">
                <a:solidFill>
                  <a:schemeClr val="tx1"/>
                </a:solidFill>
              </a:rPr>
              <a:t>Disciplina ACH5533: Fisiologia Humana I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I</a:t>
            </a: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Aula 02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400" b="1" dirty="0" smtClean="0">
                <a:solidFill>
                  <a:srgbClr val="FF0000"/>
                </a:solidFill>
              </a:rPr>
              <a:t>SISTEMA NERVOSO  AUTÔNOMO E REGULAÇÃO </a:t>
            </a:r>
            <a:r>
              <a:rPr lang="pt-BR" altLang="en-US" sz="4400" b="1" dirty="0" smtClean="0">
                <a:solidFill>
                  <a:srgbClr val="FF0000"/>
                </a:solidFill>
              </a:rPr>
              <a:t>AUTONÔMICA: Parte I</a:t>
            </a:r>
            <a:endParaRPr lang="pt-BR" altLang="en-US" sz="4400" b="1" dirty="0" smtClean="0">
              <a:solidFill>
                <a:srgbClr val="FF0000"/>
              </a:solidFill>
            </a:endParaRPr>
          </a:p>
          <a:p>
            <a:pPr algn="ctr">
              <a:buSzPct val="100000"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>
              <a:buSzPct val="100000"/>
            </a:pPr>
            <a:endParaRPr lang="pt-BR" altLang="en-US" sz="2600" dirty="0" smtClean="0">
              <a:solidFill>
                <a:schemeClr val="tx1"/>
              </a:solidFill>
            </a:endParaRPr>
          </a:p>
          <a:p>
            <a:pPr algn="ctr">
              <a:buSzPct val="100000"/>
            </a:pPr>
            <a:r>
              <a:rPr lang="pt-BR" altLang="en-US" sz="2600" dirty="0" smtClean="0">
                <a:solidFill>
                  <a:schemeClr val="tx1"/>
                </a:solidFill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</a:rPr>
              <a:t> Nunes de Carvalho Lima</a:t>
            </a:r>
          </a:p>
          <a:p>
            <a:pPr algn="ctr">
              <a:buSzPct val="100000"/>
            </a:pPr>
            <a:r>
              <a:rPr lang="pt-BR" altLang="en-US" sz="2600" dirty="0" smtClean="0">
                <a:solidFill>
                  <a:srgbClr val="7030A0"/>
                </a:solidFill>
                <a:hlinkClick r:id="rId4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000" b="1" u="sng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</a:rPr>
              <a:t>São </a:t>
            </a:r>
            <a:r>
              <a:rPr lang="pt-BR" altLang="en-US" sz="2600" dirty="0">
                <a:solidFill>
                  <a:schemeClr val="tx1"/>
                </a:solidFill>
              </a:rPr>
              <a:t>Paulo, </a:t>
            </a:r>
            <a:r>
              <a:rPr lang="pt-BR" altLang="en-US" sz="2600" dirty="0" smtClean="0">
                <a:solidFill>
                  <a:schemeClr val="tx1"/>
                </a:solidFill>
              </a:rPr>
              <a:t>26 </a:t>
            </a:r>
            <a:r>
              <a:rPr lang="pt-BR" altLang="en-US" sz="2600" dirty="0">
                <a:solidFill>
                  <a:schemeClr val="tx1"/>
                </a:solidFill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</a:rPr>
              <a:t>Agosto </a:t>
            </a:r>
            <a:r>
              <a:rPr lang="pt-BR" altLang="en-US" sz="2600" dirty="0">
                <a:solidFill>
                  <a:schemeClr val="tx1"/>
                </a:solidFill>
              </a:rPr>
              <a:t>de 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  <a:r>
              <a:rPr lang="pt-BR" b="1" dirty="0" smtClean="0">
                <a:cs typeface="Tahoma" pitchFamily="34" charset="0"/>
              </a:rPr>
              <a:t> - Ponte</a:t>
            </a:r>
            <a:endParaRPr lang="pt-BR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Manutenção da postura corporal, equilíbrio do corpo e tônus muscular.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2293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2295" name="CaixaDeTexto 9"/>
          <p:cNvSpPr txBox="1">
            <a:spLocks noChangeArrowheads="1"/>
          </p:cNvSpPr>
          <p:nvPr/>
        </p:nvSpPr>
        <p:spPr bwMode="auto">
          <a:xfrm>
            <a:off x="4024314" y="5929314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cxnSp>
        <p:nvCxnSpPr>
          <p:cNvPr id="13" name="Conector reto 12"/>
          <p:cNvCxnSpPr/>
          <p:nvPr/>
        </p:nvCxnSpPr>
        <p:spPr>
          <a:xfrm rot="10800000" flipV="1">
            <a:off x="4810126" y="5643564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4"/>
            <a:ext cx="8929688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  <a:r>
              <a:rPr lang="pt-BR" b="1" dirty="0" smtClean="0">
                <a:cs typeface="Tahoma" pitchFamily="34" charset="0"/>
              </a:rPr>
              <a:t>- Bulbo</a:t>
            </a:r>
            <a:endParaRPr lang="pt-BR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Controle dos batimentos cardíacos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Controle dos movimentos respiratórios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Controle da deglutição (engolir)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3317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9" name="CaixaDeTexto 10"/>
          <p:cNvSpPr txBox="1">
            <a:spLocks noChangeArrowheads="1"/>
          </p:cNvSpPr>
          <p:nvPr/>
        </p:nvSpPr>
        <p:spPr bwMode="auto">
          <a:xfrm>
            <a:off x="4024314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2" name="Conector reto 11"/>
          <p:cNvCxnSpPr/>
          <p:nvPr/>
        </p:nvCxnSpPr>
        <p:spPr>
          <a:xfrm rot="10800000" flipV="1">
            <a:off x="5238750" y="6072189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1088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Meninges - </a:t>
            </a:r>
            <a:r>
              <a:rPr lang="pt-BR" dirty="0" smtClean="0">
                <a:cs typeface="Tahoma" pitchFamily="34" charset="0"/>
              </a:rPr>
              <a:t>três membranas revestem/protegem </a:t>
            </a:r>
            <a:r>
              <a:rPr lang="pt-BR" dirty="0">
                <a:cs typeface="Tahoma" pitchFamily="34" charset="0"/>
              </a:rPr>
              <a:t>o </a:t>
            </a:r>
            <a:r>
              <a:rPr lang="pt-BR" dirty="0" smtClean="0">
                <a:cs typeface="Tahoma" pitchFamily="34" charset="0"/>
              </a:rPr>
              <a:t>SNC</a:t>
            </a: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 err="1">
                <a:cs typeface="Tahoma" pitchFamily="34" charset="0"/>
              </a:rPr>
              <a:t>Dura-máter</a:t>
            </a:r>
            <a:r>
              <a:rPr lang="pt-BR" dirty="0">
                <a:cs typeface="Tahoma" pitchFamily="34" charset="0"/>
              </a:rPr>
              <a:t> 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Aracnóide 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 err="1">
                <a:cs typeface="Tahoma" pitchFamily="34" charset="0"/>
              </a:rPr>
              <a:t>Pia-máter</a:t>
            </a:r>
            <a:endParaRPr lang="pt-BR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endParaRPr lang="pt-BR" sz="500" b="1" dirty="0">
              <a:cs typeface="Tahoma" pitchFamily="34" charset="0"/>
            </a:endParaRPr>
          </a:p>
          <a:p>
            <a:pPr marL="1257300" lvl="2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7414" name="Imagem 7" descr="medul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76"/>
            <a:ext cx="4286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m 9" descr="menin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714626"/>
            <a:ext cx="46434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809875" y="6072189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Medula espinhal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739064" y="6215064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Encéfalo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3858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Medula </a:t>
            </a:r>
            <a:r>
              <a:rPr lang="pt-BR" b="1" dirty="0">
                <a:cs typeface="Tahoma" pitchFamily="34" charset="0"/>
              </a:rPr>
              <a:t>Espinhal (raque</a:t>
            </a:r>
            <a:r>
              <a:rPr lang="pt-BR" b="1" dirty="0" smtClean="0">
                <a:cs typeface="Tahoma" pitchFamily="34" charset="0"/>
              </a:rPr>
              <a:t>)  - Funções </a:t>
            </a:r>
            <a:r>
              <a:rPr lang="pt-BR" b="1" dirty="0">
                <a:cs typeface="Tahoma" pitchFamily="34" charset="0"/>
              </a:rPr>
              <a:t>da medula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endParaRPr lang="pt-BR" sz="500" b="1" dirty="0">
              <a:cs typeface="Tahoma" pitchFamily="34" charset="0"/>
            </a:endParaRPr>
          </a:p>
          <a:p>
            <a:pPr marL="1257300" lvl="2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Recebe as informações de diversas partes do corpo e as enviam para o encéfalo e vice-versa.</a:t>
            </a:r>
          </a:p>
          <a:p>
            <a:pPr marL="1257300" lvl="2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Responsável pelos atos reflexos (reflexo medular).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7" name="Imagem 6" descr="3_jpge1ca64e6-d9b4-41fe-b95f-cdbb429dd42fLarg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95802" y="3571876"/>
            <a:ext cx="3071810" cy="3071810"/>
          </a:xfrm>
          <a:prstGeom prst="round2Diag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86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 smtClean="0">
                <a:cs typeface="Tahoma" pitchFamily="34" charset="0"/>
              </a:rPr>
              <a:t>Medula </a:t>
            </a:r>
            <a:r>
              <a:rPr lang="pt-BR" b="1" dirty="0">
                <a:cs typeface="Tahoma" pitchFamily="34" charset="0"/>
              </a:rPr>
              <a:t>Espinhal (raque)</a:t>
            </a:r>
            <a:endParaRPr lang="pt-BR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Cordão cilíndrico que parte da base do encéfalo e percorre toda a coluna vertebral.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Aloja-se dentro das perfurações das vértebras.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Da medula espinhal partem 31 pares de nervos raquidianos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sp>
        <p:nvSpPr>
          <p:cNvPr id="14341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14342" name="Imagem 5" descr="medul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3214688"/>
            <a:ext cx="27860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m 10" descr="Medula_espinhal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10" y="3874083"/>
            <a:ext cx="4794249" cy="230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34648" y="992187"/>
            <a:ext cx="5572125" cy="68103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700" dirty="0">
                <a:cs typeface="Tahoma" pitchFamily="34" charset="0"/>
              </a:rPr>
              <a:t>A medula espinhal é capaz de elaborar respostas rápidas em situações de emergência, sem a interferência do encéfalo.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40467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545" y="1025565"/>
            <a:ext cx="118739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02122"/>
                </a:solidFill>
              </a:rPr>
              <a:t>• O </a:t>
            </a:r>
            <a:r>
              <a:rPr lang="pt-BR" sz="2400" dirty="0" smtClean="0">
                <a:solidFill>
                  <a:srgbClr val="0070C0"/>
                </a:solidFill>
              </a:rPr>
              <a:t>Sistema Nervoso Autônomo </a:t>
            </a:r>
            <a:r>
              <a:rPr lang="pt-BR" sz="2400" dirty="0" smtClean="0">
                <a:solidFill>
                  <a:srgbClr val="202122"/>
                </a:solidFill>
              </a:rPr>
              <a:t>– S.N.A./sistema nervoso </a:t>
            </a:r>
            <a:r>
              <a:rPr lang="pt-BR" sz="2400" dirty="0" smtClean="0">
                <a:solidFill>
                  <a:srgbClr val="0070C0"/>
                </a:solidFill>
              </a:rPr>
              <a:t>neurovegetativo/visceral</a:t>
            </a:r>
            <a:r>
              <a:rPr lang="pt-BR" sz="2400" dirty="0" smtClean="0">
                <a:solidFill>
                  <a:srgbClr val="202122"/>
                </a:solidFill>
              </a:rPr>
              <a:t>,  é a parte do sistema nervoso relacionada ao </a:t>
            </a:r>
            <a:r>
              <a:rPr lang="pt-BR" sz="2400" dirty="0" smtClean="0">
                <a:solidFill>
                  <a:srgbClr val="0070C0"/>
                </a:solidFill>
              </a:rPr>
              <a:t>controle vegetativo </a:t>
            </a:r>
            <a:r>
              <a:rPr lang="pt-BR" sz="2400" dirty="0" smtClean="0">
                <a:solidFill>
                  <a:srgbClr val="202122"/>
                </a:solidFill>
              </a:rPr>
              <a:t>como: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respiração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circulação </a:t>
            </a:r>
            <a:r>
              <a:rPr lang="pt-BR" sz="2400" dirty="0" smtClean="0">
                <a:solidFill>
                  <a:srgbClr val="0070C0"/>
                </a:solidFill>
              </a:rPr>
              <a:t>sanguínea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controle da </a:t>
            </a:r>
            <a:r>
              <a:rPr lang="pt-BR" sz="2400" dirty="0" smtClean="0">
                <a:solidFill>
                  <a:srgbClr val="0070C0"/>
                </a:solidFill>
              </a:rPr>
              <a:t>digestão e temperatura corporal</a:t>
            </a:r>
            <a:r>
              <a:rPr lang="pt-BR" sz="2400" dirty="0" smtClean="0">
                <a:solidFill>
                  <a:srgbClr val="202122"/>
                </a:solidFill>
              </a:rPr>
              <a:t>, (não se restringindo somente a essas funções);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É responsável pelo </a:t>
            </a:r>
            <a:r>
              <a:rPr lang="pt-BR" sz="2400" dirty="0" smtClean="0">
                <a:solidFill>
                  <a:srgbClr val="0070C0"/>
                </a:solidFill>
              </a:rPr>
              <a:t>comportamento automático </a:t>
            </a:r>
            <a:r>
              <a:rPr lang="pt-BR" sz="2400" dirty="0" smtClean="0">
                <a:solidFill>
                  <a:srgbClr val="202122"/>
                </a:solidFill>
              </a:rPr>
              <a:t>do corpo frente as </a:t>
            </a:r>
            <a:r>
              <a:rPr lang="pt-BR" sz="2400" dirty="0" smtClean="0">
                <a:solidFill>
                  <a:srgbClr val="0070C0"/>
                </a:solidFill>
              </a:rPr>
              <a:t>modificações do ambiente</a:t>
            </a:r>
            <a:r>
              <a:rPr lang="pt-BR" sz="2400" dirty="0" smtClean="0">
                <a:solidFill>
                  <a:srgbClr val="202122"/>
                </a:solidFill>
              </a:rPr>
              <a:t>  como: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queda de temperatura e </a:t>
            </a:r>
            <a:r>
              <a:rPr lang="pt-BR" sz="2400" dirty="0" smtClean="0">
                <a:solidFill>
                  <a:srgbClr val="0070C0"/>
                </a:solidFill>
              </a:rPr>
              <a:t>ação do musculo </a:t>
            </a:r>
            <a:r>
              <a:rPr lang="pt-BR" sz="2400" dirty="0" smtClean="0">
                <a:solidFill>
                  <a:srgbClr val="202122"/>
                </a:solidFill>
              </a:rPr>
              <a:t>pilo-eretor, que arrepia pelos e corpo treme para gerar calor), 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202122"/>
                </a:solidFill>
              </a:rPr>
              <a:t>situação de </a:t>
            </a:r>
            <a:r>
              <a:rPr lang="pt-BR" sz="2400" dirty="0" smtClean="0">
                <a:solidFill>
                  <a:srgbClr val="0070C0"/>
                </a:solidFill>
              </a:rPr>
              <a:t>fuga</a:t>
            </a:r>
            <a:r>
              <a:rPr lang="pt-BR" sz="2400" dirty="0" smtClean="0">
                <a:solidFill>
                  <a:srgbClr val="202122"/>
                </a:solidFill>
              </a:rPr>
              <a:t>, e contração da pupila, sangue voltado p musculatura esquelética, produção de moléculas-adrenalina, diminuição </a:t>
            </a:r>
            <a:r>
              <a:rPr lang="pt-BR" sz="2400" dirty="0" smtClean="0">
                <a:solidFill>
                  <a:srgbClr val="0070C0"/>
                </a:solidFill>
              </a:rPr>
              <a:t>movimentos peristálticos</a:t>
            </a:r>
            <a:r>
              <a:rPr lang="pt-BR" sz="2400" dirty="0" smtClean="0">
                <a:solidFill>
                  <a:srgbClr val="202122"/>
                </a:solidFill>
              </a:rPr>
              <a:t>, etc. visando  manter a </a:t>
            </a:r>
            <a:r>
              <a:rPr lang="pt-BR" sz="2400" dirty="0" smtClean="0">
                <a:solidFill>
                  <a:srgbClr val="0070C0"/>
                </a:solidFill>
              </a:rPr>
              <a:t>homeostasia</a:t>
            </a:r>
            <a:r>
              <a:rPr lang="pt-BR" sz="2400" dirty="0" smtClean="0">
                <a:solidFill>
                  <a:srgbClr val="202122"/>
                </a:solidFill>
              </a:rPr>
              <a:t>, o que possibilitou a </a:t>
            </a:r>
            <a:r>
              <a:rPr lang="pt-BR" sz="2400" dirty="0" smtClean="0">
                <a:solidFill>
                  <a:srgbClr val="0070C0"/>
                </a:solidFill>
              </a:rPr>
              <a:t>sobrevivência das espécies.</a:t>
            </a:r>
          </a:p>
          <a:p>
            <a:endParaRPr lang="pt-BR" sz="2400" b="1" dirty="0">
              <a:solidFill>
                <a:srgbClr val="20212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37692" y="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3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0073" y="1658730"/>
            <a:ext cx="116283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• O </a:t>
            </a:r>
            <a:r>
              <a:rPr lang="pt-BR" sz="2400" dirty="0"/>
              <a:t>sistema nervoso autônomo </a:t>
            </a:r>
            <a:r>
              <a:rPr lang="pt-BR" sz="2400" dirty="0" smtClean="0"/>
              <a:t>– S.N.A. </a:t>
            </a:r>
            <a:r>
              <a:rPr lang="pt-BR" sz="2400" b="1" dirty="0">
                <a:solidFill>
                  <a:srgbClr val="0070C0"/>
                </a:solidFill>
              </a:rPr>
              <a:t>regula </a:t>
            </a:r>
            <a:r>
              <a:rPr lang="pt-BR" sz="2400" b="1" dirty="0" smtClean="0">
                <a:solidFill>
                  <a:srgbClr val="0070C0"/>
                </a:solidFill>
              </a:rPr>
              <a:t>processos fisiológicos </a:t>
            </a:r>
            <a:r>
              <a:rPr lang="pt-BR" sz="2400" dirty="0" smtClean="0"/>
              <a:t>de maneira </a:t>
            </a:r>
            <a:r>
              <a:rPr lang="pt-BR" sz="2400" b="1" dirty="0" smtClean="0">
                <a:solidFill>
                  <a:srgbClr val="0070C0"/>
                </a:solidFill>
              </a:rPr>
              <a:t>inconsciente</a:t>
            </a:r>
            <a:r>
              <a:rPr lang="pt-BR" sz="2400" dirty="0" smtClean="0"/>
              <a:t>/autonomamente;</a:t>
            </a:r>
          </a:p>
          <a:p>
            <a:endParaRPr lang="pt-BR" sz="2400" dirty="0" smtClean="0"/>
          </a:p>
          <a:p>
            <a:r>
              <a:rPr lang="pt-BR" sz="2400" dirty="0"/>
              <a:t>• Distúrbios S.N.A. induzem </a:t>
            </a:r>
            <a:r>
              <a:rPr lang="pt-BR" sz="2400" b="1" dirty="0">
                <a:solidFill>
                  <a:srgbClr val="0070C0"/>
                </a:solidFill>
              </a:rPr>
              <a:t>insuficiência autonômica</a:t>
            </a:r>
            <a:r>
              <a:rPr lang="pt-BR" sz="2400" dirty="0"/>
              <a:t>, afetam </a:t>
            </a:r>
            <a:r>
              <a:rPr lang="pt-BR" sz="2400" b="1" dirty="0">
                <a:solidFill>
                  <a:srgbClr val="0070C0"/>
                </a:solidFill>
              </a:rPr>
              <a:t>qualquer sistema </a:t>
            </a:r>
            <a:r>
              <a:rPr lang="pt-BR" sz="2400" dirty="0"/>
              <a:t>do </a:t>
            </a:r>
            <a:r>
              <a:rPr lang="pt-BR" sz="2400" dirty="0" smtClean="0"/>
              <a:t>corpo;</a:t>
            </a:r>
          </a:p>
          <a:p>
            <a:endParaRPr lang="pt-BR" sz="2400" dirty="0"/>
          </a:p>
          <a:p>
            <a:r>
              <a:rPr lang="pt-BR" sz="2400" dirty="0" smtClean="0"/>
              <a:t>• </a:t>
            </a:r>
            <a:r>
              <a:rPr lang="pt-BR" sz="2400" dirty="0"/>
              <a:t>As 2 principais divisões </a:t>
            </a:r>
            <a:r>
              <a:rPr lang="pt-BR" sz="2400" dirty="0" smtClean="0"/>
              <a:t>são </a:t>
            </a:r>
            <a:r>
              <a:rPr lang="pt-BR" sz="2400" b="1" dirty="0" smtClean="0">
                <a:solidFill>
                  <a:srgbClr val="0070C0"/>
                </a:solidFill>
              </a:rPr>
              <a:t>Sistema Simpático e Sistema Parassimpático.</a:t>
            </a:r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637692" y="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8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4462" y="1854985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Os S.N. Simpático e Parassimpático </a:t>
            </a:r>
            <a:r>
              <a:rPr lang="pt-BR" sz="2400" dirty="0" smtClean="0">
                <a:solidFill>
                  <a:srgbClr val="0070C0"/>
                </a:solidFill>
              </a:rPr>
              <a:t>controlam a maioria dos órgãos </a:t>
            </a:r>
            <a:r>
              <a:rPr lang="pt-BR" sz="2400" dirty="0" smtClean="0"/>
              <a:t>recebendo influência fisiológica de ambos em </a:t>
            </a:r>
            <a:r>
              <a:rPr lang="pt-BR" sz="2400" dirty="0" smtClean="0">
                <a:solidFill>
                  <a:srgbClr val="0070C0"/>
                </a:solidFill>
              </a:rPr>
              <a:t>funções antagônicas </a:t>
            </a:r>
            <a:r>
              <a:rPr lang="pt-BR" sz="2400" dirty="0" smtClean="0"/>
              <a:t>(</a:t>
            </a:r>
            <a:r>
              <a:rPr lang="pt-BR" sz="2400" dirty="0" err="1" smtClean="0"/>
              <a:t>Ex</a:t>
            </a:r>
            <a:r>
              <a:rPr lang="pt-BR" sz="2400" dirty="0" smtClean="0"/>
              <a:t>: </a:t>
            </a:r>
            <a:r>
              <a:rPr lang="pt-BR" sz="2400" dirty="0" err="1" smtClean="0">
                <a:solidFill>
                  <a:srgbClr val="000000"/>
                </a:solidFill>
              </a:rPr>
              <a:t>aferências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simpáticas aumentam a frequência cardíaca e as parassimpáticas </a:t>
            </a:r>
            <a:r>
              <a:rPr lang="pt-BR" sz="2400" dirty="0" smtClean="0">
                <a:solidFill>
                  <a:srgbClr val="000000"/>
                </a:solidFill>
              </a:rPr>
              <a:t>as </a:t>
            </a:r>
            <a:r>
              <a:rPr lang="pt-BR" sz="2400" dirty="0">
                <a:solidFill>
                  <a:srgbClr val="000000"/>
                </a:solidFill>
              </a:rPr>
              <a:t>diminuem</a:t>
            </a:r>
            <a:r>
              <a:rPr lang="pt-BR" sz="2400" dirty="0" smtClean="0">
                <a:solidFill>
                  <a:srgbClr val="000000"/>
                </a:solidFill>
              </a:rPr>
              <a:t>);</a:t>
            </a:r>
            <a:endParaRPr lang="pt-BR" sz="2400" dirty="0">
              <a:solidFill>
                <a:srgbClr val="000000"/>
              </a:solidFill>
            </a:endParaRPr>
          </a:p>
          <a:p>
            <a:pPr algn="just"/>
            <a:endParaRPr lang="pt-BR" sz="2400" dirty="0">
              <a:solidFill>
                <a:srgbClr val="000000"/>
              </a:solidFill>
            </a:endParaRPr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Simpático é </a:t>
            </a:r>
            <a:r>
              <a:rPr lang="pt-BR" sz="2400" dirty="0" err="1" smtClean="0">
                <a:solidFill>
                  <a:srgbClr val="0070C0"/>
                </a:solidFill>
              </a:rPr>
              <a:t>catabólico</a:t>
            </a:r>
            <a:r>
              <a:rPr lang="pt-BR" sz="2400" dirty="0" smtClean="0">
                <a:solidFill>
                  <a:srgbClr val="000000"/>
                </a:solidFill>
              </a:rPr>
              <a:t>, ativa respostas </a:t>
            </a:r>
            <a:r>
              <a:rPr lang="pt-BR" sz="2400" dirty="0">
                <a:solidFill>
                  <a:srgbClr val="00000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luta/fuga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/>
              <a:t>• </a:t>
            </a:r>
            <a:r>
              <a:rPr lang="pt-BR" sz="2400" dirty="0" smtClean="0">
                <a:solidFill>
                  <a:srgbClr val="000000"/>
                </a:solidFill>
              </a:rPr>
              <a:t>O</a:t>
            </a:r>
            <a:r>
              <a:rPr lang="pt-BR" sz="2400" dirty="0">
                <a:solidFill>
                  <a:srgbClr val="000000"/>
                </a:solidFill>
              </a:rPr>
              <a:t> </a:t>
            </a:r>
            <a:r>
              <a:rPr lang="pt-BR" sz="2400" dirty="0" smtClean="0">
                <a:solidFill>
                  <a:srgbClr val="000000"/>
                </a:solidFill>
              </a:rPr>
              <a:t>S.N. </a:t>
            </a:r>
            <a:r>
              <a:rPr lang="pt-BR" sz="2400" dirty="0" smtClean="0">
                <a:solidFill>
                  <a:srgbClr val="0070C0"/>
                </a:solidFill>
              </a:rPr>
              <a:t>Parassimpático</a:t>
            </a:r>
            <a:r>
              <a:rPr lang="pt-BR" sz="2400" dirty="0">
                <a:solidFill>
                  <a:srgbClr val="0070C0"/>
                </a:solidFill>
              </a:rPr>
              <a:t> é </a:t>
            </a:r>
            <a:r>
              <a:rPr lang="pt-BR" sz="2400" dirty="0" smtClean="0">
                <a:solidFill>
                  <a:srgbClr val="0070C0"/>
                </a:solidFill>
              </a:rPr>
              <a:t>anabólico</a:t>
            </a:r>
            <a:r>
              <a:rPr lang="pt-BR" sz="2400" dirty="0" smtClean="0">
                <a:solidFill>
                  <a:srgbClr val="000000"/>
                </a:solidFill>
              </a:rPr>
              <a:t>, conserva </a:t>
            </a:r>
            <a:r>
              <a:rPr lang="pt-BR" sz="2400" dirty="0">
                <a:solidFill>
                  <a:srgbClr val="000000"/>
                </a:solidFill>
              </a:rPr>
              <a:t>e </a:t>
            </a:r>
            <a:r>
              <a:rPr lang="pt-BR" sz="2400" dirty="0" smtClean="0">
                <a:solidFill>
                  <a:srgbClr val="0070C0"/>
                </a:solidFill>
              </a:rPr>
              <a:t>restaura</a:t>
            </a:r>
            <a:r>
              <a:rPr lang="pt-BR" sz="2400" dirty="0" smtClean="0">
                <a:solidFill>
                  <a:srgbClr val="000000"/>
                </a:solidFill>
              </a:rPr>
              <a:t>. 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49415" y="269631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791667"/>
            <a:ext cx="118069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/>
              <a:t>• O </a:t>
            </a:r>
            <a:r>
              <a:rPr lang="pt-BR" sz="2400" dirty="0" smtClean="0"/>
              <a:t>S.N.A. </a:t>
            </a:r>
            <a:r>
              <a:rPr lang="pt-BR" sz="2400" dirty="0" smtClean="0">
                <a:solidFill>
                  <a:srgbClr val="0070C0"/>
                </a:solidFill>
              </a:rPr>
              <a:t>atua junto ao sistema </a:t>
            </a:r>
            <a:r>
              <a:rPr lang="pt-BR" sz="2400" dirty="0">
                <a:solidFill>
                  <a:srgbClr val="0070C0"/>
                </a:solidFill>
              </a:rPr>
              <a:t>endócrino</a:t>
            </a:r>
            <a:r>
              <a:rPr lang="pt-BR" sz="2400" dirty="0"/>
              <a:t>, </a:t>
            </a:r>
            <a:r>
              <a:rPr lang="pt-BR" sz="2400" dirty="0" smtClean="0"/>
              <a:t>coordenando/controlando/sincronizando atividade visceral, por isso é </a:t>
            </a:r>
            <a:r>
              <a:rPr lang="pt-BR" sz="2400" dirty="0"/>
              <a:t>um dos principais mecanismos </a:t>
            </a:r>
            <a:r>
              <a:rPr lang="pt-BR" sz="2400" dirty="0" smtClean="0"/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equilíbrio corporal/homeostase</a:t>
            </a:r>
            <a:r>
              <a:rPr lang="pt-BR" sz="2400" dirty="0" smtClean="0"/>
              <a:t>;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• </a:t>
            </a:r>
            <a:r>
              <a:rPr lang="pt-BR" sz="2400" dirty="0" smtClean="0"/>
              <a:t>O S.N.A. </a:t>
            </a:r>
            <a:r>
              <a:rPr lang="pt-BR" sz="2400" dirty="0" smtClean="0">
                <a:solidFill>
                  <a:srgbClr val="0070C0"/>
                </a:solidFill>
              </a:rPr>
              <a:t>age </a:t>
            </a:r>
            <a:r>
              <a:rPr lang="pt-BR" sz="2400" dirty="0">
                <a:solidFill>
                  <a:srgbClr val="0070C0"/>
                </a:solidFill>
              </a:rPr>
              <a:t>independente da vontade do </a:t>
            </a:r>
            <a:r>
              <a:rPr lang="pt-BR" sz="2400" dirty="0" smtClean="0">
                <a:solidFill>
                  <a:srgbClr val="0070C0"/>
                </a:solidFill>
              </a:rPr>
              <a:t>indivíduo</a:t>
            </a:r>
            <a:r>
              <a:rPr lang="pt-BR" sz="2400" dirty="0" smtClean="0"/>
              <a:t>, “</a:t>
            </a:r>
            <a:r>
              <a:rPr lang="pt-BR" sz="2400" dirty="0"/>
              <a:t>funciona sozinho</a:t>
            </a:r>
            <a:r>
              <a:rPr lang="pt-BR" sz="2400" dirty="0" smtClean="0"/>
              <a:t>”;</a:t>
            </a:r>
          </a:p>
          <a:p>
            <a:pPr algn="just" fontAlgn="base"/>
            <a:endParaRPr lang="pt-BR" sz="2400" dirty="0"/>
          </a:p>
          <a:p>
            <a:pPr algn="just" fontAlgn="base"/>
            <a:r>
              <a:rPr lang="pt-BR" sz="2400" dirty="0"/>
              <a:t>• </a:t>
            </a:r>
            <a:r>
              <a:rPr lang="pt-BR" sz="2400" dirty="0" smtClean="0"/>
              <a:t>As </a:t>
            </a:r>
            <a:r>
              <a:rPr lang="pt-BR" sz="2400" dirty="0">
                <a:solidFill>
                  <a:srgbClr val="0070C0"/>
                </a:solidFill>
              </a:rPr>
              <a:t>fibras</a:t>
            </a:r>
            <a:r>
              <a:rPr lang="pt-BR" sz="2400" dirty="0"/>
              <a:t> </a:t>
            </a:r>
            <a:r>
              <a:rPr lang="pt-BR" sz="2400" dirty="0" smtClean="0"/>
              <a:t>eferentes/motoras </a:t>
            </a:r>
            <a:r>
              <a:rPr lang="pt-BR" sz="2400" dirty="0"/>
              <a:t>viscerais </a:t>
            </a:r>
            <a:r>
              <a:rPr lang="pt-BR" sz="2400" dirty="0" smtClean="0"/>
              <a:t>são </a:t>
            </a:r>
            <a:r>
              <a:rPr lang="pt-BR" sz="2400" dirty="0"/>
              <a:t>acompanhadas por fibras </a:t>
            </a:r>
            <a:r>
              <a:rPr lang="pt-BR" sz="2400" dirty="0" smtClean="0"/>
              <a:t>aferentes/sensoriais viscerais e possuem papel importante no </a:t>
            </a:r>
            <a:r>
              <a:rPr lang="pt-BR" sz="2400" dirty="0">
                <a:solidFill>
                  <a:srgbClr val="0070C0"/>
                </a:solidFill>
              </a:rPr>
              <a:t>controle da função </a:t>
            </a:r>
            <a:r>
              <a:rPr lang="pt-BR" sz="2400" dirty="0" smtClean="0">
                <a:solidFill>
                  <a:srgbClr val="0070C0"/>
                </a:solidFill>
              </a:rPr>
              <a:t>visceral </a:t>
            </a:r>
            <a:r>
              <a:rPr lang="pt-BR" sz="2400" dirty="0" smtClean="0"/>
              <a:t>fornecendo informações sobre </a:t>
            </a: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ambiente interno do corpo</a:t>
            </a:r>
            <a:r>
              <a:rPr lang="pt-BR" sz="2400" dirty="0"/>
              <a:t>. </a:t>
            </a:r>
            <a:endParaRPr lang="pt-BR" sz="2400" b="0" i="0" dirty="0"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37692" y="0"/>
            <a:ext cx="648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3. INTRODUÇÃO AO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39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8466" y="1047320"/>
            <a:ext cx="118835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FF0000"/>
                </a:solidFill>
              </a:rPr>
              <a:t>• </a:t>
            </a:r>
            <a:r>
              <a:rPr lang="pt-BR" sz="2400" b="1" u="sng" dirty="0" smtClean="0">
                <a:solidFill>
                  <a:srgbClr val="FF0000"/>
                </a:solidFill>
              </a:rPr>
              <a:t>Processos controlados pelo S.N.A</a:t>
            </a:r>
            <a:r>
              <a:rPr lang="pt-BR" sz="2400" b="1" u="sng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 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r>
              <a:rPr lang="pt-BR" sz="2400" dirty="0" smtClean="0">
                <a:solidFill>
                  <a:srgbClr val="000000"/>
                </a:solidFill>
              </a:rPr>
              <a:t>-   frequência cardíaca/respiratória, 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temperatura </a:t>
            </a:r>
            <a:r>
              <a:rPr lang="pt-BR" sz="2400" dirty="0">
                <a:solidFill>
                  <a:srgbClr val="000000"/>
                </a:solidFill>
              </a:rPr>
              <a:t>corporal,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peso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digestão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metabolismo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equilíbrio </a:t>
            </a:r>
            <a:r>
              <a:rPr lang="pt-BR" sz="2400" dirty="0">
                <a:solidFill>
                  <a:srgbClr val="000000"/>
                </a:solidFill>
              </a:rPr>
              <a:t>hidroeletrolítico,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sudorese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micção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evacuação</a:t>
            </a:r>
            <a:r>
              <a:rPr lang="pt-BR" sz="2400" dirty="0">
                <a:solidFill>
                  <a:srgbClr val="000000"/>
                </a:solidFill>
              </a:rPr>
              <a:t>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resposta </a:t>
            </a:r>
            <a:r>
              <a:rPr lang="pt-BR" sz="2400" dirty="0">
                <a:solidFill>
                  <a:srgbClr val="000000"/>
                </a:solidFill>
              </a:rPr>
              <a:t>sexual </a:t>
            </a:r>
            <a:endParaRPr lang="pt-BR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e </a:t>
            </a:r>
            <a:r>
              <a:rPr lang="pt-BR" sz="2400" dirty="0">
                <a:solidFill>
                  <a:srgbClr val="000000"/>
                </a:solidFill>
              </a:rPr>
              <a:t>outros processos. 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/>
            <a:endParaRPr lang="pt-BR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51775" y="0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0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23274" y="324161"/>
            <a:ext cx="10879598" cy="1973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ROTEIRO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VISÃO GERAL DO S.N.A.</a:t>
            </a:r>
            <a:endParaRPr lang="pt-BR" altLang="en-US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SISTEMA NERVOSO CENTRAL – S.N.C.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INTRODUÇÃO AO S.N.A.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4. ATUAÇÃO FISIOLÓGICA DO S.N.A.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ANATOMIA </a:t>
            </a: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S.N.A.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6. S.N.A. SIMPÁTICO E PARASSIMPÁTICO</a:t>
            </a:r>
            <a:endParaRPr lang="pt-BR" altLang="en-US" sz="2400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7. INSUFICIÊNCIA </a:t>
            </a: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 S.N.A.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8. </a:t>
            </a:r>
            <a:r>
              <a:rPr lang="pt-BR" altLang="en-US" sz="24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REFERÊNCIAS 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pt-BR" alt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4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pt-BR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6437" y="1018566"/>
            <a:ext cx="116005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b="1" u="sng" dirty="0">
                <a:solidFill>
                  <a:srgbClr val="FF0000"/>
                </a:solidFill>
              </a:rPr>
              <a:t>Sistema Simpático</a:t>
            </a:r>
          </a:p>
          <a:p>
            <a:pPr algn="just" fontAlgn="base"/>
            <a:r>
              <a:rPr lang="pt-BR" sz="2400" dirty="0" smtClean="0"/>
              <a:t>Os </a:t>
            </a:r>
            <a:r>
              <a:rPr lang="pt-BR" sz="2400" dirty="0"/>
              <a:t>gânglios do Sistema Nervoso Autônomo Simpático saem da coluna entre a última vértebra cervical e a segunda lombar. Este sistema inerva </a:t>
            </a:r>
            <a:r>
              <a:rPr lang="pt-BR" sz="2400" dirty="0">
                <a:hlinkClick r:id="rId2"/>
              </a:rPr>
              <a:t>todas as vísceras</a:t>
            </a:r>
            <a:r>
              <a:rPr lang="pt-BR" sz="2400" dirty="0"/>
              <a:t> do corpo. Ele prepara o organismo para “lutar ou fugir</a:t>
            </a:r>
            <a:r>
              <a:rPr lang="pt-BR" sz="2400" dirty="0" smtClean="0"/>
              <a:t>”:</a:t>
            </a:r>
            <a:endParaRPr lang="pt-BR" sz="24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Dilata</a:t>
            </a:r>
            <a:r>
              <a:rPr lang="pt-BR" sz="2400" dirty="0"/>
              <a:t> a Pupila para Aumentar o </a:t>
            </a:r>
            <a:r>
              <a:rPr lang="pt-BR" sz="2400" dirty="0">
                <a:solidFill>
                  <a:srgbClr val="0070C0"/>
                </a:solidFill>
              </a:rPr>
              <a:t>Campo Visual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/>
              <a:t>Aumenta o </a:t>
            </a:r>
            <a:r>
              <a:rPr lang="pt-BR" sz="2400" dirty="0">
                <a:solidFill>
                  <a:srgbClr val="0070C0"/>
                </a:solidFill>
              </a:rPr>
              <a:t>Batimento Cardíaco </a:t>
            </a:r>
            <a:r>
              <a:rPr lang="pt-BR" sz="2400" dirty="0"/>
              <a:t>e a Pressão Arterial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/>
              <a:t>Manda Sangue para os </a:t>
            </a:r>
            <a:r>
              <a:rPr lang="pt-BR" sz="2400" dirty="0">
                <a:solidFill>
                  <a:srgbClr val="0070C0"/>
                </a:solidFill>
              </a:rPr>
              <a:t>Músculos Esqueléticos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/>
              <a:t>Mobiliza e Disponibiliza </a:t>
            </a:r>
            <a:r>
              <a:rPr lang="pt-BR" sz="2400" dirty="0">
                <a:solidFill>
                  <a:srgbClr val="0070C0"/>
                </a:solidFill>
              </a:rPr>
              <a:t>Energia Extra </a:t>
            </a:r>
            <a:r>
              <a:rPr lang="pt-BR" sz="2400" dirty="0"/>
              <a:t>para os Músculos </a:t>
            </a:r>
            <a:r>
              <a:rPr lang="pt-BR" sz="2400" dirty="0" smtClean="0">
                <a:solidFill>
                  <a:srgbClr val="0070C0"/>
                </a:solidFill>
              </a:rPr>
              <a:t>Efetores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400" dirty="0"/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rgbClr val="FF0000"/>
                </a:solidFill>
              </a:rPr>
              <a:t>Sistema </a:t>
            </a:r>
            <a:r>
              <a:rPr lang="pt-BR" sz="2400" b="1" u="sng" dirty="0" smtClean="0">
                <a:solidFill>
                  <a:srgbClr val="FF0000"/>
                </a:solidFill>
              </a:rPr>
              <a:t>Parassimpático</a:t>
            </a:r>
          </a:p>
          <a:p>
            <a:pPr algn="just" fontAlgn="base"/>
            <a:r>
              <a:rPr lang="pt-BR" sz="2400" dirty="0"/>
              <a:t>Os gânglios do Sistema Nervoso Autônomo parassimpático saem da ...... Ele prepara o organismo para </a:t>
            </a:r>
            <a:r>
              <a:rPr lang="pt-BR" sz="2400" dirty="0">
                <a:solidFill>
                  <a:srgbClr val="0070C0"/>
                </a:solidFill>
              </a:rPr>
              <a:t>“repouso e recuperação</a:t>
            </a:r>
            <a:r>
              <a:rPr lang="pt-BR" sz="2400" dirty="0"/>
              <a:t>....”: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Relaxa</a:t>
            </a:r>
            <a:r>
              <a:rPr lang="pt-BR" sz="2400" dirty="0"/>
              <a:t> a Pupila para Aumentar o Campo Visual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70C0"/>
                </a:solidFill>
              </a:rPr>
              <a:t>Diminui</a:t>
            </a:r>
            <a:r>
              <a:rPr lang="pt-BR" sz="2400" dirty="0"/>
              <a:t> o Batimento Cardíaco e a Pressão Arterial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400" b="1" u="sng" dirty="0">
              <a:solidFill>
                <a:srgbClr val="FF0000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486944" y="187569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9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688" y="872417"/>
            <a:ext cx="11708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Sobre o S.N.A. sabemos que: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Atua nas </a:t>
            </a:r>
            <a:r>
              <a:rPr lang="pt-BR" sz="2400" dirty="0" smtClean="0">
                <a:solidFill>
                  <a:srgbClr val="0070C0"/>
                </a:solidFill>
              </a:rPr>
              <a:t>respostas automáticas/reflexas</a:t>
            </a:r>
            <a:r>
              <a:rPr lang="pt-BR" sz="2400" dirty="0" smtClean="0">
                <a:solidFill>
                  <a:srgbClr val="202122"/>
                </a:solidFill>
              </a:rPr>
              <a:t>, controlando a musculatura lisa (</a:t>
            </a:r>
            <a:r>
              <a:rPr lang="pt-BR" sz="2400" dirty="0" err="1" smtClean="0">
                <a:solidFill>
                  <a:srgbClr val="202122"/>
                </a:solidFill>
              </a:rPr>
              <a:t>Ex</a:t>
            </a:r>
            <a:r>
              <a:rPr lang="pt-BR" sz="2400" dirty="0" smtClean="0">
                <a:solidFill>
                  <a:srgbClr val="202122"/>
                </a:solidFill>
              </a:rPr>
              <a:t>: glândulas exócrinas  e musculatura cardíaca)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Controla o aumento da </a:t>
            </a:r>
            <a:r>
              <a:rPr lang="pt-BR" sz="2400" dirty="0" smtClean="0">
                <a:solidFill>
                  <a:srgbClr val="0070C0"/>
                </a:solidFill>
              </a:rPr>
              <a:t>pressão arterial</a:t>
            </a:r>
            <a:r>
              <a:rPr lang="pt-BR" sz="2400" dirty="0" smtClean="0">
                <a:solidFill>
                  <a:srgbClr val="202122"/>
                </a:solidFill>
              </a:rPr>
              <a:t>, frequência respiratória, movimentos </a:t>
            </a:r>
            <a:r>
              <a:rPr lang="pt-BR" sz="2400" dirty="0" smtClean="0">
                <a:solidFill>
                  <a:srgbClr val="0070C0"/>
                </a:solidFill>
              </a:rPr>
              <a:t>peristálticos</a:t>
            </a:r>
            <a:r>
              <a:rPr lang="pt-BR" sz="2400" dirty="0" smtClean="0">
                <a:solidFill>
                  <a:srgbClr val="202122"/>
                </a:solidFill>
              </a:rPr>
              <a:t> e </a:t>
            </a:r>
            <a:r>
              <a:rPr lang="pt-BR" sz="2400" dirty="0" smtClean="0">
                <a:solidFill>
                  <a:srgbClr val="0070C0"/>
                </a:solidFill>
              </a:rPr>
              <a:t>excreção</a:t>
            </a:r>
            <a:r>
              <a:rPr lang="pt-BR" sz="2400" dirty="0" smtClean="0">
                <a:solidFill>
                  <a:srgbClr val="202122"/>
                </a:solidFill>
              </a:rPr>
              <a:t> de algumas </a:t>
            </a:r>
            <a:r>
              <a:rPr lang="pt-BR" sz="2400" dirty="0" smtClean="0">
                <a:solidFill>
                  <a:srgbClr val="0070C0"/>
                </a:solidFill>
              </a:rPr>
              <a:t>substâncias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Apesar de autônomo, </a:t>
            </a:r>
            <a:r>
              <a:rPr lang="pt-BR" sz="2400" dirty="0" smtClean="0">
                <a:solidFill>
                  <a:srgbClr val="0070C0"/>
                </a:solidFill>
              </a:rPr>
              <a:t>não é independente do restante do Sistema Nervoso</a:t>
            </a:r>
            <a:r>
              <a:rPr lang="pt-BR" sz="2400" dirty="0" smtClean="0">
                <a:solidFill>
                  <a:srgbClr val="202122"/>
                </a:solidFill>
              </a:rPr>
              <a:t>, (é interligado com o </a:t>
            </a:r>
            <a:r>
              <a:rPr lang="pt-BR" sz="2400" dirty="0" smtClean="0">
                <a:solidFill>
                  <a:srgbClr val="0070C0"/>
                </a:solidFill>
              </a:rPr>
              <a:t>Hipotálamo</a:t>
            </a:r>
            <a:r>
              <a:rPr lang="pt-BR" sz="2400" dirty="0" smtClean="0">
                <a:solidFill>
                  <a:srgbClr val="202122"/>
                </a:solidFill>
              </a:rPr>
              <a:t>, que coordena a resposta comportamental e </a:t>
            </a:r>
            <a:r>
              <a:rPr lang="pt-BR" sz="2400" dirty="0" smtClean="0">
                <a:solidFill>
                  <a:srgbClr val="0070C0"/>
                </a:solidFill>
              </a:rPr>
              <a:t>mantém a homeostasia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É composto por um conjunto de </a:t>
            </a:r>
            <a:r>
              <a:rPr lang="pt-BR" sz="2400" dirty="0" smtClean="0">
                <a:solidFill>
                  <a:srgbClr val="0070C0"/>
                </a:solidFill>
              </a:rPr>
              <a:t>neurônios localizados na medula e no tronco encefálico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Através dos gânglios periféricos, </a:t>
            </a:r>
            <a:r>
              <a:rPr lang="pt-BR" sz="2400" dirty="0" smtClean="0">
                <a:solidFill>
                  <a:srgbClr val="0070C0"/>
                </a:solidFill>
              </a:rPr>
              <a:t>coordena atividades</a:t>
            </a:r>
            <a:r>
              <a:rPr lang="pt-BR" sz="2400" dirty="0" smtClean="0">
                <a:solidFill>
                  <a:srgbClr val="202122"/>
                </a:solidFill>
              </a:rPr>
              <a:t> da </a:t>
            </a:r>
            <a:r>
              <a:rPr lang="pt-BR" sz="2400" dirty="0" smtClean="0">
                <a:solidFill>
                  <a:srgbClr val="0070C0"/>
                </a:solidFill>
              </a:rPr>
              <a:t>musculatura lisa </a:t>
            </a:r>
            <a:r>
              <a:rPr lang="pt-BR" sz="2400" dirty="0" smtClean="0">
                <a:solidFill>
                  <a:srgbClr val="202122"/>
                </a:solidFill>
              </a:rPr>
              <a:t>e de muitas </a:t>
            </a:r>
            <a:r>
              <a:rPr lang="pt-BR" sz="2400" dirty="0" smtClean="0">
                <a:solidFill>
                  <a:srgbClr val="0070C0"/>
                </a:solidFill>
              </a:rPr>
              <a:t>glândulas exócrinas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  <a:endParaRPr lang="pt-BR" sz="24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88000" y="-117231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5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2783" y="1323366"/>
            <a:ext cx="11809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Controla agindo sobre: </a:t>
            </a:r>
            <a:endParaRPr lang="pt-BR" sz="2400" b="1" u="sng" dirty="0" smtClean="0">
              <a:solidFill>
                <a:srgbClr val="FF0000"/>
              </a:solidFill>
            </a:endParaRPr>
          </a:p>
          <a:p>
            <a:endParaRPr lang="pt-BR" sz="2400" b="1" u="sng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PA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Frequência </a:t>
            </a:r>
            <a:r>
              <a:rPr lang="pt-BR" sz="2400" dirty="0">
                <a:solidFill>
                  <a:srgbClr val="222222"/>
                </a:solidFill>
              </a:rPr>
              <a:t>cardíaca, </a:t>
            </a:r>
            <a:r>
              <a:rPr lang="pt-BR" sz="2400" dirty="0" smtClean="0">
                <a:solidFill>
                  <a:srgbClr val="0070C0"/>
                </a:solidFill>
              </a:rPr>
              <a:t>Temperatura </a:t>
            </a:r>
            <a:r>
              <a:rPr lang="pt-BR" sz="2400" dirty="0">
                <a:solidFill>
                  <a:srgbClr val="0070C0"/>
                </a:solidFill>
              </a:rPr>
              <a:t>corporal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Peso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Digestão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Metabolismo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Equilíbrio hidroeletrolítico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Sudorese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Micção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Evacuação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Resposta </a:t>
            </a:r>
            <a:r>
              <a:rPr lang="pt-BR" sz="2400" dirty="0">
                <a:solidFill>
                  <a:srgbClr val="222222"/>
                </a:solidFill>
              </a:rPr>
              <a:t>sexual </a:t>
            </a:r>
            <a:r>
              <a:rPr lang="pt-BR" sz="2400" dirty="0" smtClean="0">
                <a:solidFill>
                  <a:srgbClr val="222222"/>
                </a:solidFill>
              </a:rPr>
              <a:t>etc.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• Diversos órgãos </a:t>
            </a:r>
            <a:r>
              <a:rPr lang="pt-BR" sz="2400" dirty="0">
                <a:solidFill>
                  <a:srgbClr val="222222"/>
                </a:solidFill>
              </a:rPr>
              <a:t>são </a:t>
            </a:r>
            <a:r>
              <a:rPr lang="pt-BR" sz="2400" dirty="0">
                <a:solidFill>
                  <a:srgbClr val="0070C0"/>
                </a:solidFill>
              </a:rPr>
              <a:t>controlados </a:t>
            </a:r>
            <a:r>
              <a:rPr lang="pt-BR" sz="2400" dirty="0" smtClean="0">
                <a:solidFill>
                  <a:srgbClr val="0070C0"/>
                </a:solidFill>
              </a:rPr>
              <a:t>pelo </a:t>
            </a:r>
            <a:r>
              <a:rPr lang="pt-BR" sz="2400" dirty="0">
                <a:solidFill>
                  <a:srgbClr val="0070C0"/>
                </a:solidFill>
              </a:rPr>
              <a:t>sistema simpático ou pelo parassimpático</a:t>
            </a:r>
            <a:r>
              <a:rPr lang="pt-BR" sz="2400" dirty="0">
                <a:solidFill>
                  <a:srgbClr val="222222"/>
                </a:solidFill>
              </a:rPr>
              <a:t>, </a:t>
            </a:r>
            <a:r>
              <a:rPr lang="pt-BR" sz="2400" dirty="0" smtClean="0">
                <a:solidFill>
                  <a:srgbClr val="222222"/>
                </a:solidFill>
              </a:rPr>
              <a:t>apesar disso são </a:t>
            </a:r>
            <a:r>
              <a:rPr lang="pt-BR" sz="2400" dirty="0" smtClean="0">
                <a:solidFill>
                  <a:srgbClr val="0070C0"/>
                </a:solidFill>
              </a:rPr>
              <a:t>sistemas antagônicos </a:t>
            </a:r>
            <a:r>
              <a:rPr lang="pt-BR" sz="2400" dirty="0" smtClean="0">
                <a:solidFill>
                  <a:srgbClr val="222222"/>
                </a:solidFill>
              </a:rPr>
              <a:t>(um aumenta  a frequência cardíaca o outro diminui</a:t>
            </a:r>
            <a:r>
              <a:rPr lang="pt-BR" sz="2400" dirty="0" smtClean="0">
                <a:solidFill>
                  <a:srgbClr val="222222"/>
                </a:solidFill>
              </a:rPr>
              <a:t>);</a:t>
            </a:r>
          </a:p>
          <a:p>
            <a:endParaRPr lang="pt-BR" sz="2400" dirty="0" smtClean="0">
              <a:solidFill>
                <a:srgbClr val="222222"/>
              </a:solidFill>
            </a:endParaRPr>
          </a:p>
          <a:p>
            <a:r>
              <a:rPr lang="pt-BR" sz="2400" dirty="0">
                <a:solidFill>
                  <a:srgbClr val="222222"/>
                </a:solidFill>
              </a:rPr>
              <a:t>• </a:t>
            </a:r>
            <a:r>
              <a:rPr lang="pt-BR" sz="2400" dirty="0" smtClean="0">
                <a:solidFill>
                  <a:srgbClr val="222222"/>
                </a:solidFill>
              </a:rPr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Simpático é </a:t>
            </a:r>
            <a:r>
              <a:rPr lang="pt-BR" sz="2400" dirty="0" err="1" smtClean="0">
                <a:solidFill>
                  <a:srgbClr val="0070C0"/>
                </a:solidFill>
              </a:rPr>
              <a:t>catabólico</a:t>
            </a:r>
            <a:r>
              <a:rPr lang="pt-BR" sz="2400" dirty="0" smtClean="0">
                <a:solidFill>
                  <a:srgbClr val="222222"/>
                </a:solidFill>
              </a:rPr>
              <a:t>, ativa as expostas de </a:t>
            </a:r>
            <a:r>
              <a:rPr lang="pt-BR" sz="2400" dirty="0" smtClean="0">
                <a:solidFill>
                  <a:srgbClr val="0070C0"/>
                </a:solidFill>
              </a:rPr>
              <a:t>luta e fuga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 smtClean="0">
              <a:solidFill>
                <a:srgbClr val="222222"/>
              </a:solidFill>
            </a:endParaRPr>
          </a:p>
          <a:p>
            <a:r>
              <a:rPr lang="pt-BR" sz="2400" dirty="0">
                <a:solidFill>
                  <a:srgbClr val="222222"/>
                </a:solidFill>
              </a:rPr>
              <a:t>• O </a:t>
            </a:r>
            <a:r>
              <a:rPr lang="pt-BR" sz="2400" dirty="0" smtClean="0">
                <a:solidFill>
                  <a:srgbClr val="222222"/>
                </a:solidFill>
              </a:rPr>
              <a:t>S.N. </a:t>
            </a:r>
            <a:r>
              <a:rPr lang="pt-BR" sz="2400" dirty="0" smtClean="0">
                <a:solidFill>
                  <a:srgbClr val="0070C0"/>
                </a:solidFill>
              </a:rPr>
              <a:t>Parassimpático é anabólico</a:t>
            </a:r>
            <a:r>
              <a:rPr lang="pt-BR" sz="2400" dirty="0" smtClean="0">
                <a:solidFill>
                  <a:srgbClr val="222222"/>
                </a:solidFill>
              </a:rPr>
              <a:t>, conserva e </a:t>
            </a:r>
            <a:r>
              <a:rPr lang="pt-BR" sz="2400" dirty="0" smtClean="0">
                <a:solidFill>
                  <a:srgbClr val="0070C0"/>
                </a:solidFill>
              </a:rPr>
              <a:t>restaura</a:t>
            </a:r>
            <a:r>
              <a:rPr lang="pt-BR" sz="2400" dirty="0" smtClean="0">
                <a:solidFill>
                  <a:srgbClr val="222222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39344" y="0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1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846" y="1022646"/>
            <a:ext cx="11699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S.N.A e neurotransmissores: </a:t>
            </a:r>
            <a:endParaRPr lang="pt-BR" sz="2400" b="1" u="sng" dirty="0" smtClean="0">
              <a:solidFill>
                <a:srgbClr val="FF0000"/>
              </a:solidFill>
            </a:endParaRPr>
          </a:p>
          <a:p>
            <a:endParaRPr lang="pt-BR" sz="2400" b="1" u="sng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222222"/>
                </a:solidFill>
              </a:rPr>
              <a:t>Acetilcolina:</a:t>
            </a:r>
            <a:r>
              <a:rPr lang="pt-BR" sz="2400" dirty="0">
                <a:solidFill>
                  <a:srgbClr val="222222"/>
                </a:solidFill>
              </a:rPr>
              <a:t> as </a:t>
            </a:r>
            <a:r>
              <a:rPr lang="pt-BR" sz="2400" dirty="0">
                <a:solidFill>
                  <a:srgbClr val="0070C0"/>
                </a:solidFill>
              </a:rPr>
              <a:t>fibras colinérgicas secretam acetilcolina </a:t>
            </a:r>
            <a:r>
              <a:rPr lang="pt-BR" sz="2400" dirty="0">
                <a:solidFill>
                  <a:srgbClr val="222222"/>
                </a:solidFill>
              </a:rPr>
              <a:t>e incluem todas as fibras </a:t>
            </a:r>
            <a:r>
              <a:rPr lang="pt-BR" sz="2400" dirty="0" err="1">
                <a:solidFill>
                  <a:srgbClr val="222222"/>
                </a:solidFill>
              </a:rPr>
              <a:t>pré</a:t>
            </a:r>
            <a:r>
              <a:rPr lang="pt-BR" sz="2400" dirty="0">
                <a:solidFill>
                  <a:srgbClr val="222222"/>
                </a:solidFill>
              </a:rPr>
              <a:t>-ganglionares e fibras parassimpáticas pós-ganglionares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222222"/>
                </a:solidFill>
              </a:rPr>
              <a:t>Norepinefrina</a:t>
            </a:r>
            <a:r>
              <a:rPr lang="pt-BR" sz="2400" b="1" dirty="0">
                <a:solidFill>
                  <a:srgbClr val="222222"/>
                </a:solidFill>
              </a:rPr>
              <a:t> :</a:t>
            </a:r>
            <a:r>
              <a:rPr lang="pt-BR" sz="2400" dirty="0">
                <a:solidFill>
                  <a:srgbClr val="222222"/>
                </a:solidFill>
              </a:rPr>
              <a:t> as </a:t>
            </a:r>
            <a:r>
              <a:rPr lang="pt-BR" sz="2400" dirty="0">
                <a:solidFill>
                  <a:srgbClr val="0070C0"/>
                </a:solidFill>
              </a:rPr>
              <a:t>fibras adrenérgicas secretam </a:t>
            </a:r>
            <a:r>
              <a:rPr lang="pt-BR" sz="2400" dirty="0" err="1">
                <a:solidFill>
                  <a:srgbClr val="0070C0"/>
                </a:solidFill>
              </a:rPr>
              <a:t>norepinefrina</a:t>
            </a:r>
            <a:r>
              <a:rPr lang="pt-BR" sz="2400" dirty="0">
                <a:solidFill>
                  <a:srgbClr val="222222"/>
                </a:solidFill>
              </a:rPr>
              <a:t> e incluem a maioria das fibras pós-ganglionares </a:t>
            </a:r>
            <a:r>
              <a:rPr lang="pt-BR" sz="2400" dirty="0" smtClean="0">
                <a:solidFill>
                  <a:srgbClr val="222222"/>
                </a:solidFill>
              </a:rPr>
              <a:t>simpáticas</a:t>
            </a:r>
            <a:r>
              <a:rPr lang="pt-BR" sz="2400" dirty="0">
                <a:solidFill>
                  <a:srgbClr val="222222"/>
                </a:solidFill>
              </a:rPr>
              <a:t>;</a:t>
            </a:r>
            <a:endParaRPr lang="pt-BR" sz="2400" dirty="0" smtClean="0">
              <a:solidFill>
                <a:srgbClr val="222222"/>
              </a:solidFill>
            </a:endParaRPr>
          </a:p>
          <a:p>
            <a:endParaRPr lang="pt-BR" sz="2400" dirty="0">
              <a:solidFill>
                <a:srgbClr val="22222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222222"/>
                </a:solidFill>
              </a:rPr>
              <a:t> Existem </a:t>
            </a:r>
            <a:r>
              <a:rPr lang="pt-BR" sz="2400" dirty="0">
                <a:solidFill>
                  <a:srgbClr val="0070C0"/>
                </a:solidFill>
              </a:rPr>
              <a:t>diferentes tipos de receptores </a:t>
            </a:r>
            <a:r>
              <a:rPr lang="pt-BR" sz="2400" dirty="0">
                <a:solidFill>
                  <a:srgbClr val="222222"/>
                </a:solidFill>
              </a:rPr>
              <a:t>adrenérgicos e colinérgicos que </a:t>
            </a:r>
            <a:r>
              <a:rPr lang="pt-BR" sz="2400" dirty="0">
                <a:solidFill>
                  <a:srgbClr val="0070C0"/>
                </a:solidFill>
              </a:rPr>
              <a:t>variam</a:t>
            </a:r>
            <a:r>
              <a:rPr lang="pt-BR" sz="2400" dirty="0">
                <a:solidFill>
                  <a:srgbClr val="222222"/>
                </a:solidFill>
              </a:rPr>
              <a:t> de acordo com a </a:t>
            </a:r>
            <a:r>
              <a:rPr lang="pt-BR" sz="2400" dirty="0">
                <a:solidFill>
                  <a:srgbClr val="0070C0"/>
                </a:solidFill>
              </a:rPr>
              <a:t>localização</a:t>
            </a:r>
            <a:r>
              <a:rPr lang="pt-BR" sz="2400" dirty="0">
                <a:solidFill>
                  <a:srgbClr val="222222"/>
                </a:solidFill>
              </a:rPr>
              <a:t> destes.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39344" y="0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0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064" y="995120"/>
            <a:ext cx="115182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S.N.A. age no </a:t>
            </a:r>
            <a:r>
              <a:rPr lang="pt-BR" sz="2400" dirty="0" smtClean="0">
                <a:solidFill>
                  <a:srgbClr val="0070C0"/>
                </a:solidFill>
              </a:rPr>
              <a:t>aumento da frequência cardíaca</a:t>
            </a:r>
            <a:r>
              <a:rPr lang="pt-BR" sz="2400" dirty="0" smtClean="0"/>
              <a:t>, (</a:t>
            </a:r>
            <a:r>
              <a:rPr lang="pt-BR" sz="2400" dirty="0" err="1" smtClean="0"/>
              <a:t>Ex</a:t>
            </a:r>
            <a:r>
              <a:rPr lang="pt-BR" sz="2400" dirty="0" smtClean="0"/>
              <a:t>: quando </a:t>
            </a:r>
            <a:r>
              <a:rPr lang="pt-BR" sz="2400" dirty="0"/>
              <a:t>se depara com um predador, o corpo aumenta a frequência cardíaca e a respiração, </a:t>
            </a:r>
            <a:r>
              <a:rPr lang="pt-BR" sz="2400" dirty="0">
                <a:solidFill>
                  <a:srgbClr val="0070C0"/>
                </a:solidFill>
              </a:rPr>
              <a:t>reduz </a:t>
            </a:r>
            <a:r>
              <a:rPr lang="pt-BR" sz="2400" dirty="0" smtClean="0">
                <a:solidFill>
                  <a:srgbClr val="0070C0"/>
                </a:solidFill>
              </a:rPr>
              <a:t>secreções </a:t>
            </a:r>
            <a:r>
              <a:rPr lang="pt-BR" sz="2400" dirty="0">
                <a:solidFill>
                  <a:srgbClr val="0070C0"/>
                </a:solidFill>
              </a:rPr>
              <a:t>digestivas</a:t>
            </a:r>
            <a:r>
              <a:rPr lang="pt-BR" sz="2400" dirty="0"/>
              <a:t>, </a:t>
            </a:r>
            <a:r>
              <a:rPr lang="pt-BR" sz="2400" dirty="0" smtClean="0"/>
              <a:t>desvia </a:t>
            </a:r>
            <a:r>
              <a:rPr lang="pt-BR" sz="2400" dirty="0"/>
              <a:t>o sangue para os músculos esqueléticos, </a:t>
            </a:r>
            <a:r>
              <a:rPr lang="pt-BR" sz="2400" dirty="0" smtClean="0"/>
              <a:t>permite que </a:t>
            </a:r>
            <a:r>
              <a:rPr lang="pt-BR" sz="2400" dirty="0"/>
              <a:t>o corpo </a:t>
            </a:r>
            <a:r>
              <a:rPr lang="pt-BR" sz="2400" dirty="0">
                <a:solidFill>
                  <a:srgbClr val="0070C0"/>
                </a:solidFill>
              </a:rPr>
              <a:t>combata</a:t>
            </a:r>
            <a:r>
              <a:rPr lang="pt-BR" sz="2400" dirty="0"/>
              <a:t> fisicamente o </a:t>
            </a:r>
            <a:r>
              <a:rPr lang="pt-BR" sz="2400" dirty="0" smtClean="0">
                <a:solidFill>
                  <a:srgbClr val="0070C0"/>
                </a:solidFill>
              </a:rPr>
              <a:t>desafio</a:t>
            </a:r>
            <a:r>
              <a:rPr lang="pt-BR" sz="2400" dirty="0" smtClean="0"/>
              <a:t>);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• Ocorre o </a:t>
            </a:r>
            <a:r>
              <a:rPr lang="pt-BR" sz="2400" dirty="0" smtClean="0">
                <a:solidFill>
                  <a:srgbClr val="0070C0"/>
                </a:solidFill>
              </a:rPr>
              <a:t>arrepio</a:t>
            </a:r>
            <a:r>
              <a:rPr lang="pt-BR" sz="2400" dirty="0" smtClean="0"/>
              <a:t>/eriçamento </a:t>
            </a:r>
            <a:r>
              <a:rPr lang="pt-BR" sz="2400" dirty="0"/>
              <a:t>dos pelos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conserva o calor </a:t>
            </a:r>
            <a:r>
              <a:rPr lang="pt-BR" sz="2400" dirty="0" smtClean="0"/>
              <a:t>corporal), denominado </a:t>
            </a:r>
            <a:r>
              <a:rPr lang="pt-BR" sz="2400" dirty="0" smtClean="0">
                <a:solidFill>
                  <a:srgbClr val="0070C0"/>
                </a:solidFill>
              </a:rPr>
              <a:t>pilo ereção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O </a:t>
            </a:r>
            <a:r>
              <a:rPr lang="pt-BR" sz="2400" dirty="0" smtClean="0"/>
              <a:t>S.N.A. </a:t>
            </a:r>
            <a:r>
              <a:rPr lang="pt-BR" sz="2400" dirty="0" smtClean="0">
                <a:solidFill>
                  <a:srgbClr val="0070C0"/>
                </a:solidFill>
              </a:rPr>
              <a:t>Simpático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atua na fuga </a:t>
            </a:r>
            <a:r>
              <a:rPr lang="pt-BR" sz="2400" dirty="0" smtClean="0"/>
              <a:t>e quando a situação se acalma, o S.N</a:t>
            </a:r>
            <a:r>
              <a:rPr lang="pt-BR" sz="2400" dirty="0" smtClean="0">
                <a:solidFill>
                  <a:srgbClr val="0070C0"/>
                </a:solidFill>
              </a:rPr>
              <a:t>. Parassimpático restaura o corpo</a:t>
            </a:r>
            <a:r>
              <a:rPr lang="pt-BR" sz="2400" dirty="0" smtClean="0"/>
              <a:t> para o funcionamento normal, </a:t>
            </a:r>
            <a:r>
              <a:rPr lang="pt-BR" sz="2400" dirty="0" smtClean="0">
                <a:solidFill>
                  <a:srgbClr val="0070C0"/>
                </a:solidFill>
              </a:rPr>
              <a:t>retoma processos </a:t>
            </a:r>
            <a:r>
              <a:rPr lang="pt-BR" sz="2400" dirty="0" smtClean="0"/>
              <a:t>digestivos/excreção, reduz a pressão arterial e o ritmo cardíaco;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Esse controle </a:t>
            </a:r>
            <a:r>
              <a:rPr lang="pt-BR" sz="2400" dirty="0" smtClean="0">
                <a:solidFill>
                  <a:srgbClr val="0070C0"/>
                </a:solidFill>
              </a:rPr>
              <a:t>independente</a:t>
            </a:r>
            <a:r>
              <a:rPr lang="pt-BR" sz="2400" dirty="0" smtClean="0"/>
              <a:t> do ambiente </a:t>
            </a:r>
            <a:r>
              <a:rPr lang="pt-BR" sz="2400" dirty="0" smtClean="0">
                <a:solidFill>
                  <a:srgbClr val="0070C0"/>
                </a:solidFill>
              </a:rPr>
              <a:t>externo</a:t>
            </a:r>
            <a:r>
              <a:rPr lang="pt-BR" sz="2400" dirty="0" smtClean="0"/>
              <a:t>, está </a:t>
            </a:r>
            <a:r>
              <a:rPr lang="pt-BR" sz="2400" dirty="0" smtClean="0">
                <a:solidFill>
                  <a:srgbClr val="0070C0"/>
                </a:solidFill>
              </a:rPr>
              <a:t>sujeito a mudança</a:t>
            </a:r>
            <a:r>
              <a:rPr lang="pt-BR" sz="2400" dirty="0" smtClean="0"/>
              <a:t>, interagem com </a:t>
            </a:r>
            <a:r>
              <a:rPr lang="pt-BR" sz="2400" dirty="0" smtClean="0">
                <a:solidFill>
                  <a:srgbClr val="0070C0"/>
                </a:solidFill>
              </a:rPr>
              <a:t>sistema endócrino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monitorando</a:t>
            </a:r>
            <a:r>
              <a:rPr lang="pt-BR" sz="2400" dirty="0" smtClean="0"/>
              <a:t> o ambiente interno/externo (</a:t>
            </a:r>
            <a:r>
              <a:rPr lang="pt-BR" sz="2400" dirty="0" smtClean="0">
                <a:solidFill>
                  <a:srgbClr val="0070C0"/>
                </a:solidFill>
              </a:rPr>
              <a:t>homeostasia</a:t>
            </a:r>
            <a:r>
              <a:rPr lang="pt-BR" sz="2400" dirty="0" smtClean="0"/>
              <a:t>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39344" y="0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3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696" y="1182690"/>
            <a:ext cx="117923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FF0000"/>
                </a:solidFill>
              </a:rPr>
              <a:t>Características </a:t>
            </a:r>
            <a:r>
              <a:rPr lang="pt-BR" sz="2400" b="1" u="sng" dirty="0" smtClean="0">
                <a:solidFill>
                  <a:srgbClr val="FF0000"/>
                </a:solidFill>
              </a:rPr>
              <a:t>funcionais e ação de drogas</a:t>
            </a:r>
          </a:p>
          <a:p>
            <a:endParaRPr lang="pt-BR" b="1" u="sng" dirty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Glândulas </a:t>
            </a:r>
            <a:r>
              <a:rPr lang="pt-BR" sz="2400" dirty="0" smtClean="0">
                <a:solidFill>
                  <a:srgbClr val="0070C0"/>
                </a:solidFill>
              </a:rPr>
              <a:t>salivares</a:t>
            </a:r>
            <a:r>
              <a:rPr lang="pt-BR" sz="2400" dirty="0" smtClean="0">
                <a:solidFill>
                  <a:srgbClr val="202122"/>
                </a:solidFill>
              </a:rPr>
              <a:t>, coração pulmão </a:t>
            </a:r>
            <a:r>
              <a:rPr lang="pt-BR" sz="2400" dirty="0" smtClean="0">
                <a:solidFill>
                  <a:srgbClr val="0070C0"/>
                </a:solidFill>
              </a:rPr>
              <a:t>vísceras</a:t>
            </a:r>
            <a:r>
              <a:rPr lang="pt-BR" sz="2400" dirty="0" smtClean="0">
                <a:solidFill>
                  <a:srgbClr val="202122"/>
                </a:solidFill>
              </a:rPr>
              <a:t> abdominais/pélvicas e olhos, são </a:t>
            </a:r>
            <a:r>
              <a:rPr lang="pt-BR" sz="2400" dirty="0" smtClean="0">
                <a:solidFill>
                  <a:srgbClr val="0070C0"/>
                </a:solidFill>
              </a:rPr>
              <a:t>duplamente inervados </a:t>
            </a:r>
            <a:r>
              <a:rPr lang="pt-BR" sz="2400" dirty="0" smtClean="0">
                <a:solidFill>
                  <a:srgbClr val="202122"/>
                </a:solidFill>
              </a:rPr>
              <a:t>pelos sistemas nervoso </a:t>
            </a:r>
            <a:r>
              <a:rPr lang="pt-BR" sz="2400" dirty="0" smtClean="0">
                <a:solidFill>
                  <a:srgbClr val="0070C0"/>
                </a:solidFill>
              </a:rPr>
              <a:t>simpático e parassimpático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Glândulas </a:t>
            </a:r>
            <a:r>
              <a:rPr lang="pt-BR" sz="2400" dirty="0" smtClean="0">
                <a:solidFill>
                  <a:srgbClr val="0070C0"/>
                </a:solidFill>
              </a:rPr>
              <a:t>sudoríparas</a:t>
            </a:r>
            <a:r>
              <a:rPr lang="pt-BR" sz="2400" dirty="0" smtClean="0">
                <a:solidFill>
                  <a:srgbClr val="202122"/>
                </a:solidFill>
              </a:rPr>
              <a:t>, medula suprarrenal, </a:t>
            </a:r>
            <a:r>
              <a:rPr lang="pt-BR" sz="2400" dirty="0" smtClean="0">
                <a:solidFill>
                  <a:srgbClr val="0070C0"/>
                </a:solidFill>
              </a:rPr>
              <a:t>músculos pilo-eretores </a:t>
            </a:r>
            <a:r>
              <a:rPr lang="pt-BR" sz="2400" dirty="0" smtClean="0">
                <a:solidFill>
                  <a:srgbClr val="202122"/>
                </a:solidFill>
              </a:rPr>
              <a:t>e muitos vasos sanguíneos são inervados </a:t>
            </a:r>
            <a:r>
              <a:rPr lang="pt-BR" sz="2400" dirty="0" smtClean="0">
                <a:solidFill>
                  <a:srgbClr val="0070C0"/>
                </a:solidFill>
              </a:rPr>
              <a:t>apenas pelo sistema simpático</a:t>
            </a:r>
            <a:r>
              <a:rPr lang="pt-BR" sz="2400" dirty="0" smtClean="0">
                <a:solidFill>
                  <a:srgbClr val="202122"/>
                </a:solidFill>
              </a:rPr>
              <a:t>; 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É </a:t>
            </a:r>
            <a:r>
              <a:rPr lang="pt-BR" sz="2400" dirty="0" smtClean="0">
                <a:solidFill>
                  <a:srgbClr val="0070C0"/>
                </a:solidFill>
              </a:rPr>
              <a:t>essencial </a:t>
            </a:r>
            <a:r>
              <a:rPr lang="pt-BR" sz="2400" dirty="0" smtClean="0">
                <a:solidFill>
                  <a:srgbClr val="202122"/>
                </a:solidFill>
              </a:rPr>
              <a:t>entender como uma </a:t>
            </a:r>
            <a:r>
              <a:rPr lang="pt-BR" sz="2400" dirty="0" smtClean="0">
                <a:solidFill>
                  <a:srgbClr val="0070C0"/>
                </a:solidFill>
              </a:rPr>
              <a:t>droga atua </a:t>
            </a:r>
            <a:r>
              <a:rPr lang="pt-BR" sz="2400" dirty="0" smtClean="0">
                <a:solidFill>
                  <a:srgbClr val="202122"/>
                </a:solidFill>
              </a:rPr>
              <a:t>sobre determinado órgão e cada divisão do S.N.A., se a </a:t>
            </a:r>
            <a:r>
              <a:rPr lang="pt-BR" sz="2400" dirty="0" smtClean="0">
                <a:solidFill>
                  <a:srgbClr val="0070C0"/>
                </a:solidFill>
              </a:rPr>
              <a:t>inervação </a:t>
            </a:r>
            <a:r>
              <a:rPr lang="pt-BR" sz="2400" dirty="0" smtClean="0">
                <a:solidFill>
                  <a:srgbClr val="202122"/>
                </a:solidFill>
              </a:rPr>
              <a:t>desse órgão é </a:t>
            </a:r>
            <a:r>
              <a:rPr lang="pt-BR" sz="2400" dirty="0" smtClean="0">
                <a:solidFill>
                  <a:srgbClr val="0070C0"/>
                </a:solidFill>
              </a:rPr>
              <a:t>dupla ou única</a:t>
            </a:r>
            <a:r>
              <a:rPr lang="pt-BR" sz="2400" dirty="0" smtClean="0">
                <a:solidFill>
                  <a:srgbClr val="202122"/>
                </a:solidFill>
              </a:rPr>
              <a:t>, se dupla, qual dos sistemas é </a:t>
            </a:r>
            <a:r>
              <a:rPr lang="pt-BR" sz="2400" dirty="0" smtClean="0">
                <a:solidFill>
                  <a:srgbClr val="0070C0"/>
                </a:solidFill>
              </a:rPr>
              <a:t>predominante </a:t>
            </a:r>
            <a:r>
              <a:rPr lang="pt-BR" sz="2400" dirty="0" smtClean="0">
                <a:solidFill>
                  <a:srgbClr val="202122"/>
                </a:solidFill>
              </a:rPr>
              <a:t>nesse órgão, já que pode exercer influência, podendo ser dominante na </a:t>
            </a:r>
            <a:r>
              <a:rPr lang="pt-BR" sz="2400" dirty="0" smtClean="0">
                <a:solidFill>
                  <a:srgbClr val="0070C0"/>
                </a:solidFill>
              </a:rPr>
              <a:t>inervação intrínseca </a:t>
            </a:r>
            <a:r>
              <a:rPr lang="pt-BR" sz="2400" dirty="0" smtClean="0">
                <a:solidFill>
                  <a:srgbClr val="202122"/>
                </a:solidFill>
              </a:rPr>
              <a:t>de diversos </a:t>
            </a:r>
            <a:r>
              <a:rPr lang="pt-BR" sz="2400" dirty="0" smtClean="0">
                <a:solidFill>
                  <a:srgbClr val="0070C0"/>
                </a:solidFill>
              </a:rPr>
              <a:t>tecidos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39344" y="0"/>
            <a:ext cx="847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4. ATUAÇÃO FISIOLÓGICA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2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888" y="829656"/>
            <a:ext cx="119034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0070C0"/>
                </a:solidFill>
              </a:rPr>
              <a:t>Neurônios </a:t>
            </a:r>
            <a:r>
              <a:rPr lang="pt-BR" sz="2400" dirty="0" err="1">
                <a:solidFill>
                  <a:srgbClr val="0070C0"/>
                </a:solidFill>
              </a:rPr>
              <a:t>pré</a:t>
            </a:r>
            <a:r>
              <a:rPr lang="pt-BR" sz="2400" dirty="0">
                <a:solidFill>
                  <a:srgbClr val="0070C0"/>
                </a:solidFill>
              </a:rPr>
              <a:t>-ganglionares </a:t>
            </a:r>
            <a:r>
              <a:rPr lang="pt-BR" sz="2400" dirty="0">
                <a:solidFill>
                  <a:srgbClr val="202122"/>
                </a:solidFill>
              </a:rPr>
              <a:t>do sistema </a:t>
            </a:r>
            <a:r>
              <a:rPr lang="pt-BR" sz="2400" dirty="0">
                <a:solidFill>
                  <a:srgbClr val="0070C0"/>
                </a:solidFill>
              </a:rPr>
              <a:t>simpático</a:t>
            </a:r>
            <a:r>
              <a:rPr lang="pt-BR" sz="2400" dirty="0">
                <a:solidFill>
                  <a:srgbClr val="202122"/>
                </a:solidFill>
              </a:rPr>
              <a:t> emergem dos segmentos </a:t>
            </a:r>
            <a:r>
              <a:rPr lang="pt-BR" sz="2400" dirty="0" err="1">
                <a:solidFill>
                  <a:srgbClr val="0070C0"/>
                </a:solidFill>
              </a:rPr>
              <a:t>tóraco</a:t>
            </a:r>
            <a:r>
              <a:rPr lang="pt-BR" sz="2400" dirty="0">
                <a:solidFill>
                  <a:srgbClr val="0070C0"/>
                </a:solidFill>
              </a:rPr>
              <a:t>-lombares</a:t>
            </a:r>
            <a:r>
              <a:rPr lang="pt-BR" sz="2400" dirty="0">
                <a:solidFill>
                  <a:srgbClr val="202122"/>
                </a:solidFill>
              </a:rPr>
              <a:t> (da região do peito e logo abaixo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Neurônios do </a:t>
            </a:r>
            <a:r>
              <a:rPr lang="pt-BR" sz="2400" dirty="0">
                <a:solidFill>
                  <a:srgbClr val="0070C0"/>
                </a:solidFill>
              </a:rPr>
              <a:t>sistema parassimpático </a:t>
            </a:r>
            <a:r>
              <a:rPr lang="pt-BR" sz="2400" dirty="0">
                <a:solidFill>
                  <a:srgbClr val="202122"/>
                </a:solidFill>
              </a:rPr>
              <a:t>emergem dos </a:t>
            </a:r>
            <a:r>
              <a:rPr lang="pt-BR" sz="2400" dirty="0">
                <a:solidFill>
                  <a:srgbClr val="0070C0"/>
                </a:solidFill>
              </a:rPr>
              <a:t>segmentos </a:t>
            </a:r>
            <a:r>
              <a:rPr lang="pt-BR" sz="2400" dirty="0" err="1">
                <a:solidFill>
                  <a:srgbClr val="0070C0"/>
                </a:solidFill>
              </a:rPr>
              <a:t>céfalo</a:t>
            </a:r>
            <a:r>
              <a:rPr lang="pt-BR" sz="2400" dirty="0">
                <a:solidFill>
                  <a:srgbClr val="0070C0"/>
                </a:solidFill>
              </a:rPr>
              <a:t>-sacrais </a:t>
            </a:r>
            <a:r>
              <a:rPr lang="pt-BR" sz="2400" dirty="0">
                <a:solidFill>
                  <a:srgbClr val="202122"/>
                </a:solidFill>
              </a:rPr>
              <a:t>(da região da cabeça e logo acima dos glúteos</a:t>
            </a:r>
            <a:r>
              <a:rPr lang="pt-BR" sz="2400" dirty="0" smtClean="0">
                <a:solidFill>
                  <a:srgbClr val="202122"/>
                </a:solidFill>
              </a:rPr>
              <a:t>);</a:t>
            </a:r>
          </a:p>
          <a:p>
            <a:endParaRPr lang="pt-BR" sz="2400" dirty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Uma importante característica da </a:t>
            </a:r>
            <a:r>
              <a:rPr lang="pt-BR" sz="2400" dirty="0">
                <a:solidFill>
                  <a:srgbClr val="0070C0"/>
                </a:solidFill>
              </a:rPr>
              <a:t>inervação dos músculos pelo sistema nervoso autônomo </a:t>
            </a:r>
            <a:r>
              <a:rPr lang="pt-BR" sz="2400" dirty="0">
                <a:solidFill>
                  <a:srgbClr val="202122"/>
                </a:solidFill>
              </a:rPr>
              <a:t>é que </a:t>
            </a:r>
            <a:r>
              <a:rPr lang="pt-BR" sz="2400" dirty="0" smtClean="0">
                <a:solidFill>
                  <a:srgbClr val="202122"/>
                </a:solidFill>
              </a:rPr>
              <a:t>contrário </a:t>
            </a:r>
            <a:r>
              <a:rPr lang="pt-BR" sz="2400" dirty="0">
                <a:solidFill>
                  <a:srgbClr val="202122"/>
                </a:solidFill>
              </a:rPr>
              <a:t>da inervação somática, que apresenta regiões </a:t>
            </a:r>
            <a:r>
              <a:rPr lang="pt-BR" sz="2400" dirty="0" err="1">
                <a:solidFill>
                  <a:srgbClr val="202122"/>
                </a:solidFill>
              </a:rPr>
              <a:t>pré</a:t>
            </a:r>
            <a:r>
              <a:rPr lang="pt-BR" sz="2400" dirty="0">
                <a:solidFill>
                  <a:srgbClr val="202122"/>
                </a:solidFill>
              </a:rPr>
              <a:t> e pós sinápticas especializadas - suas terminações nervosas </a:t>
            </a:r>
            <a:r>
              <a:rPr lang="pt-BR" sz="2400" dirty="0">
                <a:solidFill>
                  <a:srgbClr val="0070C0"/>
                </a:solidFill>
              </a:rPr>
              <a:t>apresentam </a:t>
            </a:r>
            <a:r>
              <a:rPr lang="pt-BR" sz="2400" dirty="0" err="1">
                <a:solidFill>
                  <a:srgbClr val="0070C0"/>
                </a:solidFill>
              </a:rPr>
              <a:t>varicosidades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>
                <a:solidFill>
                  <a:srgbClr val="202122"/>
                </a:solidFill>
              </a:rPr>
              <a:t>onde o </a:t>
            </a:r>
            <a:r>
              <a:rPr lang="pt-BR" sz="2400" dirty="0">
                <a:solidFill>
                  <a:srgbClr val="0070C0"/>
                </a:solidFill>
              </a:rPr>
              <a:t>neurotransmissor </a:t>
            </a:r>
            <a:r>
              <a:rPr lang="pt-BR" sz="2400" dirty="0">
                <a:solidFill>
                  <a:srgbClr val="202122"/>
                </a:solidFill>
              </a:rPr>
              <a:t>vai se </a:t>
            </a:r>
            <a:r>
              <a:rPr lang="pt-BR" sz="2400" dirty="0">
                <a:solidFill>
                  <a:srgbClr val="0070C0"/>
                </a:solidFill>
              </a:rPr>
              <a:t>acumulando através de </a:t>
            </a:r>
            <a:r>
              <a:rPr lang="pt-BR" sz="2400" dirty="0" smtClean="0">
                <a:solidFill>
                  <a:srgbClr val="0070C0"/>
                </a:solidFill>
              </a:rPr>
              <a:t>vesículas</a:t>
            </a:r>
            <a:r>
              <a:rPr lang="pt-BR" sz="2400" dirty="0" smtClean="0">
                <a:solidFill>
                  <a:srgbClr val="202122"/>
                </a:solidFill>
              </a:rPr>
              <a:t>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A transmissão </a:t>
            </a:r>
            <a:r>
              <a:rPr lang="pt-BR" sz="2400" dirty="0">
                <a:solidFill>
                  <a:srgbClr val="202122"/>
                </a:solidFill>
              </a:rPr>
              <a:t>de </a:t>
            </a:r>
            <a:r>
              <a:rPr lang="pt-BR" sz="2400" dirty="0">
                <a:solidFill>
                  <a:srgbClr val="0070C0"/>
                </a:solidFill>
              </a:rPr>
              <a:t>sinais ocorre em vários pontos</a:t>
            </a:r>
            <a:r>
              <a:rPr lang="pt-BR" sz="2400" dirty="0">
                <a:solidFill>
                  <a:srgbClr val="202122"/>
                </a:solidFill>
              </a:rPr>
              <a:t>, através de </a:t>
            </a:r>
            <a:r>
              <a:rPr lang="pt-BR" sz="2400" dirty="0" smtClean="0">
                <a:solidFill>
                  <a:srgbClr val="0070C0"/>
                </a:solidFill>
              </a:rPr>
              <a:t>terminais </a:t>
            </a:r>
            <a:r>
              <a:rPr lang="pt-BR" sz="2400" dirty="0" err="1" smtClean="0">
                <a:solidFill>
                  <a:srgbClr val="0070C0"/>
                </a:solidFill>
              </a:rPr>
              <a:t>axonais</a:t>
            </a:r>
            <a:r>
              <a:rPr lang="pt-BR" sz="2400" dirty="0" smtClean="0">
                <a:solidFill>
                  <a:srgbClr val="202122"/>
                </a:solidFill>
              </a:rPr>
              <a:t>, </a:t>
            </a:r>
            <a:r>
              <a:rPr lang="pt-BR" sz="2400" dirty="0">
                <a:solidFill>
                  <a:srgbClr val="202122"/>
                </a:solidFill>
              </a:rPr>
              <a:t>e posteriormente se </a:t>
            </a:r>
            <a:r>
              <a:rPr lang="pt-BR" sz="2400" dirty="0">
                <a:solidFill>
                  <a:srgbClr val="0070C0"/>
                </a:solidFill>
              </a:rPr>
              <a:t>difunde no </a:t>
            </a:r>
            <a:r>
              <a:rPr lang="pt-BR" sz="2400" dirty="0" smtClean="0">
                <a:solidFill>
                  <a:srgbClr val="0070C0"/>
                </a:solidFill>
              </a:rPr>
              <a:t>tecido</a:t>
            </a:r>
            <a:r>
              <a:rPr lang="pt-BR" sz="2400" dirty="0" smtClean="0">
                <a:solidFill>
                  <a:srgbClr val="202122"/>
                </a:solidFill>
              </a:rPr>
              <a:t>;  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As </a:t>
            </a:r>
            <a:r>
              <a:rPr lang="pt-BR" sz="2400" dirty="0">
                <a:solidFill>
                  <a:srgbClr val="202122"/>
                </a:solidFill>
              </a:rPr>
              <a:t>fibras nervosas dos sistemas </a:t>
            </a:r>
            <a:r>
              <a:rPr lang="pt-BR" sz="2400" dirty="0">
                <a:solidFill>
                  <a:srgbClr val="0070C0"/>
                </a:solidFill>
              </a:rPr>
              <a:t>simpáticos e parassimpáticos </a:t>
            </a:r>
            <a:r>
              <a:rPr lang="pt-BR" sz="2400" dirty="0">
                <a:solidFill>
                  <a:srgbClr val="202122"/>
                </a:solidFill>
              </a:rPr>
              <a:t>secretam dois </a:t>
            </a:r>
            <a:r>
              <a:rPr lang="pt-BR" sz="2400" dirty="0">
                <a:solidFill>
                  <a:srgbClr val="0070C0"/>
                </a:solidFill>
              </a:rPr>
              <a:t>neurotransmissores </a:t>
            </a:r>
            <a:r>
              <a:rPr lang="pt-BR" sz="2400" dirty="0">
                <a:solidFill>
                  <a:srgbClr val="202122"/>
                </a:solidFill>
              </a:rPr>
              <a:t>principais</a:t>
            </a:r>
            <a:r>
              <a:rPr lang="pt-BR" sz="2400" dirty="0" smtClean="0">
                <a:solidFill>
                  <a:srgbClr val="202122"/>
                </a:solidFill>
              </a:rPr>
              <a:t>: </a:t>
            </a:r>
            <a:r>
              <a:rPr lang="pt-BR" sz="2400" dirty="0" smtClean="0">
                <a:solidFill>
                  <a:srgbClr val="0070C0"/>
                </a:solidFill>
              </a:rPr>
              <a:t>Noradrenalina/Adrenalina e Acetilcolina</a:t>
            </a:r>
            <a:r>
              <a:rPr lang="pt-BR" sz="2400" dirty="0" smtClean="0">
                <a:solidFill>
                  <a:srgbClr val="202122"/>
                </a:solidFill>
              </a:rPr>
              <a:t>.</a:t>
            </a:r>
            <a:endParaRPr lang="pt-BR" sz="2400" b="0" i="0" dirty="0">
              <a:solidFill>
                <a:srgbClr val="2021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05082" y="0"/>
            <a:ext cx="574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62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3240" y="1220267"/>
            <a:ext cx="11449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</a:rPr>
              <a:t>S.N.A. - Receptores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 smtClean="0">
                <a:solidFill>
                  <a:srgbClr val="202122"/>
                </a:solidFill>
              </a:rPr>
              <a:t>• Fibras </a:t>
            </a:r>
            <a:r>
              <a:rPr lang="pt-BR" sz="2400" dirty="0">
                <a:solidFill>
                  <a:srgbClr val="202122"/>
                </a:solidFill>
              </a:rPr>
              <a:t>que secretam noradrenalina </a:t>
            </a:r>
            <a:r>
              <a:rPr lang="pt-BR" sz="2400" dirty="0" smtClean="0">
                <a:solidFill>
                  <a:srgbClr val="202122"/>
                </a:solidFill>
              </a:rPr>
              <a:t>ativam receptores adrenérgicos;</a:t>
            </a:r>
          </a:p>
          <a:p>
            <a:endParaRPr lang="pt-BR" sz="2400" dirty="0" smtClean="0">
              <a:solidFill>
                <a:srgbClr val="202122"/>
              </a:solidFill>
            </a:endParaRPr>
          </a:p>
          <a:p>
            <a:r>
              <a:rPr lang="pt-BR" sz="2400" dirty="0">
                <a:solidFill>
                  <a:srgbClr val="202122"/>
                </a:solidFill>
              </a:rPr>
              <a:t>• </a:t>
            </a:r>
            <a:r>
              <a:rPr lang="pt-BR" sz="2400" dirty="0" smtClean="0">
                <a:solidFill>
                  <a:srgbClr val="202122"/>
                </a:solidFill>
              </a:rPr>
              <a:t>Fibras que secretam acetilcolina ativam receptores colinérgicos;</a:t>
            </a:r>
          </a:p>
          <a:p>
            <a:r>
              <a:rPr lang="pt-BR" sz="2400" dirty="0" smtClean="0">
                <a:solidFill>
                  <a:srgbClr val="202122"/>
                </a:solidFill>
              </a:rPr>
              <a:t> </a:t>
            </a:r>
          </a:p>
          <a:p>
            <a:r>
              <a:rPr lang="pt-BR" sz="2400" dirty="0">
                <a:solidFill>
                  <a:srgbClr val="202122"/>
                </a:solidFill>
              </a:rPr>
              <a:t>• Neurônios </a:t>
            </a:r>
            <a:r>
              <a:rPr lang="pt-BR" sz="2400" dirty="0" err="1" smtClean="0">
                <a:solidFill>
                  <a:srgbClr val="202122"/>
                </a:solidFill>
              </a:rPr>
              <a:t>pre</a:t>
            </a:r>
            <a:r>
              <a:rPr lang="pt-BR" sz="2400" dirty="0" smtClean="0">
                <a:solidFill>
                  <a:srgbClr val="202122"/>
                </a:solidFill>
              </a:rPr>
              <a:t>-ganglionares são colinérgicos e neurônios pós-ganglionares simpáticos são colinérgicos (</a:t>
            </a:r>
            <a:r>
              <a:rPr lang="pt-BR" sz="2400" dirty="0" err="1" smtClean="0">
                <a:solidFill>
                  <a:srgbClr val="202122"/>
                </a:solidFill>
              </a:rPr>
              <a:t>Ex</a:t>
            </a:r>
            <a:r>
              <a:rPr lang="pt-BR" sz="2400" dirty="0" smtClean="0">
                <a:solidFill>
                  <a:srgbClr val="202122"/>
                </a:solidFill>
              </a:rPr>
              <a:t>: neurônios que enervam vasos que irrigam tecido muscular).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05082" y="0"/>
            <a:ext cx="574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2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3500" y="1037907"/>
            <a:ext cx="11744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222222"/>
                </a:solidFill>
              </a:rPr>
              <a:t>• O S.N.A. </a:t>
            </a:r>
            <a:r>
              <a:rPr lang="pt-BR" sz="2400" dirty="0">
                <a:solidFill>
                  <a:srgbClr val="0070C0"/>
                </a:solidFill>
              </a:rPr>
              <a:t>recebe informações </a:t>
            </a:r>
            <a:r>
              <a:rPr lang="pt-BR" sz="2400" dirty="0">
                <a:solidFill>
                  <a:srgbClr val="222222"/>
                </a:solidFill>
              </a:rPr>
              <a:t>de partes do </a:t>
            </a:r>
            <a:r>
              <a:rPr lang="pt-BR" sz="2400" dirty="0" smtClean="0">
                <a:solidFill>
                  <a:srgbClr val="222222"/>
                </a:solidFill>
              </a:rPr>
              <a:t>S.N.C. </a:t>
            </a:r>
            <a:r>
              <a:rPr lang="pt-BR" sz="2400" dirty="0">
                <a:solidFill>
                  <a:srgbClr val="222222"/>
                </a:solidFill>
              </a:rPr>
              <a:t>(hipotálamo, núcleos do trato solitário, formação reticular, tonsilas, hipocampo e córtex olfatório), </a:t>
            </a:r>
            <a:r>
              <a:rPr lang="pt-BR" sz="2400" dirty="0" smtClean="0">
                <a:solidFill>
                  <a:srgbClr val="0070C0"/>
                </a:solidFill>
              </a:rPr>
              <a:t>processa </a:t>
            </a:r>
            <a:r>
              <a:rPr lang="pt-BR" sz="2400" dirty="0">
                <a:solidFill>
                  <a:srgbClr val="0070C0"/>
                </a:solidFill>
              </a:rPr>
              <a:t>e integra estímulos </a:t>
            </a:r>
            <a:r>
              <a:rPr lang="pt-BR" sz="2400" dirty="0">
                <a:solidFill>
                  <a:srgbClr val="222222"/>
                </a:solidFill>
              </a:rPr>
              <a:t>do corpo e do ambiente </a:t>
            </a:r>
            <a:r>
              <a:rPr lang="pt-BR" sz="2400" dirty="0" smtClean="0">
                <a:solidFill>
                  <a:srgbClr val="0070C0"/>
                </a:solidFill>
              </a:rPr>
              <a:t>externo</a:t>
            </a:r>
            <a:r>
              <a:rPr lang="pt-BR" sz="2400" dirty="0" smtClean="0">
                <a:solidFill>
                  <a:srgbClr val="222222"/>
                </a:solidFill>
              </a:rPr>
              <a:t>;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r>
              <a:rPr lang="pt-BR" sz="2400" dirty="0">
                <a:solidFill>
                  <a:srgbClr val="222222"/>
                </a:solidFill>
              </a:rPr>
              <a:t>• Os sistemas </a:t>
            </a:r>
            <a:r>
              <a:rPr lang="pt-BR" sz="2400" dirty="0">
                <a:solidFill>
                  <a:srgbClr val="0070C0"/>
                </a:solidFill>
              </a:rPr>
              <a:t>simpático e parassimpático </a:t>
            </a:r>
            <a:r>
              <a:rPr lang="pt-BR" sz="2400" dirty="0">
                <a:solidFill>
                  <a:srgbClr val="222222"/>
                </a:solidFill>
              </a:rPr>
              <a:t>consistem, cada um, em </a:t>
            </a:r>
            <a:r>
              <a:rPr lang="pt-BR" sz="2400" dirty="0">
                <a:solidFill>
                  <a:srgbClr val="0070C0"/>
                </a:solidFill>
              </a:rPr>
              <a:t>2 conjuntos de corpos neuronais</a:t>
            </a:r>
            <a:r>
              <a:rPr lang="pt-BR" sz="2400" dirty="0" smtClean="0">
                <a:solidFill>
                  <a:srgbClr val="222222"/>
                </a:solidFill>
              </a:rPr>
              <a:t>:</a:t>
            </a:r>
          </a:p>
          <a:p>
            <a:endParaRPr lang="pt-BR" sz="2400" dirty="0">
              <a:solidFill>
                <a:srgbClr val="222222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- </a:t>
            </a:r>
            <a:r>
              <a:rPr lang="pt-BR" sz="2400" dirty="0" err="1" smtClean="0">
                <a:solidFill>
                  <a:srgbClr val="0070C0"/>
                </a:solidFill>
              </a:rPr>
              <a:t>Pré</a:t>
            </a:r>
            <a:r>
              <a:rPr lang="pt-BR" sz="2400" dirty="0" smtClean="0">
                <a:solidFill>
                  <a:srgbClr val="0070C0"/>
                </a:solidFill>
              </a:rPr>
              <a:t>-ganglionar</a:t>
            </a:r>
            <a:r>
              <a:rPr lang="pt-BR" sz="2400" dirty="0">
                <a:solidFill>
                  <a:srgbClr val="222222"/>
                </a:solidFill>
              </a:rPr>
              <a:t>: </a:t>
            </a:r>
            <a:r>
              <a:rPr lang="pt-BR" sz="2400" dirty="0" smtClean="0">
                <a:solidFill>
                  <a:srgbClr val="222222"/>
                </a:solidFill>
              </a:rPr>
              <a:t>situado </a:t>
            </a:r>
            <a:r>
              <a:rPr lang="pt-BR" sz="2400" dirty="0">
                <a:solidFill>
                  <a:srgbClr val="222222"/>
                </a:solidFill>
              </a:rPr>
              <a:t>no SNC </a:t>
            </a:r>
            <a:r>
              <a:rPr lang="pt-BR" sz="2400" dirty="0" smtClean="0">
                <a:solidFill>
                  <a:srgbClr val="222222"/>
                </a:solidFill>
              </a:rPr>
              <a:t>possui conexões </a:t>
            </a:r>
            <a:r>
              <a:rPr lang="pt-BR" sz="2400" dirty="0">
                <a:solidFill>
                  <a:srgbClr val="222222"/>
                </a:solidFill>
              </a:rPr>
              <a:t>com </a:t>
            </a:r>
            <a:r>
              <a:rPr lang="pt-BR" sz="2400" dirty="0" smtClean="0">
                <a:solidFill>
                  <a:srgbClr val="222222"/>
                </a:solidFill>
              </a:rPr>
              <a:t>outro </a:t>
            </a:r>
            <a:r>
              <a:rPr lang="pt-BR" sz="2400" dirty="0">
                <a:solidFill>
                  <a:srgbClr val="222222"/>
                </a:solidFill>
              </a:rPr>
              <a:t>conjunto situado nos gânglios fora do SNC.</a:t>
            </a:r>
          </a:p>
          <a:p>
            <a:r>
              <a:rPr lang="pt-BR" sz="2400" dirty="0" smtClean="0">
                <a:solidFill>
                  <a:srgbClr val="222222"/>
                </a:solidFill>
              </a:rPr>
              <a:t>- </a:t>
            </a:r>
            <a:r>
              <a:rPr lang="pt-BR" sz="2400" dirty="0" smtClean="0">
                <a:solidFill>
                  <a:srgbClr val="0070C0"/>
                </a:solidFill>
              </a:rPr>
              <a:t>Pós-ganglionar</a:t>
            </a:r>
            <a:r>
              <a:rPr lang="pt-BR" sz="2400" dirty="0">
                <a:solidFill>
                  <a:srgbClr val="222222"/>
                </a:solidFill>
              </a:rPr>
              <a:t>: </a:t>
            </a:r>
            <a:r>
              <a:rPr lang="pt-BR" sz="2400" dirty="0" smtClean="0">
                <a:solidFill>
                  <a:srgbClr val="222222"/>
                </a:solidFill>
              </a:rPr>
              <a:t>tem </a:t>
            </a:r>
            <a:r>
              <a:rPr lang="pt-BR" sz="2400" dirty="0">
                <a:solidFill>
                  <a:srgbClr val="222222"/>
                </a:solidFill>
              </a:rPr>
              <a:t>fibras eferentes que vão dos gânglios aos órgãos efetores </a:t>
            </a:r>
            <a:r>
              <a:rPr lang="pt-BR" sz="2400" dirty="0" smtClean="0">
                <a:solidFill>
                  <a:srgbClr val="222222"/>
                </a:solidFill>
              </a:rPr>
              <a:t>do S.N.A. </a:t>
            </a:r>
            <a:endParaRPr lang="pt-BR" sz="2400" b="0" i="0" u="none" strike="noStrike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05082" y="0"/>
            <a:ext cx="574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9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231" y="830997"/>
            <a:ext cx="118631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solidFill>
                  <a:srgbClr val="FF0000"/>
                </a:solidFill>
              </a:rPr>
              <a:t>Divisão anatômica do S.N. Simpático e S.N. Parassimpático: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• O S.N. </a:t>
            </a:r>
            <a:r>
              <a:rPr lang="pt-BR" sz="2400" dirty="0" smtClean="0">
                <a:solidFill>
                  <a:srgbClr val="0070C0"/>
                </a:solidFill>
              </a:rPr>
              <a:t>simpático origina desde </a:t>
            </a:r>
            <a:r>
              <a:rPr lang="pt-BR" sz="2400" dirty="0">
                <a:solidFill>
                  <a:srgbClr val="0070C0"/>
                </a:solidFill>
              </a:rPr>
              <a:t>T1 até L2 ou </a:t>
            </a:r>
            <a:r>
              <a:rPr lang="pt-BR" sz="2400" dirty="0" smtClean="0">
                <a:solidFill>
                  <a:srgbClr val="0070C0"/>
                </a:solidFill>
              </a:rPr>
              <a:t>L3 </a:t>
            </a:r>
            <a:r>
              <a:rPr lang="pt-BR" sz="2400" dirty="0" smtClean="0"/>
              <a:t>e sua principal </a:t>
            </a:r>
            <a:r>
              <a:rPr lang="pt-BR" sz="2400" dirty="0"/>
              <a:t>característica é a formação de </a:t>
            </a:r>
            <a:r>
              <a:rPr lang="pt-BR" sz="2400" dirty="0">
                <a:solidFill>
                  <a:srgbClr val="0070C0"/>
                </a:solidFill>
              </a:rPr>
              <a:t>gânglios </a:t>
            </a:r>
            <a:r>
              <a:rPr lang="pt-BR" sz="2400" dirty="0" err="1">
                <a:solidFill>
                  <a:srgbClr val="0070C0"/>
                </a:solidFill>
              </a:rPr>
              <a:t>paravertebrais</a:t>
            </a:r>
            <a:r>
              <a:rPr lang="pt-BR" sz="2400" dirty="0">
                <a:solidFill>
                  <a:srgbClr val="0070C0"/>
                </a:solidFill>
              </a:rPr>
              <a:t> e </a:t>
            </a:r>
            <a:r>
              <a:rPr lang="pt-BR" sz="2400" dirty="0" smtClean="0">
                <a:solidFill>
                  <a:srgbClr val="0070C0"/>
                </a:solidFill>
              </a:rPr>
              <a:t>pré-vertebrais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Desses </a:t>
            </a:r>
            <a:r>
              <a:rPr lang="pt-BR" sz="2400" dirty="0"/>
              <a:t>gânglios, onde se situam os corpos celulares dos neurônios, saem às </a:t>
            </a:r>
            <a:r>
              <a:rPr lang="pt-BR" sz="2400" dirty="0">
                <a:solidFill>
                  <a:srgbClr val="0070C0"/>
                </a:solidFill>
              </a:rPr>
              <a:t>fibras nervosas </a:t>
            </a:r>
            <a:r>
              <a:rPr lang="pt-BR" sz="2400" dirty="0"/>
              <a:t>que inervam as estruturas viscerais, órgãos e tecidos, </a:t>
            </a:r>
            <a:r>
              <a:rPr lang="pt-BR" sz="2400" dirty="0">
                <a:solidFill>
                  <a:srgbClr val="0070C0"/>
                </a:solidFill>
              </a:rPr>
              <a:t>regulando o funcionamento</a:t>
            </a:r>
            <a:r>
              <a:rPr lang="pt-BR" sz="2400" dirty="0"/>
              <a:t> respiratório, circulatório, digestivo, </a:t>
            </a:r>
            <a:r>
              <a:rPr lang="pt-BR" sz="2400" dirty="0">
                <a:solidFill>
                  <a:srgbClr val="0070C0"/>
                </a:solidFill>
              </a:rPr>
              <a:t>metabólico</a:t>
            </a:r>
            <a:r>
              <a:rPr lang="pt-BR" sz="2400" dirty="0"/>
              <a:t>, controlando a pressão arterial, a temperatura corporal, etc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• </a:t>
            </a:r>
            <a:r>
              <a:rPr lang="pt-BR" sz="2400" dirty="0" smtClean="0"/>
              <a:t>O S.N. </a:t>
            </a:r>
            <a:r>
              <a:rPr lang="pt-BR" sz="2400" dirty="0" smtClean="0">
                <a:solidFill>
                  <a:srgbClr val="0070C0"/>
                </a:solidFill>
              </a:rPr>
              <a:t>parassimpático origina </a:t>
            </a:r>
            <a:r>
              <a:rPr lang="pt-BR" sz="2400" dirty="0">
                <a:solidFill>
                  <a:srgbClr val="0070C0"/>
                </a:solidFill>
              </a:rPr>
              <a:t>nos pares de nervos cranianos III </a:t>
            </a:r>
            <a:r>
              <a:rPr lang="pt-BR" sz="2400" dirty="0"/>
              <a:t>(</a:t>
            </a:r>
            <a:r>
              <a:rPr lang="pt-BR" sz="2400" dirty="0" err="1"/>
              <a:t>oculomotor</a:t>
            </a:r>
            <a:r>
              <a:rPr lang="pt-BR" sz="2400" dirty="0"/>
              <a:t>), VII (facial), IX (glossofaríngeo) e X (vago), além dos segmentos nervosos de S2, S3 e </a:t>
            </a:r>
            <a:r>
              <a:rPr lang="pt-BR" sz="2400" dirty="0" smtClean="0"/>
              <a:t>S4;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Os </a:t>
            </a:r>
            <a:r>
              <a:rPr lang="pt-BR" sz="2400" dirty="0">
                <a:solidFill>
                  <a:srgbClr val="0070C0"/>
                </a:solidFill>
              </a:rPr>
              <a:t>três primeiros pares de nervos cranianos </a:t>
            </a:r>
            <a:r>
              <a:rPr lang="pt-BR" sz="2400" dirty="0"/>
              <a:t>(III, VII e IX), dirigem suas fibras nervosas para vários </a:t>
            </a:r>
            <a:r>
              <a:rPr lang="pt-BR" sz="2400" dirty="0">
                <a:solidFill>
                  <a:srgbClr val="0070C0"/>
                </a:solidFill>
              </a:rPr>
              <a:t>segmentos da cabeça</a:t>
            </a:r>
            <a:r>
              <a:rPr lang="pt-BR" sz="2400" dirty="0"/>
              <a:t>, enquanto os pares nervosos sacrais inervam o cólon descendente, o reto, a bexiga e os </a:t>
            </a:r>
            <a:r>
              <a:rPr lang="pt-BR" sz="2400" dirty="0">
                <a:solidFill>
                  <a:srgbClr val="0070C0"/>
                </a:solidFill>
              </a:rPr>
              <a:t>órgãos reprodutores</a:t>
            </a:r>
            <a:r>
              <a:rPr lang="pt-BR" sz="2400" dirty="0"/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05082" y="0"/>
            <a:ext cx="574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1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8" y="549642"/>
            <a:ext cx="9996859" cy="35578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36325" y="-76124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VISÃO GERAL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2401" y="4107519"/>
            <a:ext cx="11711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 smtClean="0"/>
              <a:t>S.N.P. é a </a:t>
            </a:r>
            <a:r>
              <a:rPr lang="pt-BR" sz="2400" dirty="0"/>
              <a:t>parte do </a:t>
            </a:r>
            <a:r>
              <a:rPr lang="pt-BR" sz="2400" dirty="0" smtClean="0"/>
              <a:t>S.N. que </a:t>
            </a:r>
            <a:r>
              <a:rPr lang="pt-BR" sz="2400" dirty="0">
                <a:solidFill>
                  <a:srgbClr val="0070C0"/>
                </a:solidFill>
              </a:rPr>
              <a:t>se encontra fora do </a:t>
            </a:r>
            <a:r>
              <a:rPr lang="pt-BR" sz="2400" dirty="0" smtClean="0">
                <a:solidFill>
                  <a:srgbClr val="0070C0"/>
                </a:solidFill>
              </a:rPr>
              <a:t>S.N.C., </a:t>
            </a:r>
            <a:r>
              <a:rPr lang="pt-BR" sz="2400" dirty="0" smtClean="0"/>
              <a:t>sendo constituído </a:t>
            </a:r>
            <a:r>
              <a:rPr lang="pt-BR" sz="2400" dirty="0"/>
              <a:t>por fibras, gânglios nervosos e órgãos </a:t>
            </a:r>
            <a:r>
              <a:rPr lang="pt-BR" sz="2400" dirty="0" smtClean="0"/>
              <a:t>terminais;</a:t>
            </a:r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Função </a:t>
            </a:r>
            <a:r>
              <a:rPr lang="pt-BR" sz="2400" dirty="0" smtClean="0"/>
              <a:t>consiste em </a:t>
            </a:r>
            <a:r>
              <a:rPr lang="pt-BR" sz="2400" dirty="0" smtClean="0">
                <a:solidFill>
                  <a:srgbClr val="0070C0"/>
                </a:solidFill>
              </a:rPr>
              <a:t>conectar </a:t>
            </a:r>
            <a:r>
              <a:rPr lang="pt-BR" sz="2400" dirty="0">
                <a:solidFill>
                  <a:srgbClr val="0070C0"/>
                </a:solidFill>
              </a:rPr>
              <a:t>o </a:t>
            </a:r>
            <a:r>
              <a:rPr lang="pt-BR" sz="2400" dirty="0" smtClean="0">
                <a:solidFill>
                  <a:srgbClr val="0070C0"/>
                </a:solidFill>
              </a:rPr>
              <a:t>S.N.C</a:t>
            </a:r>
            <a:r>
              <a:rPr lang="pt-BR" sz="2400" dirty="0" smtClean="0"/>
              <a:t>. </a:t>
            </a:r>
            <a:r>
              <a:rPr lang="pt-BR" sz="2400" dirty="0"/>
              <a:t>com </a:t>
            </a:r>
            <a:r>
              <a:rPr lang="pt-BR" sz="2400" dirty="0" smtClean="0">
                <a:solidFill>
                  <a:srgbClr val="0070C0"/>
                </a:solidFill>
              </a:rPr>
              <a:t>outras </a:t>
            </a:r>
            <a:r>
              <a:rPr lang="pt-BR" sz="2400" dirty="0">
                <a:solidFill>
                  <a:srgbClr val="0070C0"/>
                </a:solidFill>
              </a:rPr>
              <a:t>partes do </a:t>
            </a:r>
            <a:r>
              <a:rPr lang="pt-BR" sz="2400" dirty="0" smtClean="0">
                <a:solidFill>
                  <a:srgbClr val="0070C0"/>
                </a:solidFill>
              </a:rPr>
              <a:t>corpo</a:t>
            </a:r>
            <a:r>
              <a:rPr lang="pt-BR" sz="2400" dirty="0" smtClean="0"/>
              <a:t>; </a:t>
            </a:r>
            <a:endParaRPr lang="pt-BR" sz="2400" dirty="0" smtClean="0"/>
          </a:p>
          <a:p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É subdividido em </a:t>
            </a:r>
            <a:r>
              <a:rPr lang="pt-BR" sz="2400" dirty="0" smtClean="0">
                <a:solidFill>
                  <a:srgbClr val="0070C0"/>
                </a:solidFill>
              </a:rPr>
              <a:t>S.N.P</a:t>
            </a:r>
            <a:r>
              <a:rPr lang="pt-BR" sz="2400" dirty="0" smtClean="0">
                <a:solidFill>
                  <a:srgbClr val="0070C0"/>
                </a:solidFill>
              </a:rPr>
              <a:t>. Somático</a:t>
            </a:r>
            <a:r>
              <a:rPr lang="pt-BR" sz="2400" dirty="0" smtClean="0"/>
              <a:t>, </a:t>
            </a:r>
            <a:r>
              <a:rPr lang="pt-BR" sz="2400" dirty="0" smtClean="0"/>
              <a:t>e </a:t>
            </a:r>
            <a:r>
              <a:rPr lang="pt-BR" sz="2400" dirty="0" smtClean="0">
                <a:solidFill>
                  <a:srgbClr val="0070C0"/>
                </a:solidFill>
              </a:rPr>
              <a:t>S.N.P. </a:t>
            </a:r>
            <a:r>
              <a:rPr lang="pt-BR" sz="2400" dirty="0" smtClean="0">
                <a:solidFill>
                  <a:srgbClr val="0070C0"/>
                </a:solidFill>
              </a:rPr>
              <a:t>Autônomo </a:t>
            </a:r>
            <a:r>
              <a:rPr lang="pt-BR" sz="2400" dirty="0" smtClean="0"/>
              <a:t>(que </a:t>
            </a:r>
            <a:r>
              <a:rPr lang="pt-BR" sz="2400" dirty="0" smtClean="0"/>
              <a:t>finalmente divide-se em </a:t>
            </a:r>
            <a:r>
              <a:rPr lang="pt-BR" sz="2400" dirty="0" smtClean="0">
                <a:solidFill>
                  <a:srgbClr val="0070C0"/>
                </a:solidFill>
              </a:rPr>
              <a:t>S.N. Simpático e S.N. </a:t>
            </a:r>
            <a:r>
              <a:rPr lang="pt-BR" sz="2400" dirty="0" smtClean="0">
                <a:solidFill>
                  <a:srgbClr val="0070C0"/>
                </a:solidFill>
              </a:rPr>
              <a:t>Parassimpático)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4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07" y="830997"/>
            <a:ext cx="8533143" cy="58337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05082" y="0"/>
            <a:ext cx="574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55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062" y="1069287"/>
            <a:ext cx="74458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</a:t>
            </a:r>
            <a:r>
              <a:rPr lang="pt-BR" sz="2400" dirty="0"/>
              <a:t>SNA </a:t>
            </a:r>
            <a:r>
              <a:rPr lang="pt-BR" sz="2400" dirty="0">
                <a:solidFill>
                  <a:srgbClr val="0070C0"/>
                </a:solidFill>
              </a:rPr>
              <a:t>recebe informações de partes do SNC</a:t>
            </a:r>
            <a:r>
              <a:rPr lang="pt-BR" sz="2400" dirty="0"/>
              <a:t>, </a:t>
            </a:r>
            <a:r>
              <a:rPr lang="pt-BR" sz="2400" dirty="0" smtClean="0"/>
              <a:t>que processa </a:t>
            </a:r>
            <a:r>
              <a:rPr lang="pt-BR" sz="2400" dirty="0"/>
              <a:t>e </a:t>
            </a:r>
            <a:r>
              <a:rPr lang="pt-BR" sz="2400" dirty="0">
                <a:solidFill>
                  <a:srgbClr val="0070C0"/>
                </a:solidFill>
              </a:rPr>
              <a:t>integra estímulos</a:t>
            </a:r>
            <a:r>
              <a:rPr lang="pt-BR" sz="2400" dirty="0"/>
              <a:t> do corpo e do ambiente </a:t>
            </a:r>
            <a:r>
              <a:rPr lang="pt-BR" sz="2400" dirty="0" smtClean="0"/>
              <a:t>externo;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• Essas </a:t>
            </a:r>
            <a:r>
              <a:rPr lang="pt-BR" sz="2400" dirty="0"/>
              <a:t>partes incluem o </a:t>
            </a:r>
            <a:r>
              <a:rPr lang="pt-BR" sz="2400" dirty="0">
                <a:solidFill>
                  <a:srgbClr val="0070C0"/>
                </a:solidFill>
              </a:rPr>
              <a:t>hipotálamo</a:t>
            </a:r>
            <a:r>
              <a:rPr lang="pt-BR" sz="2400" dirty="0"/>
              <a:t>, núcleos do trato solitário, formação reticular, tonsilas, </a:t>
            </a:r>
            <a:r>
              <a:rPr lang="pt-BR" sz="2400" dirty="0">
                <a:solidFill>
                  <a:srgbClr val="0070C0"/>
                </a:solidFill>
              </a:rPr>
              <a:t>hipocampo </a:t>
            </a:r>
            <a:r>
              <a:rPr lang="pt-BR" sz="2400" dirty="0"/>
              <a:t>e córtex </a:t>
            </a:r>
            <a:r>
              <a:rPr lang="pt-BR" sz="2400" dirty="0" smtClean="0"/>
              <a:t>olfatório;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Os sistemas simpático e parassimpático consistem, cada um, em </a:t>
            </a:r>
            <a:r>
              <a:rPr lang="pt-BR" sz="2400" dirty="0">
                <a:solidFill>
                  <a:srgbClr val="0070C0"/>
                </a:solidFill>
              </a:rPr>
              <a:t>2 conjuntos</a:t>
            </a:r>
            <a:r>
              <a:rPr lang="pt-BR" sz="2400" dirty="0"/>
              <a:t> de corpos </a:t>
            </a:r>
            <a:r>
              <a:rPr lang="pt-BR" sz="2400" dirty="0">
                <a:solidFill>
                  <a:srgbClr val="0070C0"/>
                </a:solidFill>
              </a:rPr>
              <a:t>neuronais</a:t>
            </a:r>
            <a:r>
              <a:rPr lang="pt-BR" sz="2400" dirty="0" smtClean="0"/>
              <a:t>:</a:t>
            </a:r>
          </a:p>
          <a:p>
            <a:pPr algn="just"/>
            <a:r>
              <a:rPr lang="pt-BR" sz="2400" dirty="0" smtClean="0"/>
              <a:t>- </a:t>
            </a:r>
            <a:r>
              <a:rPr lang="pt-BR" sz="2400" dirty="0" err="1" smtClean="0">
                <a:solidFill>
                  <a:srgbClr val="0070C0"/>
                </a:solidFill>
              </a:rPr>
              <a:t>Pré</a:t>
            </a:r>
            <a:r>
              <a:rPr lang="pt-BR" sz="2400" dirty="0" smtClean="0">
                <a:solidFill>
                  <a:srgbClr val="0070C0"/>
                </a:solidFill>
              </a:rPr>
              <a:t>-ganglionar</a:t>
            </a:r>
            <a:r>
              <a:rPr lang="pt-BR" sz="2400" dirty="0"/>
              <a:t>: </a:t>
            </a:r>
            <a:r>
              <a:rPr lang="pt-BR" sz="2400" dirty="0" smtClean="0"/>
              <a:t>conjunto </a:t>
            </a:r>
            <a:r>
              <a:rPr lang="pt-BR" sz="2400" dirty="0" smtClean="0">
                <a:solidFill>
                  <a:srgbClr val="0070C0"/>
                </a:solidFill>
              </a:rPr>
              <a:t>situado </a:t>
            </a:r>
            <a:r>
              <a:rPr lang="pt-BR" sz="2400" dirty="0">
                <a:solidFill>
                  <a:srgbClr val="0070C0"/>
                </a:solidFill>
              </a:rPr>
              <a:t>no SNC </a:t>
            </a:r>
            <a:r>
              <a:rPr lang="pt-BR" sz="2400" dirty="0" smtClean="0"/>
              <a:t>tem conexões </a:t>
            </a:r>
            <a:r>
              <a:rPr lang="pt-BR" sz="2400" dirty="0"/>
              <a:t>com </a:t>
            </a:r>
            <a:r>
              <a:rPr lang="pt-BR" sz="2400" dirty="0" smtClean="0"/>
              <a:t>outro </a:t>
            </a:r>
            <a:r>
              <a:rPr lang="pt-BR" sz="2400" dirty="0"/>
              <a:t>conjunto </a:t>
            </a:r>
            <a:r>
              <a:rPr lang="pt-BR" sz="2400" dirty="0">
                <a:solidFill>
                  <a:srgbClr val="0070C0"/>
                </a:solidFill>
              </a:rPr>
              <a:t>situado nos gânglios fora do </a:t>
            </a:r>
            <a:r>
              <a:rPr lang="pt-BR" sz="2400" dirty="0" smtClean="0">
                <a:solidFill>
                  <a:srgbClr val="0070C0"/>
                </a:solidFill>
              </a:rPr>
              <a:t>SNC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r>
              <a:rPr lang="pt-BR" sz="2400" dirty="0" smtClean="0"/>
              <a:t>- </a:t>
            </a:r>
            <a:r>
              <a:rPr lang="pt-BR" sz="2400" dirty="0" smtClean="0">
                <a:solidFill>
                  <a:srgbClr val="0070C0"/>
                </a:solidFill>
              </a:rPr>
              <a:t>Pós-ganglionar</a:t>
            </a:r>
            <a:r>
              <a:rPr lang="pt-BR" sz="2400" dirty="0"/>
              <a:t>: </a:t>
            </a:r>
            <a:r>
              <a:rPr lang="pt-BR" sz="2400" dirty="0" smtClean="0"/>
              <a:t>conjunto </a:t>
            </a:r>
            <a:r>
              <a:rPr lang="pt-BR" sz="2400" dirty="0"/>
              <a:t>tem fibras eferentes que vão dos </a:t>
            </a:r>
            <a:r>
              <a:rPr lang="pt-BR" sz="2400" dirty="0">
                <a:solidFill>
                  <a:srgbClr val="0070C0"/>
                </a:solidFill>
              </a:rPr>
              <a:t>gânglios aos órgãos </a:t>
            </a:r>
            <a:r>
              <a:rPr lang="pt-BR" sz="2400" dirty="0" smtClean="0">
                <a:solidFill>
                  <a:srgbClr val="0070C0"/>
                </a:solidFill>
              </a:rPr>
              <a:t>efetores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1" y="472225"/>
            <a:ext cx="4495263" cy="62425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85175" y="-36795"/>
            <a:ext cx="574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ANATOMIA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4"/>
            <a:ext cx="89296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 smtClean="0">
                <a:latin typeface="Tahoma" pitchFamily="34" charset="0"/>
                <a:cs typeface="Tahoma" pitchFamily="34" charset="0"/>
              </a:rPr>
              <a:t>Divisão do Sistema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nervoso periférico (</a:t>
            </a:r>
            <a:r>
              <a:rPr lang="pt-BR" b="1" dirty="0" smtClean="0">
                <a:latin typeface="Tahoma" pitchFamily="34" charset="0"/>
                <a:cs typeface="Tahoma" pitchFamily="34" charset="0"/>
              </a:rPr>
              <a:t>SNP)</a:t>
            </a:r>
          </a:p>
          <a:p>
            <a:pPr marL="800100" lvl="1" indent="-342900" algn="just">
              <a:defRPr/>
            </a:pPr>
            <a:endParaRPr lang="pt-BR" dirty="0" smtClean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42083"/>
              </p:ext>
            </p:extLst>
          </p:nvPr>
        </p:nvGraphicFramePr>
        <p:xfrm>
          <a:off x="940594" y="2271893"/>
          <a:ext cx="10019935" cy="1852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5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989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FF0000"/>
                          </a:solidFill>
                        </a:rPr>
                        <a:t>Sistema Nervoso Voluntário </a:t>
                      </a:r>
                      <a:r>
                        <a:rPr lang="pt-BR" sz="1800" dirty="0" smtClean="0"/>
                        <a:t>(somático)</a:t>
                      </a:r>
                      <a:endParaRPr lang="pt-BR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Ações conscientes:</a:t>
                      </a:r>
                      <a:r>
                        <a:rPr lang="pt-BR" sz="1800" b="1" baseline="0" dirty="0" smtClean="0"/>
                        <a:t> </a:t>
                      </a:r>
                      <a:r>
                        <a:rPr lang="pt-BR" sz="1800" baseline="0" dirty="0" smtClean="0"/>
                        <a:t>andar, falar, pensar, movimentar um braço, etc.</a:t>
                      </a:r>
                      <a:endParaRPr lang="pt-BR" sz="1800" dirty="0" smtClean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12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Sistema Nervoso Autônomo</a:t>
                      </a:r>
                    </a:p>
                    <a:p>
                      <a:pPr algn="ctr"/>
                      <a:r>
                        <a:rPr lang="pt-BR" sz="1800" dirty="0" smtClean="0"/>
                        <a:t>(visceral)</a:t>
                      </a:r>
                      <a:endParaRPr lang="pt-BR" sz="1800" dirty="0"/>
                    </a:p>
                  </a:txBody>
                  <a:tcPr marT="45710" marB="45710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t-BR" sz="1800" b="1" dirty="0" smtClean="0"/>
                        <a:t>Ações inconscientes:</a:t>
                      </a:r>
                      <a:r>
                        <a:rPr lang="pt-BR" sz="1800" dirty="0" smtClean="0"/>
                        <a:t> controle</a:t>
                      </a:r>
                      <a:r>
                        <a:rPr lang="pt-BR" sz="1800" baseline="0" dirty="0" smtClean="0"/>
                        <a:t> da digestão, batimentos cardíacos, movimento das vísceras, etc.</a:t>
                      </a:r>
                      <a:endParaRPr lang="pt-BR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Simpático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Parassimpático</a:t>
                      </a:r>
                      <a:endParaRPr lang="pt-B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136591" y="0"/>
            <a:ext cx="9823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 S.N.A.–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SIMPÁTICO E PARASSIMPÁTICO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 smtClean="0">
                <a:latin typeface="Tahoma" pitchFamily="34" charset="0"/>
                <a:cs typeface="Tahoma" pitchFamily="34" charset="0"/>
              </a:rPr>
              <a:t>Diferenças entre os Sistema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nervoso </a:t>
            </a:r>
            <a:r>
              <a:rPr lang="pt-BR" b="1" dirty="0" smtClean="0">
                <a:latin typeface="Tahoma" pitchFamily="34" charset="0"/>
                <a:cs typeface="Tahoma" pitchFamily="34" charset="0"/>
              </a:rPr>
              <a:t>simpático e parassimpático</a:t>
            </a:r>
            <a:r>
              <a:rPr lang="pt-BR" dirty="0"/>
              <a:t>	</a:t>
            </a: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66885"/>
              </p:ext>
            </p:extLst>
          </p:nvPr>
        </p:nvGraphicFramePr>
        <p:xfrm>
          <a:off x="808892" y="1717895"/>
          <a:ext cx="10539046" cy="44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493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rgbClr val="FF0000"/>
                          </a:solidFill>
                        </a:rPr>
                        <a:t>Sistema Nervoso Autônomo</a:t>
                      </a:r>
                      <a:endParaRPr lang="pt-B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07" marB="45707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Simpático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Parassimpático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Fibra</a:t>
                      </a:r>
                      <a:r>
                        <a:rPr lang="pt-BR" sz="1800" b="1" baseline="0" dirty="0" smtClean="0"/>
                        <a:t> pré-ganglionar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curta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longa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Fibra pós-ganglionar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longa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curta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271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Origem dos nervos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Região torácica e lombar da medula (somente nervos raquidianos)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Região</a:t>
                      </a:r>
                      <a:r>
                        <a:rPr lang="pt-BR" sz="1800" baseline="0" dirty="0" smtClean="0"/>
                        <a:t> cervical (nervos cranianos) e região sacral da medula (nervos raquidianos)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54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Mediador químico</a:t>
                      </a:r>
                      <a:endParaRPr lang="pt-BR" sz="1800" b="1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Fibras</a:t>
                      </a:r>
                      <a:r>
                        <a:rPr lang="pt-BR" sz="1800" baseline="0" dirty="0" smtClean="0"/>
                        <a:t> pré-ganglionares: Acetilcolina</a:t>
                      </a:r>
                    </a:p>
                    <a:p>
                      <a:pPr algn="ctr"/>
                      <a:r>
                        <a:rPr lang="pt-BR" sz="1800" baseline="0" dirty="0" smtClean="0"/>
                        <a:t>Fibras pós-ganglionares: Adrenalina</a:t>
                      </a: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Fibras pré-ganglionares: Acetilcolina</a:t>
                      </a:r>
                    </a:p>
                    <a:p>
                      <a:pPr algn="ctr"/>
                      <a:r>
                        <a:rPr lang="pt-BR" sz="1800" dirty="0" smtClean="0"/>
                        <a:t>Fibras pós-ganglionares:</a:t>
                      </a:r>
                    </a:p>
                    <a:p>
                      <a:pPr algn="ctr"/>
                      <a:r>
                        <a:rPr lang="pt-BR" sz="1800" dirty="0" smtClean="0"/>
                        <a:t>Acetilcolina</a:t>
                      </a:r>
                      <a:endParaRPr lang="pt-BR" sz="1800" dirty="0"/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160035" y="0"/>
            <a:ext cx="9800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S.N.A. – SIMPÁTICO E PARASSIMPÁTICO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3888" y="1265876"/>
            <a:ext cx="117501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Etiologia de insuficiências autonômicas: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dirty="0" smtClean="0">
                <a:solidFill>
                  <a:srgbClr val="222222"/>
                </a:solidFill>
              </a:rPr>
              <a:t>Doenças </a:t>
            </a:r>
            <a:r>
              <a:rPr lang="pt-BR" sz="2400" dirty="0">
                <a:solidFill>
                  <a:srgbClr val="222222"/>
                </a:solidFill>
              </a:rPr>
              <a:t>que causam insuficiência autonômica </a:t>
            </a:r>
            <a:r>
              <a:rPr lang="pt-BR" sz="2400" dirty="0">
                <a:solidFill>
                  <a:srgbClr val="0070C0"/>
                </a:solidFill>
              </a:rPr>
              <a:t>podem se originar </a:t>
            </a:r>
            <a:r>
              <a:rPr lang="pt-BR" sz="2400" dirty="0">
                <a:solidFill>
                  <a:srgbClr val="222222"/>
                </a:solidFill>
              </a:rPr>
              <a:t>no SNP ou </a:t>
            </a:r>
            <a:r>
              <a:rPr lang="pt-BR" sz="2400" dirty="0" smtClean="0">
                <a:solidFill>
                  <a:srgbClr val="222222"/>
                </a:solidFill>
              </a:rPr>
              <a:t>SNC, podendo ser </a:t>
            </a:r>
            <a:r>
              <a:rPr lang="pt-BR" sz="2400" dirty="0">
                <a:solidFill>
                  <a:srgbClr val="222222"/>
                </a:solidFill>
              </a:rPr>
              <a:t>primárias ou secundárias a </a:t>
            </a:r>
            <a:r>
              <a:rPr lang="pt-BR" sz="2400" dirty="0">
                <a:solidFill>
                  <a:srgbClr val="0070C0"/>
                </a:solidFill>
              </a:rPr>
              <a:t>outras doenças</a:t>
            </a:r>
            <a:r>
              <a:rPr lang="pt-BR" sz="2400" dirty="0">
                <a:solidFill>
                  <a:srgbClr val="222222"/>
                </a:solidFill>
              </a:rPr>
              <a:t>.</a:t>
            </a:r>
          </a:p>
          <a:p>
            <a:r>
              <a:rPr lang="pt-BR" sz="2400" dirty="0">
                <a:solidFill>
                  <a:srgbClr val="222222"/>
                </a:solidFill>
              </a:rPr>
              <a:t>As </a:t>
            </a:r>
            <a:r>
              <a:rPr lang="pt-BR" sz="2400" dirty="0">
                <a:solidFill>
                  <a:srgbClr val="0070C0"/>
                </a:solidFill>
              </a:rPr>
              <a:t>causas mais comuns</a:t>
            </a:r>
            <a:r>
              <a:rPr lang="pt-BR" sz="2400" dirty="0">
                <a:solidFill>
                  <a:srgbClr val="222222"/>
                </a:solidFill>
              </a:rPr>
              <a:t> de insuficiência autonômica </a:t>
            </a:r>
            <a:r>
              <a:rPr lang="pt-BR" sz="2400" dirty="0" smtClean="0">
                <a:solidFill>
                  <a:srgbClr val="222222"/>
                </a:solidFill>
              </a:rPr>
              <a:t>incluem: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Neuropatias periféricas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Envelhecimento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Parkinson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Neuropatia autoimune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Atrofia </a:t>
            </a:r>
            <a:r>
              <a:rPr lang="pt-BR" sz="2400" dirty="0" err="1" smtClean="0">
                <a:solidFill>
                  <a:srgbClr val="222222"/>
                </a:solidFill>
              </a:rPr>
              <a:t>multissistêmica</a:t>
            </a:r>
            <a:endParaRPr lang="pt-BR" sz="2400" dirty="0" smtClean="0">
              <a:solidFill>
                <a:srgbClr val="22222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Insuficiência </a:t>
            </a:r>
            <a:r>
              <a:rPr lang="pt-BR" sz="2400" dirty="0" smtClean="0">
                <a:solidFill>
                  <a:srgbClr val="222222"/>
                </a:solidFill>
              </a:rPr>
              <a:t>autonômica pura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Doenças da medula espinal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Fármacos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rgbClr val="222222"/>
                </a:solidFill>
              </a:rPr>
              <a:t>Doenças de junção neuromuscular </a:t>
            </a:r>
            <a:endParaRPr lang="pt-BR" sz="2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71328" y="0"/>
            <a:ext cx="7744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INSUFICIÊNCIA AUTONÔMICA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26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6711" y="1137139"/>
            <a:ext cx="9433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defRPr/>
            </a:pPr>
            <a:r>
              <a:rPr lang="pt-BR" altLang="en-US" sz="2400" b="1" i="1" dirty="0" smtClean="0">
                <a:solidFill>
                  <a:srgbClr val="FF0000"/>
                </a:solidFill>
              </a:rPr>
              <a:t>Referências – Parte I</a:t>
            </a:r>
          </a:p>
          <a:p>
            <a:pPr algn="just">
              <a:spcBef>
                <a:spcPct val="0"/>
              </a:spcBef>
              <a:buClrTx/>
              <a:defRPr/>
            </a:pPr>
            <a:endParaRPr lang="pt-BR" altLang="en-US" sz="2400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 smtClean="0"/>
              <a:t>Douglas </a:t>
            </a:r>
            <a:r>
              <a:rPr lang="pt-BR" sz="2400" dirty="0" err="1"/>
              <a:t>Wilkin</a:t>
            </a:r>
            <a:r>
              <a:rPr lang="pt-BR" sz="2400" dirty="0"/>
              <a:t>, </a:t>
            </a:r>
            <a:r>
              <a:rPr lang="pt-BR" sz="2400" dirty="0" smtClean="0"/>
              <a:t>Jean </a:t>
            </a:r>
            <a:r>
              <a:rPr lang="pt-BR" sz="2400" dirty="0" err="1" smtClean="0"/>
              <a:t>Brainard</a:t>
            </a:r>
            <a:r>
              <a:rPr lang="pt-BR" sz="2400" dirty="0" smtClean="0"/>
              <a:t>. </a:t>
            </a:r>
            <a:r>
              <a:rPr lang="pt-BR" sz="2400" dirty="0" err="1"/>
              <a:t>Human</a:t>
            </a:r>
            <a:r>
              <a:rPr lang="pt-BR" sz="2400" dirty="0"/>
              <a:t> </a:t>
            </a:r>
            <a:r>
              <a:rPr lang="pt-BR" sz="2400" dirty="0" err="1" smtClean="0"/>
              <a:t>Biology</a:t>
            </a:r>
            <a:r>
              <a:rPr lang="pt-BR" sz="2400" dirty="0" smtClean="0"/>
              <a:t>.</a:t>
            </a:r>
            <a:r>
              <a:rPr lang="pt-BR" sz="2400" dirty="0"/>
              <a:t> </a:t>
            </a:r>
            <a:r>
              <a:rPr lang="pt-BR" sz="2400" dirty="0" err="1"/>
              <a:t>November</a:t>
            </a:r>
            <a:r>
              <a:rPr lang="pt-BR" sz="2400" dirty="0"/>
              <a:t> 7, </a:t>
            </a:r>
            <a:r>
              <a:rPr lang="pt-BR" sz="2400" dirty="0" smtClean="0"/>
              <a:t>2015. </a:t>
            </a:r>
            <a:r>
              <a:rPr lang="pt-BR" sz="2400" dirty="0" smtClean="0">
                <a:hlinkClick r:id="rId2"/>
              </a:rPr>
              <a:t>www.ck12.org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Guyton</a:t>
            </a:r>
            <a:r>
              <a:rPr lang="pt-BR" sz="2400" dirty="0" smtClean="0"/>
              <a:t> e Hall. Tratado de Fisiologia Médica. 12.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</a:t>
            </a:r>
            <a:r>
              <a:rPr lang="pt-BR" sz="2400" smtClean="0"/>
              <a:t>2011.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Berne e Levy. Fisiologia. 7.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61080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39970" y="754873"/>
            <a:ext cx="11582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pt-BR" sz="2400" dirty="0" smtClean="0">
                <a:cs typeface="Tahoma" pitchFamily="34" charset="0"/>
              </a:rPr>
              <a:t>O </a:t>
            </a:r>
            <a:r>
              <a:rPr lang="pt-BR" sz="2400" dirty="0">
                <a:cs typeface="Tahoma" pitchFamily="34" charset="0"/>
              </a:rPr>
              <a:t>sistema nervoso é responsável pelo ajustamento do organismo ao </a:t>
            </a:r>
            <a:r>
              <a:rPr lang="pt-BR" sz="2400" dirty="0" smtClean="0">
                <a:cs typeface="Tahoma" pitchFamily="34" charset="0"/>
              </a:rPr>
              <a:t>ambiente;</a:t>
            </a: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 smtClean="0">
                <a:cs typeface="Tahoma" pitchFamily="34" charset="0"/>
              </a:rPr>
              <a:t>Sua </a:t>
            </a:r>
            <a:r>
              <a:rPr lang="pt-BR" sz="2400" dirty="0" smtClean="0">
                <a:cs typeface="Tahoma" pitchFamily="34" charset="0"/>
              </a:rPr>
              <a:t>função </a:t>
            </a:r>
            <a:r>
              <a:rPr lang="pt-BR" sz="2400" dirty="0">
                <a:cs typeface="Tahoma" pitchFamily="34" charset="0"/>
              </a:rPr>
              <a:t>é perceber e identificar as condições ambientais externas, </a:t>
            </a:r>
            <a:r>
              <a:rPr lang="pt-BR" sz="2400" dirty="0" smtClean="0">
                <a:cs typeface="Tahoma" pitchFamily="34" charset="0"/>
              </a:rPr>
              <a:t>e as </a:t>
            </a:r>
            <a:r>
              <a:rPr lang="pt-BR" sz="2400" dirty="0">
                <a:cs typeface="Tahoma" pitchFamily="34" charset="0"/>
              </a:rPr>
              <a:t>condições </a:t>
            </a:r>
            <a:r>
              <a:rPr lang="pt-BR" sz="2400" dirty="0" smtClean="0">
                <a:cs typeface="Tahoma" pitchFamily="34" charset="0"/>
              </a:rPr>
              <a:t>dentro </a:t>
            </a:r>
            <a:r>
              <a:rPr lang="pt-BR" sz="2400" dirty="0">
                <a:cs typeface="Tahoma" pitchFamily="34" charset="0"/>
              </a:rPr>
              <a:t>do próprio corpo e elaborar respostas que adaptem a essas condições</a:t>
            </a:r>
            <a:r>
              <a:rPr lang="pt-BR" sz="2400" dirty="0" smtClean="0">
                <a:cs typeface="Tahoma" pitchFamily="34" charset="0"/>
              </a:rPr>
              <a:t>. Esta organizado como:</a:t>
            </a:r>
            <a:endParaRPr lang="pt-BR" sz="2400" dirty="0">
              <a:cs typeface="Tahoma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13104"/>
              </p:ext>
            </p:extLst>
          </p:nvPr>
        </p:nvGraphicFramePr>
        <p:xfrm>
          <a:off x="2381250" y="3155530"/>
          <a:ext cx="7572375" cy="338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49">
                <a:tc rowSpan="6">
                  <a:txBody>
                    <a:bodyPr/>
                    <a:lstStyle/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Sistema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Nervoso Central</a:t>
                      </a:r>
                    </a:p>
                    <a:p>
                      <a:pPr algn="ctr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(SNC)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Encéfalo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Cérebro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Cerebelo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pt-BR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Tronco Encefálico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Mesencéfalo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Ponte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Bulbo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Medula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6">
                <a:tc>
                  <a:txBody>
                    <a:bodyPr/>
                    <a:lstStyle/>
                    <a:p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49">
                <a:tc rowSpan="3"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Sistema Nervoso Periférico</a:t>
                      </a:r>
                    </a:p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(SNP)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Nervos cranianos (12 pares)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Nervos raquidianos (31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</a:rPr>
                        <a:t> pares)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4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chemeClr val="tx1"/>
                          </a:solidFill>
                        </a:rPr>
                        <a:t>Terminações nervosas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Chave esquerda 7"/>
          <p:cNvSpPr/>
          <p:nvPr/>
        </p:nvSpPr>
        <p:spPr>
          <a:xfrm>
            <a:off x="4953001" y="3786189"/>
            <a:ext cx="214313" cy="1500187"/>
          </a:xfrm>
          <a:prstGeom prst="leftBrace">
            <a:avLst>
              <a:gd name="adj1" fmla="val 8333"/>
              <a:gd name="adj2" fmla="val 2682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5024439" y="5643563"/>
            <a:ext cx="142875" cy="1071562"/>
          </a:xfrm>
          <a:prstGeom prst="leftBrace">
            <a:avLst>
              <a:gd name="adj1" fmla="val 8333"/>
              <a:gd name="adj2" fmla="val 2424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6024563" y="3286126"/>
            <a:ext cx="285750" cy="1285875"/>
          </a:xfrm>
          <a:prstGeom prst="leftBrace">
            <a:avLst>
              <a:gd name="adj1" fmla="val 8333"/>
              <a:gd name="adj2" fmla="val 49657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have esquerda 11"/>
          <p:cNvSpPr/>
          <p:nvPr/>
        </p:nvSpPr>
        <p:spPr>
          <a:xfrm>
            <a:off x="7810500" y="3929063"/>
            <a:ext cx="285750" cy="1071562"/>
          </a:xfrm>
          <a:prstGeom prst="leftBrace">
            <a:avLst>
              <a:gd name="adj1" fmla="val 8333"/>
              <a:gd name="adj2" fmla="val 42658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636325" y="-76124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 </a:t>
            </a: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VISÃO GERAL DO S.N.A.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188243" y="886996"/>
            <a:ext cx="8929688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b="1" dirty="0"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sz="2400" b="1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b="1" dirty="0">
                <a:cs typeface="Tahoma" pitchFamily="34" charset="0"/>
              </a:rPr>
              <a:t>	</a:t>
            </a:r>
            <a:r>
              <a:rPr lang="pt-BR" sz="2400" b="1" dirty="0" smtClean="0">
                <a:cs typeface="Tahoma" pitchFamily="34" charset="0"/>
              </a:rPr>
              <a:t>Encéfalo</a:t>
            </a:r>
            <a:endParaRPr lang="pt-BR" sz="2400" b="1" dirty="0">
              <a:cs typeface="Tahoma" pitchFamily="34" charset="0"/>
            </a:endParaRP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Possui cerca de 1,4 kg nos adultos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Está localizado na caixa craniana</a:t>
            </a:r>
          </a:p>
          <a:p>
            <a:pPr marL="800100" lvl="1" indent="-342900" algn="just">
              <a:buFont typeface="Wingdings" pitchFamily="2" charset="2"/>
              <a:buChar char="§"/>
              <a:defRPr/>
            </a:pPr>
            <a:r>
              <a:rPr lang="pt-BR" sz="2400" dirty="0">
                <a:cs typeface="Tahoma" pitchFamily="34" charset="0"/>
              </a:rPr>
              <a:t>Dividido em 3 partes: cérebro, cerebelo e tronco encefálico</a:t>
            </a:r>
          </a:p>
          <a:p>
            <a:pPr algn="just"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2400" dirty="0">
                <a:cs typeface="Tahoma" pitchFamily="34" charset="0"/>
              </a:rPr>
              <a:t>	</a:t>
            </a:r>
            <a:endParaRPr lang="pt-BR" sz="2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sz="2400" dirty="0">
              <a:cs typeface="Tahoma" pitchFamily="34" charset="0"/>
            </a:endParaRPr>
          </a:p>
        </p:txBody>
      </p:sp>
      <p:pic>
        <p:nvPicPr>
          <p:cNvPr id="4101" name="Imagem 13" descr="02_jpge2e82fc2-8ba5-4cf4-96c5-8084d9359543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5" y="3370263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14"/>
          <p:cNvSpPr txBox="1">
            <a:spLocks noChangeArrowheads="1"/>
          </p:cNvSpPr>
          <p:nvPr/>
        </p:nvSpPr>
        <p:spPr bwMode="auto">
          <a:xfrm>
            <a:off x="5086351" y="3370263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Encéfalo</a:t>
            </a:r>
          </a:p>
        </p:txBody>
      </p:sp>
      <p:sp>
        <p:nvSpPr>
          <p:cNvPr id="4103" name="CaixaDeTexto 15"/>
          <p:cNvSpPr txBox="1">
            <a:spLocks noChangeArrowheads="1"/>
          </p:cNvSpPr>
          <p:nvPr/>
        </p:nvSpPr>
        <p:spPr bwMode="auto">
          <a:xfrm>
            <a:off x="7739063" y="421481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cérebro</a:t>
            </a:r>
          </a:p>
        </p:txBody>
      </p:sp>
      <p:sp>
        <p:nvSpPr>
          <p:cNvPr id="4104" name="CaixaDeTexto 16"/>
          <p:cNvSpPr txBox="1">
            <a:spLocks noChangeArrowheads="1"/>
          </p:cNvSpPr>
          <p:nvPr/>
        </p:nvSpPr>
        <p:spPr bwMode="auto">
          <a:xfrm>
            <a:off x="7881938" y="5643564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cerebelo</a:t>
            </a:r>
          </a:p>
        </p:txBody>
      </p:sp>
      <p:sp>
        <p:nvSpPr>
          <p:cNvPr id="4105" name="CaixaDeTexto 17"/>
          <p:cNvSpPr txBox="1">
            <a:spLocks noChangeArrowheads="1"/>
          </p:cNvSpPr>
          <p:nvPr/>
        </p:nvSpPr>
        <p:spPr bwMode="auto">
          <a:xfrm>
            <a:off x="7881938" y="62865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Tronco encefálico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7167564" y="4429125"/>
            <a:ext cx="642937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024688" y="5857875"/>
            <a:ext cx="857250" cy="1588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238876" y="6286501"/>
            <a:ext cx="1643063" cy="214313"/>
          </a:xfrm>
          <a:prstGeom prst="line">
            <a:avLst/>
          </a:prstGeom>
          <a:ln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69630" y="954332"/>
            <a:ext cx="8929688" cy="7232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b="1" dirty="0" smtClean="0">
                <a:cs typeface="Tahoma" pitchFamily="34" charset="0"/>
              </a:rPr>
              <a:t>Encéfalo: Cérebro: 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Constitui </a:t>
            </a:r>
            <a:r>
              <a:rPr lang="pt-BR" dirty="0" smtClean="0">
                <a:cs typeface="Tahoma" pitchFamily="34" charset="0"/>
              </a:rPr>
              <a:t>de </a:t>
            </a:r>
            <a:r>
              <a:rPr lang="pt-BR" dirty="0">
                <a:cs typeface="Tahoma" pitchFamily="34" charset="0"/>
              </a:rPr>
              <a:t>90% da massa encefálica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dirty="0" smtClean="0">
                <a:cs typeface="Tahoma" pitchFamily="34" charset="0"/>
              </a:rPr>
              <a:t>Superfície pregueada </a:t>
            </a:r>
            <a:r>
              <a:rPr lang="pt-BR" dirty="0">
                <a:cs typeface="Tahoma" pitchFamily="34" charset="0"/>
              </a:rPr>
              <a:t>(aumento da superfície)</a:t>
            </a: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Dividido em </a:t>
            </a:r>
            <a:r>
              <a:rPr lang="pt-BR" dirty="0" smtClean="0">
                <a:cs typeface="Tahoma" pitchFamily="34" charset="0"/>
              </a:rPr>
              <a:t>hemisférios </a:t>
            </a:r>
            <a:r>
              <a:rPr lang="pt-BR" dirty="0">
                <a:cs typeface="Tahoma" pitchFamily="34" charset="0"/>
              </a:rPr>
              <a:t>(esquerdo e </a:t>
            </a:r>
            <a:r>
              <a:rPr lang="pt-BR" dirty="0" smtClean="0">
                <a:cs typeface="Tahoma" pitchFamily="34" charset="0"/>
              </a:rPr>
              <a:t>direito)</a:t>
            </a:r>
          </a:p>
          <a:p>
            <a:pPr lvl="3" algn="just">
              <a:defRPr/>
            </a:pPr>
            <a:endParaRPr lang="pt-BR" b="1" dirty="0">
              <a:cs typeface="Tahoma" pitchFamily="34" charset="0"/>
            </a:endParaRPr>
          </a:p>
          <a:p>
            <a:pPr lvl="3" algn="just">
              <a:defRPr/>
            </a:pPr>
            <a:endParaRPr lang="pt-BR" b="1" dirty="0" smtClean="0">
              <a:cs typeface="Tahoma" pitchFamily="34" charset="0"/>
            </a:endParaRPr>
          </a:p>
          <a:p>
            <a:pPr lvl="3" algn="just">
              <a:defRPr/>
            </a:pPr>
            <a:r>
              <a:rPr lang="pt-BR" b="1" dirty="0" smtClean="0">
                <a:cs typeface="Tahoma" pitchFamily="34" charset="0"/>
              </a:rPr>
              <a:t>Funções do Cérebro</a:t>
            </a:r>
            <a:endParaRPr lang="pt-BR" b="1" dirty="0">
              <a:cs typeface="Tahoma" pitchFamily="34" charset="0"/>
            </a:endParaRP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 smtClean="0">
                <a:cs typeface="Tahoma" pitchFamily="34" charset="0"/>
              </a:rPr>
              <a:t>Sensações</a:t>
            </a:r>
            <a:endParaRPr lang="pt-BR" dirty="0">
              <a:cs typeface="Tahoma" pitchFamily="34" charset="0"/>
            </a:endParaRP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Atos conscientes e voluntários (movimentos)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Pensamento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Memória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Inteligência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Aprendizagem 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Sentidos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Equilíbrio</a:t>
            </a:r>
          </a:p>
          <a:p>
            <a:pPr marL="2171700" lvl="4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1714500" lvl="3" indent="-342900" algn="just">
              <a:buFont typeface="Wingdings" pitchFamily="2" charset="2"/>
              <a:buChar char="§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6149" name="Imagem 9" descr="cereb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85" y="4009292"/>
            <a:ext cx="3329678" cy="26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olegiosaofrancisco.com.br/alfa/corpo-humano-sistema-nervoso/imagens/sistema-nervoso-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85" y="954332"/>
            <a:ext cx="2859677" cy="2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Cerebelo</a:t>
            </a:r>
            <a:endParaRPr lang="pt-BR" b="1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Responsável pelo equilíbrio do corpo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Tônus e vigor muscular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Orientação espacial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Coordenação dos movimentos</a:t>
            </a: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9221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5" y="3404637"/>
            <a:ext cx="3936878" cy="322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9223" name="CaixaDeTexto 10"/>
          <p:cNvSpPr txBox="1">
            <a:spLocks noChangeArrowheads="1"/>
          </p:cNvSpPr>
          <p:nvPr/>
        </p:nvSpPr>
        <p:spPr bwMode="auto">
          <a:xfrm>
            <a:off x="7381875" y="585787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Cerebelo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6810375" y="5715000"/>
            <a:ext cx="928688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</a:p>
          <a:p>
            <a:pPr marL="1257300" lvl="2" indent="-342900" algn="just">
              <a:defRPr/>
            </a:pPr>
            <a:r>
              <a:rPr lang="pt-BR" dirty="0" smtClean="0">
                <a:cs typeface="Tahoma" pitchFamily="34" charset="0"/>
              </a:rPr>
              <a:t>Divide-se: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 smtClean="0">
                <a:cs typeface="Tahoma" pitchFamily="34" charset="0"/>
              </a:rPr>
              <a:t>Mesencéfalo</a:t>
            </a:r>
            <a:endParaRPr lang="pt-BR" dirty="0">
              <a:cs typeface="Tahoma" pitchFamily="34" charset="0"/>
            </a:endParaRP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Ponte</a:t>
            </a:r>
          </a:p>
          <a:p>
            <a:pPr marL="1257300" lvl="2" indent="-342900" algn="just">
              <a:buFont typeface="Wingdings" pitchFamily="2" charset="2"/>
              <a:buChar char="§"/>
              <a:defRPr/>
            </a:pPr>
            <a:r>
              <a:rPr lang="pt-BR" dirty="0">
                <a:cs typeface="Tahoma" pitchFamily="34" charset="0"/>
              </a:rPr>
              <a:t>Bulbo</a:t>
            </a: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0245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271667"/>
            <a:ext cx="4099291" cy="335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0247" name="CaixaDeTexto 10"/>
          <p:cNvSpPr txBox="1">
            <a:spLocks noChangeArrowheads="1"/>
          </p:cNvSpPr>
          <p:nvPr/>
        </p:nvSpPr>
        <p:spPr bwMode="auto">
          <a:xfrm>
            <a:off x="2809875" y="5643564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4381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49" name="CaixaDeTexto 14"/>
          <p:cNvSpPr txBox="1">
            <a:spLocks noChangeArrowheads="1"/>
          </p:cNvSpPr>
          <p:nvPr/>
        </p:nvSpPr>
        <p:spPr bwMode="auto">
          <a:xfrm>
            <a:off x="3595689" y="5929314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Ponte</a:t>
            </a:r>
          </a:p>
        </p:txBody>
      </p:sp>
      <p:sp>
        <p:nvSpPr>
          <p:cNvPr id="10250" name="CaixaDeTexto 15"/>
          <p:cNvSpPr txBox="1">
            <a:spLocks noChangeArrowheads="1"/>
          </p:cNvSpPr>
          <p:nvPr/>
        </p:nvSpPr>
        <p:spPr bwMode="auto">
          <a:xfrm>
            <a:off x="4024314" y="6286500"/>
            <a:ext cx="178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Bulbo</a:t>
            </a:r>
          </a:p>
        </p:txBody>
      </p:sp>
      <p:cxnSp>
        <p:nvCxnSpPr>
          <p:cNvPr id="18" name="Conector reto 17"/>
          <p:cNvCxnSpPr/>
          <p:nvPr/>
        </p:nvCxnSpPr>
        <p:spPr>
          <a:xfrm rot="10800000" flipV="1">
            <a:off x="4810126" y="5643564"/>
            <a:ext cx="1000125" cy="428625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10800000" flipV="1">
            <a:off x="5238750" y="6072189"/>
            <a:ext cx="857250" cy="357187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524000" y="1071563"/>
            <a:ext cx="8929688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latin typeface="Tahoma" pitchFamily="34" charset="0"/>
                <a:cs typeface="Tahoma" pitchFamily="34" charset="0"/>
              </a:rPr>
              <a:t>Sistema nervoso central (SNC)</a:t>
            </a:r>
          </a:p>
          <a:p>
            <a:pPr marL="342900" indent="-342900" algn="just">
              <a:defRPr/>
            </a:pPr>
            <a:endParaRPr lang="pt-BR" b="1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b="1" dirty="0">
                <a:cs typeface="Tahoma" pitchFamily="34" charset="0"/>
              </a:rPr>
              <a:t>	</a:t>
            </a:r>
            <a:r>
              <a:rPr lang="pt-BR" b="1" dirty="0" smtClean="0">
                <a:cs typeface="Tahoma" pitchFamily="34" charset="0"/>
              </a:rPr>
              <a:t>Tronco </a:t>
            </a:r>
            <a:r>
              <a:rPr lang="pt-BR" b="1" dirty="0">
                <a:cs typeface="Tahoma" pitchFamily="34" charset="0"/>
              </a:rPr>
              <a:t>encefálico </a:t>
            </a:r>
            <a:r>
              <a:rPr lang="pt-BR" b="1" dirty="0" smtClean="0">
                <a:cs typeface="Tahoma" pitchFamily="34" charset="0"/>
              </a:rPr>
              <a:t> -  Mesencéfalo</a:t>
            </a:r>
            <a:endParaRPr lang="pt-BR" b="1" dirty="0">
              <a:cs typeface="Tahoma" pitchFamily="34" charset="0"/>
            </a:endParaRP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Recepção e coordenação da contração muscular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r>
              <a:rPr lang="pt-BR" dirty="0">
                <a:cs typeface="Tahoma" pitchFamily="34" charset="0"/>
              </a:rPr>
              <a:t>Postura corporal</a:t>
            </a:r>
          </a:p>
          <a:p>
            <a:pPr marL="1714500" lvl="3" indent="-342900" algn="just">
              <a:buFont typeface="Courier New" pitchFamily="49" charset="0"/>
              <a:buChar char="o"/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buFontTx/>
              <a:buAutoNum type="arabicParenR"/>
              <a:defRPr/>
            </a:pPr>
            <a:endParaRPr lang="pt-BR" sz="8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defRPr/>
            </a:pPr>
            <a:r>
              <a:rPr lang="pt-BR" dirty="0">
                <a:cs typeface="Tahoma" pitchFamily="34" charset="0"/>
              </a:rPr>
              <a:t>	</a:t>
            </a:r>
          </a:p>
          <a:p>
            <a:pPr marL="342900" indent="-342900" algn="just">
              <a:defRPr/>
            </a:pPr>
            <a:r>
              <a:rPr lang="pt-BR" sz="1400" dirty="0">
                <a:cs typeface="Tahoma" pitchFamily="34" charset="0"/>
              </a:rPr>
              <a:t>	</a:t>
            </a:r>
            <a:endParaRPr lang="pt-BR" sz="14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342900" indent="-342900" algn="just">
              <a:defRPr/>
            </a:pPr>
            <a:endParaRPr lang="pt-BR" dirty="0">
              <a:cs typeface="Tahoma" pitchFamily="34" charset="0"/>
            </a:endParaRPr>
          </a:p>
          <a:p>
            <a:pPr marL="800100" lvl="1" indent="-342900" algn="just"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  <a:p>
            <a:pPr algn="just">
              <a:buBlip>
                <a:blip r:embed="rId3"/>
              </a:buBlip>
              <a:defRPr/>
            </a:pPr>
            <a:endParaRPr lang="pt-BR" dirty="0">
              <a:cs typeface="Tahoma" pitchFamily="34" charset="0"/>
            </a:endParaRPr>
          </a:p>
        </p:txBody>
      </p:sp>
      <p:pic>
        <p:nvPicPr>
          <p:cNvPr id="11269" name="Imagem 6" descr="cerebr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3071813"/>
            <a:ext cx="434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7"/>
          <p:cNvSpPr txBox="1">
            <a:spLocks noChangeArrowheads="1"/>
          </p:cNvSpPr>
          <p:nvPr/>
        </p:nvSpPr>
        <p:spPr bwMode="auto">
          <a:xfrm>
            <a:off x="4524376" y="5643564"/>
            <a:ext cx="1071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1271" name="CaixaDeTexto 10"/>
          <p:cNvSpPr txBox="1">
            <a:spLocks noChangeArrowheads="1"/>
          </p:cNvSpPr>
          <p:nvPr/>
        </p:nvSpPr>
        <p:spPr bwMode="auto">
          <a:xfrm>
            <a:off x="2809875" y="5643564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0000FF"/>
                </a:solidFill>
              </a:rPr>
              <a:t>Mesencéfalo</a:t>
            </a:r>
          </a:p>
        </p:txBody>
      </p:sp>
      <p:cxnSp>
        <p:nvCxnSpPr>
          <p:cNvPr id="14" name="Conector reto 13"/>
          <p:cNvCxnSpPr/>
          <p:nvPr/>
        </p:nvCxnSpPr>
        <p:spPr>
          <a:xfrm rot="10800000" flipV="1">
            <a:off x="4381500" y="5143500"/>
            <a:ext cx="1500188" cy="642938"/>
          </a:xfrm>
          <a:prstGeom prst="line">
            <a:avLst/>
          </a:prstGeom>
          <a:ln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434428" y="0"/>
            <a:ext cx="9108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SISTEMA NERVOSO CENTRAL – S.N.C </a:t>
            </a:r>
            <a:endParaRPr lang="pt-BR" altLang="en-US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2042</Words>
  <Application>Microsoft Office PowerPoint</Application>
  <PresentationFormat>Widescreen</PresentationFormat>
  <Paragraphs>433</Paragraphs>
  <Slides>35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5" baseType="lpstr">
      <vt:lpstr>Microsoft YaHei</vt:lpstr>
      <vt:lpstr>Arial</vt:lpstr>
      <vt:lpstr>Calibri</vt:lpstr>
      <vt:lpstr>Calibri Light</vt:lpstr>
      <vt:lpstr>Comic Sans MS</vt:lpstr>
      <vt:lpstr>Courier New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121</cp:revision>
  <dcterms:created xsi:type="dcterms:W3CDTF">2020-08-26T04:17:39Z</dcterms:created>
  <dcterms:modified xsi:type="dcterms:W3CDTF">2020-08-26T11:05:54Z</dcterms:modified>
</cp:coreProperties>
</file>