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422" r:id="rId4"/>
    <p:sldId id="424" r:id="rId5"/>
    <p:sldId id="426" r:id="rId6"/>
    <p:sldId id="427" r:id="rId7"/>
    <p:sldId id="428" r:id="rId8"/>
    <p:sldId id="431" r:id="rId9"/>
    <p:sldId id="432" r:id="rId10"/>
    <p:sldId id="425" r:id="rId11"/>
    <p:sldId id="423" r:id="rId12"/>
    <p:sldId id="429" r:id="rId13"/>
    <p:sldId id="430" r:id="rId14"/>
    <p:sldId id="433" r:id="rId15"/>
    <p:sldId id="355" r:id="rId16"/>
    <p:sldId id="434" r:id="rId17"/>
    <p:sldId id="435" r:id="rId18"/>
    <p:sldId id="436" r:id="rId19"/>
    <p:sldId id="437" r:id="rId20"/>
    <p:sldId id="438" r:id="rId21"/>
    <p:sldId id="439" r:id="rId22"/>
    <p:sldId id="441" r:id="rId23"/>
    <p:sldId id="442" r:id="rId24"/>
    <p:sldId id="443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0AB89-12D7-2F45-929E-82C085675082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D31C6-823E-C943-9665-3416DBE85666}">
      <dgm:prSet/>
      <dgm:spPr/>
      <dgm:t>
        <a:bodyPr/>
        <a:lstStyle/>
        <a:p>
          <a:endParaRPr lang="en-US"/>
        </a:p>
      </dgm:t>
    </dgm:pt>
    <dgm:pt modelId="{E155979B-C2AB-6E4D-8502-8A0F94AF27A1}" type="parTrans" cxnId="{48CEC826-6CD6-4C4A-B1DB-5FB651F58DE1}">
      <dgm:prSet/>
      <dgm:spPr/>
      <dgm:t>
        <a:bodyPr/>
        <a:lstStyle/>
        <a:p>
          <a:endParaRPr lang="en-US"/>
        </a:p>
      </dgm:t>
    </dgm:pt>
    <dgm:pt modelId="{13548FF0-B68D-844B-AC04-BFCD9ACC7871}" type="sibTrans" cxnId="{48CEC826-6CD6-4C4A-B1DB-5FB651F58DE1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C5FD986D-25EE-D14C-BE5A-1E51AF6F34B7}">
      <dgm:prSet phldrT="[Text]" phldr="1"/>
      <dgm:spPr/>
      <dgm:t>
        <a:bodyPr/>
        <a:lstStyle/>
        <a:p>
          <a:endParaRPr lang="en-US"/>
        </a:p>
      </dgm:t>
    </dgm:pt>
    <dgm:pt modelId="{90C10B32-1F7C-0F41-9F4E-D939CAD64BEC}" type="parTrans" cxnId="{0A0C8E9A-DC81-9F40-BE33-0A3F673CC2BA}">
      <dgm:prSet/>
      <dgm:spPr/>
      <dgm:t>
        <a:bodyPr/>
        <a:lstStyle/>
        <a:p>
          <a:endParaRPr lang="en-US"/>
        </a:p>
      </dgm:t>
    </dgm:pt>
    <dgm:pt modelId="{D4A2ED02-CF74-124C-862F-25C149F5D3D7}" type="sibTrans" cxnId="{0A0C8E9A-DC81-9F40-BE33-0A3F673CC2BA}">
      <dgm:prSet/>
      <dgm:spPr>
        <a:blipFill>
          <a:blip xmlns:r="http://schemas.openxmlformats.org/officeDocument/2006/relationships" r:embed="rId2">
            <a:extLst/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B9B77EA1-DF8D-054C-A49D-88D971403250}">
      <dgm:prSet phldrT="[Text]" phldr="1"/>
      <dgm:spPr/>
      <dgm:t>
        <a:bodyPr/>
        <a:lstStyle/>
        <a:p>
          <a:endParaRPr lang="en-US" dirty="0"/>
        </a:p>
      </dgm:t>
    </dgm:pt>
    <dgm:pt modelId="{0CEBD140-5D30-E94E-ACE7-9DCE483C6752}" type="sibTrans" cxnId="{E2D24478-5EB4-3D4D-87BD-E8161DE4DE9B}">
      <dgm:prSet/>
      <dgm:spPr>
        <a:blipFill>
          <a:blip xmlns:r="http://schemas.openxmlformats.org/officeDocument/2006/relationships" r:embed="rId3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F2BAACF9-3B20-904F-93A5-027CE63B69A5}" type="parTrans" cxnId="{E2D24478-5EB4-3D4D-87BD-E8161DE4DE9B}">
      <dgm:prSet/>
      <dgm:spPr/>
      <dgm:t>
        <a:bodyPr/>
        <a:lstStyle/>
        <a:p>
          <a:endParaRPr lang="en-US"/>
        </a:p>
      </dgm:t>
    </dgm:pt>
    <dgm:pt modelId="{A98164DF-1571-4D46-AECB-6DC08FDFE136}">
      <dgm:prSet phldrT="[Text]" phldr="1"/>
      <dgm:spPr/>
      <dgm:t>
        <a:bodyPr/>
        <a:lstStyle/>
        <a:p>
          <a:endParaRPr lang="en-US" dirty="0"/>
        </a:p>
      </dgm:t>
    </dgm:pt>
    <dgm:pt modelId="{2FDC04D1-A768-5A4C-9ED2-4B1F6559CE6D}" type="sibTrans" cxnId="{59E35230-2456-5642-A32A-3A8C31C5B815}">
      <dgm:prSet/>
      <dgm:spPr>
        <a:blipFill>
          <a:blip xmlns:r="http://schemas.openxmlformats.org/officeDocument/2006/relationships" r:embed="rId4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CC383D2-8179-4545-B4C1-76A007972154}" type="parTrans" cxnId="{59E35230-2456-5642-A32A-3A8C31C5B815}">
      <dgm:prSet/>
      <dgm:spPr/>
      <dgm:t>
        <a:bodyPr/>
        <a:lstStyle/>
        <a:p>
          <a:endParaRPr lang="en-US"/>
        </a:p>
      </dgm:t>
    </dgm:pt>
    <dgm:pt modelId="{C9850ED5-6788-2042-B635-C80A7FF65CC6}" type="pres">
      <dgm:prSet presAssocID="{7F70AB89-12D7-2F45-929E-82C0856750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8C3DFF-4BDA-A841-AEDD-DB6E01ECC533}" type="pres">
      <dgm:prSet presAssocID="{7F70AB89-12D7-2F45-929E-82C085675082}" presName="Name1" presStyleCnt="0"/>
      <dgm:spPr/>
    </dgm:pt>
    <dgm:pt modelId="{6105331D-0192-6D4F-85F2-4D57E5C17498}" type="pres">
      <dgm:prSet presAssocID="{13548FF0-B68D-844B-AC04-BFCD9ACC7871}" presName="picture_1" presStyleCnt="0"/>
      <dgm:spPr/>
    </dgm:pt>
    <dgm:pt modelId="{26D645FE-1801-2D46-851C-E22D30758BE6}" type="pres">
      <dgm:prSet presAssocID="{13548FF0-B68D-844B-AC04-BFCD9ACC7871}" presName="pictureRepeatNode" presStyleLbl="alignImgPlace1" presStyleIdx="0" presStyleCnt="4" custLinFactNeighborX="-17416" custLinFactNeighborY="2111"/>
      <dgm:spPr/>
      <dgm:t>
        <a:bodyPr/>
        <a:lstStyle/>
        <a:p>
          <a:endParaRPr lang="en-US"/>
        </a:p>
      </dgm:t>
    </dgm:pt>
    <dgm:pt modelId="{6DF08BD6-B5C5-BB48-97AE-F468CB3834AD}" type="pres">
      <dgm:prSet presAssocID="{D3FD31C6-823E-C943-9665-3416DBE8566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4A0BE-6A4E-6447-8B1B-6AC219132E7A}" type="pres">
      <dgm:prSet presAssocID="{D4A2ED02-CF74-124C-862F-25C149F5D3D7}" presName="picture_2" presStyleCnt="0"/>
      <dgm:spPr/>
    </dgm:pt>
    <dgm:pt modelId="{878A3D90-3E6E-2843-A878-579537E009C1}" type="pres">
      <dgm:prSet presAssocID="{D4A2ED02-CF74-124C-862F-25C149F5D3D7}" presName="pictureRepeatNode" presStyleLbl="alignImgPlace1" presStyleIdx="1" presStyleCnt="4" custScaleX="167110" custScaleY="153823" custLinFactNeighborX="4140" custLinFactNeighborY="-20039"/>
      <dgm:spPr/>
      <dgm:t>
        <a:bodyPr/>
        <a:lstStyle/>
        <a:p>
          <a:endParaRPr lang="en-US"/>
        </a:p>
      </dgm:t>
    </dgm:pt>
    <dgm:pt modelId="{D3EBF6E0-9972-5E4E-9F4A-E12D4D943BAE}" type="pres">
      <dgm:prSet presAssocID="{C5FD986D-25EE-D14C-BE5A-1E51AF6F34B7}" presName="line_2" presStyleLbl="parChTrans1D1" presStyleIdx="0" presStyleCnt="3"/>
      <dgm:spPr/>
    </dgm:pt>
    <dgm:pt modelId="{631E52E1-28FD-664A-ACE2-B8C35C3B0D18}" type="pres">
      <dgm:prSet presAssocID="{C5FD986D-25EE-D14C-BE5A-1E51AF6F34B7}" presName="textparent_2" presStyleLbl="node1" presStyleIdx="0" presStyleCnt="0"/>
      <dgm:spPr/>
    </dgm:pt>
    <dgm:pt modelId="{AB2C5282-2E78-BC49-81FE-3EC11CC1B7AA}" type="pres">
      <dgm:prSet presAssocID="{C5FD986D-25EE-D14C-BE5A-1E51AF6F34B7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50DDC-6099-E241-9CB3-2167BD892E9E}" type="pres">
      <dgm:prSet presAssocID="{0CEBD140-5D30-E94E-ACE7-9DCE483C6752}" presName="picture_3" presStyleCnt="0"/>
      <dgm:spPr/>
    </dgm:pt>
    <dgm:pt modelId="{8AD8841C-D5CC-DC43-B9E3-EE04C52ABD84}" type="pres">
      <dgm:prSet presAssocID="{0CEBD140-5D30-E94E-ACE7-9DCE483C6752}" presName="pictureRepeatNode" presStyleLbl="alignImgPlace1" presStyleIdx="2" presStyleCnt="4" custScaleX="178284" custScaleY="157895" custLinFactNeighborX="-44338" custLinFactNeighborY="9295"/>
      <dgm:spPr/>
      <dgm:t>
        <a:bodyPr/>
        <a:lstStyle/>
        <a:p>
          <a:endParaRPr lang="en-US"/>
        </a:p>
      </dgm:t>
    </dgm:pt>
    <dgm:pt modelId="{F713E688-0381-4649-ACC6-88CCB42E397F}" type="pres">
      <dgm:prSet presAssocID="{B9B77EA1-DF8D-054C-A49D-88D971403250}" presName="line_3" presStyleLbl="parChTrans1D1" presStyleIdx="1" presStyleCnt="3"/>
      <dgm:spPr/>
    </dgm:pt>
    <dgm:pt modelId="{E4F069E3-CFFC-8F47-AE28-6A42243545FB}" type="pres">
      <dgm:prSet presAssocID="{B9B77EA1-DF8D-054C-A49D-88D971403250}" presName="textparent_3" presStyleLbl="node1" presStyleIdx="0" presStyleCnt="0"/>
      <dgm:spPr/>
    </dgm:pt>
    <dgm:pt modelId="{42D8E574-C000-7540-BCB3-7494EEF1713E}" type="pres">
      <dgm:prSet presAssocID="{B9B77EA1-DF8D-054C-A49D-88D971403250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861EA-EB7E-E547-9B37-0D1900EA371D}" type="pres">
      <dgm:prSet presAssocID="{2FDC04D1-A768-5A4C-9ED2-4B1F6559CE6D}" presName="picture_4" presStyleCnt="0"/>
      <dgm:spPr/>
    </dgm:pt>
    <dgm:pt modelId="{F0438059-FCBE-3F42-BC3E-CC354C52E64E}" type="pres">
      <dgm:prSet presAssocID="{2FDC04D1-A768-5A4C-9ED2-4B1F6559CE6D}" presName="pictureRepeatNode" presStyleLbl="alignImgPlace1" presStyleIdx="3" presStyleCnt="4" custScaleX="182611" custScaleY="172788" custLinFactNeighborX="41793" custLinFactNeighborY="29191"/>
      <dgm:spPr/>
      <dgm:t>
        <a:bodyPr/>
        <a:lstStyle/>
        <a:p>
          <a:endParaRPr lang="en-US"/>
        </a:p>
      </dgm:t>
    </dgm:pt>
    <dgm:pt modelId="{2994043D-5E73-8A41-BC1E-D32B62B24007}" type="pres">
      <dgm:prSet presAssocID="{A98164DF-1571-4D46-AECB-6DC08FDFE136}" presName="line_4" presStyleLbl="parChTrans1D1" presStyleIdx="2" presStyleCnt="3"/>
      <dgm:spPr/>
    </dgm:pt>
    <dgm:pt modelId="{A1BE8049-1EA0-884F-AE2E-9F9F4FC685AD}" type="pres">
      <dgm:prSet presAssocID="{A98164DF-1571-4D46-AECB-6DC08FDFE136}" presName="textparent_4" presStyleLbl="node1" presStyleIdx="0" presStyleCnt="0"/>
      <dgm:spPr/>
    </dgm:pt>
    <dgm:pt modelId="{EECEECC8-03C4-4942-A171-1FE091FFF139}" type="pres">
      <dgm:prSet presAssocID="{A98164DF-1571-4D46-AECB-6DC08FDFE136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24478-5EB4-3D4D-87BD-E8161DE4DE9B}" srcId="{7F70AB89-12D7-2F45-929E-82C085675082}" destId="{B9B77EA1-DF8D-054C-A49D-88D971403250}" srcOrd="2" destOrd="0" parTransId="{F2BAACF9-3B20-904F-93A5-027CE63B69A5}" sibTransId="{0CEBD140-5D30-E94E-ACE7-9DCE483C6752}"/>
    <dgm:cxn modelId="{D4E594E1-6BF8-48CE-87F1-717D96D445E9}" type="presOf" srcId="{D4A2ED02-CF74-124C-862F-25C149F5D3D7}" destId="{878A3D90-3E6E-2843-A878-579537E009C1}" srcOrd="0" destOrd="0" presId="urn:microsoft.com/office/officeart/2008/layout/CircularPictureCallout"/>
    <dgm:cxn modelId="{FEABD064-B8A0-4FD5-A778-FCE9E1387EC2}" type="presOf" srcId="{0CEBD140-5D30-E94E-ACE7-9DCE483C6752}" destId="{8AD8841C-D5CC-DC43-B9E3-EE04C52ABD84}" srcOrd="0" destOrd="0" presId="urn:microsoft.com/office/officeart/2008/layout/CircularPictureCallout"/>
    <dgm:cxn modelId="{48CEC826-6CD6-4C4A-B1DB-5FB651F58DE1}" srcId="{7F70AB89-12D7-2F45-929E-82C085675082}" destId="{D3FD31C6-823E-C943-9665-3416DBE85666}" srcOrd="0" destOrd="0" parTransId="{E155979B-C2AB-6E4D-8502-8A0F94AF27A1}" sibTransId="{13548FF0-B68D-844B-AC04-BFCD9ACC7871}"/>
    <dgm:cxn modelId="{1E329706-899D-47EE-B8E4-6E4962BD7639}" type="presOf" srcId="{7F70AB89-12D7-2F45-929E-82C085675082}" destId="{C9850ED5-6788-2042-B635-C80A7FF65CC6}" srcOrd="0" destOrd="0" presId="urn:microsoft.com/office/officeart/2008/layout/CircularPictureCallout"/>
    <dgm:cxn modelId="{8CB1CFFA-EA7E-4B73-8BBC-7FF1192D7BAE}" type="presOf" srcId="{A98164DF-1571-4D46-AECB-6DC08FDFE136}" destId="{EECEECC8-03C4-4942-A171-1FE091FFF139}" srcOrd="0" destOrd="0" presId="urn:microsoft.com/office/officeart/2008/layout/CircularPictureCallout"/>
    <dgm:cxn modelId="{2C459A46-2700-4C45-BA75-E8050E55AC27}" type="presOf" srcId="{2FDC04D1-A768-5A4C-9ED2-4B1F6559CE6D}" destId="{F0438059-FCBE-3F42-BC3E-CC354C52E64E}" srcOrd="0" destOrd="0" presId="urn:microsoft.com/office/officeart/2008/layout/CircularPictureCallout"/>
    <dgm:cxn modelId="{0A0C8E9A-DC81-9F40-BE33-0A3F673CC2BA}" srcId="{7F70AB89-12D7-2F45-929E-82C085675082}" destId="{C5FD986D-25EE-D14C-BE5A-1E51AF6F34B7}" srcOrd="1" destOrd="0" parTransId="{90C10B32-1F7C-0F41-9F4E-D939CAD64BEC}" sibTransId="{D4A2ED02-CF74-124C-862F-25C149F5D3D7}"/>
    <dgm:cxn modelId="{78DD3C8A-4D9C-40AA-B591-E34499DEF7E4}" type="presOf" srcId="{D3FD31C6-823E-C943-9665-3416DBE85666}" destId="{6DF08BD6-B5C5-BB48-97AE-F468CB3834AD}" srcOrd="0" destOrd="0" presId="urn:microsoft.com/office/officeart/2008/layout/CircularPictureCallout"/>
    <dgm:cxn modelId="{8F38F806-70F5-4C65-9207-E293E814F673}" type="presOf" srcId="{B9B77EA1-DF8D-054C-A49D-88D971403250}" destId="{42D8E574-C000-7540-BCB3-7494EEF1713E}" srcOrd="0" destOrd="0" presId="urn:microsoft.com/office/officeart/2008/layout/CircularPictureCallout"/>
    <dgm:cxn modelId="{446D8FFB-70E4-4AA6-80B1-94C8C977AC28}" type="presOf" srcId="{13548FF0-B68D-844B-AC04-BFCD9ACC7871}" destId="{26D645FE-1801-2D46-851C-E22D30758BE6}" srcOrd="0" destOrd="0" presId="urn:microsoft.com/office/officeart/2008/layout/CircularPictureCallout"/>
    <dgm:cxn modelId="{59E35230-2456-5642-A32A-3A8C31C5B815}" srcId="{7F70AB89-12D7-2F45-929E-82C085675082}" destId="{A98164DF-1571-4D46-AECB-6DC08FDFE136}" srcOrd="3" destOrd="0" parTransId="{9CC383D2-8179-4545-B4C1-76A007972154}" sibTransId="{2FDC04D1-A768-5A4C-9ED2-4B1F6559CE6D}"/>
    <dgm:cxn modelId="{6904A9C0-9E38-4945-9754-B0B97BCF553A}" type="presOf" srcId="{C5FD986D-25EE-D14C-BE5A-1E51AF6F34B7}" destId="{AB2C5282-2E78-BC49-81FE-3EC11CC1B7AA}" srcOrd="0" destOrd="0" presId="urn:microsoft.com/office/officeart/2008/layout/CircularPictureCallout"/>
    <dgm:cxn modelId="{C89C83DC-9013-4075-AA01-8186F91F23FC}" type="presParOf" srcId="{C9850ED5-6788-2042-B635-C80A7FF65CC6}" destId="{598C3DFF-4BDA-A841-AEDD-DB6E01ECC533}" srcOrd="0" destOrd="0" presId="urn:microsoft.com/office/officeart/2008/layout/CircularPictureCallout"/>
    <dgm:cxn modelId="{0A19C9C3-2906-42BF-AAAC-D093459245B4}" type="presParOf" srcId="{598C3DFF-4BDA-A841-AEDD-DB6E01ECC533}" destId="{6105331D-0192-6D4F-85F2-4D57E5C17498}" srcOrd="0" destOrd="0" presId="urn:microsoft.com/office/officeart/2008/layout/CircularPictureCallout"/>
    <dgm:cxn modelId="{A583EB12-A966-48BC-8CB5-C35ECF5E2F1C}" type="presParOf" srcId="{6105331D-0192-6D4F-85F2-4D57E5C17498}" destId="{26D645FE-1801-2D46-851C-E22D30758BE6}" srcOrd="0" destOrd="0" presId="urn:microsoft.com/office/officeart/2008/layout/CircularPictureCallout"/>
    <dgm:cxn modelId="{3BFD5216-C088-409C-9A50-32ACBA842DED}" type="presParOf" srcId="{598C3DFF-4BDA-A841-AEDD-DB6E01ECC533}" destId="{6DF08BD6-B5C5-BB48-97AE-F468CB3834AD}" srcOrd="1" destOrd="0" presId="urn:microsoft.com/office/officeart/2008/layout/CircularPictureCallout"/>
    <dgm:cxn modelId="{2966EF38-9A12-45E2-BE3B-0786DE42F783}" type="presParOf" srcId="{598C3DFF-4BDA-A841-AEDD-DB6E01ECC533}" destId="{FAD4A0BE-6A4E-6447-8B1B-6AC219132E7A}" srcOrd="2" destOrd="0" presId="urn:microsoft.com/office/officeart/2008/layout/CircularPictureCallout"/>
    <dgm:cxn modelId="{E439176C-D947-4DCB-99B0-23B1B25D64ED}" type="presParOf" srcId="{FAD4A0BE-6A4E-6447-8B1B-6AC219132E7A}" destId="{878A3D90-3E6E-2843-A878-579537E009C1}" srcOrd="0" destOrd="0" presId="urn:microsoft.com/office/officeart/2008/layout/CircularPictureCallout"/>
    <dgm:cxn modelId="{20903047-9E41-438A-B514-A878422BDCA1}" type="presParOf" srcId="{598C3DFF-4BDA-A841-AEDD-DB6E01ECC533}" destId="{D3EBF6E0-9972-5E4E-9F4A-E12D4D943BAE}" srcOrd="3" destOrd="0" presId="urn:microsoft.com/office/officeart/2008/layout/CircularPictureCallout"/>
    <dgm:cxn modelId="{DD4F4607-031C-4C8D-88E5-3852FC250A7E}" type="presParOf" srcId="{598C3DFF-4BDA-A841-AEDD-DB6E01ECC533}" destId="{631E52E1-28FD-664A-ACE2-B8C35C3B0D18}" srcOrd="4" destOrd="0" presId="urn:microsoft.com/office/officeart/2008/layout/CircularPictureCallout"/>
    <dgm:cxn modelId="{122D9053-437E-4BE2-888C-B7F34F3297AC}" type="presParOf" srcId="{631E52E1-28FD-664A-ACE2-B8C35C3B0D18}" destId="{AB2C5282-2E78-BC49-81FE-3EC11CC1B7AA}" srcOrd="0" destOrd="0" presId="urn:microsoft.com/office/officeart/2008/layout/CircularPictureCallout"/>
    <dgm:cxn modelId="{3B790FDF-E6D5-4628-906E-674FA59B7D21}" type="presParOf" srcId="{598C3DFF-4BDA-A841-AEDD-DB6E01ECC533}" destId="{8CB50DDC-6099-E241-9CB3-2167BD892E9E}" srcOrd="5" destOrd="0" presId="urn:microsoft.com/office/officeart/2008/layout/CircularPictureCallout"/>
    <dgm:cxn modelId="{6385B4D0-DFD4-4609-A425-C0C975BD2716}" type="presParOf" srcId="{8CB50DDC-6099-E241-9CB3-2167BD892E9E}" destId="{8AD8841C-D5CC-DC43-B9E3-EE04C52ABD84}" srcOrd="0" destOrd="0" presId="urn:microsoft.com/office/officeart/2008/layout/CircularPictureCallout"/>
    <dgm:cxn modelId="{A57443FC-7592-4324-9D93-6E5E4CE05A56}" type="presParOf" srcId="{598C3DFF-4BDA-A841-AEDD-DB6E01ECC533}" destId="{F713E688-0381-4649-ACC6-88CCB42E397F}" srcOrd="6" destOrd="0" presId="urn:microsoft.com/office/officeart/2008/layout/CircularPictureCallout"/>
    <dgm:cxn modelId="{A6D7FEE3-927A-4B67-943D-3F7059A5C608}" type="presParOf" srcId="{598C3DFF-4BDA-A841-AEDD-DB6E01ECC533}" destId="{E4F069E3-CFFC-8F47-AE28-6A42243545FB}" srcOrd="7" destOrd="0" presId="urn:microsoft.com/office/officeart/2008/layout/CircularPictureCallout"/>
    <dgm:cxn modelId="{3F7EE725-2673-474B-95BA-60492CE819E4}" type="presParOf" srcId="{E4F069E3-CFFC-8F47-AE28-6A42243545FB}" destId="{42D8E574-C000-7540-BCB3-7494EEF1713E}" srcOrd="0" destOrd="0" presId="urn:microsoft.com/office/officeart/2008/layout/CircularPictureCallout"/>
    <dgm:cxn modelId="{41930931-0A53-471E-86F0-302FB38CB6E2}" type="presParOf" srcId="{598C3DFF-4BDA-A841-AEDD-DB6E01ECC533}" destId="{645861EA-EB7E-E547-9B37-0D1900EA371D}" srcOrd="8" destOrd="0" presId="urn:microsoft.com/office/officeart/2008/layout/CircularPictureCallout"/>
    <dgm:cxn modelId="{ED987DC8-50B6-43AF-87A8-B13A935A8B67}" type="presParOf" srcId="{645861EA-EB7E-E547-9B37-0D1900EA371D}" destId="{F0438059-FCBE-3F42-BC3E-CC354C52E64E}" srcOrd="0" destOrd="0" presId="urn:microsoft.com/office/officeart/2008/layout/CircularPictureCallout"/>
    <dgm:cxn modelId="{16E5DA64-DA32-46D5-8C51-7A69ED6B31CB}" type="presParOf" srcId="{598C3DFF-4BDA-A841-AEDD-DB6E01ECC533}" destId="{2994043D-5E73-8A41-BC1E-D32B62B24007}" srcOrd="9" destOrd="0" presId="urn:microsoft.com/office/officeart/2008/layout/CircularPictureCallout"/>
    <dgm:cxn modelId="{D4F98540-47D7-4788-9A87-FF8411DDE98C}" type="presParOf" srcId="{598C3DFF-4BDA-A841-AEDD-DB6E01ECC533}" destId="{A1BE8049-1EA0-884F-AE2E-9F9F4FC685AD}" srcOrd="10" destOrd="0" presId="urn:microsoft.com/office/officeart/2008/layout/CircularPictureCallout"/>
    <dgm:cxn modelId="{429CA2CC-C115-44F5-BAD7-4497FC6EDA42}" type="presParOf" srcId="{A1BE8049-1EA0-884F-AE2E-9F9F4FC685AD}" destId="{EECEECC8-03C4-4942-A171-1FE091FFF13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4043D-5E73-8A41-BC1E-D32B62B24007}">
      <dsp:nvSpPr>
        <dsp:cNvPr id="0" name=""/>
        <dsp:cNvSpPr/>
      </dsp:nvSpPr>
      <dsp:spPr>
        <a:xfrm>
          <a:off x="2445043" y="4009854"/>
          <a:ext cx="401744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3E688-0381-4649-ACC6-88CCB42E397F}">
      <dsp:nvSpPr>
        <dsp:cNvPr id="0" name=""/>
        <dsp:cNvSpPr/>
      </dsp:nvSpPr>
      <dsp:spPr>
        <a:xfrm>
          <a:off x="2445043" y="2609352"/>
          <a:ext cx="3441234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BF6E0-9972-5E4E-9F4A-E12D4D943BAE}">
      <dsp:nvSpPr>
        <dsp:cNvPr id="0" name=""/>
        <dsp:cNvSpPr/>
      </dsp:nvSpPr>
      <dsp:spPr>
        <a:xfrm>
          <a:off x="2445043" y="1208850"/>
          <a:ext cx="401744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45FE-1801-2D46-851C-E22D30758BE6}">
      <dsp:nvSpPr>
        <dsp:cNvPr id="0" name=""/>
        <dsp:cNvSpPr/>
      </dsp:nvSpPr>
      <dsp:spPr>
        <a:xfrm>
          <a:off x="0" y="693105"/>
          <a:ext cx="4001435" cy="4001435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F08BD6-B5C5-BB48-97AE-F468CB3834AD}">
      <dsp:nvSpPr>
        <dsp:cNvPr id="0" name=""/>
        <dsp:cNvSpPr/>
      </dsp:nvSpPr>
      <dsp:spPr>
        <a:xfrm>
          <a:off x="1164584" y="2733397"/>
          <a:ext cx="2560918" cy="132047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164584" y="2733397"/>
        <a:ext cx="2560918" cy="1320473"/>
      </dsp:txXfrm>
    </dsp:sp>
    <dsp:sp modelId="{878A3D90-3E6E-2843-A878-579537E009C1}">
      <dsp:nvSpPr>
        <dsp:cNvPr id="0" name=""/>
        <dsp:cNvSpPr/>
      </dsp:nvSpPr>
      <dsp:spPr>
        <a:xfrm>
          <a:off x="5509162" y="45026"/>
          <a:ext cx="2006039" cy="1846538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2C5282-2E78-BC49-81FE-3EC11CC1B7AA}">
      <dsp:nvSpPr>
        <dsp:cNvPr id="0" name=""/>
        <dsp:cNvSpPr/>
      </dsp:nvSpPr>
      <dsp:spPr>
        <a:xfrm>
          <a:off x="7062699" y="608635"/>
          <a:ext cx="138449" cy="120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62699" y="608635"/>
        <a:ext cx="138449" cy="1200430"/>
      </dsp:txXfrm>
    </dsp:sp>
    <dsp:sp modelId="{8AD8841C-D5CC-DC43-B9E3-EE04C52ABD84}">
      <dsp:nvSpPr>
        <dsp:cNvPr id="0" name=""/>
        <dsp:cNvSpPr/>
      </dsp:nvSpPr>
      <dsp:spPr>
        <a:xfrm>
          <a:off x="4283943" y="1773222"/>
          <a:ext cx="2140175" cy="1895419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D8E574-C000-7540-BCB3-7494EEF1713E}">
      <dsp:nvSpPr>
        <dsp:cNvPr id="0" name=""/>
        <dsp:cNvSpPr/>
      </dsp:nvSpPr>
      <dsp:spPr>
        <a:xfrm>
          <a:off x="6486493" y="2009137"/>
          <a:ext cx="196070" cy="120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486493" y="2009137"/>
        <a:ext cx="196070" cy="1200430"/>
      </dsp:txXfrm>
    </dsp:sp>
    <dsp:sp modelId="{F0438059-FCBE-3F42-BC3E-CC354C52E64E}">
      <dsp:nvSpPr>
        <dsp:cNvPr id="0" name=""/>
        <dsp:cNvSpPr/>
      </dsp:nvSpPr>
      <dsp:spPr>
        <a:xfrm>
          <a:off x="5810751" y="3258336"/>
          <a:ext cx="2192118" cy="2074199"/>
        </a:xfrm>
        <a:prstGeom prst="ellipse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CEECC8-03C4-4942-A171-1FE091FFF139}">
      <dsp:nvSpPr>
        <dsp:cNvPr id="0" name=""/>
        <dsp:cNvSpPr/>
      </dsp:nvSpPr>
      <dsp:spPr>
        <a:xfrm>
          <a:off x="7062699" y="3409639"/>
          <a:ext cx="138449" cy="120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62699" y="3409639"/>
        <a:ext cx="138449" cy="120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407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70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9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592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59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16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7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87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7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7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9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9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9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9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6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325366"/>
            <a:ext cx="7886700" cy="48515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6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13016" y="123290"/>
            <a:ext cx="8887146" cy="65981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uisinart.co.uk/images/detailed/2/WEB500_SSB3U_CUISINART_SOUP_MAKER_PLUS_S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2" y="-14916"/>
            <a:ext cx="7078656" cy="70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hape 86"/>
          <p:cNvSpPr/>
          <p:nvPr/>
        </p:nvSpPr>
        <p:spPr>
          <a:xfrm>
            <a:off x="4242391" y="0"/>
            <a:ext cx="4901608" cy="6858000"/>
          </a:xfrm>
          <a:prstGeom prst="rect">
            <a:avLst/>
          </a:prstGeom>
          <a:solidFill>
            <a:srgbClr val="F7FFD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HNT 206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Técnica Dietética </a:t>
            </a:r>
            <a:r>
              <a:rPr lang="pt-BR" sz="1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pt-BR" sz="18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pt-BR" sz="1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pt-BR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Molhos, caldos e sopas</a:t>
            </a:r>
            <a:endParaRPr lang="pt-BR"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pt-BR" sz="1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lang="pt-BR" sz="1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Luiz </a:t>
            </a:r>
            <a:r>
              <a:rPr lang="pt-BR" sz="16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Aburad</a:t>
            </a:r>
            <a:r>
              <a:rPr lang="pt-BR" sz="1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</a:t>
            </a:r>
            <a:endParaRPr lang="pt-BR" sz="1600" b="1" i="0" u="none" strike="noStrike" cap="none" dirty="0">
              <a:solidFill>
                <a:srgbClr val="F7FFD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Shape 87"/>
          <p:cNvSpPr/>
          <p:nvPr/>
        </p:nvSpPr>
        <p:spPr>
          <a:xfrm>
            <a:off x="3527430" y="-14916"/>
            <a:ext cx="1429922" cy="16849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1073" y="320373"/>
            <a:ext cx="1002635" cy="1014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1" y="1338317"/>
            <a:ext cx="7877179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Considerados a </a:t>
            </a:r>
            <a:r>
              <a:rPr lang="pt-BR" sz="2200" b="1" dirty="0" smtClean="0"/>
              <a:t>base da cozinha</a:t>
            </a:r>
            <a:r>
              <a:rPr lang="pt-BR" sz="2200" dirty="0" smtClean="0"/>
              <a:t> (1ª lição de uma escola de gastronomia);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Caldos: </a:t>
            </a:r>
            <a:r>
              <a:rPr lang="pt-BR" sz="2200" b="1" dirty="0" smtClean="0"/>
              <a:t>líquidos aromáticos onde há cocção em água de vegetais (com ou sem ervas e especiarias)</a:t>
            </a:r>
            <a:r>
              <a:rPr lang="pt-BR" sz="2200" dirty="0" smtClean="0"/>
              <a:t>;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Fundos: </a:t>
            </a:r>
            <a:r>
              <a:rPr lang="pt-BR" sz="2200" b="1" dirty="0" smtClean="0"/>
              <a:t>líquidos aromáticos onde há cozimento em água de carnes, aves ou peixes (com ou sem ervas e especiarias)</a:t>
            </a:r>
            <a:r>
              <a:rPr lang="pt-BR" sz="2200" dirty="0" smtClean="0"/>
              <a:t>.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sz="2200" dirty="0" smtClean="0"/>
          </a:p>
          <a:p>
            <a:pPr indent="-228600">
              <a:spcBef>
                <a:spcPts val="0"/>
              </a:spcBef>
              <a:buSzPct val="99615"/>
            </a:pPr>
            <a:endParaRPr lang="pt-BR" sz="2200" dirty="0" smtClean="0"/>
          </a:p>
          <a:p>
            <a:pPr indent="-228600">
              <a:buSzPct val="99615"/>
              <a:buFont typeface="Arial"/>
              <a:buNone/>
            </a:pPr>
            <a:endParaRPr lang="pt-BR" sz="22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Caldos e Fundos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70" y="4753632"/>
            <a:ext cx="2080260" cy="19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07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1" y="1338317"/>
            <a:ext cx="4299589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Servem de base para sopas, molhos, guisados, assados...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Cozimento lento e prolongado: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dirty="0" smtClean="0"/>
              <a:t>Nutrientes para o meio líquido;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dirty="0" smtClean="0"/>
              <a:t>Saborosos;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dirty="0" smtClean="0"/>
              <a:t>Quando frios, ligeiramente gelatinizados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Devem ser coados e desengordurados para armazenamento.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sz="2200" dirty="0" smtClean="0"/>
          </a:p>
          <a:p>
            <a:pPr indent="-228600">
              <a:spcBef>
                <a:spcPts val="0"/>
              </a:spcBef>
              <a:buSzPct val="99615"/>
            </a:pPr>
            <a:endParaRPr lang="pt-BR" sz="2200" dirty="0" smtClean="0"/>
          </a:p>
          <a:p>
            <a:pPr indent="-228600">
              <a:buSzPct val="99615"/>
              <a:buFont typeface="Arial"/>
              <a:buNone/>
            </a:pPr>
            <a:endParaRPr lang="pt-BR" sz="22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Caldos e Fundos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87" y="2157094"/>
            <a:ext cx="3284063" cy="32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1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1" y="1595779"/>
            <a:ext cx="7813371" cy="517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400" dirty="0" smtClean="0"/>
              <a:t>Podem ser classificados de acordo com </a:t>
            </a:r>
            <a:r>
              <a:rPr lang="pt-BR" sz="2400" b="1" dirty="0" smtClean="0"/>
              <a:t>ingredientes</a:t>
            </a:r>
            <a:r>
              <a:rPr lang="pt-BR" sz="2400" dirty="0" smtClean="0"/>
              <a:t> ou </a:t>
            </a:r>
            <a:r>
              <a:rPr lang="pt-BR" sz="2400" b="1" dirty="0" smtClean="0"/>
              <a:t>cor</a:t>
            </a:r>
            <a:r>
              <a:rPr lang="pt-BR" sz="2400" dirty="0" smtClean="0"/>
              <a:t>:</a:t>
            </a: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Caldos e Fundos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Shape 110"/>
          <p:cNvSpPr txBox="1">
            <a:spLocks/>
          </p:cNvSpPr>
          <p:nvPr/>
        </p:nvSpPr>
        <p:spPr>
          <a:xfrm>
            <a:off x="1082052" y="2744706"/>
            <a:ext cx="3232493" cy="26706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  <a:buNone/>
            </a:pPr>
            <a:r>
              <a:rPr lang="pt-BR" sz="2000" b="1" dirty="0" smtClean="0"/>
              <a:t>Caldos de Carne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  <a:buNone/>
            </a:pPr>
            <a:r>
              <a:rPr lang="pt-BR" sz="2000" b="1" dirty="0" smtClean="0"/>
              <a:t>Caldos de Aves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  <a:buNone/>
            </a:pPr>
            <a:r>
              <a:rPr lang="pt-BR" sz="2000" b="1" dirty="0" smtClean="0"/>
              <a:t>Caldos de Peixes (</a:t>
            </a:r>
            <a:r>
              <a:rPr lang="pt-BR" sz="2000" b="1" i="1" dirty="0" err="1" smtClean="0"/>
              <a:t>fumet</a:t>
            </a:r>
            <a:r>
              <a:rPr lang="pt-BR" sz="2000" b="1" dirty="0" smtClean="0"/>
              <a:t>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  <a:buNone/>
            </a:pPr>
            <a:r>
              <a:rPr lang="pt-BR" sz="2000" b="1" dirty="0" smtClean="0"/>
              <a:t>Caldo de Legumes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  <a:buNone/>
            </a:pPr>
            <a:r>
              <a:rPr lang="pt-BR" sz="2000" b="1" dirty="0" smtClean="0"/>
              <a:t>Caldos de Caça</a:t>
            </a:r>
            <a:endParaRPr lang="pt-BR" sz="2000" b="1" dirty="0"/>
          </a:p>
        </p:txBody>
      </p:sp>
      <p:sp>
        <p:nvSpPr>
          <p:cNvPr id="9" name="Shape 110"/>
          <p:cNvSpPr txBox="1">
            <a:spLocks/>
          </p:cNvSpPr>
          <p:nvPr/>
        </p:nvSpPr>
        <p:spPr>
          <a:xfrm>
            <a:off x="4980836" y="2789083"/>
            <a:ext cx="3232493" cy="2928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50000"/>
              </a:lnSpc>
              <a:spcAft>
                <a:spcPts val="600"/>
              </a:spcAft>
              <a:buClr>
                <a:srgbClr val="996600"/>
              </a:buClr>
              <a:buSzPct val="99615"/>
              <a:buFont typeface="Arial"/>
              <a:defRPr sz="2400">
                <a:solidFill>
                  <a:srgbClr val="996600"/>
                </a:solidFill>
                <a:latin typeface="Cambria"/>
                <a:ea typeface="Cambria"/>
                <a:cs typeface="Cambria"/>
              </a:defRPr>
            </a:lvl1pPr>
            <a:lvl2pPr marL="685800" indent="-7620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2400">
                <a:solidFill>
                  <a:srgbClr val="996600"/>
                </a:solidFill>
                <a:latin typeface="Cambria"/>
                <a:ea typeface="Cambria"/>
                <a:cs typeface="Cambria"/>
              </a:defRPr>
            </a:lvl2pPr>
            <a:lvl3pPr marL="1143000" indent="-10160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2000">
                <a:solidFill>
                  <a:srgbClr val="996600"/>
                </a:solidFill>
                <a:latin typeface="Cambria"/>
                <a:ea typeface="Cambria"/>
                <a:cs typeface="Cambria"/>
              </a:defRPr>
            </a:lvl3pPr>
            <a:lvl4pPr marL="1600200" indent="-11430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1800">
                <a:solidFill>
                  <a:srgbClr val="996600"/>
                </a:solidFill>
                <a:latin typeface="Cambria"/>
                <a:ea typeface="Cambria"/>
                <a:cs typeface="Cambria"/>
              </a:defRPr>
            </a:lvl4pPr>
            <a:lvl5pPr marL="2057400" indent="-114300">
              <a:lnSpc>
                <a:spcPct val="90000"/>
              </a:lnSpc>
              <a:spcBef>
                <a:spcPts val="500"/>
              </a:spcBef>
              <a:buClr>
                <a:srgbClr val="996600"/>
              </a:buClr>
              <a:buSzPct val="100000"/>
              <a:buFont typeface="Arial"/>
              <a:buChar char="•"/>
              <a:defRPr sz="1800">
                <a:solidFill>
                  <a:srgbClr val="996600"/>
                </a:solidFill>
                <a:latin typeface="Cambria"/>
                <a:ea typeface="Cambria"/>
                <a:cs typeface="Cambria"/>
              </a:defRPr>
            </a:lvl5pPr>
            <a:lvl6pPr marL="2514600" indent="-114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indent="-114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indent="-114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indent="-114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pt-BR" b="1" dirty="0" smtClean="0"/>
              <a:t>Caldos Escuros</a:t>
            </a:r>
          </a:p>
          <a:p>
            <a:r>
              <a:rPr lang="pt-BR" sz="1400" dirty="0" smtClean="0"/>
              <a:t>Componente nutritivo foi submetido a cozimento até se obter cor dourada escura (para sopas e molhos escuros)</a:t>
            </a:r>
          </a:p>
          <a:p>
            <a:r>
              <a:rPr lang="pt-BR" b="1" dirty="0" smtClean="0"/>
              <a:t>Caldos Claros</a:t>
            </a:r>
          </a:p>
          <a:p>
            <a:r>
              <a:rPr lang="pt-BR" sz="1400" dirty="0"/>
              <a:t>Componente nutritivo sofre cocção direta, sem escurecimento</a:t>
            </a:r>
          </a:p>
          <a:p>
            <a:endParaRPr lang="pt-BR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69654" y="2789083"/>
            <a:ext cx="0" cy="2777223"/>
          </a:xfrm>
          <a:prstGeom prst="line">
            <a:avLst/>
          </a:prstGeom>
          <a:ln w="31750">
            <a:solidFill>
              <a:schemeClr val="accent6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11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vyS_zshMnMw/TVWhzNB9RcI/AAAAAAAAAzE/tCaKGKzRoFg/s1600/LentilSoup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9" y="4090042"/>
            <a:ext cx="3321574" cy="24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Sopas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138928"/>
            <a:ext cx="7886700" cy="4851596"/>
          </a:xfrm>
        </p:spPr>
        <p:txBody>
          <a:bodyPr/>
          <a:lstStyle/>
          <a:p>
            <a:pPr marL="177800" indent="0" algn="ctr">
              <a:lnSpc>
                <a:spcPct val="150000"/>
              </a:lnSpc>
              <a:buNone/>
            </a:pPr>
            <a:r>
              <a:rPr lang="pt-BR" altLang="pt-BR" sz="2400" dirty="0">
                <a:latin typeface="Cambria" panose="02040503050406030204" pitchFamily="18" charset="0"/>
              </a:rPr>
              <a:t>Basicamente, é um liquido aromatizado servido antes das comidas sólidas, para estimular o apetite e </a:t>
            </a:r>
            <a:r>
              <a:rPr lang="pt-BR" altLang="pt-BR" sz="2400" dirty="0" smtClean="0">
                <a:latin typeface="Cambria" panose="02040503050406030204" pitchFamily="18" charset="0"/>
              </a:rPr>
              <a:t>consequente </a:t>
            </a:r>
            <a:r>
              <a:rPr lang="pt-BR" altLang="pt-BR" sz="2400" dirty="0">
                <a:latin typeface="Cambria" panose="02040503050406030204" pitchFamily="18" charset="0"/>
              </a:rPr>
              <a:t>produção de sucos gástricos.  Apresentam inúmeras variedades que vão das claras </a:t>
            </a:r>
            <a:r>
              <a:rPr lang="pt-BR" altLang="pt-BR" sz="2400" dirty="0" smtClean="0">
                <a:latin typeface="Cambria" panose="02040503050406030204" pitchFamily="18" charset="0"/>
              </a:rPr>
              <a:t>às </a:t>
            </a:r>
            <a:r>
              <a:rPr lang="pt-BR" altLang="pt-BR" sz="2400" dirty="0">
                <a:latin typeface="Cambria" panose="02040503050406030204" pitchFamily="18" charset="0"/>
              </a:rPr>
              <a:t>escuras, das </a:t>
            </a:r>
            <a:r>
              <a:rPr lang="pt-BR" altLang="pt-BR" sz="2400" dirty="0" smtClean="0">
                <a:latin typeface="Cambria" panose="02040503050406030204" pitchFamily="18" charset="0"/>
              </a:rPr>
              <a:t>líquidas às </a:t>
            </a:r>
            <a:r>
              <a:rPr lang="pt-BR" altLang="pt-BR" sz="2400" dirty="0">
                <a:latin typeface="Cambria" panose="02040503050406030204" pitchFamily="18" charset="0"/>
              </a:rPr>
              <a:t>espessas </a:t>
            </a:r>
            <a:r>
              <a:rPr lang="pt-BR" altLang="pt-BR" sz="2400" dirty="0" smtClean="0">
                <a:latin typeface="Cambria" panose="02040503050406030204" pitchFamily="18" charset="0"/>
              </a:rPr>
              <a:t>das </a:t>
            </a:r>
            <a:r>
              <a:rPr lang="pt-BR" altLang="pt-BR" sz="2400" dirty="0">
                <a:latin typeface="Cambria" panose="02040503050406030204" pitchFamily="18" charset="0"/>
              </a:rPr>
              <a:t>simples </a:t>
            </a:r>
            <a:r>
              <a:rPr lang="pt-BR" altLang="pt-BR" sz="2400" dirty="0" smtClean="0">
                <a:latin typeface="Cambria" panose="02040503050406030204" pitchFamily="18" charset="0"/>
              </a:rPr>
              <a:t>às </a:t>
            </a:r>
            <a:r>
              <a:rPr lang="pt-BR" altLang="pt-BR" sz="2400" dirty="0">
                <a:latin typeface="Cambria" panose="02040503050406030204" pitchFamily="18" charset="0"/>
              </a:rPr>
              <a:t>fortes, </a:t>
            </a:r>
            <a:r>
              <a:rPr lang="pt-BR" altLang="pt-BR" sz="2400" dirty="0" smtClean="0">
                <a:latin typeface="Cambria" panose="02040503050406030204" pitchFamily="18" charset="0"/>
              </a:rPr>
              <a:t>das quentes às </a:t>
            </a:r>
            <a:r>
              <a:rPr lang="pt-BR" altLang="pt-BR" sz="2400" dirty="0">
                <a:latin typeface="Cambria" panose="02040503050406030204" pitchFamily="18" charset="0"/>
              </a:rPr>
              <a:t>frias. </a:t>
            </a:r>
            <a:endParaRPr lang="pt-BR" altLang="pt-BR" sz="2400" b="1" dirty="0">
              <a:latin typeface="Cambria" panose="02040503050406030204" pitchFamily="18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00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4"/>
          <p:cNvGraphicFramePr/>
          <p:nvPr/>
        </p:nvGraphicFramePr>
        <p:xfrm>
          <a:off x="601578" y="760760"/>
          <a:ext cx="8002870" cy="533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76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2" y="1347860"/>
            <a:ext cx="4173525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400" dirty="0" smtClean="0"/>
              <a:t>Líquidos </a:t>
            </a:r>
            <a:r>
              <a:rPr lang="pt-BR" altLang="pt-BR" sz="2400" dirty="0"/>
              <a:t>espessos e saborosos que acompanham um alimento com a finalidade de acentuar o sabor. </a:t>
            </a:r>
            <a:endParaRPr lang="pt-BR" altLang="pt-BR" sz="2400" dirty="0" smtClean="0"/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400" dirty="0"/>
              <a:t>Nascido da necessidade de "salgar", temperar por igual um alimento.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sz="2400" dirty="0" smtClean="0"/>
          </a:p>
          <a:p>
            <a:pPr indent="-228600">
              <a:spcBef>
                <a:spcPts val="0"/>
              </a:spcBef>
              <a:buSzPct val="99615"/>
            </a:pPr>
            <a:endParaRPr lang="pt-BR" sz="2400" dirty="0" smtClean="0"/>
          </a:p>
          <a:p>
            <a:pPr indent="-228600">
              <a:buSzPct val="99615"/>
              <a:buFont typeface="Arial"/>
              <a:buNone/>
            </a:pP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70" name="Picture 2" descr="http://www.hunterlab.com/images/content-images/Sauces_shutterstock_1009043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29" y="1835267"/>
            <a:ext cx="3927844" cy="38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99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4" y="1347860"/>
            <a:ext cx="4874860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</a:pPr>
            <a:r>
              <a:rPr lang="pt-BR" altLang="pt-BR" sz="2400" dirty="0" smtClean="0"/>
              <a:t>Antigamente </a:t>
            </a:r>
            <a:r>
              <a:rPr lang="pt-BR" altLang="pt-BR" sz="2400" dirty="0"/>
              <a:t>os molhos eram feitos para disfarçar sabores degradáveis e muitas vezes para disfarçar um alimento já </a:t>
            </a:r>
            <a:r>
              <a:rPr lang="pt-BR" altLang="pt-BR" sz="2400" dirty="0" smtClean="0"/>
              <a:t>deteriorado;</a:t>
            </a:r>
            <a:endParaRPr lang="pt-BR" altLang="pt-BR" sz="2400" dirty="0"/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</a:pPr>
            <a:r>
              <a:rPr lang="pt-BR" altLang="pt-BR" sz="2400" dirty="0" smtClean="0"/>
              <a:t>Passou </a:t>
            </a:r>
            <a:r>
              <a:rPr lang="pt-BR" altLang="pt-BR" sz="2400" dirty="0"/>
              <a:t>depois apenas a </a:t>
            </a:r>
            <a:r>
              <a:rPr lang="pt-BR" altLang="pt-BR" sz="2400" dirty="0" smtClean="0"/>
              <a:t>“molhar” </a:t>
            </a:r>
            <a:r>
              <a:rPr lang="pt-BR" altLang="pt-BR" sz="2400" dirty="0"/>
              <a:t>e completar o </a:t>
            </a:r>
            <a:r>
              <a:rPr lang="pt-BR" altLang="pt-BR" sz="2400" dirty="0" smtClean="0"/>
              <a:t>alimento;</a:t>
            </a:r>
            <a:endParaRPr lang="pt-BR" altLang="pt-BR" sz="2400" dirty="0"/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</a:pPr>
            <a:r>
              <a:rPr lang="pt-BR" altLang="pt-BR" sz="2400" dirty="0" smtClean="0"/>
              <a:t>Hoje dá </a:t>
            </a:r>
            <a:r>
              <a:rPr lang="pt-BR" altLang="pt-BR" sz="2400" dirty="0"/>
              <a:t>sabor e </a:t>
            </a:r>
            <a:r>
              <a:rPr lang="pt-BR" altLang="pt-BR" sz="2400" dirty="0" smtClean="0"/>
              <a:t>realça </a:t>
            </a:r>
            <a:r>
              <a:rPr lang="pt-BR" altLang="pt-BR" sz="2400" dirty="0"/>
              <a:t>a textura do que comemos. 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sz="2400" dirty="0"/>
          </a:p>
          <a:p>
            <a:pPr indent="-228600">
              <a:spcBef>
                <a:spcPts val="0"/>
              </a:spcBef>
              <a:buSzPct val="99615"/>
            </a:pPr>
            <a:endParaRPr lang="pt-BR" sz="2400" dirty="0" smtClean="0"/>
          </a:p>
          <a:p>
            <a:pPr indent="-228600">
              <a:buSzPct val="99615"/>
              <a:buFont typeface="Arial"/>
              <a:buNone/>
            </a:pP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" name="Picture 19" descr="http://bp3.blogger.com/_LCVZWFAEodk/RoHSATXzXlI/AAAAAAAAFYU/9-qY0kzrKzA/s400/banqueting+room+brighton+p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04" y="2040385"/>
            <a:ext cx="3129958" cy="317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8842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4" y="1347860"/>
            <a:ext cx="4874860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dirty="0" smtClean="0"/>
              <a:t>Os franceses foram os responsáveis por refinar e sofisticar a arte de fazer molhos;</a:t>
            </a:r>
          </a:p>
          <a:p>
            <a:pPr indent="-228600">
              <a:lnSpc>
                <a:spcPct val="150000"/>
              </a:lnSpc>
              <a:spcBef>
                <a:spcPts val="0"/>
              </a:spcBef>
              <a:buSzPct val="99615"/>
            </a:pPr>
            <a:endParaRPr lang="pt-BR" sz="2400" dirty="0"/>
          </a:p>
          <a:p>
            <a:pPr indent="-228600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b="1" dirty="0" err="1" smtClean="0"/>
              <a:t>Antonin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Carême</a:t>
            </a:r>
            <a:r>
              <a:rPr lang="pt-BR" sz="2400" dirty="0" smtClean="0"/>
              <a:t>: criou uma metodologia de preparo, no século XVII, que ainda serve de base para a preparação de diversos molhos tradicionais.</a:t>
            </a:r>
            <a:endParaRPr lang="pt-BR" sz="2400" b="1" dirty="0" smtClean="0"/>
          </a:p>
          <a:p>
            <a:pPr indent="-228600">
              <a:buSzPct val="99615"/>
              <a:buFont typeface="Arial"/>
              <a:buNone/>
            </a:pP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" name="Picture 6" descr="Antonin Carê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1" y="1737689"/>
            <a:ext cx="3559946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58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3" y="1347860"/>
            <a:ext cx="7618059" cy="1919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b="1" dirty="0" smtClean="0"/>
              <a:t>Viscosidade</a:t>
            </a:r>
            <a:r>
              <a:rPr lang="pt-BR" sz="2400" dirty="0" smtClean="0"/>
              <a:t>: relação entre a velocidade de um líquido que escoa por um tubo X pressão aplicada para fazê-lo fluir</a:t>
            </a: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dirty="0" smtClean="0"/>
              <a:t>Mecanismos de Espessamento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7" y="4758433"/>
            <a:ext cx="1869027" cy="17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vignette3.wikia.nocookie.net/recipes/images/d/de/Soy_Sauce.jpg/revision/latest?cb=20080516004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7" y="5104979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10"/>
          <p:cNvSpPr txBox="1">
            <a:spLocks/>
          </p:cNvSpPr>
          <p:nvPr/>
        </p:nvSpPr>
        <p:spPr>
          <a:xfrm>
            <a:off x="638173" y="3036155"/>
            <a:ext cx="7618059" cy="1919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SzPct val="99615"/>
              <a:buNone/>
            </a:pPr>
            <a:r>
              <a:rPr lang="pt-BR" sz="2400" b="1" dirty="0" smtClean="0"/>
              <a:t>GRANDE PRESSÃO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ct val="99615"/>
              <a:buNone/>
            </a:pPr>
            <a:r>
              <a:rPr lang="pt-BR" sz="2400" dirty="0" smtClean="0"/>
              <a:t>Alta viscosidade | + Espesso</a:t>
            </a:r>
            <a:endParaRPr lang="pt-BR" sz="2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ct val="99615"/>
              <a:buNone/>
            </a:pPr>
            <a:r>
              <a:rPr lang="pt-BR" sz="2400" b="1" dirty="0" smtClean="0"/>
              <a:t>BAIXA PRESSÃO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ct val="99615"/>
              <a:buNone/>
            </a:pPr>
            <a:r>
              <a:rPr lang="pt-BR" sz="2400" dirty="0" smtClean="0"/>
              <a:t>Baixa Viscosidade | - Espesso</a:t>
            </a:r>
          </a:p>
        </p:txBody>
      </p:sp>
    </p:spTree>
    <p:extLst>
      <p:ext uri="{BB962C8B-B14F-4D97-AF65-F5344CB8AC3E}">
        <p14:creationId xmlns:p14="http://schemas.microsoft.com/office/powerpoint/2010/main" val="2391630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2" y="1347860"/>
            <a:ext cx="5460787" cy="1919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b="1" dirty="0" smtClean="0"/>
              <a:t>Espessamento por Amido</a:t>
            </a:r>
            <a:r>
              <a:rPr lang="pt-BR" sz="2400" dirty="0" smtClean="0"/>
              <a:t>: composto por </a:t>
            </a:r>
            <a:r>
              <a:rPr lang="pt-BR" sz="2400" i="1" dirty="0" err="1" smtClean="0"/>
              <a:t>amilose</a:t>
            </a:r>
            <a:r>
              <a:rPr lang="pt-BR" sz="2400" i="1" dirty="0" smtClean="0"/>
              <a:t> </a:t>
            </a:r>
            <a:r>
              <a:rPr lang="pt-BR" sz="2400" dirty="0" smtClean="0"/>
              <a:t>(parte solúvel) e </a:t>
            </a:r>
            <a:r>
              <a:rPr lang="pt-BR" sz="2400" i="1" dirty="0" err="1" smtClean="0"/>
              <a:t>amilopectina</a:t>
            </a:r>
            <a:r>
              <a:rPr lang="pt-BR" sz="2400" dirty="0"/>
              <a:t> </a:t>
            </a:r>
            <a:r>
              <a:rPr lang="pt-BR" sz="2400" dirty="0" smtClean="0"/>
              <a:t>(parte insolúvel).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dirty="0" smtClean="0"/>
              <a:t>Acima de 60°C, as moléculas de amido se incham, ficam solúveis em água e absorvem grande parte dela. Quanto maior a quantidade de água dentro do grânulo, maior a expansão e aumento de viscosidade.</a:t>
            </a: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dirty="0" smtClean="0"/>
              <a:t>Mecanismos de Espessamento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290" name="Picture 2" descr="https://encrypted-tbn2.gstatic.com/images?q=tbn:ANd9GcRe9OPyGlsb_jlIjLUXq3m5PThTZ0K8M5zucZ-kabOAAVZLFVz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55" y="1964185"/>
            <a:ext cx="2607303" cy="32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52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vimos até agora?</a:t>
            </a:r>
            <a:endParaRPr lang="pt-BR" sz="4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546731" y="1081777"/>
            <a:ext cx="7847693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b="1" dirty="0" smtClean="0"/>
              <a:t>Última aula teórica </a:t>
            </a:r>
            <a:r>
              <a:rPr lang="pt-BR" sz="2200" dirty="0" smtClean="0"/>
              <a:t>de TD I;</a:t>
            </a:r>
          </a:p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Escrita de receitas, fichas técnicas;</a:t>
            </a:r>
          </a:p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Conhecimento de utensílios;</a:t>
            </a:r>
          </a:p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Conceitos de pré-preparo e preparo;</a:t>
            </a:r>
          </a:p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Técnicas de corte;</a:t>
            </a:r>
          </a:p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Métodos de cocção;</a:t>
            </a:r>
          </a:p>
          <a:p>
            <a:pPr indent="-22860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2200" dirty="0" smtClean="0"/>
              <a:t>Início de “blocos temáticos”</a:t>
            </a:r>
          </a:p>
          <a:p>
            <a:pPr indent="-228600">
              <a:lnSpc>
                <a:spcPct val="200000"/>
              </a:lnSpc>
              <a:spcBef>
                <a:spcPts val="0"/>
              </a:spcBef>
              <a:buSzPct val="99615"/>
            </a:pPr>
            <a:endParaRPr lang="pt-BR" sz="2200" dirty="0" smtClean="0"/>
          </a:p>
          <a:p>
            <a:pPr indent="-228600">
              <a:lnSpc>
                <a:spcPct val="200000"/>
              </a:lnSpc>
              <a:buSzPct val="99615"/>
              <a:buFont typeface="Arial"/>
              <a:buNone/>
            </a:pPr>
            <a:endParaRPr lang="pt-BR" sz="2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0" y="1669250"/>
            <a:ext cx="2626179" cy="36766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1" y="1347860"/>
            <a:ext cx="7715715" cy="1919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b="1" dirty="0" smtClean="0"/>
              <a:t>Espessamento por Proteína</a:t>
            </a:r>
            <a:r>
              <a:rPr lang="pt-BR" sz="2400" dirty="0" smtClean="0"/>
              <a:t>: quando as proteínas são submetidas a aquecimento ou batimento, mudam de formato (</a:t>
            </a:r>
            <a:r>
              <a:rPr lang="pt-BR" sz="2400" b="1" dirty="0" smtClean="0"/>
              <a:t>Desnaturação</a:t>
            </a:r>
            <a:r>
              <a:rPr lang="pt-BR" sz="2400" dirty="0" smtClean="0"/>
              <a:t>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dirty="0" smtClean="0"/>
              <a:t>Mecanismos de Espessamento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314" name="Picture 2" descr="http://interna.coceducacao.com.br/ebook/content/pictures/2002-11-141-07-i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53" y="3436228"/>
            <a:ext cx="55435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78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1" y="1347860"/>
            <a:ext cx="7715715" cy="1919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buSzPct val="99615"/>
            </a:pPr>
            <a:r>
              <a:rPr lang="pt-BR" sz="2400" b="1" dirty="0" smtClean="0"/>
              <a:t>Espessamento por Gorduras</a:t>
            </a:r>
            <a:r>
              <a:rPr lang="pt-BR" sz="2400" dirty="0" smtClean="0"/>
              <a:t>: a adição gradual de gorduras e óleos às misturas líquidas resulta em uma maior viscosidade (</a:t>
            </a:r>
            <a:r>
              <a:rPr lang="pt-BR" sz="2400" b="1" dirty="0" smtClean="0"/>
              <a:t>Emulsificação</a:t>
            </a:r>
            <a:r>
              <a:rPr lang="pt-BR" sz="2400" dirty="0" smtClean="0"/>
              <a:t>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dirty="0" smtClean="0"/>
              <a:t>Mecanismos de Espessamento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95" y="3950145"/>
            <a:ext cx="3118694" cy="130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8" y="3676371"/>
            <a:ext cx="2471568" cy="219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://escolakids.uol.com.br/public/upload/image/agua-e-ole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51" y="3497707"/>
            <a:ext cx="20383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27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02662" y="1161429"/>
            <a:ext cx="4874860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400" dirty="0" smtClean="0"/>
              <a:t>À base de amido:</a:t>
            </a:r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000" b="1" dirty="0" smtClean="0"/>
              <a:t>Branco ou </a:t>
            </a:r>
            <a:r>
              <a:rPr lang="pt-BR" sz="2000" b="1" i="1" dirty="0" smtClean="0"/>
              <a:t>Bechamel</a:t>
            </a:r>
            <a:r>
              <a:rPr lang="pt-BR" sz="2000" b="1" dirty="0" smtClean="0"/>
              <a:t> </a:t>
            </a:r>
            <a:r>
              <a:rPr lang="pt-BR" sz="2000" dirty="0" smtClean="0"/>
              <a:t>(</a:t>
            </a:r>
            <a:r>
              <a:rPr lang="pt-BR" sz="2000" i="1" dirty="0" err="1" smtClean="0"/>
              <a:t>Roux</a:t>
            </a:r>
            <a:r>
              <a:rPr lang="pt-BR" sz="2000" i="1" dirty="0" smtClean="0"/>
              <a:t> Blanc</a:t>
            </a:r>
            <a:r>
              <a:rPr lang="pt-BR" sz="2000" dirty="0" smtClean="0"/>
              <a:t>);</a:t>
            </a:r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000" b="1" i="1" dirty="0" err="1" smtClean="0"/>
              <a:t>Velouté</a:t>
            </a:r>
            <a:r>
              <a:rPr lang="pt-BR" sz="2000" b="1" i="1" dirty="0" smtClean="0"/>
              <a:t>  </a:t>
            </a:r>
            <a:r>
              <a:rPr lang="pt-BR" sz="2000" dirty="0" smtClean="0"/>
              <a:t>(</a:t>
            </a:r>
            <a:r>
              <a:rPr lang="pt-BR" sz="2000" i="1" dirty="0" err="1" smtClean="0"/>
              <a:t>Roux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Blond</a:t>
            </a:r>
            <a:r>
              <a:rPr lang="pt-BR" sz="2000" dirty="0" smtClean="0"/>
              <a:t>);</a:t>
            </a:r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000" b="1" i="1" dirty="0" err="1" smtClean="0"/>
              <a:t>Espagnole</a:t>
            </a:r>
            <a:r>
              <a:rPr lang="pt-BR" sz="2000" dirty="0" smtClean="0"/>
              <a:t> (</a:t>
            </a:r>
            <a:r>
              <a:rPr lang="pt-BR" sz="2000" i="1" dirty="0" err="1" smtClean="0"/>
              <a:t>Roux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Brun</a:t>
            </a:r>
            <a:r>
              <a:rPr lang="pt-BR" sz="2000" dirty="0" smtClean="0"/>
              <a:t>);</a:t>
            </a:r>
          </a:p>
          <a:p>
            <a:pPr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400" dirty="0" smtClean="0"/>
              <a:t>À base de manteiga:</a:t>
            </a:r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000" b="1" i="1" dirty="0" err="1" smtClean="0"/>
              <a:t>Hollandaise</a:t>
            </a:r>
            <a:r>
              <a:rPr lang="pt-BR" sz="2000" b="1" i="1" dirty="0" smtClean="0"/>
              <a:t> </a:t>
            </a:r>
            <a:r>
              <a:rPr lang="pt-BR" sz="2000" dirty="0" smtClean="0"/>
              <a:t>(Ovos Benedict)</a:t>
            </a:r>
            <a:endParaRPr lang="pt-BR" sz="2000" b="1" i="1" dirty="0" smtClean="0"/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r>
              <a:rPr lang="pt-BR" sz="2000" b="1" i="1" dirty="0" err="1" smtClean="0"/>
              <a:t>Béarnaise</a:t>
            </a:r>
            <a:r>
              <a:rPr lang="pt-BR" sz="2000" b="1" i="1" dirty="0" smtClean="0"/>
              <a:t> </a:t>
            </a:r>
            <a:r>
              <a:rPr lang="pt-BR" sz="2000" dirty="0" smtClean="0"/>
              <a:t>(Acompanhamento de Carnes)</a:t>
            </a:r>
            <a:endParaRPr lang="pt-BR" sz="2000" b="1" i="1" dirty="0" smtClean="0"/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endParaRPr lang="pt-BR" sz="2000" b="1" i="1" dirty="0" smtClean="0"/>
          </a:p>
          <a:p>
            <a:pPr lvl="1" indent="-228600">
              <a:lnSpc>
                <a:spcPct val="200000"/>
              </a:lnSpc>
              <a:spcBef>
                <a:spcPts val="0"/>
              </a:spcBef>
              <a:buSzPct val="99615"/>
            </a:pPr>
            <a:endParaRPr lang="pt-BR" sz="2000" b="1" dirty="0" smtClean="0"/>
          </a:p>
          <a:p>
            <a:pPr indent="-228600">
              <a:lnSpc>
                <a:spcPct val="200000"/>
              </a:lnSpc>
              <a:buSzPct val="99615"/>
              <a:buFont typeface="Arial"/>
              <a:buNone/>
            </a:pP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62" name="Picture 2" descr="http://cdn-image.myrecipes.com/sites/default/files/styles/300x300/public/image/recipes/su/06/12/eggs-benedict-su-1559185-x.jpg?itok=mU03TH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96" y="1389355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77" y="3821099"/>
            <a:ext cx="3590323" cy="303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9878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1019912" y="1614190"/>
            <a:ext cx="6996623" cy="430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2400" b="1" dirty="0" smtClean="0"/>
              <a:t>Vinagrete francês</a:t>
            </a:r>
            <a:r>
              <a:rPr lang="pt-BR" altLang="pt-BR" sz="2400" dirty="0" smtClean="0"/>
              <a:t>: </a:t>
            </a:r>
            <a:r>
              <a:rPr lang="pt-BR" altLang="pt-BR" sz="2400" dirty="0"/>
              <a:t>óleo, vinagre, sal, pimenta do reino, cebola, salsinha</a:t>
            </a:r>
          </a:p>
          <a:p>
            <a:pPr marL="0" lvl="1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1800" dirty="0" smtClean="0"/>
              <a:t>(3 </a:t>
            </a:r>
            <a:r>
              <a:rPr lang="pt-BR" altLang="pt-BR" sz="1800" dirty="0"/>
              <a:t>partes de óleo para 1 de vinagre, bem </a:t>
            </a:r>
            <a:r>
              <a:rPr lang="pt-BR" altLang="pt-BR" sz="1800" dirty="0" smtClean="0"/>
              <a:t>batido)</a:t>
            </a:r>
            <a:endParaRPr lang="pt-BR" altLang="pt-BR" sz="1800" dirty="0"/>
          </a:p>
          <a:p>
            <a:pPr marL="0" lvl="1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1600" dirty="0"/>
              <a:t>-</a:t>
            </a:r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2400" b="1" dirty="0"/>
              <a:t>Mostarda</a:t>
            </a:r>
            <a:r>
              <a:rPr lang="pt-BR" altLang="pt-BR" sz="2400" dirty="0"/>
              <a:t>: sal, limão, creme de leite</a:t>
            </a:r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1600" dirty="0"/>
              <a:t>-</a:t>
            </a:r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2400" b="1" dirty="0" err="1"/>
              <a:t>Limonete</a:t>
            </a:r>
            <a:r>
              <a:rPr lang="pt-BR" altLang="pt-BR" sz="2400" dirty="0"/>
              <a:t>: limão, óleo, pimenta do reino, cebola, salsinha</a:t>
            </a:r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1600" dirty="0"/>
              <a:t>-</a:t>
            </a:r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2400" b="1" dirty="0"/>
              <a:t>Iogurte</a:t>
            </a:r>
            <a:r>
              <a:rPr lang="pt-BR" altLang="pt-BR" sz="2400" dirty="0"/>
              <a:t>: creme de leite, sal , pimenta do reino</a:t>
            </a:r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1600" dirty="0" smtClean="0"/>
              <a:t>-</a:t>
            </a:r>
            <a:endParaRPr lang="pt-BR" altLang="pt-BR" sz="2400" dirty="0"/>
          </a:p>
          <a:p>
            <a:pPr marL="0" indent="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None/>
            </a:pPr>
            <a:r>
              <a:rPr lang="pt-BR" altLang="pt-BR" sz="2400" b="1" dirty="0"/>
              <a:t>Francês</a:t>
            </a:r>
            <a:r>
              <a:rPr lang="pt-BR" altLang="pt-BR" sz="2400" dirty="0"/>
              <a:t>: mostarda, pimenta do reino, sal, </a:t>
            </a:r>
            <a:r>
              <a:rPr lang="pt-BR" altLang="pt-BR" sz="2400" dirty="0" smtClean="0"/>
              <a:t>azeite</a:t>
            </a:r>
            <a:endParaRPr lang="pt-BR" sz="24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 para Salada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400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1019912" y="1614190"/>
            <a:ext cx="6996623" cy="430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b="1" dirty="0">
                <a:latin typeface="Cambria" panose="02040503050406030204" pitchFamily="18" charset="0"/>
              </a:rPr>
              <a:t>A</a:t>
            </a:r>
            <a:r>
              <a:rPr lang="pt-BR" altLang="pt-BR" sz="2400" b="1" dirty="0" smtClean="0">
                <a:latin typeface="Cambria" panose="02040503050406030204" pitchFamily="18" charset="0"/>
              </a:rPr>
              <a:t>o </a:t>
            </a:r>
            <a:r>
              <a:rPr lang="pt-BR" altLang="pt-BR" sz="2400" b="1" dirty="0">
                <a:latin typeface="Cambria" panose="02040503050406030204" pitchFamily="18" charset="0"/>
              </a:rPr>
              <a:t>Sugo: </a:t>
            </a:r>
            <a:r>
              <a:rPr lang="pt-BR" altLang="pt-BR" sz="2400" dirty="0">
                <a:latin typeface="Cambria" panose="02040503050406030204" pitchFamily="18" charset="0"/>
              </a:rPr>
              <a:t>tomate, cebola, orégano, louro, alho, açúcar, extrato de tomate, </a:t>
            </a:r>
            <a:r>
              <a:rPr lang="pt-BR" altLang="pt-BR" sz="2400" dirty="0" smtClean="0">
                <a:latin typeface="Cambria" panose="02040503050406030204" pitchFamily="18" charset="0"/>
              </a:rPr>
              <a:t>sal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dirty="0">
                <a:latin typeface="Cambria" panose="02040503050406030204" pitchFamily="18" charset="0"/>
              </a:rPr>
              <a:t>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b="1" dirty="0">
                <a:latin typeface="Cambria" panose="02040503050406030204" pitchFamily="18" charset="0"/>
              </a:rPr>
              <a:t>À</a:t>
            </a:r>
            <a:r>
              <a:rPr lang="pt-BR" altLang="pt-BR" sz="2400" b="1" dirty="0" smtClean="0">
                <a:latin typeface="Cambria" panose="02040503050406030204" pitchFamily="18" charset="0"/>
              </a:rPr>
              <a:t> </a:t>
            </a:r>
            <a:r>
              <a:rPr lang="pt-BR" altLang="pt-BR" sz="2400" b="1" dirty="0">
                <a:latin typeface="Cambria" panose="02040503050406030204" pitchFamily="18" charset="0"/>
              </a:rPr>
              <a:t>Bolonhesa: </a:t>
            </a:r>
            <a:r>
              <a:rPr lang="pt-BR" altLang="pt-BR" sz="2400" dirty="0">
                <a:latin typeface="Cambria" panose="02040503050406030204" pitchFamily="18" charset="0"/>
              </a:rPr>
              <a:t>sugo, carne moída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dirty="0" smtClean="0">
                <a:latin typeface="Cambria" panose="02040503050406030204" pitchFamily="18" charset="0"/>
              </a:rPr>
              <a:t>-</a:t>
            </a:r>
            <a:endParaRPr lang="pt-BR" altLang="pt-BR" sz="2400" dirty="0"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b="1" dirty="0" smtClean="0">
                <a:latin typeface="Cambria" panose="02040503050406030204" pitchFamily="18" charset="0"/>
              </a:rPr>
              <a:t>À </a:t>
            </a:r>
            <a:r>
              <a:rPr lang="pt-BR" altLang="pt-BR" sz="2400" b="1" dirty="0">
                <a:latin typeface="Cambria" panose="02040503050406030204" pitchFamily="18" charset="0"/>
              </a:rPr>
              <a:t>Italiana: </a:t>
            </a:r>
            <a:r>
              <a:rPr lang="pt-BR" altLang="pt-BR" sz="2400" dirty="0">
                <a:latin typeface="Cambria" panose="02040503050406030204" pitchFamily="18" charset="0"/>
              </a:rPr>
              <a:t>sugo, carne em cubos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dirty="0" smtClean="0">
                <a:latin typeface="Cambria" panose="02040503050406030204" pitchFamily="18" charset="0"/>
              </a:rPr>
              <a:t>-</a:t>
            </a:r>
            <a:endParaRPr lang="pt-BR" altLang="pt-BR" sz="2400" dirty="0"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b="1" dirty="0" smtClean="0">
                <a:latin typeface="Cambria" panose="02040503050406030204" pitchFamily="18" charset="0"/>
              </a:rPr>
              <a:t>À </a:t>
            </a:r>
            <a:r>
              <a:rPr lang="pt-BR" altLang="pt-BR" sz="2400" b="1" dirty="0" err="1">
                <a:latin typeface="Cambria" panose="02040503050406030204" pitchFamily="18" charset="0"/>
              </a:rPr>
              <a:t>Carbonara</a:t>
            </a:r>
            <a:r>
              <a:rPr lang="pt-BR" altLang="pt-BR" sz="2400" b="1" dirty="0">
                <a:latin typeface="Cambria" panose="02040503050406030204" pitchFamily="18" charset="0"/>
              </a:rPr>
              <a:t>: </a:t>
            </a:r>
            <a:r>
              <a:rPr lang="pt-BR" altLang="pt-BR" sz="2400" dirty="0">
                <a:latin typeface="Cambria" panose="02040503050406030204" pitchFamily="18" charset="0"/>
              </a:rPr>
              <a:t>bacon, gema de ovo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dirty="0" smtClean="0">
                <a:latin typeface="Cambria" panose="02040503050406030204" pitchFamily="18" charset="0"/>
              </a:rPr>
              <a:t>-</a:t>
            </a:r>
            <a:endParaRPr lang="pt-BR" altLang="pt-BR" sz="2400" dirty="0"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b="1" dirty="0" smtClean="0">
                <a:latin typeface="Cambria" panose="02040503050406030204" pitchFamily="18" charset="0"/>
              </a:rPr>
              <a:t>À </a:t>
            </a:r>
            <a:r>
              <a:rPr lang="pt-BR" altLang="pt-BR" sz="2400" b="1" dirty="0">
                <a:latin typeface="Cambria" panose="02040503050406030204" pitchFamily="18" charset="0"/>
              </a:rPr>
              <a:t>Napolitana: </a:t>
            </a:r>
            <a:r>
              <a:rPr lang="pt-BR" altLang="pt-BR" sz="2400" dirty="0">
                <a:latin typeface="Cambria" panose="02040503050406030204" pitchFamily="18" charset="0"/>
              </a:rPr>
              <a:t>sugo, </a:t>
            </a:r>
            <a:r>
              <a:rPr lang="pt-BR" altLang="pt-BR" sz="2400" dirty="0" smtClean="0">
                <a:latin typeface="Cambria" panose="02040503050406030204" pitchFamily="18" charset="0"/>
              </a:rPr>
              <a:t>parmesão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dirty="0">
                <a:latin typeface="Cambria" panose="02040503050406030204" pitchFamily="18" charset="0"/>
              </a:rPr>
              <a:t>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0000"/>
              <a:buNone/>
            </a:pPr>
            <a:r>
              <a:rPr lang="pt-BR" altLang="pt-BR" sz="2400" b="1" dirty="0" smtClean="0">
                <a:latin typeface="Cambria" panose="02040503050406030204" pitchFamily="18" charset="0"/>
              </a:rPr>
              <a:t>À </a:t>
            </a:r>
            <a:r>
              <a:rPr lang="pt-BR" altLang="pt-BR" sz="2400" b="1" dirty="0">
                <a:latin typeface="Cambria" panose="02040503050406030204" pitchFamily="18" charset="0"/>
              </a:rPr>
              <a:t>Romanesca: </a:t>
            </a:r>
            <a:r>
              <a:rPr lang="pt-BR" altLang="pt-BR" sz="2400" dirty="0">
                <a:latin typeface="Cambria" panose="02040503050406030204" pitchFamily="18" charset="0"/>
              </a:rPr>
              <a:t>molho branco, champignon e presunto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Molhos para Massas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63317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asasbahia-imagens.com.br/Control/ArquivoExibir.aspx?IdArquivo=485337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462722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47" y="1462722"/>
            <a:ext cx="24098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9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há de comum entre?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Fluxograma: Processo alternativo 2"/>
          <p:cNvSpPr/>
          <p:nvPr/>
        </p:nvSpPr>
        <p:spPr>
          <a:xfrm>
            <a:off x="628650" y="1737360"/>
            <a:ext cx="2194560" cy="156591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Componente Nutritivo ou Base</a:t>
            </a:r>
            <a:endParaRPr lang="pt-BR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luxograma: Processo alternativo 7"/>
          <p:cNvSpPr/>
          <p:nvPr/>
        </p:nvSpPr>
        <p:spPr>
          <a:xfrm>
            <a:off x="3474720" y="1737360"/>
            <a:ext cx="2194560" cy="156591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Componente Aromático</a:t>
            </a:r>
            <a:endParaRPr lang="pt-BR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Fluxograma: Processo alternativo 8"/>
          <p:cNvSpPr/>
          <p:nvPr/>
        </p:nvSpPr>
        <p:spPr>
          <a:xfrm>
            <a:off x="6320790" y="1737360"/>
            <a:ext cx="2194560" cy="156591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Componente Líquido</a:t>
            </a:r>
            <a:endParaRPr lang="pt-BR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Shape 110"/>
          <p:cNvSpPr txBox="1">
            <a:spLocks/>
          </p:cNvSpPr>
          <p:nvPr/>
        </p:nvSpPr>
        <p:spPr>
          <a:xfrm>
            <a:off x="628651" y="3417569"/>
            <a:ext cx="2194560" cy="277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Ossos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Aparas de Boi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Vitela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Porco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Frango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Caça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Espinhas e Vísceras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Legumes e Verduras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1" name="Shape 110"/>
          <p:cNvSpPr txBox="1">
            <a:spLocks/>
          </p:cNvSpPr>
          <p:nvPr/>
        </p:nvSpPr>
        <p:spPr>
          <a:xfrm>
            <a:off x="6320790" y="3417569"/>
            <a:ext cx="2194560" cy="277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Água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Vinho Branco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Vinho Tinto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Vinho do Porto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err="1" smtClean="0">
                <a:solidFill>
                  <a:schemeClr val="tx1"/>
                </a:solidFill>
              </a:rPr>
              <a:t>Marsala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Caldos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Fundos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3474720" y="3417569"/>
            <a:ext cx="2194560" cy="277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Coentro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Orégano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Manjericão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Louro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Canela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Cominho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Noz Moscada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Pimenta do Reino</a:t>
            </a:r>
          </a:p>
          <a:p>
            <a:pPr indent="-228600" algn="ctr">
              <a:buSzPct val="99615"/>
              <a:buFont typeface="Arial"/>
              <a:buNone/>
            </a:pP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6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há de comum entre?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Fluxograma: Processo alternativo 2"/>
          <p:cNvSpPr/>
          <p:nvPr/>
        </p:nvSpPr>
        <p:spPr>
          <a:xfrm>
            <a:off x="628650" y="1737360"/>
            <a:ext cx="2194560" cy="156591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Componente Nutritivo ou Base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Fluxograma: Processo alternativo 7"/>
          <p:cNvSpPr/>
          <p:nvPr/>
        </p:nvSpPr>
        <p:spPr>
          <a:xfrm>
            <a:off x="3474720" y="1737360"/>
            <a:ext cx="2194560" cy="156591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Componente Aromático</a:t>
            </a:r>
            <a:endParaRPr lang="pt-BR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Fluxograma: Processo alternativo 8"/>
          <p:cNvSpPr/>
          <p:nvPr/>
        </p:nvSpPr>
        <p:spPr>
          <a:xfrm>
            <a:off x="6320790" y="1737360"/>
            <a:ext cx="2194560" cy="156591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42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Componente Líquido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Shape 110"/>
          <p:cNvSpPr txBox="1">
            <a:spLocks/>
          </p:cNvSpPr>
          <p:nvPr/>
        </p:nvSpPr>
        <p:spPr>
          <a:xfrm>
            <a:off x="628651" y="3417569"/>
            <a:ext cx="2194560" cy="277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Ossos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Aparas de Boi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Vitela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Porco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Frango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Caça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Espinhas e Vísceras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Legumes e Verduras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Shape 110"/>
          <p:cNvSpPr txBox="1">
            <a:spLocks/>
          </p:cNvSpPr>
          <p:nvPr/>
        </p:nvSpPr>
        <p:spPr>
          <a:xfrm>
            <a:off x="6320790" y="3417569"/>
            <a:ext cx="2194560" cy="277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Água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Vinho Branco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Vinho Tinto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Vinho do Porto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err="1" smtClean="0">
                <a:solidFill>
                  <a:schemeClr val="bg1">
                    <a:lumMod val="75000"/>
                  </a:schemeClr>
                </a:solidFill>
              </a:rPr>
              <a:t>Marsala</a:t>
            </a:r>
            <a:endParaRPr lang="pt-BR" sz="16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Caldos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Fundos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3474720" y="3417569"/>
            <a:ext cx="2194560" cy="277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Coentro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Orégano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Manjericão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Louro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Canela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Cominho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Noz Moscada</a:t>
            </a:r>
          </a:p>
          <a:p>
            <a:pPr indent="-228600" algn="ctr">
              <a:buSzPct val="99615"/>
              <a:buFont typeface="Arial"/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Pimenta do Reino</a:t>
            </a:r>
          </a:p>
          <a:p>
            <a:pPr indent="-228600" algn="ctr">
              <a:buSzPct val="99615"/>
              <a:buFont typeface="Arial"/>
              <a:buNone/>
            </a:pP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3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2" y="1338317"/>
            <a:ext cx="5300990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dirty="0" smtClean="0"/>
              <a:t>Composição a base de ervas e especiarias (e também alguns legumes) para realçar ou acentuar o sabor da preparação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b="1" i="1" dirty="0" err="1" smtClean="0"/>
              <a:t>Mirepoix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au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maigre</a:t>
            </a:r>
            <a:r>
              <a:rPr lang="pt-BR" sz="1800" b="1" dirty="0" smtClean="0"/>
              <a:t>:</a:t>
            </a:r>
            <a:r>
              <a:rPr lang="pt-BR" sz="1800" dirty="0" smtClean="0"/>
              <a:t> 50% cebola | 25% Cenoura | 25% Salsão 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b="1" i="1" dirty="0" err="1" smtClean="0"/>
              <a:t>Mirepoix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au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gras</a:t>
            </a:r>
            <a:r>
              <a:rPr lang="pt-BR" sz="1800" b="1" i="1" dirty="0" smtClean="0"/>
              <a:t> </a:t>
            </a:r>
            <a:r>
              <a:rPr lang="pt-BR" sz="1800" b="1" dirty="0" smtClean="0"/>
              <a:t>(ou </a:t>
            </a:r>
            <a:r>
              <a:rPr lang="pt-BR" sz="1800" b="1" i="1" dirty="0" err="1" smtClean="0"/>
              <a:t>Matignon</a:t>
            </a:r>
            <a:r>
              <a:rPr lang="pt-BR" sz="1800" b="1" dirty="0" smtClean="0"/>
              <a:t>): </a:t>
            </a:r>
            <a:r>
              <a:rPr lang="pt-BR" sz="1800" dirty="0" smtClean="0"/>
              <a:t>40% </a:t>
            </a:r>
            <a:r>
              <a:rPr lang="pt-BR" sz="1800" dirty="0"/>
              <a:t>cebola | 25% Cenoura | 25% Salsão </a:t>
            </a:r>
            <a:r>
              <a:rPr lang="pt-BR" sz="1800" dirty="0" smtClean="0"/>
              <a:t>| 10% Bacon ou Toucinho 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b="1" i="1" dirty="0" err="1" smtClean="0"/>
              <a:t>Bouquet</a:t>
            </a:r>
            <a:r>
              <a:rPr lang="pt-BR" sz="1800" b="1" i="1" dirty="0" smtClean="0"/>
              <a:t> Garni</a:t>
            </a:r>
            <a:r>
              <a:rPr lang="pt-BR" sz="1800" b="1" dirty="0" smtClean="0"/>
              <a:t>: </a:t>
            </a:r>
            <a:r>
              <a:rPr lang="pt-BR" sz="1800" dirty="0" smtClean="0"/>
              <a:t>Amarrado de louro, tomilho e salsa – porém há variantes (Salsão, Salsinha, Erva Doce). Retira-se após cocção.</a:t>
            </a:r>
            <a:endParaRPr lang="pt-BR" sz="1800" b="1" dirty="0" smtClean="0"/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sz="1800" dirty="0" smtClean="0"/>
          </a:p>
          <a:p>
            <a:pPr indent="-228600">
              <a:spcBef>
                <a:spcPts val="0"/>
              </a:spcBef>
              <a:buSzPct val="99615"/>
            </a:pPr>
            <a:endParaRPr lang="pt-BR" sz="1800" dirty="0" smtClean="0"/>
          </a:p>
          <a:p>
            <a:pPr indent="-228600">
              <a:buSzPct val="99615"/>
              <a:buFont typeface="Arial"/>
              <a:buNone/>
            </a:pPr>
            <a:endParaRPr lang="pt-BR"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Componentes Aromáticos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http://epic.mortingraphicdes.netdna-cdn.com/wp-content/uploads/2012/08/bouquet-ga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22" y="2103639"/>
            <a:ext cx="2420222" cy="31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50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2" y="1515877"/>
            <a:ext cx="5300990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b="1" i="1" dirty="0" err="1" smtClean="0"/>
              <a:t>Sachet</a:t>
            </a:r>
            <a:r>
              <a:rPr lang="pt-BR" sz="1800" b="1" i="1" dirty="0" smtClean="0"/>
              <a:t> d’</a:t>
            </a:r>
            <a:r>
              <a:rPr lang="pt-BR" sz="1800" b="1" i="1" dirty="0" err="1" smtClean="0"/>
              <a:t>épices</a:t>
            </a:r>
            <a:r>
              <a:rPr lang="pt-BR" sz="1800" b="1" dirty="0" smtClean="0"/>
              <a:t>:</a:t>
            </a:r>
            <a:r>
              <a:rPr lang="pt-BR" sz="1800" dirty="0" smtClean="0"/>
              <a:t> dente de alho, louro, pimenta em grão, talos de salsinha envoltos em pano fino. Retirado após cocção.</a:t>
            </a:r>
          </a:p>
          <a:p>
            <a:pPr marL="228600"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sz="1800" b="1" dirty="0"/>
              <a:t>Cebola</a:t>
            </a:r>
            <a:r>
              <a:rPr lang="pt-BR" sz="1800" b="1" i="1" dirty="0"/>
              <a:t> </a:t>
            </a:r>
            <a:r>
              <a:rPr lang="pt-BR" sz="1800" b="1" i="1" dirty="0" err="1"/>
              <a:t>Brulée</a:t>
            </a:r>
            <a:r>
              <a:rPr lang="pt-BR" sz="1800" b="1" dirty="0"/>
              <a:t>: </a:t>
            </a:r>
            <a:r>
              <a:rPr lang="pt-BR" altLang="pt-BR" sz="1800" dirty="0"/>
              <a:t>cebola cortada ao meio e tostada na chapa  ou frigideira. Confere sabor e cor a preparações como </a:t>
            </a:r>
            <a:r>
              <a:rPr lang="pt-BR" altLang="pt-BR" sz="1800" dirty="0" smtClean="0"/>
              <a:t>fundos e caldos;</a:t>
            </a:r>
            <a:endParaRPr lang="pt-BR" altLang="pt-BR" sz="1800" dirty="0"/>
          </a:p>
          <a:p>
            <a:pPr marL="228600"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800" b="1" dirty="0"/>
              <a:t>Cebola </a:t>
            </a:r>
            <a:r>
              <a:rPr lang="pt-BR" altLang="pt-BR" sz="1800" b="1" i="1" dirty="0" err="1"/>
              <a:t>Piquée</a:t>
            </a:r>
            <a:r>
              <a:rPr lang="pt-BR" altLang="pt-BR" sz="1800" b="1" dirty="0"/>
              <a:t>: </a:t>
            </a:r>
            <a:r>
              <a:rPr lang="pt-BR" altLang="pt-BR" sz="1800" dirty="0"/>
              <a:t>descascada e cortada ao meio, espetada com uma folha de louro e 3 cravos da </a:t>
            </a:r>
            <a:r>
              <a:rPr lang="pt-BR" altLang="pt-BR" sz="1800" dirty="0" smtClean="0"/>
              <a:t>Índia, usada para molho bechamel e algumas sopas claras</a:t>
            </a:r>
          </a:p>
          <a:p>
            <a:pPr marL="228600"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800" b="1" dirty="0" smtClean="0"/>
              <a:t>Especiarias</a:t>
            </a:r>
            <a:r>
              <a:rPr lang="pt-BR" altLang="pt-BR" sz="1800" dirty="0" smtClean="0"/>
              <a:t>: tostar, moer, tirar sementes</a:t>
            </a:r>
            <a:endParaRPr lang="pt-BR" altLang="pt-BR" sz="1800" b="1" dirty="0"/>
          </a:p>
          <a:p>
            <a:pPr indent="-228600">
              <a:buSzPct val="99615"/>
              <a:buFont typeface="Arial"/>
              <a:buNone/>
            </a:pPr>
            <a:endParaRPr lang="pt-BR"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Componentes Aromáticos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http://annkremers.com/images/A.Images/340print-o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04" y="3719173"/>
            <a:ext cx="2841567" cy="22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44" y="1784410"/>
            <a:ext cx="2402685" cy="170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75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2" y="1515877"/>
            <a:ext cx="7795614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dirty="0" smtClean="0"/>
              <a:t>Podem ser utilizadas nos 3 tipos de preparação;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dirty="0" smtClean="0"/>
              <a:t>Torna viscoso, espesso, dá corpo às preparações líquidas, tornando-as grossas e densas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dirty="0" smtClean="0"/>
              <a:t>Podem ser feitas a partir de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600" dirty="0" smtClean="0"/>
              <a:t>Carboidratos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600" dirty="0" smtClean="0"/>
              <a:t>Proteínas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600" dirty="0" smtClean="0"/>
              <a:t>Gorduras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600" dirty="0" smtClean="0"/>
              <a:t>Combinações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altLang="pt-BR" sz="2000" dirty="0"/>
          </a:p>
          <a:p>
            <a:pPr indent="-228600">
              <a:buSzPct val="99615"/>
              <a:buFont typeface="Arial"/>
              <a:buNone/>
            </a:pPr>
            <a:endParaRPr lang="pt-BR" sz="20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Ligações ou </a:t>
            </a:r>
            <a:r>
              <a:rPr lang="pt-BR" b="0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Espessantes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http://i.istockimg.com/file_thumbview_approve/85264083/5/stock-illustration-85264083-watercolor-cooking-clipart-flour-and-cer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20" y="3071132"/>
            <a:ext cx="3049264" cy="30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25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638172" y="1515877"/>
            <a:ext cx="7795614" cy="4851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66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9966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b="1" dirty="0" smtClean="0"/>
              <a:t>Amidos</a:t>
            </a:r>
            <a:r>
              <a:rPr lang="pt-BR" altLang="pt-BR" sz="2000" dirty="0" smtClean="0"/>
              <a:t>: polissacarídeo que em contato com umidade, aumenta de volume, provocando o espessamento do líquido;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b="1" dirty="0" smtClean="0"/>
              <a:t>Gelatina:</a:t>
            </a:r>
            <a:r>
              <a:rPr lang="pt-BR" altLang="pt-BR" sz="2000" dirty="0" smtClean="0"/>
              <a:t> produto obtido pelo cozimento das cartilagens de animais (pés, tendões, cabeça, pele);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b="1" dirty="0" smtClean="0"/>
              <a:t>Ágar-ágar:</a:t>
            </a:r>
            <a:r>
              <a:rPr lang="pt-BR" altLang="pt-BR" sz="2000" dirty="0" smtClean="0"/>
              <a:t> gelatina extraída de algas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b="1" dirty="0" smtClean="0"/>
              <a:t>Creme de leite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b="1" dirty="0" smtClean="0"/>
              <a:t>Creme de leite com gemas </a:t>
            </a:r>
            <a:r>
              <a:rPr lang="pt-BR" altLang="pt-BR" sz="2000" dirty="0" smtClean="0"/>
              <a:t>(25% ovo | 75% creme)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2000" b="1" i="1" dirty="0" err="1" smtClean="0"/>
              <a:t>Roux</a:t>
            </a:r>
            <a:r>
              <a:rPr lang="pt-BR" altLang="pt-BR" sz="2000" b="1" dirty="0" smtClean="0"/>
              <a:t>: </a:t>
            </a:r>
            <a:r>
              <a:rPr lang="pt-BR" altLang="pt-BR" sz="2000" dirty="0" smtClean="0"/>
              <a:t>50% Gordura e 50% Amido + Cocção</a:t>
            </a:r>
          </a:p>
          <a:p>
            <a:pPr lvl="1"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r>
              <a:rPr lang="pt-BR" altLang="pt-BR" sz="1800" i="1" dirty="0" smtClean="0"/>
              <a:t>Blanc</a:t>
            </a:r>
            <a:r>
              <a:rPr lang="pt-BR" altLang="pt-BR" sz="1800" dirty="0" smtClean="0"/>
              <a:t> (1-2 minutos), </a:t>
            </a:r>
            <a:r>
              <a:rPr lang="pt-BR" altLang="pt-BR" sz="1800" i="1" dirty="0" err="1" smtClean="0"/>
              <a:t>Blond</a:t>
            </a:r>
            <a:r>
              <a:rPr lang="pt-BR" altLang="pt-BR" sz="1800" dirty="0" smtClean="0"/>
              <a:t> (2-3 minutos), </a:t>
            </a:r>
            <a:r>
              <a:rPr lang="pt-BR" altLang="pt-BR" sz="1800" i="1" dirty="0" err="1" smtClean="0"/>
              <a:t>Brun</a:t>
            </a:r>
            <a:r>
              <a:rPr lang="pt-BR" altLang="pt-BR" sz="1800" dirty="0" smtClean="0"/>
              <a:t> (5 minutos)</a:t>
            </a:r>
          </a:p>
          <a:p>
            <a:pPr indent="-2286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99615"/>
            </a:pPr>
            <a:endParaRPr lang="pt-BR" altLang="pt-BR" sz="2000" dirty="0"/>
          </a:p>
          <a:p>
            <a:pPr indent="-228600">
              <a:buSzPct val="99615"/>
              <a:buFont typeface="Arial"/>
              <a:buNone/>
            </a:pPr>
            <a:endParaRPr lang="pt-BR" sz="2000"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28650" y="619127"/>
            <a:ext cx="7886700" cy="69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Ligações ou </a:t>
            </a:r>
            <a:r>
              <a:rPr lang="pt-BR" b="0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Espessantes</a:t>
            </a:r>
            <a:endParaRPr lang="pt-BR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AutoShape 2" descr="https://s-media-cache-ak0.pinimg.com/736x/bb/e8/87/bbe8871add6c0c452e67ce8ee892b4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405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1116</Words>
  <Application>Microsoft Office PowerPoint</Application>
  <PresentationFormat>Apresentação na tela (4:3)</PresentationFormat>
  <Paragraphs>183</Paragraphs>
  <Slides>24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O que vimos até agora?</vt:lpstr>
      <vt:lpstr>Apresentação do PowerPoint</vt:lpstr>
      <vt:lpstr>O que há de comum entre?</vt:lpstr>
      <vt:lpstr>O que há de comum entre?</vt:lpstr>
      <vt:lpstr>Componentes Aromáticos</vt:lpstr>
      <vt:lpstr>Componentes Aromáticos</vt:lpstr>
      <vt:lpstr>Ligações ou Espessantes</vt:lpstr>
      <vt:lpstr>Ligações ou Espessantes</vt:lpstr>
      <vt:lpstr>Caldos e Fundos</vt:lpstr>
      <vt:lpstr>Caldos e Fundos</vt:lpstr>
      <vt:lpstr>Caldos e Fundos</vt:lpstr>
      <vt:lpstr>Sopas</vt:lpstr>
      <vt:lpstr>Apresentação do PowerPoint</vt:lpstr>
      <vt:lpstr>Molhos</vt:lpstr>
      <vt:lpstr>Molhos</vt:lpstr>
      <vt:lpstr>Molhos</vt:lpstr>
      <vt:lpstr>Mecanismos de Espessamento</vt:lpstr>
      <vt:lpstr>Mecanismos de Espessamento</vt:lpstr>
      <vt:lpstr>Mecanismos de Espessamento</vt:lpstr>
      <vt:lpstr>Mecanismos de Espessamento</vt:lpstr>
      <vt:lpstr>Molhos</vt:lpstr>
      <vt:lpstr>Molhos para Salada</vt:lpstr>
      <vt:lpstr>Molhos para Massas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Gustavo ABURAD</dc:creator>
  <cp:lastModifiedBy>USUARIO</cp:lastModifiedBy>
  <cp:revision>160</cp:revision>
  <dcterms:modified xsi:type="dcterms:W3CDTF">2016-04-25T23:08:21Z</dcterms:modified>
</cp:coreProperties>
</file>