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81" r:id="rId4"/>
    <p:sldId id="258" r:id="rId5"/>
    <p:sldId id="259" r:id="rId6"/>
    <p:sldId id="282" r:id="rId7"/>
    <p:sldId id="261" r:id="rId8"/>
    <p:sldId id="283" r:id="rId9"/>
    <p:sldId id="285" r:id="rId10"/>
    <p:sldId id="284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691" autoAdjust="0"/>
  </p:normalViewPr>
  <p:slideViewPr>
    <p:cSldViewPr>
      <p:cViewPr varScale="1">
        <p:scale>
          <a:sx n="80" d="100"/>
          <a:sy n="80" d="100"/>
        </p:scale>
        <p:origin x="200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427F-EE2D-C247-8C9D-145BCE9B3613}" type="datetimeFigureOut">
              <a:rPr lang="en-US" smtClean="0"/>
              <a:pPr/>
              <a:t>11/16/22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13A3-A26A-EC42-BA1C-BCA533B31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61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11/16/22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fonline.com/doi/full/10.1080/03050629.2015.1036723" TargetMode="External"/><Relationship Id="rId2" Type="http://schemas.openxmlformats.org/officeDocument/2006/relationships/hyperlink" Target="http://www.tandfonline.com/doi/full/10.1080/0305062010843497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ndfonline.com/doi/full/10.1080/03050629.2015.10377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Novembro</a:t>
            </a:r>
            <a:r>
              <a:rPr lang="en-US" dirty="0"/>
              <a:t>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Neo-Kantianism e </a:t>
            </a:r>
            <a:r>
              <a:rPr lang="en-US" dirty="0" err="1"/>
              <a:t>Diplomacia</a:t>
            </a:r>
            <a:r>
              <a:rPr lang="en-US" dirty="0"/>
              <a:t> </a:t>
            </a:r>
            <a:r>
              <a:rPr lang="en-US" dirty="0" err="1"/>
              <a:t>Coercitiva</a:t>
            </a:r>
            <a:br>
              <a:rPr lang="en-US" dirty="0"/>
            </a:br>
            <a:r>
              <a:rPr lang="en-US" sz="2200" dirty="0"/>
              <a:t>Drury, James, e </a:t>
            </a:r>
            <a:r>
              <a:rPr lang="en-US" sz="2200" dirty="0" err="1"/>
              <a:t>Peksen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pt-BR" dirty="0">
                <a:latin typeface="+mj-lt"/>
              </a:rPr>
              <a:t>A paz democrática </a:t>
            </a:r>
          </a:p>
          <a:p>
            <a:pPr lvl="1"/>
            <a:r>
              <a:rPr lang="pt-BR" dirty="0">
                <a:latin typeface="+mj-lt"/>
              </a:rPr>
              <a:t>Democracia, interdependência econômica, filiação a organizações internacionais = níveis mais baixos de conflito internacional</a:t>
            </a:r>
          </a:p>
          <a:p>
            <a:pPr lvl="1"/>
            <a:r>
              <a:rPr lang="pt-BR" dirty="0">
                <a:latin typeface="+mj-lt"/>
              </a:rPr>
              <a:t>Como esses fatores se relacionam com a coerção econômica?</a:t>
            </a:r>
          </a:p>
          <a:p>
            <a:pPr lvl="2">
              <a:buFont typeface="Wingdings" pitchFamily="2" charset="2"/>
              <a:buChar char="v"/>
            </a:pPr>
            <a:r>
              <a:rPr lang="pt-BR" dirty="0">
                <a:latin typeface="+mj-lt"/>
              </a:rPr>
              <a:t>Impacto no desencadear da </a:t>
            </a:r>
            <a:r>
              <a:rPr lang="pt-BR" u="sng" dirty="0">
                <a:latin typeface="+mj-lt"/>
              </a:rPr>
              <a:t>ameaça</a:t>
            </a:r>
            <a:r>
              <a:rPr lang="pt-BR" dirty="0">
                <a:latin typeface="+mj-lt"/>
              </a:rPr>
              <a:t> e da </a:t>
            </a:r>
            <a:r>
              <a:rPr lang="pt-BR" u="sng" dirty="0">
                <a:latin typeface="+mj-lt"/>
              </a:rPr>
              <a:t>imposição</a:t>
            </a:r>
            <a:r>
              <a:rPr lang="pt-BR" dirty="0">
                <a:latin typeface="+mj-lt"/>
              </a:rPr>
              <a:t> de sanções</a:t>
            </a:r>
            <a:endParaRPr lang="pt-BR" u="sng" dirty="0">
              <a:latin typeface="+mj-lt"/>
            </a:endParaRPr>
          </a:p>
          <a:p>
            <a:pPr lvl="1"/>
            <a:r>
              <a:rPr lang="pt-BR" dirty="0">
                <a:latin typeface="+mj-lt"/>
              </a:rPr>
              <a:t>Hipóteses confirmadas:</a:t>
            </a:r>
          </a:p>
          <a:p>
            <a:pPr marL="1051560" lvl="2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Democracias são menos propensas a ameaçar e a impor sanções contra outras democracias</a:t>
            </a:r>
          </a:p>
          <a:p>
            <a:pPr marL="1051560" lvl="2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Interdependência econômica aumenta o desencadear de ameaças v. imposição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Futura</a:t>
            </a:r>
            <a:r>
              <a:rPr lang="en-US" sz="160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Novo </a:t>
            </a:r>
            <a:r>
              <a:rPr lang="en-US" dirty="0" err="1"/>
              <a:t>dossiê</a:t>
            </a:r>
            <a:r>
              <a:rPr lang="en-US" dirty="0"/>
              <a:t> da </a:t>
            </a:r>
            <a:r>
              <a:rPr lang="en-US" dirty="0" err="1"/>
              <a:t>revista</a:t>
            </a:r>
            <a:r>
              <a:rPr lang="en-US" dirty="0"/>
              <a:t> “International Interactions”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sanções</a:t>
            </a:r>
            <a:r>
              <a:rPr lang="en-US" dirty="0"/>
              <a:t> </a:t>
            </a:r>
            <a:r>
              <a:rPr lang="en-US" dirty="0" err="1"/>
              <a:t>econômicas</a:t>
            </a:r>
            <a:endParaRPr lang="en-US" dirty="0"/>
          </a:p>
          <a:p>
            <a:pPr marL="788670" lvl="1" indent="-514350">
              <a:buFont typeface="+mj-lt"/>
              <a:buAutoNum type="romanLcPeriod"/>
            </a:pPr>
            <a:r>
              <a:rPr lang="en-US" b="1" dirty="0">
                <a:hlinkClick r:id="rId2" tooltip="Full text download"/>
              </a:rPr>
              <a:t>Outside the box: Explaining sanctions in pursuit of foreign economic goals</a:t>
            </a:r>
            <a:r>
              <a:rPr lang="en-US" b="1" dirty="0"/>
              <a:t> </a:t>
            </a:r>
            <a:r>
              <a:rPr lang="en-US" dirty="0"/>
              <a:t>by Daniel W. </a:t>
            </a:r>
            <a:r>
              <a:rPr lang="en-US" dirty="0" err="1"/>
              <a:t>Drezner</a:t>
            </a:r>
            <a:r>
              <a:rPr lang="en-US" dirty="0"/>
              <a:t> 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US" b="1" dirty="0">
                <a:hlinkClick r:id="rId3" tooltip="Full text download"/>
              </a:rPr>
              <a:t>Sanctions and Democracy</a:t>
            </a:r>
            <a:r>
              <a:rPr lang="en-US" b="1" dirty="0"/>
              <a:t> </a:t>
            </a:r>
            <a:r>
              <a:rPr lang="en-US" dirty="0"/>
              <a:t>by </a:t>
            </a:r>
            <a:r>
              <a:rPr lang="en-US" dirty="0" err="1"/>
              <a:t>Nikolay</a:t>
            </a:r>
            <a:r>
              <a:rPr lang="en-US" dirty="0"/>
              <a:t> </a:t>
            </a:r>
            <a:r>
              <a:rPr lang="en-US" dirty="0" err="1"/>
              <a:t>Marinov</a:t>
            </a:r>
            <a:r>
              <a:rPr lang="en-US" dirty="0"/>
              <a:t> &amp;   </a:t>
            </a:r>
            <a:r>
              <a:rPr lang="en-US" dirty="0" err="1"/>
              <a:t>Shmuel</a:t>
            </a:r>
            <a:r>
              <a:rPr lang="en-US" dirty="0"/>
              <a:t> </a:t>
            </a:r>
            <a:r>
              <a:rPr lang="en-US" dirty="0" err="1"/>
              <a:t>Nili</a:t>
            </a:r>
            <a:r>
              <a:rPr lang="en-US" dirty="0"/>
              <a:t> 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US" b="1" dirty="0">
                <a:hlinkClick r:id="rId4" tooltip="Full text download"/>
              </a:rPr>
              <a:t>Hearing the Noise: Economic Sanctions Theory and Anomalous Evidence</a:t>
            </a:r>
            <a:r>
              <a:rPr lang="en-US" b="1" dirty="0"/>
              <a:t> </a:t>
            </a:r>
            <a:r>
              <a:rPr lang="en-US" dirty="0"/>
              <a:t>by T. Clifton Morgan </a:t>
            </a:r>
          </a:p>
          <a:p>
            <a:pPr lvl="1"/>
            <a:endParaRPr lang="en-US" dirty="0"/>
          </a:p>
          <a:p>
            <a:r>
              <a:rPr lang="en-US" dirty="0"/>
              <a:t>Banco de dados: Threat and Imposition of Economic Sanctions (TIES Dataset; 2005)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pPr lvl="0"/>
            <a:r>
              <a:rPr lang="en-US" dirty="0">
                <a:latin typeface="+mj-lt"/>
              </a:rPr>
              <a:t>Reed Wood (2008)</a:t>
            </a:r>
          </a:p>
          <a:p>
            <a:pPr lvl="1">
              <a:buNone/>
            </a:pPr>
            <a:r>
              <a:rPr lang="en-US" dirty="0">
                <a:latin typeface="+mj-lt"/>
              </a:rPr>
              <a:t>	“A Hand upon the Throat of the Nation: Economic Sanctions and State Repression.”</a:t>
            </a:r>
          </a:p>
          <a:p>
            <a:r>
              <a:rPr lang="en-US" dirty="0" err="1">
                <a:latin typeface="+mj-lt"/>
              </a:rPr>
              <a:t>Peksen</a:t>
            </a:r>
            <a:r>
              <a:rPr lang="en-US" dirty="0">
                <a:latin typeface="+mj-lt"/>
              </a:rPr>
              <a:t> and Drury (2009) </a:t>
            </a:r>
          </a:p>
          <a:p>
            <a:pPr lvl="1">
              <a:buNone/>
            </a:pPr>
            <a:r>
              <a:rPr lang="en-US" dirty="0">
                <a:latin typeface="+mj-lt"/>
              </a:rPr>
              <a:t>	“Economic Sanctions and Political Repression: Assessing the Impact of Coercive Diplomacy on Political Freedoms.” </a:t>
            </a:r>
          </a:p>
          <a:p>
            <a:pPr lvl="0"/>
            <a:r>
              <a:rPr lang="en-US" dirty="0">
                <a:latin typeface="+mj-lt"/>
              </a:rPr>
              <a:t>Drury, James, and </a:t>
            </a:r>
            <a:r>
              <a:rPr lang="en-US" dirty="0" err="1">
                <a:latin typeface="+mj-lt"/>
              </a:rPr>
              <a:t>Peksen</a:t>
            </a:r>
            <a:r>
              <a:rPr lang="en-US" dirty="0">
                <a:latin typeface="+mj-lt"/>
              </a:rPr>
              <a:t> (2014) </a:t>
            </a:r>
          </a:p>
          <a:p>
            <a:pPr lvl="1">
              <a:buNone/>
            </a:pPr>
            <a:r>
              <a:rPr lang="en-US" dirty="0">
                <a:latin typeface="+mj-lt"/>
              </a:rPr>
              <a:t>	“Neo-Kantianism and Coercive Diplomacy: The Complex Case of Economic Sanctions.”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</a:t>
            </a:r>
          </a:p>
          <a:p>
            <a:endParaRPr lang="en-US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Woodrow Wilson (1919)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pt-BR" dirty="0">
                <a:latin typeface="+mj-lt"/>
              </a:rPr>
              <a:t>Sanções econômicas como um instrumento “pacífico, silencioso, e eficaz”</a:t>
            </a:r>
          </a:p>
          <a:p>
            <a:r>
              <a:rPr lang="pt-BR" dirty="0">
                <a:latin typeface="+mj-lt"/>
              </a:rPr>
              <a:t>Carta da ONU, Capítulo VII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	Art. 39	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	</a:t>
            </a:r>
            <a:r>
              <a:rPr lang="pt-BR" sz="1600" dirty="0"/>
              <a:t>Artigo 39. O Conselho de Segurança determinará a existência de qualquer ameaça à paz, ruptura da paz ou ato de agressão, e fará recomendações ou decidirá que medidas deverão ser tomadas de acordo com os Artigos 41 e 42, a fim de manter ou restabelecer a paz e a segurança internacionais.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	Art. 41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	</a:t>
            </a:r>
            <a:r>
              <a:rPr lang="pt-BR" sz="1600" dirty="0"/>
              <a:t>O Conselho de Segurança decidirá sobre as medidas que, sem envolver o emprego de forças armadas, deverão ser tomadas para tornar efetivas suas decisões e poderá convidar os Membros das Nações Unidas a aplicarem tais medidas. Estas poderão incluir a interrupção completa ou parcial das relações econômicas, dos meios de comunicação ferroviários, marítimos, aéreos , postais, telegráficos, radiofônicos, ou de outra qualquer espécie e o rompimento das relações diplomáticas.</a:t>
            </a:r>
            <a:r>
              <a:rPr lang="en-US" sz="1800" dirty="0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21-6BA4-754C-8BCF-E12DFEBA633B}" type="slidenum">
              <a:rPr lang="en-US"/>
              <a:pPr/>
              <a:t>4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Sanções</a:t>
            </a:r>
            <a:r>
              <a:rPr lang="en-US" dirty="0"/>
              <a:t> </a:t>
            </a:r>
            <a:r>
              <a:rPr lang="en-US" dirty="0" err="1"/>
              <a:t>Econômicas</a:t>
            </a:r>
            <a:r>
              <a:rPr lang="en-US" dirty="0"/>
              <a:t> e </a:t>
            </a:r>
            <a:r>
              <a:rPr lang="en-US" dirty="0" err="1"/>
              <a:t>Repressão</a:t>
            </a:r>
            <a:br>
              <a:rPr lang="en-US" dirty="0"/>
            </a:br>
            <a:r>
              <a:rPr lang="en-US" sz="2200" dirty="0"/>
              <a:t>Reed Wood</a:t>
            </a:r>
            <a:endParaRPr lang="en-US" sz="2200" i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2300" dirty="0"/>
          </a:p>
          <a:p>
            <a:r>
              <a:rPr lang="pt-BR" sz="2800" dirty="0">
                <a:latin typeface="+mj-lt"/>
              </a:rPr>
              <a:t>Exemplo de </a:t>
            </a:r>
            <a:r>
              <a:rPr lang="pt-BR" sz="2800" dirty="0" err="1">
                <a:latin typeface="+mj-lt"/>
              </a:rPr>
              <a:t>Burma</a:t>
            </a:r>
            <a:r>
              <a:rPr lang="pt-BR" sz="2800" dirty="0">
                <a:latin typeface="+mj-lt"/>
              </a:rPr>
              <a:t>, em 2007</a:t>
            </a:r>
          </a:p>
          <a:p>
            <a:r>
              <a:rPr lang="pt-BR" sz="2800" dirty="0">
                <a:latin typeface="+mj-lt"/>
              </a:rPr>
              <a:t>Os mecanismos das sanções econômicas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Capítulo VII da Carta da ONU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Credibilidade da ameaça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Baixo nível de sucesso (</a:t>
            </a:r>
            <a:r>
              <a:rPr lang="pt-BR" dirty="0" err="1">
                <a:latin typeface="+mj-lt"/>
              </a:rPr>
              <a:t>Hufbauer</a:t>
            </a:r>
            <a:r>
              <a:rPr lang="pt-BR" dirty="0">
                <a:latin typeface="+mj-lt"/>
              </a:rPr>
              <a:t> et al 2007)</a:t>
            </a:r>
          </a:p>
          <a:p>
            <a:pPr marL="1051560" lvl="2" indent="-457200">
              <a:buFont typeface="+mj-lt"/>
              <a:buAutoNum type="arabicParenR"/>
            </a:pPr>
            <a:r>
              <a:rPr lang="pt-BR" dirty="0">
                <a:latin typeface="+mj-lt"/>
              </a:rPr>
              <a:t>Problema de “</a:t>
            </a:r>
            <a:r>
              <a:rPr lang="pt-BR" dirty="0" err="1">
                <a:latin typeface="+mj-lt"/>
              </a:rPr>
              <a:t>enforcement</a:t>
            </a:r>
            <a:r>
              <a:rPr lang="pt-BR" dirty="0">
                <a:latin typeface="+mj-lt"/>
              </a:rPr>
              <a:t>,” ação coletiva</a:t>
            </a:r>
          </a:p>
          <a:p>
            <a:pPr marL="1051560" lvl="2" indent="-457200">
              <a:buFont typeface="+mj-lt"/>
              <a:buAutoNum type="arabicParenR"/>
            </a:pPr>
            <a:r>
              <a:rPr lang="pt-BR" dirty="0">
                <a:latin typeface="+mj-lt"/>
              </a:rPr>
              <a:t>Fenômeno “</a:t>
            </a:r>
            <a:r>
              <a:rPr lang="pt-BR" dirty="0" err="1">
                <a:latin typeface="+mj-lt"/>
              </a:rPr>
              <a:t>rallying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around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the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flag</a:t>
            </a:r>
            <a:r>
              <a:rPr lang="pt-BR" dirty="0">
                <a:latin typeface="+mj-lt"/>
              </a:rPr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Impacto adverso sobre os direitos humanos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Consequências para a sobrevivência dos líderes (</a:t>
            </a:r>
            <a:r>
              <a:rPr lang="pt-BR" dirty="0" err="1">
                <a:latin typeface="+mj-lt"/>
              </a:rPr>
              <a:t>Marinov</a:t>
            </a:r>
            <a:r>
              <a:rPr lang="pt-BR" dirty="0">
                <a:latin typeface="+mj-lt"/>
              </a:rPr>
              <a:t> 2005)</a:t>
            </a:r>
          </a:p>
          <a:p>
            <a:pPr lvl="1">
              <a:buFont typeface="Arial" pitchFamily="34" charset="0"/>
              <a:buChar char="•"/>
            </a:pPr>
            <a:r>
              <a:rPr lang="pt-BR" dirty="0">
                <a:latin typeface="+mj-lt"/>
              </a:rPr>
              <a:t>Pesquisa sobre “</a:t>
            </a:r>
            <a:r>
              <a:rPr lang="pt-BR" dirty="0" err="1">
                <a:latin typeface="+mj-lt"/>
              </a:rPr>
              <a:t>targeted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sanctions</a:t>
            </a:r>
            <a:r>
              <a:rPr lang="pt-BR" dirty="0">
                <a:latin typeface="+mj-lt"/>
              </a:rPr>
              <a:t>”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540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80A8-C2BD-F54F-B2AD-89668BCEB477}" type="slidenum">
              <a:rPr lang="en-US"/>
              <a:pPr/>
              <a:t>5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Sanções</a:t>
            </a:r>
            <a:r>
              <a:rPr lang="en-US" dirty="0"/>
              <a:t> </a:t>
            </a:r>
            <a:r>
              <a:rPr lang="en-US" dirty="0" err="1"/>
              <a:t>Econômicas</a:t>
            </a:r>
            <a:r>
              <a:rPr lang="en-US" dirty="0"/>
              <a:t> e </a:t>
            </a:r>
            <a:r>
              <a:rPr lang="en-US" dirty="0" err="1"/>
              <a:t>Repressão</a:t>
            </a:r>
            <a:br>
              <a:rPr lang="en-US" dirty="0"/>
            </a:br>
            <a:r>
              <a:rPr lang="en-US" sz="2200" dirty="0"/>
              <a:t>Reed Wood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pt-BR" dirty="0">
                <a:latin typeface="+mj-lt"/>
              </a:rPr>
              <a:t>Pressupostos: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Instabilidade aumenta a percepção da ameaça por parte do líder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O aumento na percepção da ameaça também aumenta a repressão</a:t>
            </a:r>
          </a:p>
        </p:txBody>
      </p:sp>
    </p:spTree>
    <p:extLst>
      <p:ext uri="{BB962C8B-B14F-4D97-AF65-F5344CB8AC3E}">
        <p14:creationId xmlns:p14="http://schemas.microsoft.com/office/powerpoint/2010/main" val="337573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Sanções</a:t>
            </a:r>
            <a:r>
              <a:rPr lang="en-US" dirty="0"/>
              <a:t> </a:t>
            </a:r>
            <a:r>
              <a:rPr lang="en-US" dirty="0" err="1"/>
              <a:t>Econômicas</a:t>
            </a:r>
            <a:r>
              <a:rPr lang="en-US" dirty="0"/>
              <a:t> e </a:t>
            </a:r>
            <a:r>
              <a:rPr lang="en-US" dirty="0" err="1"/>
              <a:t>Repressão</a:t>
            </a:r>
            <a:br>
              <a:rPr lang="en-US" dirty="0"/>
            </a:br>
            <a:r>
              <a:rPr lang="en-US" sz="2200" dirty="0"/>
              <a:t>Reed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>
                <a:latin typeface="+mj-lt"/>
              </a:rPr>
              <a:t>Hipóteses: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Sanções contribuem para um aumento da repressão no país alvo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Sanções impostas pelos EUA contribuem para o aumento da repressão no país alvo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>
                <a:latin typeface="+mj-lt"/>
              </a:rPr>
              <a:t>Sanções multilaterais, patrocinadas pela ONU, contribuem para o aumento da repressão no país alvo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BE40-729A-D340-AB2D-74C3399D83BD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Comportamento</a:t>
            </a:r>
            <a:br>
              <a:rPr lang="en-US" dirty="0"/>
            </a:br>
            <a:r>
              <a:rPr lang="en-US" sz="2400" dirty="0"/>
              <a:t>Goldsmith &amp; Posner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pt-BR" sz="2700" dirty="0">
                <a:latin typeface="+mj-lt"/>
              </a:rPr>
              <a:t>Coincidência de interesses</a:t>
            </a:r>
          </a:p>
          <a:p>
            <a:pPr lvl="1"/>
            <a:r>
              <a:rPr lang="pt-BR" sz="2700" dirty="0">
                <a:latin typeface="+mj-lt"/>
              </a:rPr>
              <a:t>Cooperação</a:t>
            </a:r>
          </a:p>
          <a:p>
            <a:pPr lvl="1"/>
            <a:r>
              <a:rPr lang="pt-BR" sz="2700" dirty="0">
                <a:latin typeface="+mj-lt"/>
              </a:rPr>
              <a:t>Coordenação</a:t>
            </a:r>
          </a:p>
          <a:p>
            <a:pPr lvl="1"/>
            <a:r>
              <a:rPr lang="pt-BR" sz="2700" dirty="0">
                <a:latin typeface="+mj-lt"/>
              </a:rPr>
              <a:t>Coerção</a:t>
            </a:r>
          </a:p>
          <a:p>
            <a:pPr lvl="2">
              <a:buFont typeface="Wingdings" pitchFamily="2" charset="2"/>
              <a:buChar char="§"/>
            </a:pPr>
            <a:r>
              <a:rPr lang="pt-BR" sz="2400" dirty="0">
                <a:latin typeface="+mj-lt"/>
              </a:rPr>
              <a:t>Necessidade de uma ameaça crível no caso de coerção</a:t>
            </a:r>
          </a:p>
          <a:p>
            <a:pPr lvl="2">
              <a:buFont typeface="Wingdings" pitchFamily="2" charset="2"/>
              <a:buChar char="§"/>
            </a:pPr>
            <a:r>
              <a:rPr lang="pt-BR" sz="2400" dirty="0">
                <a:latin typeface="+mj-lt"/>
              </a:rPr>
              <a:t>Exemplo dos EUA e da China, no que diz respeito à renovação de tratamento preferencial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Sanções</a:t>
            </a:r>
            <a:r>
              <a:rPr lang="en-US" dirty="0"/>
              <a:t> </a:t>
            </a:r>
            <a:r>
              <a:rPr lang="en-US" dirty="0" err="1"/>
              <a:t>Econômicas</a:t>
            </a:r>
            <a:r>
              <a:rPr lang="en-US" dirty="0"/>
              <a:t> e </a:t>
            </a:r>
            <a:r>
              <a:rPr lang="en-US" dirty="0" err="1"/>
              <a:t>Repressão</a:t>
            </a:r>
            <a:br>
              <a:rPr lang="en-US" dirty="0"/>
            </a:br>
            <a:r>
              <a:rPr lang="en-US" sz="2200" dirty="0"/>
              <a:t>Reed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+mj-lt"/>
            </a:endParaRPr>
          </a:p>
          <a:p>
            <a:r>
              <a:rPr lang="pt-BR" dirty="0">
                <a:latin typeface="+mj-lt"/>
              </a:rPr>
              <a:t>Metodologia e dados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>
                <a:latin typeface="+mj-lt"/>
              </a:rPr>
              <a:t>157 observações (país ano), 1976 – 2001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err="1">
                <a:latin typeface="+mj-lt"/>
              </a:rPr>
              <a:t>Political</a:t>
            </a:r>
            <a:r>
              <a:rPr lang="pt-BR" dirty="0">
                <a:latin typeface="+mj-lt"/>
              </a:rPr>
              <a:t> Terror </a:t>
            </a:r>
            <a:r>
              <a:rPr lang="pt-BR" dirty="0" err="1">
                <a:latin typeface="+mj-lt"/>
              </a:rPr>
              <a:t>Scale</a:t>
            </a:r>
            <a:endParaRPr lang="pt-BR" dirty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>
                <a:latin typeface="+mj-lt"/>
              </a:rPr>
              <a:t>Dados sobre sanções econômicas, </a:t>
            </a:r>
            <a:r>
              <a:rPr lang="pt-BR" dirty="0" err="1">
                <a:latin typeface="+mj-lt"/>
              </a:rPr>
              <a:t>Hufbauer</a:t>
            </a:r>
            <a:r>
              <a:rPr lang="pt-BR" dirty="0">
                <a:latin typeface="+mj-lt"/>
              </a:rPr>
              <a:t> et al (2000)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>
                <a:latin typeface="+mj-lt"/>
              </a:rPr>
              <a:t>Variáveis de controle: Guerra civil, democracia, desenvolvimento econômico, população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>
                <a:latin typeface="+mj-lt"/>
              </a:rPr>
              <a:t>Variável categórica para medir o impacto da sanção</a:t>
            </a:r>
          </a:p>
          <a:p>
            <a:pPr lvl="2"/>
            <a:r>
              <a:rPr lang="pt-BR" dirty="0">
                <a:latin typeface="+mj-lt"/>
              </a:rPr>
              <a:t>Nenhum impacto, mínimo, moderado, ou severo</a:t>
            </a:r>
          </a:p>
          <a:p>
            <a:r>
              <a:rPr lang="pt-BR" dirty="0">
                <a:latin typeface="+mj-lt"/>
              </a:rPr>
              <a:t>Resultados</a:t>
            </a:r>
          </a:p>
          <a:p>
            <a:pPr lvl="1"/>
            <a:r>
              <a:rPr lang="pt-BR" dirty="0">
                <a:latin typeface="+mj-lt"/>
              </a:rPr>
              <a:t>Tabela 3 (p. 502) e Figura 1 (p. 505)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Impacto</a:t>
            </a:r>
            <a:r>
              <a:rPr lang="en-US" dirty="0"/>
              <a:t> da </a:t>
            </a:r>
            <a:r>
              <a:rPr lang="en-US" dirty="0" err="1"/>
              <a:t>Diplomacia</a:t>
            </a:r>
            <a:r>
              <a:rPr lang="en-US" dirty="0"/>
              <a:t> </a:t>
            </a:r>
            <a:r>
              <a:rPr lang="en-US" dirty="0" err="1"/>
              <a:t>Coercitiva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Liberdades</a:t>
            </a:r>
            <a:r>
              <a:rPr lang="en-US" dirty="0"/>
              <a:t> </a:t>
            </a:r>
            <a:r>
              <a:rPr lang="en-US" dirty="0" err="1"/>
              <a:t>Políticas</a:t>
            </a:r>
            <a:br>
              <a:rPr lang="en-US" dirty="0"/>
            </a:br>
            <a:r>
              <a:rPr lang="en-US" sz="2000" dirty="0" err="1"/>
              <a:t>Peksen</a:t>
            </a:r>
            <a:r>
              <a:rPr lang="en-US" sz="2000" dirty="0"/>
              <a:t> e Drury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pt-BR" dirty="0"/>
              <a:t>Qual o impacto das sanções econômicas sobre liberdades políticas e o respeito pelos direitos humanos por parte dos governos?</a:t>
            </a:r>
          </a:p>
          <a:p>
            <a:pPr lvl="1"/>
            <a:r>
              <a:rPr lang="pt-BR" dirty="0"/>
              <a:t>Dados 1972 a 2000</a:t>
            </a:r>
          </a:p>
          <a:p>
            <a:pPr lvl="2"/>
            <a:r>
              <a:rPr lang="pt-BR" dirty="0"/>
              <a:t>Indicadores de proteção da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e do CIRI</a:t>
            </a:r>
          </a:p>
          <a:p>
            <a:pPr lvl="2"/>
            <a:r>
              <a:rPr lang="pt-BR" dirty="0"/>
              <a:t>Dados sobre sanções econômicas: </a:t>
            </a:r>
            <a:r>
              <a:rPr lang="pt-BR" dirty="0" err="1"/>
              <a:t>Hufbauer</a:t>
            </a:r>
            <a:r>
              <a:rPr lang="pt-BR" dirty="0"/>
              <a:t> et al </a:t>
            </a:r>
          </a:p>
          <a:p>
            <a:pPr lvl="1"/>
            <a:r>
              <a:rPr lang="pt-BR" dirty="0"/>
              <a:t>Sanções antecedem uma queda dramática no nível de democracia e de proteção aos direitos humanos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“The </a:t>
            </a:r>
            <a:r>
              <a:rPr lang="pt-BR" dirty="0" err="1"/>
              <a:t>corrosive</a:t>
            </a:r>
            <a:r>
              <a:rPr lang="pt-BR" dirty="0"/>
              <a:t>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coercion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democracy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Jimmy Carter e a política externa norte-americana para a América Latina</a:t>
            </a:r>
          </a:p>
          <a:p>
            <a:pPr lvl="2">
              <a:buFont typeface="Wingdings" pitchFamily="2" charset="2"/>
              <a:buChar char="v"/>
            </a:pPr>
            <a:r>
              <a:rPr lang="pt-BR" dirty="0"/>
              <a:t>Consequências positivas (ainda que não intencionais) das sanções</a:t>
            </a:r>
          </a:p>
          <a:p>
            <a:pPr lvl="2">
              <a:buFont typeface="Wingdings" pitchFamily="2" charset="2"/>
              <a:buChar char="v"/>
            </a:pPr>
            <a:r>
              <a:rPr lang="pt-BR" dirty="0"/>
              <a:t>Difusão regional da ameaça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4469</TotalTime>
  <Words>767</Words>
  <Application>Microsoft Macintosh PowerPoint</Application>
  <PresentationFormat>Apresentação na tela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Courier New</vt:lpstr>
      <vt:lpstr>Gill Sans MT</vt:lpstr>
      <vt:lpstr>Wingdings</vt:lpstr>
      <vt:lpstr>Wingdings 3</vt:lpstr>
      <vt:lpstr>Origin</vt:lpstr>
      <vt:lpstr>Direitos Humanos</vt:lpstr>
      <vt:lpstr>Roteiro</vt:lpstr>
      <vt:lpstr>Woodrow Wilson (1919)</vt:lpstr>
      <vt:lpstr>Sanções Econômicas e Repressão Reed Wood</vt:lpstr>
      <vt:lpstr>Sanções Econômicas e Repressão Reed Wood</vt:lpstr>
      <vt:lpstr>Sanções Econômicas e Repressão Reed Wood</vt:lpstr>
      <vt:lpstr>Padrões de Comportamento Goldsmith &amp; Posner</vt:lpstr>
      <vt:lpstr>Sanções Econômicas e Repressão Reed Wood</vt:lpstr>
      <vt:lpstr>Impacto da Diplomacia Coercitiva sobre Liberdades Políticas Peksen e Drury</vt:lpstr>
      <vt:lpstr>Neo-Kantianism e Diplomacia Coercitiva Drury, James, e Peksen</vt:lpstr>
      <vt:lpstr>Pesquisa Futura*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219</cp:revision>
  <dcterms:created xsi:type="dcterms:W3CDTF">2015-07-06T16:36:26Z</dcterms:created>
  <dcterms:modified xsi:type="dcterms:W3CDTF">2022-11-18T00:22:34Z</dcterms:modified>
</cp:coreProperties>
</file>