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1" r:id="rId3"/>
    <p:sldId id="347" r:id="rId4"/>
    <p:sldId id="348" r:id="rId5"/>
    <p:sldId id="308" r:id="rId6"/>
    <p:sldId id="337" r:id="rId7"/>
    <p:sldId id="346" r:id="rId8"/>
    <p:sldId id="349" r:id="rId9"/>
    <p:sldId id="350" r:id="rId10"/>
    <p:sldId id="351" r:id="rId11"/>
    <p:sldId id="352" r:id="rId12"/>
    <p:sldId id="353" r:id="rId13"/>
    <p:sldId id="354" r:id="rId14"/>
    <p:sldId id="355" r:id="rId15"/>
    <p:sldId id="356" r:id="rId16"/>
    <p:sldId id="357" r:id="rId17"/>
    <p:sldId id="358" r:id="rId18"/>
    <p:sldId id="359" r:id="rId19"/>
    <p:sldId id="360" r:id="rId20"/>
    <p:sldId id="362" r:id="rId21"/>
    <p:sldId id="361" r:id="rId22"/>
    <p:sldId id="363" r:id="rId23"/>
    <p:sldId id="364" r:id="rId24"/>
  </p:sldIdLst>
  <p:sldSz cx="9144000" cy="6858000" type="screen4x3"/>
  <p:notesSz cx="7315200" cy="96012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433" autoAdjust="0"/>
  </p:normalViewPr>
  <p:slideViewPr>
    <p:cSldViewPr>
      <p:cViewPr varScale="1">
        <p:scale>
          <a:sx n="65" d="100"/>
          <a:sy n="65" d="100"/>
        </p:scale>
        <p:origin x="153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D7541CA-CB26-4FC8-88C9-16DD3B038D09}" type="datetimeFigureOut">
              <a:rPr lang="pt-BR" smtClean="0"/>
              <a:pPr/>
              <a:t>05/04/2018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D0E75FE-11C6-405C-B694-6D14E0A3596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9722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E75FE-11C6-405C-B694-6D14E0A35969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29762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E75FE-11C6-405C-B694-6D14E0A35969}" type="slidenum">
              <a:rPr lang="pt-BR" smtClean="0"/>
              <a:pPr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1579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E75FE-11C6-405C-B694-6D14E0A35969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0493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E75FE-11C6-405C-B694-6D14E0A35969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5912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E75FE-11C6-405C-B694-6D14E0A35969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0234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E75FE-11C6-405C-B694-6D14E0A35969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3093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E75FE-11C6-405C-B694-6D14E0A35969}" type="slidenum">
              <a:rPr lang="pt-BR" smtClean="0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0477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E75FE-11C6-405C-B694-6D14E0A35969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2377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E75FE-11C6-405C-B694-6D14E0A35969}" type="slidenum">
              <a:rPr lang="pt-BR" smtClean="0"/>
              <a:pPr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17119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E75FE-11C6-405C-B694-6D14E0A35969}" type="slidenum">
              <a:rPr lang="pt-BR" smtClean="0"/>
              <a:pPr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3722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3626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259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037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8168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0592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05/04/2018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151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05/04/2018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0642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05/04/2018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4219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05/04/2018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1864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05/04/2018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457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05/04/2018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275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798CB-3BCD-4F6A-B800-B151D445D34C}" type="datetimeFigureOut">
              <a:rPr lang="pt-BR" smtClean="0"/>
              <a:pPr/>
              <a:t>05/04/2018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312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71604" y="1530347"/>
            <a:ext cx="6715172" cy="1470025"/>
          </a:xfrm>
        </p:spPr>
        <p:txBody>
          <a:bodyPr>
            <a:normAutofit fontScale="90000"/>
          </a:bodyPr>
          <a:lstStyle/>
          <a:p>
            <a:r>
              <a:rPr lang="pt-BR" sz="3100" b="1" i="1" dirty="0"/>
              <a:t>Escola Superior de Agricultura</a:t>
            </a:r>
            <a:br>
              <a:rPr lang="pt-BR" sz="3100" b="1" i="1" dirty="0"/>
            </a:br>
            <a:r>
              <a:rPr lang="pt-BR" sz="3100" b="1" i="1" dirty="0"/>
              <a:t> “Luiz de Queiroz”</a:t>
            </a:r>
            <a:br>
              <a:rPr lang="pt-BR" sz="3100" b="1" i="1" dirty="0"/>
            </a:br>
            <a:r>
              <a:rPr lang="pt-BR" sz="3100" b="1" i="1" dirty="0"/>
              <a:t>Universidade de São Paulo</a:t>
            </a:r>
            <a:br>
              <a:rPr lang="pt-BR" sz="3100" b="1" i="1" dirty="0"/>
            </a:br>
            <a:r>
              <a:rPr lang="pt-BR" sz="3100" b="1" i="1" dirty="0"/>
              <a:t/>
            </a:r>
            <a:br>
              <a:rPr lang="pt-BR" sz="3100" b="1" i="1" dirty="0"/>
            </a:br>
            <a:r>
              <a:rPr lang="pt-BR" sz="3100" b="1" i="1" dirty="0"/>
              <a:t/>
            </a:r>
            <a:br>
              <a:rPr lang="pt-BR" sz="3100" b="1" i="1" dirty="0"/>
            </a:br>
            <a:r>
              <a:rPr lang="pt-BR" b="1" i="1" dirty="0"/>
              <a:t>LCE0130 – Cálculo Diferencial e Integral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43200" y="4941168"/>
            <a:ext cx="6400800" cy="1752600"/>
          </a:xfrm>
        </p:spPr>
        <p:txBody>
          <a:bodyPr>
            <a:normAutofit/>
          </a:bodyPr>
          <a:lstStyle/>
          <a:p>
            <a:pPr algn="r"/>
            <a:endParaRPr lang="pt-BR" dirty="0">
              <a:solidFill>
                <a:schemeClr val="tx1"/>
              </a:solidFill>
            </a:endParaRPr>
          </a:p>
          <a:p>
            <a:pPr algn="r"/>
            <a:r>
              <a:rPr lang="pt-BR" dirty="0">
                <a:solidFill>
                  <a:schemeClr val="tx1"/>
                </a:solidFill>
              </a:rPr>
              <a:t>Profa. Dra. Andreia Adami</a:t>
            </a:r>
          </a:p>
          <a:p>
            <a:pPr algn="r"/>
            <a:r>
              <a:rPr lang="pt-BR" u="sng" dirty="0">
                <a:solidFill>
                  <a:schemeClr val="tx1"/>
                </a:solidFill>
              </a:rPr>
              <a:t>deiaadami@terra.com.br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27650" name="Picture 2" descr="http://www4.esalq.usp.br/sites/default/files/logo-esalq-simbol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129540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01172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Limite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714876" y="5072074"/>
            <a:ext cx="357190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/>
              <p:cNvSpPr/>
              <p:nvPr/>
            </p:nvSpPr>
            <p:spPr>
              <a:xfrm>
                <a:off x="251520" y="1183155"/>
                <a:ext cx="8640960" cy="44891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28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Limites no infinito:  </a:t>
                </a:r>
                <a:endParaRPr lang="pt-BR" sz="2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/>
                <a:r>
                  <a:rPr lang="pt-BR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Podemos perceber, tanto pela tabela quanto pelo gráfico, que a medida que x cresce ilimitadamente, </a:t>
                </a:r>
                <a:r>
                  <a:rPr lang="pt-BR" sz="2800" dirty="0">
                    <a:latin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800" i="0">
                        <a:latin typeface="Cambria Math" panose="02040503050406030204" pitchFamily="18" charset="0"/>
                      </a:rPr>
                      <m:t>x</m:t>
                    </m:r>
                    <m:r>
                      <a:rPr lang="pt-BR" sz="2800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→+∞) </m:t>
                    </m:r>
                  </m:oMath>
                </a14:m>
                <a:r>
                  <a:rPr lang="pt-BR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ou decresce ilimitadamente </a:t>
                </a:r>
                <a:r>
                  <a:rPr lang="pt-BR" sz="2800" dirty="0">
                    <a:latin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800" i="0">
                        <a:latin typeface="Cambria Math" panose="02040503050406030204" pitchFamily="18" charset="0"/>
                      </a:rPr>
                      <m:t>x</m:t>
                    </m:r>
                    <m:r>
                      <a:rPr lang="pt-BR" sz="2800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pt-BR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pt-BR" sz="2800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∞)</m:t>
                    </m:r>
                  </m:oMath>
                </a14:m>
                <a:r>
                  <a:rPr lang="pt-BR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os valores da função f(x) se aproximam cada vez mais do valor 2</a:t>
                </a:r>
              </a:p>
              <a:p>
                <a:r>
                  <a:rPr lang="pt-BR" sz="2800" b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Assim, usando a notação de limites podemos escrever:</a:t>
                </a:r>
              </a:p>
              <a:p>
                <a:endParaRPr lang="pt-BR" sz="2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pt-BR" sz="28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→+∞</m:t>
                            </m:r>
                          </m:lim>
                        </m:limLow>
                      </m:fName>
                      <m:e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pt-BR" sz="28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→+∞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pt-B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pt-B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pt-B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pt-B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den>
                        </m:f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=2 </m:t>
                        </m:r>
                      </m:e>
                    </m:func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e,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pt-BR" sz="2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→−∞</m:t>
                            </m:r>
                          </m:lim>
                        </m:limLow>
                      </m:fName>
                      <m:e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pt-B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pt-BR" sz="2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pt-B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pt-B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pt-B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pt-B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den>
                        </m:f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=2 </m:t>
                        </m:r>
                      </m:e>
                    </m:func>
                  </m:oMath>
                </a14:m>
                <a:r>
                  <a:rPr lang="pt-BR" sz="2800" dirty="0">
                    <a:latin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Re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83155"/>
                <a:ext cx="8640960" cy="4489114"/>
              </a:xfrm>
              <a:prstGeom prst="rect">
                <a:avLst/>
              </a:prstGeom>
              <a:blipFill>
                <a:blip r:embed="rId2"/>
                <a:stretch>
                  <a:fillRect l="-1410" t="-1359" r="-141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7919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Limite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714876" y="5072074"/>
            <a:ext cx="357190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/>
              <p:cNvSpPr/>
              <p:nvPr/>
            </p:nvSpPr>
            <p:spPr>
              <a:xfrm>
                <a:off x="251520" y="1183155"/>
                <a:ext cx="8640960" cy="35436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2800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Exercício </a:t>
                </a:r>
                <a:endParaRPr lang="pt-B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pt-BR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Calcular , de forma intuitiva o limite da </a:t>
                </a:r>
                <a:r>
                  <a:rPr lang="pt-B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função e esboçar seu gráfico:</a:t>
                </a:r>
                <a:endParaRPr lang="pt-B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pt-B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pt-BR" sz="28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→+∞</m:t>
                            </m:r>
                          </m:lim>
                        </m:limLow>
                      </m:fName>
                      <m:e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pt-BR" sz="28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→+∞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func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e,</a:t>
                </a:r>
              </a:p>
              <a:p>
                <a:endParaRPr lang="pt-BR" sz="2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pt-BR" sz="2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→−∞</m:t>
                            </m:r>
                          </m:lim>
                        </m:limLow>
                      </m:fName>
                      <m:e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pt-B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pt-BR" sz="2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pt-BR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+2</m:t>
                            </m:r>
                          </m:den>
                        </m:f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func>
                  </m:oMath>
                </a14:m>
                <a:r>
                  <a:rPr lang="pt-BR" sz="2800" dirty="0">
                    <a:latin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Re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83155"/>
                <a:ext cx="8640960" cy="3543662"/>
              </a:xfrm>
              <a:prstGeom prst="rect">
                <a:avLst/>
              </a:prstGeom>
              <a:blipFill rotWithShape="0">
                <a:blip r:embed="rId2"/>
                <a:stretch>
                  <a:fillRect l="-1410" t="-172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1920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Limite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714876" y="5072074"/>
            <a:ext cx="357190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/>
              <p:cNvSpPr/>
              <p:nvPr/>
            </p:nvSpPr>
            <p:spPr>
              <a:xfrm>
                <a:off x="251520" y="1183155"/>
                <a:ext cx="8640960" cy="43324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pt-B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pt-B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pt-BR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Resultados como: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pt-BR" sz="2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pt-BR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pt-BR" sz="2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</m:t>
                        </m:r>
                      </m:num>
                      <m:den>
                        <m:r>
                          <a:rPr lang="pt-BR" sz="2800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pt-BR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800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−∞</m:t>
                        </m:r>
                      </m:num>
                      <m:den>
                        <m:r>
                          <a:rPr lang="pt-BR" sz="2800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−∞</m:t>
                        </m:r>
                      </m:den>
                    </m:f>
                    <m:r>
                      <a:rPr lang="pt-BR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pt-BR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pt-BR" sz="2800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num>
                      <m:den>
                        <m:r>
                          <a:rPr lang="pt-BR" sz="2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pt-BR" sz="2800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den>
                    </m:f>
                    <m:r>
                      <a:rPr lang="pt-BR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pt-BR" sz="2800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num>
                      <m:den>
                        <m:r>
                          <a:rPr lang="pt-BR" sz="2800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−∞</m:t>
                        </m:r>
                      </m:den>
                    </m:f>
                    <m:r>
                      <a:rPr lang="pt-BR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800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−∞</m:t>
                        </m:r>
                      </m:num>
                      <m:den>
                        <m:r>
                          <a:rPr lang="pt-BR" sz="2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pt-BR" sz="2800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den>
                    </m:f>
                    <m:r>
                      <a:rPr lang="pt-BR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</m:oMath>
                </a14:m>
                <a:endParaRPr lang="pt-B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/>
                <a:endParaRPr lang="pt-BR" sz="28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/>
                <a:r>
                  <a:rPr lang="pt-B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São </a:t>
                </a:r>
                <a:r>
                  <a:rPr lang="pt-BR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considerados no cálculo de limites como indeterminações, e precisamos de artifícios para resolver essas indeterminações, como fizemos na aula anterior, quando resolvemos a indeterminação do tipo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pt-BR" sz="2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pt-BR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pt-BR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com o uso da fatoração.</a:t>
                </a:r>
              </a:p>
            </p:txBody>
          </p:sp>
        </mc:Choice>
        <mc:Fallback xmlns="">
          <p:sp>
            <p:nvSpPr>
              <p:cNvPr id="3" name="Re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83155"/>
                <a:ext cx="8640960" cy="4332468"/>
              </a:xfrm>
              <a:prstGeom prst="rect">
                <a:avLst/>
              </a:prstGeom>
              <a:blipFill rotWithShape="0">
                <a:blip r:embed="rId2"/>
                <a:stretch>
                  <a:fillRect l="-1410" r="-1410" b="-56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246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Limite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714876" y="5072074"/>
            <a:ext cx="357190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/>
              <p:cNvSpPr/>
              <p:nvPr/>
            </p:nvSpPr>
            <p:spPr>
              <a:xfrm>
                <a:off x="251520" y="1183155"/>
                <a:ext cx="8640960" cy="42877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Para resolver</a:t>
                </a:r>
                <a14:m>
                  <m:oMath xmlns:m="http://schemas.openxmlformats.org/officeDocument/2006/math"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pt-BR" sz="2800" b="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pt-BR" sz="2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→+∞</m:t>
                            </m:r>
                          </m:lim>
                        </m:limLow>
                      </m:fName>
                      <m:e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pt-B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pt-BR" sz="2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→+∞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+2</m:t>
                            </m:r>
                          </m:den>
                        </m:f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+∞</m:t>
                            </m:r>
                          </m:num>
                          <m:den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+∞</m:t>
                            </m:r>
                          </m:den>
                        </m:f>
                      </m:e>
                    </m:func>
                  </m:oMath>
                </a14:m>
                <a:r>
                  <a:rPr lang="pt-BR" sz="2800" dirty="0">
                    <a:latin typeface="Cambria Math" panose="02040503050406030204" pitchFamily="18" charset="0"/>
                  </a:rPr>
                  <a:t> </a:t>
                </a:r>
              </a:p>
              <a:p>
                <a:endParaRPr lang="pt-BR" sz="2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pt-BR" sz="2800" b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Precisaremos da seguinte propriedade:</a:t>
                </a:r>
              </a:p>
              <a:p>
                <a:endParaRPr lang="pt-B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pt-BR" sz="2800" b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Propriedade: Para todo numeral natural </a:t>
                </a:r>
                <a:r>
                  <a:rPr lang="pt-BR" sz="2800" b="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</a:t>
                </a:r>
                <a:r>
                  <a:rPr lang="pt-BR" sz="2800" b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e para todo </a:t>
                </a:r>
                <a:r>
                  <a:rPr lang="pt-BR" sz="2800" b="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b</a:t>
                </a:r>
                <a:r>
                  <a:rPr lang="pt-BR" sz="2800" b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sz="28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pt-BR" sz="28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</m:t>
                    </m:r>
                  </m:oMath>
                </a14:m>
                <a:r>
                  <a:rPr lang="pt-BR" sz="2800" b="0" baseline="30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:r>
                  <a:rPr lang="pt-BR" sz="2800" b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, temos:</a:t>
                </a:r>
              </a:p>
              <a:p>
                <a:endParaRPr lang="pt-BR" sz="2800" b="0" baseline="30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pt-BR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pt-BR" sz="28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pt-BR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pt-BR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→+∞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pt-BR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sz="2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pt-BR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  <m:r>
                            <a:rPr lang="pt-B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func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func>
                        <m:funcPr>
                          <m:ctrlPr>
                            <a:rPr lang="pt-B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pt-BR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pt-BR" sz="28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pt-BR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pt-BR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pt-BR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pt-BR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  <m:r>
                            <a:rPr lang="pt-B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e>
                      </m:func>
                    </m:oMath>
                  </m:oMathPara>
                </a14:m>
                <a:endParaRPr lang="pt-BR" sz="2800" baseline="30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pt-BR" sz="2800" b="0" baseline="30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Re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83155"/>
                <a:ext cx="8640960" cy="4287712"/>
              </a:xfrm>
              <a:prstGeom prst="rect">
                <a:avLst/>
              </a:prstGeom>
              <a:blipFill>
                <a:blip r:embed="rId2"/>
                <a:stretch>
                  <a:fillRect l="-1410" r="-49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1524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Limite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714876" y="5072074"/>
            <a:ext cx="357190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/>
              <p:cNvSpPr/>
              <p:nvPr/>
            </p:nvSpPr>
            <p:spPr>
              <a:xfrm>
                <a:off x="251520" y="1183155"/>
                <a:ext cx="8640960" cy="34237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pt-BR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O artifício que usaremos consiste em identificar na função (numerador e denominador) a variável </a:t>
                </a:r>
                <a:r>
                  <a:rPr lang="pt-BR" sz="28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x</a:t>
                </a:r>
                <a:r>
                  <a:rPr lang="pt-BR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de maior potência e dividir todos os termos da função por este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pt-BR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algn="just"/>
                <a:endParaRPr lang="pt-B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/>
                <a:r>
                  <a:rPr lang="pt-BR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Exemplo: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pt-BR" sz="2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pt-BR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+3</m:t>
                            </m:r>
                          </m:num>
                          <m:den>
                            <m:sSup>
                              <m:sSupPr>
                                <m:ctrlPr>
                                  <a:rPr lang="pt-B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−8</m:t>
                            </m:r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+5</m:t>
                            </m:r>
                          </m:den>
                        </m:f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pt-BR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+∞</m:t>
                            </m:r>
                          </m:num>
                          <m:den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−∞</m:t>
                            </m:r>
                          </m:den>
                        </m:f>
                      </m:e>
                    </m:func>
                  </m:oMath>
                </a14:m>
                <a:endParaRPr lang="pt-BR" sz="2800" baseline="30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/>
                <a:endParaRPr lang="pt-B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Re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83155"/>
                <a:ext cx="8640960" cy="3423758"/>
              </a:xfrm>
              <a:prstGeom prst="rect">
                <a:avLst/>
              </a:prstGeom>
              <a:blipFill>
                <a:blip r:embed="rId3"/>
                <a:stretch>
                  <a:fillRect l="-1410" t="-1779" r="-141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37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Limite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714876" y="5072074"/>
            <a:ext cx="357190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/>
              <p:cNvSpPr/>
              <p:nvPr/>
            </p:nvSpPr>
            <p:spPr>
              <a:xfrm>
                <a:off x="251520" y="1183155"/>
                <a:ext cx="8640960" cy="31740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2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Solução:</a:t>
                </a:r>
              </a:p>
              <a:p>
                <a:pPr algn="ctr"/>
                <a:endParaRPr lang="pt-B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pt-B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r>
                  <a:rPr lang="pt-BR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pt-BR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pt-BR" sz="32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pt-BR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pt-BR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pt-BR" sz="3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pt-BR" sz="3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3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pt-BR" sz="3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pt-BR" sz="3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3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pt-BR" sz="3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pt-BR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pt-BR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pt-BR" sz="3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3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pt-BR" sz="3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pt-BR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pt-BR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pt-BR" sz="3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3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pt-BR" sz="3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den>
                            </m:f>
                          </m:num>
                          <m:den>
                            <m:f>
                              <m:fPr>
                                <m:ctrlPr>
                                  <a:rPr lang="pt-BR" sz="3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pt-BR" sz="3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3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pt-BR" sz="3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pt-BR" sz="3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3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pt-BR" sz="3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pt-BR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pt-BR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pt-BR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pt-BR" sz="3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3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pt-BR" sz="3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pt-BR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pt-BR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pt-BR" sz="3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3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pt-BR" sz="3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den>
                            </m:f>
                          </m:den>
                        </m:f>
                        <m:r>
                          <a:rPr lang="pt-BR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</m:e>
                    </m:func>
                  </m:oMath>
                </a14:m>
                <a:endParaRPr lang="pt-BR" sz="3200" baseline="30000" dirty="0">
                  <a:latin typeface="+mj-lt"/>
                  <a:ea typeface="Cambria Math" panose="02040503050406030204" pitchFamily="18" charset="0"/>
                </a:endParaRPr>
              </a:p>
              <a:p>
                <a:pPr algn="just"/>
                <a:endParaRPr lang="pt-B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Re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83155"/>
                <a:ext cx="8640960" cy="3174010"/>
              </a:xfrm>
              <a:prstGeom prst="rect">
                <a:avLst/>
              </a:prstGeom>
              <a:blipFill>
                <a:blip r:embed="rId3"/>
                <a:stretch>
                  <a:fillRect l="-1410" t="-191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1565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Limite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714876" y="5072074"/>
            <a:ext cx="357190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/>
              <p:cNvSpPr/>
              <p:nvPr/>
            </p:nvSpPr>
            <p:spPr>
              <a:xfrm>
                <a:off x="251520" y="1183155"/>
                <a:ext cx="8640960" cy="35537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2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Solução:</a:t>
                </a:r>
                <a:endParaRPr lang="pt-B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pt-B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pt-B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pt-BR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pt-BR" sz="3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pt-BR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pt-BR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pt-BR" sz="3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pt-BR" sz="32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pt-BR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pt-B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pt-BR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pt-BR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pt-BR" sz="3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pt-B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pt-BR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pt-BR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pt-BR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den>
                              </m:f>
                            </m:num>
                            <m:den>
                              <m:r>
                                <a:rPr lang="pt-B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pt-BR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pt-BR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pt-BR" sz="3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pt-B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pt-BR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pt-BR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pt-BR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den>
                              </m:f>
                            </m:den>
                          </m:f>
                          <m:r>
                            <a:rPr lang="pt-B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  <m:f>
                        <m:fPr>
                          <m:ctrlPr>
                            <a:rPr lang="pt-BR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pt-B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pt-B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pt-BR" sz="3200" baseline="30000" dirty="0">
                  <a:latin typeface="+mj-lt"/>
                  <a:ea typeface="Cambria Math" panose="02040503050406030204" pitchFamily="18" charset="0"/>
                </a:endParaRPr>
              </a:p>
              <a:p>
                <a:pPr algn="just"/>
                <a:endParaRPr lang="pt-B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Re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83155"/>
                <a:ext cx="8640960" cy="3553793"/>
              </a:xfrm>
              <a:prstGeom prst="rect">
                <a:avLst/>
              </a:prstGeom>
              <a:blipFill>
                <a:blip r:embed="rId3"/>
                <a:stretch>
                  <a:fillRect l="-1410" t="-171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3032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Limite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714876" y="5072074"/>
            <a:ext cx="357190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/>
              <p:cNvSpPr/>
              <p:nvPr/>
            </p:nvSpPr>
            <p:spPr>
              <a:xfrm>
                <a:off x="251520" y="1183155"/>
                <a:ext cx="8640960" cy="34237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pt-BR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O artifício que usaremos consiste em identificar na função (numerador e denominador) a variável </a:t>
                </a:r>
                <a:r>
                  <a:rPr lang="pt-BR" sz="28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x</a:t>
                </a:r>
                <a:r>
                  <a:rPr lang="pt-BR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de maior potência e dividir todos os termos da função por este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pt-BR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algn="just"/>
                <a:endParaRPr lang="pt-B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/>
                <a:r>
                  <a:rPr lang="pt-BR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Exemplo: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pt-BR" sz="2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→+∞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pt-BR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+7</m:t>
                            </m:r>
                          </m:num>
                          <m:den>
                            <m:sSup>
                              <m:sSupPr>
                                <m:ctrlPr>
                                  <a:rPr lang="pt-B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pt-B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−8</m:t>
                            </m:r>
                          </m:den>
                        </m:f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pt-BR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+∞</m:t>
                            </m:r>
                          </m:num>
                          <m:den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+∞</m:t>
                            </m:r>
                          </m:den>
                        </m:f>
                      </m:e>
                    </m:func>
                  </m:oMath>
                </a14:m>
                <a:endParaRPr lang="pt-BR" sz="2800" baseline="30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/>
                <a:endParaRPr lang="pt-B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Re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83155"/>
                <a:ext cx="8640960" cy="3423758"/>
              </a:xfrm>
              <a:prstGeom prst="rect">
                <a:avLst/>
              </a:prstGeom>
              <a:blipFill>
                <a:blip r:embed="rId3"/>
                <a:stretch>
                  <a:fillRect l="-1410" t="-1779" r="-141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38115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Limite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714876" y="5072074"/>
            <a:ext cx="357190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/>
              <p:cNvSpPr/>
              <p:nvPr/>
            </p:nvSpPr>
            <p:spPr>
              <a:xfrm>
                <a:off x="251520" y="1183155"/>
                <a:ext cx="8640960" cy="20018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endParaRPr lang="pt-B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/>
                <a:r>
                  <a:rPr lang="pt-BR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Exemplo: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pt-BR" sz="2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→+∞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pt-BR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pt-BR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pt-BR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pt-BR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7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pt-BR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pt-BR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num>
                          <m:den>
                            <m:f>
                              <m:fPr>
                                <m:ctrlPr>
                                  <a:rPr lang="pt-BR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  <m:sSup>
                                  <m:sSupPr>
                                    <m:ctrlPr>
                                      <a:rPr lang="pt-BR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pt-BR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8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pt-BR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den>
                        </m:f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</m:e>
                    </m:func>
                  </m:oMath>
                </a14:m>
                <a:endParaRPr lang="pt-BR" sz="2800" baseline="30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/>
                <a:endParaRPr lang="pt-B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Re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83155"/>
                <a:ext cx="8640960" cy="2001895"/>
              </a:xfrm>
              <a:prstGeom prst="rect">
                <a:avLst/>
              </a:prstGeom>
              <a:blipFill>
                <a:blip r:embed="rId3"/>
                <a:stretch>
                  <a:fillRect l="-141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17565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Limite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714876" y="5072074"/>
            <a:ext cx="357190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/>
              <p:cNvSpPr/>
              <p:nvPr/>
            </p:nvSpPr>
            <p:spPr>
              <a:xfrm>
                <a:off x="251520" y="1183155"/>
                <a:ext cx="8640960" cy="19807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endParaRPr lang="pt-B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/>
                <a:r>
                  <a:rPr lang="pt-BR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Exemplo: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pt-BR" sz="2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→+∞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pt-BR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pt-BR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den>
                            </m:f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7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pt-BR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pt-BR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num>
                          <m:den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5−</m:t>
                            </m:r>
                            <m:f>
                              <m:fPr>
                                <m:ctrlP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8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pt-BR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den>
                        </m:f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pt-BR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num>
                          <m:den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e>
                    </m:func>
                  </m:oMath>
                </a14:m>
                <a:endParaRPr lang="pt-BR" sz="2800" baseline="30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/>
                <a:endParaRPr lang="pt-B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Re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83155"/>
                <a:ext cx="8640960" cy="1980799"/>
              </a:xfrm>
              <a:prstGeom prst="rect">
                <a:avLst/>
              </a:prstGeom>
              <a:blipFill>
                <a:blip r:embed="rId3"/>
                <a:stretch>
                  <a:fillRect l="-141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9532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Limite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4422"/>
                <a:ext cx="8229600" cy="5357850"/>
              </a:xfrm>
            </p:spPr>
            <p:txBody>
              <a:bodyPr>
                <a:normAutofit fontScale="92500" lnSpcReduction="10000"/>
              </a:bodyPr>
              <a:lstStyle/>
              <a:p>
                <a:pPr algn="just"/>
                <a:r>
                  <a:rPr lang="pt-BR" b="1" dirty="0">
                    <a:solidFill>
                      <a:srgbClr val="FF0000"/>
                    </a:solidFill>
                  </a:rPr>
                  <a:t>Limites laterais: </a:t>
                </a:r>
                <a:r>
                  <a:rPr lang="pt-BR" b="1" dirty="0"/>
                  <a:t>O estudo dos limites laterais consiste no estudo do comportamento das funções quando os valores de </a:t>
                </a:r>
                <a:r>
                  <a:rPr lang="pt-BR" b="1" i="1" dirty="0"/>
                  <a:t>x</a:t>
                </a:r>
                <a:r>
                  <a:rPr lang="pt-BR" b="1" dirty="0"/>
                  <a:t> aproximam-se de um determinado valor pela direita (x     a</a:t>
                </a:r>
                <a:r>
                  <a:rPr lang="pt-BR" b="1" baseline="30000" dirty="0"/>
                  <a:t>+ </a:t>
                </a:r>
                <a:r>
                  <a:rPr lang="pt-BR" b="1" dirty="0"/>
                  <a:t>)</a:t>
                </a:r>
              </a:p>
              <a:p>
                <a:pPr marL="0" indent="0" algn="just">
                  <a:buNone/>
                </a:pPr>
                <a:r>
                  <a:rPr lang="pt-BR" b="1" dirty="0"/>
                  <a:t>ou pela esquerda (x     a</a:t>
                </a:r>
                <a:r>
                  <a:rPr lang="pt-BR" b="1" baseline="30000" dirty="0"/>
                  <a:t>- </a:t>
                </a:r>
                <a:r>
                  <a:rPr lang="pt-BR" b="1" dirty="0"/>
                  <a:t>)</a:t>
                </a:r>
              </a:p>
              <a:p>
                <a:pPr marL="0" indent="0" algn="just">
                  <a:buNone/>
                </a:pPr>
                <a:r>
                  <a:rPr lang="pt-BR" b="1" dirty="0"/>
                  <a:t>Notação: </a:t>
                </a:r>
              </a:p>
              <a:p>
                <a:pPr marL="0" indent="0" algn="just">
                  <a:buNone/>
                </a:pPr>
                <a:r>
                  <a:rPr lang="pt-BR" b="1" dirty="0"/>
                  <a:t>Limite lateral à </a:t>
                </a:r>
                <a:r>
                  <a:rPr lang="pt-BR" b="1" dirty="0" err="1"/>
                  <a:t>esqueda</a:t>
                </a:r>
                <a:r>
                  <a:rPr lang="pt-BR" b="1" dirty="0"/>
                  <a:t>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b="1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pt-BR" b="1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pt-BR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pt-BR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pt-BR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pt-BR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𝒂</m:t>
                            </m:r>
                            <m:r>
                              <a:rPr lang="pt-BR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</m:lim>
                        </m:limLow>
                      </m:fName>
                      <m:e>
                        <m:r>
                          <a:rPr lang="pt-BR" b="1" i="1"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pt-BR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pt-BR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pt-BR" b="1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pt-BR" b="1" dirty="0"/>
              </a:p>
              <a:p>
                <a:pPr marL="0" indent="0" algn="just">
                  <a:buNone/>
                </a:pPr>
                <a:r>
                  <a:rPr lang="pt-BR" b="1" dirty="0"/>
                  <a:t>Limite lateral à direita 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b="1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pt-BR" b="1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pt-BR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pt-BR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pt-BR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pt-BR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𝒂</m:t>
                            </m:r>
                            <m:r>
                              <a:rPr lang="pt-BR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</m:lim>
                        </m:limLow>
                      </m:fName>
                      <m:e>
                        <m:r>
                          <a:rPr lang="pt-BR" b="1" i="1"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pt-BR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pt-BR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pt-BR" b="1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pt-BR" b="1" dirty="0"/>
              </a:p>
              <a:p>
                <a:pPr marL="0" indent="0" algn="just">
                  <a:buNone/>
                </a:pPr>
                <a:r>
                  <a:rPr lang="pt-BR" b="1" dirty="0"/>
                  <a:t>Obs. Todas as propriedades vistas anteriormente são válidas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4422"/>
                <a:ext cx="8229600" cy="5357850"/>
              </a:xfrm>
              <a:blipFill>
                <a:blip r:embed="rId2"/>
                <a:stretch>
                  <a:fillRect l="-1704" t="-2275" r="-170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ector de seta reta 4"/>
          <p:cNvCxnSpPr/>
          <p:nvPr/>
        </p:nvCxnSpPr>
        <p:spPr>
          <a:xfrm>
            <a:off x="7236296" y="2780928"/>
            <a:ext cx="36004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>
            <a:off x="3707904" y="3140968"/>
            <a:ext cx="36004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Limite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714876" y="5072074"/>
            <a:ext cx="357190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/>
              <p:cNvSpPr/>
              <p:nvPr/>
            </p:nvSpPr>
            <p:spPr>
              <a:xfrm>
                <a:off x="251520" y="1183155"/>
                <a:ext cx="8640960" cy="16628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endParaRPr lang="pt-B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/>
                <a:r>
                  <a:rPr lang="pt-BR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Exemplo: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pt-BR" sz="2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→+∞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pt-BR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pt-BR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−7</m:t>
                            </m:r>
                            <m:sSup>
                              <m:sSupPr>
                                <m:ctrlP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+2</m:t>
                            </m:r>
                          </m:num>
                          <m:den>
                            <m:sSup>
                              <m:sSupPr>
                                <m:ctrlPr>
                                  <a:rPr lang="pt-BR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pt-B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den>
                        </m:f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</m:e>
                    </m:func>
                  </m:oMath>
                </a14:m>
                <a:endParaRPr lang="pt-BR" sz="2800" baseline="30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/>
                <a:endParaRPr lang="pt-B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Re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83155"/>
                <a:ext cx="8640960" cy="1662828"/>
              </a:xfrm>
              <a:prstGeom prst="rect">
                <a:avLst/>
              </a:prstGeom>
              <a:blipFill>
                <a:blip r:embed="rId3"/>
                <a:stretch>
                  <a:fillRect l="-141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50645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Limite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714876" y="5072074"/>
            <a:ext cx="357190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/>
              <p:cNvSpPr/>
              <p:nvPr/>
            </p:nvSpPr>
            <p:spPr>
              <a:xfrm>
                <a:off x="251520" y="1183155"/>
                <a:ext cx="8640960" cy="21609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endParaRPr lang="pt-B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/>
                <a:r>
                  <a:rPr lang="pt-BR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Exemplo: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pt-BR" sz="2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pt-BR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pt-BR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pt-BR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pt-BR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pt-BR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pt-BR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7</m:t>
                                </m:r>
                                <m:sSup>
                                  <m:sSupPr>
                                    <m:ctrlPr>
                                      <a:rPr lang="pt-BR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pt-BR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pt-BR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pt-BR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den>
                            </m:f>
                          </m:num>
                          <m:den>
                            <m:f>
                              <m:fPr>
                                <m:ctrlPr>
                                  <a:rPr lang="pt-BR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pt-BR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pt-BR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pt-BR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den>
                            </m:f>
                          </m:den>
                        </m:f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</m:e>
                    </m:func>
                  </m:oMath>
                </a14:m>
                <a:endParaRPr lang="pt-BR" sz="2800" baseline="30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/>
                <a:endParaRPr lang="pt-B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Re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83155"/>
                <a:ext cx="8640960" cy="2160913"/>
              </a:xfrm>
              <a:prstGeom prst="rect">
                <a:avLst/>
              </a:prstGeom>
              <a:blipFill>
                <a:blip r:embed="rId3"/>
                <a:stretch>
                  <a:fillRect l="-141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03867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Limite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714876" y="5072074"/>
            <a:ext cx="357190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/>
              <p:cNvSpPr/>
              <p:nvPr/>
            </p:nvSpPr>
            <p:spPr>
              <a:xfrm>
                <a:off x="251520" y="1183155"/>
                <a:ext cx="8640960" cy="19370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endParaRPr lang="pt-B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/>
                <a:r>
                  <a:rPr lang="pt-BR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Exemplo: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pt-BR" sz="2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pt-BR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3−</m:t>
                            </m:r>
                            <m:f>
                              <m:fPr>
                                <m:ctrlP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7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pt-BR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pt-BR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den>
                            </m:f>
                          </m:num>
                          <m:den>
                            <m:r>
                              <a:rPr lang="pt-BR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pt-BR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den>
                            </m:f>
                          </m:den>
                        </m:f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</m:e>
                    </m:func>
                    <m:f>
                      <m:fPr>
                        <m:ctrlPr>
                          <a:rPr lang="pt-BR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pt-BR" sz="2800" baseline="30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/>
                <a:endParaRPr lang="pt-B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Re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83155"/>
                <a:ext cx="8640960" cy="1937005"/>
              </a:xfrm>
              <a:prstGeom prst="rect">
                <a:avLst/>
              </a:prstGeom>
              <a:blipFill>
                <a:blip r:embed="rId3"/>
                <a:stretch>
                  <a:fillRect l="-141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76230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Limite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714876" y="5072074"/>
            <a:ext cx="357190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/>
              <p:cNvSpPr/>
              <p:nvPr/>
            </p:nvSpPr>
            <p:spPr>
              <a:xfrm>
                <a:off x="251520" y="1183155"/>
                <a:ext cx="8640960" cy="49680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pt-BR" sz="3200" baseline="30000" dirty="0">
                    <a:latin typeface="+mj-lt"/>
                    <a:ea typeface="Cambria Math" panose="02040503050406030204" pitchFamily="18" charset="0"/>
                  </a:rPr>
                  <a:t>Exercícios:</a:t>
                </a:r>
              </a:p>
              <a:p>
                <a:pPr algn="just">
                  <a:spcAft>
                    <a:spcPts val="1200"/>
                  </a:spcAft>
                </a:pPr>
                <a:r>
                  <a:rPr lang="pt-BR" sz="2800" baseline="30000" dirty="0">
                    <a:latin typeface="+mj-lt"/>
                    <a:ea typeface="Cambria Math" panose="02040503050406030204" pitchFamily="18" charset="0"/>
                  </a:rPr>
                  <a:t>a)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pt-BR" sz="2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→+∞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3+5</m:t>
                            </m:r>
                            <m:sSup>
                              <m:sSupPr>
                                <m:ctrlPr>
                                  <a:rPr lang="pt-B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pt-B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   </m:t>
                        </m:r>
                      </m:e>
                    </m:func>
                  </m:oMath>
                </a14:m>
                <a:endParaRPr lang="pt-BR" sz="2800" baseline="30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>
                  <a:spcAft>
                    <a:spcPts val="1200"/>
                  </a:spcAft>
                </a:pPr>
                <a:r>
                  <a:rPr lang="pt-BR" sz="2800" baseline="30000" dirty="0">
                    <a:ea typeface="Cambria Math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pt-BR" sz="2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pt-B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pt-B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pt-B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+5</m:t>
                            </m:r>
                            <m:sSup>
                              <m:sSupPr>
                                <m:ctrlPr>
                                  <a:rPr lang="pt-B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pt-B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+2</m:t>
                            </m:r>
                          </m:den>
                        </m:f>
                      </m:e>
                    </m:func>
                  </m:oMath>
                </a14:m>
                <a:endParaRPr lang="pt-BR" sz="2800" baseline="30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>
                  <a:spcAft>
                    <a:spcPts val="1200"/>
                  </a:spcAft>
                </a:pPr>
                <a:r>
                  <a:rPr lang="pt-BR" sz="2800" baseline="30000" dirty="0">
                    <a:ea typeface="Cambria Math" panose="02040503050406030204" pitchFamily="18" charset="0"/>
                  </a:rPr>
                  <a:t>c)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pt-BR" sz="2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+3</m:t>
                            </m:r>
                          </m:num>
                          <m:den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+2</m:t>
                            </m:r>
                          </m:den>
                        </m:f>
                      </m:e>
                    </m:func>
                  </m:oMath>
                </a14:m>
                <a:endParaRPr lang="pt-BR" sz="2800" baseline="30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>
                  <a:spcAft>
                    <a:spcPts val="1200"/>
                  </a:spcAft>
                </a:pPr>
                <a:r>
                  <a:rPr lang="pt-BR" sz="2800" baseline="30000" dirty="0">
                    <a:ea typeface="Cambria Math" panose="02040503050406030204" pitchFamily="18" charset="0"/>
                  </a:rPr>
                  <a:t>d)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pt-BR" sz="2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→+∞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e>
                    </m:func>
                  </m:oMath>
                </a14:m>
                <a:endParaRPr lang="pt-BR" sz="2800" baseline="30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>
                  <a:spcAft>
                    <a:spcPts val="1200"/>
                  </a:spcAft>
                </a:pPr>
                <a:r>
                  <a:rPr lang="pt-BR" sz="2800" baseline="30000" dirty="0">
                    <a:ea typeface="Cambria Math" panose="02040503050406030204" pitchFamily="18" charset="0"/>
                  </a:rPr>
                  <a:t>e)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pt-BR" sz="2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pt-B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100</m:t>
                                </m:r>
                              </m:sup>
                            </m:sSup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pt-B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99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pt-B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101</m:t>
                                </m:r>
                              </m:sup>
                            </m:sSup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pt-B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pt-B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100</m:t>
                                </m:r>
                              </m:sup>
                            </m:sSup>
                          </m:den>
                        </m:f>
                      </m:e>
                    </m:func>
                  </m:oMath>
                </a14:m>
                <a:endParaRPr lang="pt-BR" sz="2800" baseline="30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>
                  <a:spcAft>
                    <a:spcPts val="1200"/>
                  </a:spcAft>
                </a:pPr>
                <a:endParaRPr lang="pt-B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Re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83155"/>
                <a:ext cx="8640960" cy="4968091"/>
              </a:xfrm>
              <a:prstGeom prst="rect">
                <a:avLst/>
              </a:prstGeom>
              <a:blipFill>
                <a:blip r:embed="rId3"/>
                <a:stretch>
                  <a:fillRect l="-846" t="-30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5968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Limite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4422"/>
                <a:ext cx="8229600" cy="5357850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pt-BR" b="1" dirty="0">
                    <a:solidFill>
                      <a:srgbClr val="FF0000"/>
                    </a:solidFill>
                  </a:rPr>
                  <a:t>Exemplo: </a:t>
                </a:r>
                <a:r>
                  <a:rPr lang="pt-BR" dirty="0"/>
                  <a:t>Calcule:                  e</a:t>
                </a:r>
              </a:p>
              <a:p>
                <a:pPr marL="0" indent="0" algn="just">
                  <a:buNone/>
                </a:pPr>
                <a:endParaRPr lang="pt-BR" b="1" i="1" dirty="0"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pt-BR" b="1" i="1" dirty="0"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pt-BR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pt-BR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pt-BR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pt-BR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p>
                                    <m:sSupPr>
                                      <m:ctrlPr>
                                        <a:rPr lang="pt-BR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1" i="1" smtClean="0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pt-BR" b="1" i="1" smtClean="0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</a:rPr>
                                    <m:t>, </m:t>
                                  </m:r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</a:rPr>
                                    <m:t>𝒔𝒆</m:t>
                                  </m:r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</a:rPr>
                                    <m:t> &lt;</m:t>
                                  </m:r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e>
                                <m:e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  </m:t>
                                  </m:r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𝒔𝒆</m:t>
                                  </m:r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e>
                                <m:e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pt-BR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pt-BR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 </m:t>
                                  </m:r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𝟗</m:t>
                                  </m:r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 </m:t>
                                  </m:r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𝒔𝒆</m:t>
                                  </m:r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 </m:t>
                                  </m:r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&gt;</m:t>
                                  </m:r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eqArr>
                            </m:e>
                          </m:d>
                        </m:e>
                        <m:sub/>
                      </m:sSub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4422"/>
                <a:ext cx="8229600" cy="5357850"/>
              </a:xfrm>
              <a:blipFill>
                <a:blip r:embed="rId2"/>
                <a:stretch>
                  <a:fillRect l="-1704" t="-147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/>
              <p:cNvSpPr/>
              <p:nvPr/>
            </p:nvSpPr>
            <p:spPr>
              <a:xfrm>
                <a:off x="3527884" y="1243809"/>
                <a:ext cx="2088232" cy="5729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pt-BR" sz="2400" b="1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pt-BR" sz="240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pt-BR" sz="24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pt-BR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pt-BR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pt-BR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</m:lim>
                          </m:limLow>
                        </m:fName>
                        <m:e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𝒇</m:t>
                          </m:r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7884" y="1243809"/>
                <a:ext cx="2088232" cy="572977"/>
              </a:xfrm>
              <a:prstGeom prst="rect">
                <a:avLst/>
              </a:prstGeom>
              <a:blipFill rotWithShape="0">
                <a:blip r:embed="rId3"/>
                <a:stretch>
                  <a:fillRect b="-531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ângulo 6"/>
              <p:cNvSpPr/>
              <p:nvPr/>
            </p:nvSpPr>
            <p:spPr>
              <a:xfrm>
                <a:off x="5796136" y="1214422"/>
                <a:ext cx="2088232" cy="5729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pt-BR" sz="2400" b="1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pt-BR" sz="240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pt-BR" sz="24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pt-BR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pt-BR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pt-BR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</m:lim>
                          </m:limLow>
                        </m:fName>
                        <m:e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𝒇</m:t>
                          </m:r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7" name="Retâ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1214422"/>
                <a:ext cx="2088232" cy="572977"/>
              </a:xfrm>
              <a:prstGeom prst="rect">
                <a:avLst/>
              </a:prstGeom>
              <a:blipFill rotWithShape="0">
                <a:blip r:embed="rId4"/>
                <a:stretch>
                  <a:fillRect b="-531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2410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Limite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4422"/>
                <a:ext cx="8229600" cy="5357850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pt-BR" b="1" dirty="0">
                    <a:solidFill>
                      <a:srgbClr val="FF0000"/>
                    </a:solidFill>
                  </a:rPr>
                  <a:t>Exemplo: </a:t>
                </a:r>
                <a:r>
                  <a:rPr lang="pt-BR" dirty="0"/>
                  <a:t>Calcule:                  e</a:t>
                </a:r>
              </a:p>
              <a:p>
                <a:pPr marL="0" indent="0" algn="just">
                  <a:buNone/>
                </a:pPr>
                <a:endParaRPr lang="pt-BR" b="1" i="1" dirty="0"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pt-BR" b="1" i="1" dirty="0"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pt-BR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pt-BR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pt-BR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pt-BR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p>
                                    <m:sSupPr>
                                      <m:ctrlPr>
                                        <a:rPr lang="pt-BR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1" i="1" smtClean="0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pt-BR" b="1" i="1" smtClean="0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</a:rPr>
                                    <m:t>𝟔</m:t>
                                  </m:r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</a:rPr>
                                    <m:t>, </m:t>
                                  </m:r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</a:rPr>
                                    <m:t>𝒔𝒆</m:t>
                                  </m:r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&lt;</m:t>
                                  </m:r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e>
                                <m:e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pt-BR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pt-BR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𝟒</m:t>
                                  </m:r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 </m:t>
                                  </m:r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𝒔𝒆</m:t>
                                  </m:r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e>
                              </m:eqArr>
                            </m:e>
                          </m:d>
                        </m:e>
                        <m:sub/>
                      </m:sSub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4422"/>
                <a:ext cx="8229600" cy="5357850"/>
              </a:xfrm>
              <a:blipFill>
                <a:blip r:embed="rId2"/>
                <a:stretch>
                  <a:fillRect l="-1704" t="-147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/>
              <p:cNvSpPr/>
              <p:nvPr/>
            </p:nvSpPr>
            <p:spPr>
              <a:xfrm>
                <a:off x="3527884" y="1243809"/>
                <a:ext cx="2088232" cy="5729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pt-BR" sz="2400" b="1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pt-BR" sz="240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pt-BR" sz="24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pt-BR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pt-BR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pt-BR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</m:lim>
                          </m:limLow>
                        </m:fName>
                        <m:e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𝒇</m:t>
                          </m:r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7884" y="1243809"/>
                <a:ext cx="2088232" cy="572977"/>
              </a:xfrm>
              <a:prstGeom prst="rect">
                <a:avLst/>
              </a:prstGeom>
              <a:blipFill rotWithShape="0">
                <a:blip r:embed="rId3"/>
                <a:stretch>
                  <a:fillRect b="-531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ângulo 6"/>
              <p:cNvSpPr/>
              <p:nvPr/>
            </p:nvSpPr>
            <p:spPr>
              <a:xfrm>
                <a:off x="5796136" y="1214422"/>
                <a:ext cx="2088232" cy="5729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pt-BR" sz="2400" b="1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pt-BR" sz="240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pt-BR" sz="24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pt-BR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pt-BR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pt-BR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</m:lim>
                          </m:limLow>
                        </m:fName>
                        <m:e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𝒇</m:t>
                          </m:r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7" name="Retâ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1214422"/>
                <a:ext cx="2088232" cy="572977"/>
              </a:xfrm>
              <a:prstGeom prst="rect">
                <a:avLst/>
              </a:prstGeom>
              <a:blipFill rotWithShape="0">
                <a:blip r:embed="rId4"/>
                <a:stretch>
                  <a:fillRect b="-531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2277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Limite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74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dirty="0">
                <a:solidFill>
                  <a:srgbClr val="FF0000"/>
                </a:solidFill>
              </a:rPr>
              <a:t>Relação entre limites e limites laterais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Teorema: seja </a:t>
            </a:r>
            <a:r>
              <a:rPr lang="pt-BR" i="1" dirty="0"/>
              <a:t>f(x)</a:t>
            </a:r>
            <a:r>
              <a:rPr lang="pt-BR" dirty="0"/>
              <a:t> uma função com domínio </a:t>
            </a:r>
            <a:r>
              <a:rPr lang="pt-BR" dirty="0" err="1"/>
              <a:t>Df</a:t>
            </a:r>
            <a:r>
              <a:rPr lang="pt-BR" dirty="0"/>
              <a:t>. Então, se </a:t>
            </a:r>
            <a:r>
              <a:rPr lang="pt-BR" i="1" dirty="0"/>
              <a:t>f(x)</a:t>
            </a:r>
            <a:r>
              <a:rPr lang="pt-BR" dirty="0"/>
              <a:t>=L, se e semente se, os limites laterais </a:t>
            </a:r>
            <a:r>
              <a:rPr lang="pt-BR" b="1" i="1" dirty="0"/>
              <a:t>x</a:t>
            </a:r>
            <a:r>
              <a:rPr lang="pt-BR" b="1" dirty="0"/>
              <a:t>     a </a:t>
            </a:r>
            <a:r>
              <a:rPr lang="pt-BR" dirty="0"/>
              <a:t>existirem, então: </a:t>
            </a:r>
          </a:p>
          <a:p>
            <a:pPr algn="just"/>
            <a:endParaRPr lang="pt-BR" dirty="0"/>
          </a:p>
        </p:txBody>
      </p:sp>
      <p:cxnSp>
        <p:nvCxnSpPr>
          <p:cNvPr id="5" name="Conector de seta reta 4"/>
          <p:cNvCxnSpPr/>
          <p:nvPr/>
        </p:nvCxnSpPr>
        <p:spPr>
          <a:xfrm>
            <a:off x="2051720" y="3933056"/>
            <a:ext cx="36004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ângulo 6"/>
              <p:cNvSpPr/>
              <p:nvPr/>
            </p:nvSpPr>
            <p:spPr>
              <a:xfrm>
                <a:off x="1035580" y="4799783"/>
                <a:ext cx="2240276" cy="6531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pt-BR" sz="2800" b="1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pt-BR" sz="2800" b="1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pt-BR" sz="280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pt-BR" sz="28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pt-BR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pt-BR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𝒂</m:t>
                            </m:r>
                            <m:r>
                              <a:rPr lang="pt-BR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</m:lim>
                        </m:limLow>
                      </m:fName>
                      <m:e>
                        <m:r>
                          <a:rPr lang="pt-BR" sz="2800" b="1" i="1"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pt-BR" sz="2800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pt-BR" sz="2800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pt-BR" sz="2800" b="1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pt-BR" sz="2800" dirty="0"/>
                  <a:t> </a:t>
                </a:r>
                <a:r>
                  <a:rPr lang="pt-BR" sz="2800" b="1" dirty="0"/>
                  <a:t>=</a:t>
                </a:r>
              </a:p>
            </p:txBody>
          </p:sp>
        </mc:Choice>
        <mc:Fallback xmlns="">
          <p:sp>
            <p:nvSpPr>
              <p:cNvPr id="7" name="Retâ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580" y="4799783"/>
                <a:ext cx="2240276" cy="653128"/>
              </a:xfrm>
              <a:prstGeom prst="rect">
                <a:avLst/>
              </a:prstGeom>
              <a:blipFill>
                <a:blip r:embed="rId2"/>
                <a:stretch>
                  <a:fillRect t="-8333" b="-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ângulo 7"/>
              <p:cNvSpPr/>
              <p:nvPr/>
            </p:nvSpPr>
            <p:spPr>
              <a:xfrm>
                <a:off x="2915816" y="4799783"/>
                <a:ext cx="2240276" cy="6531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sz="28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pt-BR" sz="2800" b="1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pt-BR" sz="280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pt-BR" sz="28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pt-BR" sz="2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pt-BR" sz="2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pt-BR" sz="2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</m:lim>
                          </m:limLow>
                        </m:fName>
                        <m:e>
                          <m:r>
                            <a:rPr lang="pt-BR" sz="2800" b="1" i="1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pt-BR" sz="28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8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pt-BR" sz="28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pt-BR" sz="28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</m:func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8" name="Retâ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4799783"/>
                <a:ext cx="2240276" cy="65312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3913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Limite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714876" y="5072074"/>
            <a:ext cx="357190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214282" y="1571612"/>
                <a:ext cx="8572560" cy="39530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pt-BR" sz="2800" dirty="0"/>
                  <a:t>Exemplo: Verifique se                     existe</a:t>
                </a:r>
              </a:p>
              <a:p>
                <a:pPr algn="just"/>
                <a:endParaRPr lang="pt-BR" sz="2800" dirty="0"/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= 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pt-BR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sSup>
                                  <m:sSupPr>
                                    <m:ctrlP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</a:rPr>
                                  <m:t>𝑠𝑒</m:t>
                                </m:r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</m:t>
                                </m:r>
                              </m:e>
                              <m:e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𝑠𝑒</m:t>
                                </m:r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≥1</m:t>
                                </m:r>
                              </m:e>
                            </m:eqArr>
                          </m:e>
                        </m:d>
                      </m:e>
                      <m:sub/>
                    </m:sSub>
                  </m:oMath>
                </a14:m>
                <a:r>
                  <a:rPr lang="pt-BR" sz="2800" dirty="0"/>
                  <a:t>  </a:t>
                </a:r>
              </a:p>
              <a:p>
                <a:pPr algn="just"/>
                <a:endParaRPr lang="pt-BR" sz="2300" dirty="0"/>
              </a:p>
              <a:p>
                <a:pPr algn="just"/>
                <a:r>
                  <a:rPr lang="pt-BR" sz="2300" dirty="0"/>
                  <a:t>Obs. Usando o teorema anterior basta calcular os limites laterais e ver se resultam no mesmo valor</a:t>
                </a:r>
              </a:p>
              <a:p>
                <a:pPr algn="just"/>
                <a:endParaRPr lang="pt-BR" sz="2300" dirty="0"/>
              </a:p>
              <a:p>
                <a:pPr algn="just"/>
                <a:endParaRPr lang="pt-BR" sz="2300" dirty="0"/>
              </a:p>
              <a:p>
                <a:pPr algn="just"/>
                <a:endParaRPr lang="pt-BR" sz="2300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282" y="1571612"/>
                <a:ext cx="8572560" cy="3953070"/>
              </a:xfrm>
              <a:prstGeom prst="rect">
                <a:avLst/>
              </a:prstGeom>
              <a:blipFill rotWithShape="0">
                <a:blip r:embed="rId2"/>
                <a:stretch>
                  <a:fillRect l="-1422" t="-1543" r="-10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ângulo 5"/>
              <p:cNvSpPr/>
              <p:nvPr/>
            </p:nvSpPr>
            <p:spPr>
              <a:xfrm>
                <a:off x="3594738" y="1546041"/>
                <a:ext cx="2240276" cy="6531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pt-BR" sz="2800" b="1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pt-BR" sz="2800" b="1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pt-BR" sz="280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pt-BR" sz="28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pt-BR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pt-BR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pt-BR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</m:lim>
                        </m:limLow>
                      </m:fName>
                      <m:e>
                        <m:r>
                          <a:rPr lang="pt-BR" sz="2800" b="1" i="1"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pt-BR" sz="2800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pt-BR" sz="2800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pt-BR" sz="2800" b="1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pt-BR" sz="2800" dirty="0"/>
                  <a:t> </a:t>
                </a:r>
                <a:endParaRPr lang="pt-BR" sz="2800" b="1" dirty="0"/>
              </a:p>
            </p:txBody>
          </p:sp>
        </mc:Choice>
        <mc:Fallback xmlns="">
          <p:sp>
            <p:nvSpPr>
              <p:cNvPr id="6" name="Retâ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4738" y="1546041"/>
                <a:ext cx="2240276" cy="65312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9047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Limite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714876" y="5072074"/>
            <a:ext cx="357190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/>
              <p:cNvSpPr/>
              <p:nvPr/>
            </p:nvSpPr>
            <p:spPr>
              <a:xfrm>
                <a:off x="251520" y="1124744"/>
                <a:ext cx="8640960" cy="47999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28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Solução:</a:t>
                </a:r>
              </a:p>
              <a:p>
                <a:endParaRPr lang="pt-BR" sz="28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sz="280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pt-BR" sz="2800" i="1" dirty="0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pt-BR" sz="2800" i="0" dirty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pt-BR" sz="28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pt-BR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→1+</m:t>
                              </m:r>
                            </m:lim>
                          </m:limLow>
                        </m:fName>
                        <m:e>
                          <m:r>
                            <a:rPr lang="pt-BR" sz="2800" b="0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pt-BR" sz="28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8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pt-BR" sz="2800" b="0" i="1" dirty="0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  <m:func>
                        <m:funcPr>
                          <m:ctrlPr>
                            <a:rPr lang="pt-BR" sz="2800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pt-BR" sz="2800" i="1" dirty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pt-BR" sz="2800" dirty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pt-BR" sz="2800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pt-BR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→1+</m:t>
                              </m:r>
                            </m:lim>
                          </m:limLow>
                        </m:fName>
                        <m:e>
                          <m:r>
                            <a:rPr lang="pt-BR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(3</m:t>
                          </m:r>
                          <m:r>
                            <a:rPr lang="pt-BR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)=</m:t>
                          </m:r>
                        </m:e>
                      </m:func>
                      <m:r>
                        <a:rPr lang="pt-BR" sz="2800" b="0" i="1" dirty="0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pt-BR" sz="2800" dirty="0"/>
              </a:p>
              <a:p>
                <a:endParaRPr lang="pt-BR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sz="2800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pt-BR" sz="2800" i="1" dirty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pt-BR" sz="2800" dirty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pt-BR" sz="2800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pt-BR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→1</m:t>
                              </m:r>
                              <m:r>
                                <a:rPr lang="pt-BR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</m:lim>
                          </m:limLow>
                        </m:fName>
                        <m:e>
                          <m:r>
                            <a:rPr lang="pt-BR" sz="2800" i="1" dirty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pt-BR" sz="28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800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pt-BR" sz="2800" i="1" dirty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  <m:func>
                        <m:funcPr>
                          <m:ctrlPr>
                            <a:rPr lang="pt-BR" sz="2800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pt-BR" sz="2800" i="1" dirty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pt-BR" sz="2800" dirty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pt-BR" sz="2800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pt-BR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→1</m:t>
                              </m:r>
                              <m:r>
                                <a:rPr lang="pt-BR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</m:lim>
                          </m:limLow>
                        </m:fName>
                        <m:e>
                          <m:r>
                            <a:rPr lang="pt-BR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pt-BR" sz="28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sz="28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)=</m:t>
                          </m:r>
                        </m:e>
                      </m:func>
                      <m:r>
                        <a:rPr lang="pt-BR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pt-BR" sz="2800" dirty="0"/>
              </a:p>
              <a:p>
                <a:endParaRPr lang="pt-BR" sz="2800" dirty="0"/>
              </a:p>
              <a:p>
                <a:r>
                  <a:rPr lang="pt-BR" sz="2800" dirty="0"/>
                  <a:t>Portanto, como: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sz="2800" i="1" dirty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pt-BR" sz="2800" i="1" dirty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pt-BR" sz="2800" dirty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pt-BR" sz="2800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→1+</m:t>
                            </m:r>
                          </m:lim>
                        </m:limLow>
                      </m:fName>
                      <m:e>
                        <m:r>
                          <a:rPr lang="pt-BR" sz="2800" i="1" dirty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pt-BR" sz="28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sz="2800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pt-BR" sz="2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≠</m:t>
                        </m:r>
                      </m:e>
                    </m:func>
                    <m:func>
                      <m:funcPr>
                        <m:ctrlPr>
                          <a:rPr lang="pt-BR" sz="2800" i="1" dirty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pt-BR" sz="2800" i="1" dirty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pt-BR" sz="2800" dirty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pt-BR" sz="2800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→1</m:t>
                            </m:r>
                            <m:r>
                              <a:rPr lang="pt-BR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</m:lim>
                        </m:limLow>
                      </m:fName>
                      <m:e>
                        <m:r>
                          <a:rPr lang="pt-BR" sz="2800" i="1" dirty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pt-BR" sz="28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sz="2800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endParaRPr lang="pt-BR" sz="2800" dirty="0"/>
              </a:p>
              <a:p>
                <a:endParaRPr lang="pt-BR" sz="2800" dirty="0"/>
              </a:p>
              <a:p>
                <a:r>
                  <a:rPr lang="pt-BR" sz="2800" dirty="0"/>
                  <a:t>Dizemos que o limite não existe</a:t>
                </a:r>
              </a:p>
              <a:p>
                <a:endParaRPr lang="pt-BR" sz="2800" dirty="0"/>
              </a:p>
            </p:txBody>
          </p:sp>
        </mc:Choice>
        <mc:Fallback xmlns="">
          <p:sp>
            <p:nvSpPr>
              <p:cNvPr id="3" name="Re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40960" cy="4799968"/>
              </a:xfrm>
              <a:prstGeom prst="rect">
                <a:avLst/>
              </a:prstGeom>
              <a:blipFill rotWithShape="0">
                <a:blip r:embed="rId2"/>
                <a:stretch>
                  <a:fillRect l="-1410" t="-139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9047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Limite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714876" y="5072074"/>
            <a:ext cx="357190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tângulo 2"/>
              <p:cNvSpPr/>
              <p:nvPr/>
            </p:nvSpPr>
            <p:spPr>
              <a:xfrm>
                <a:off x="251520" y="1366334"/>
                <a:ext cx="8640960" cy="41302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2800" i="1" dirty="0" smtClean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Exercícios: </a:t>
                </a:r>
                <a:r>
                  <a:rPr lang="pt-BR" sz="2800" i="1" dirty="0">
                    <a:latin typeface="Cambria Math" panose="02040503050406030204" pitchFamily="18" charset="0"/>
                  </a:rPr>
                  <a:t>Verifique se os limites existem e faça o esboço gráfico</a:t>
                </a:r>
              </a:p>
              <a:p>
                <a:r>
                  <a:rPr lang="pt-BR" sz="2800" i="1" dirty="0">
                    <a:latin typeface="Cambria Math" panose="02040503050406030204" pitchFamily="18" charset="0"/>
                  </a:rPr>
                  <a:t>a)</a:t>
                </a:r>
                <a:r>
                  <a:rPr lang="pt-BR" sz="28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sz="2800" i="1" dirty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pt-BR" sz="2800" i="1" dirty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pt-BR" sz="2800" dirty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pt-BR" sz="2800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→1</m:t>
                            </m:r>
                          </m:lim>
                        </m:limLow>
                      </m:fName>
                      <m:e>
                        <m:r>
                          <a:rPr lang="pt-BR" sz="2800" i="1" dirty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pt-BR" sz="28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sz="2800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pt-BR" sz="2800" b="0" i="1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pt-BR" sz="2800" b="0" i="1" dirty="0" smtClean="0">
                            <a:latin typeface="Cambria Math" panose="02040503050406030204" pitchFamily="18" charset="0"/>
                          </a:rPr>
                          <m:t>𝑝𝑎𝑟𝑎</m:t>
                        </m:r>
                        <m:r>
                          <a:rPr lang="pt-BR" sz="2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func>
                    <m:func>
                      <m:funcPr>
                        <m:ctrlPr>
                          <a:rPr lang="pt-BR" sz="280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pt-BR" sz="2800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pt-BR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sz="28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pt-BR" sz="2800" b="0" i="1" dirty="0" smtClean="0">
                            <a:latin typeface="Cambria Math" panose="02040503050406030204" pitchFamily="18" charset="0"/>
                          </a:rPr>
                          <m:t>= 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pt-BR" sz="28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pt-BR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pt-BR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pt-BR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+1, </m:t>
                                </m:r>
                                <m:r>
                                  <a:rPr lang="pt-BR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pt-BR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</m:t>
                                </m:r>
                              </m:e>
                              <m:e>
                                <m:r>
                                  <a:rPr lang="pt-BR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pt-BR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pt-BR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+4, </m:t>
                                </m:r>
                                <m:r>
                                  <a:rPr lang="pt-BR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pt-BR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≥1</m:t>
                                </m:r>
                              </m:e>
                            </m:eqArr>
                          </m:e>
                        </m:d>
                      </m:e>
                    </m:func>
                  </m:oMath>
                </a14:m>
                <a:endParaRPr lang="pt-BR" sz="28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endParaRPr lang="pt-BR" sz="2800" i="1" dirty="0">
                  <a:latin typeface="Cambria Math" panose="02040503050406030204" pitchFamily="18" charset="0"/>
                </a:endParaRPr>
              </a:p>
              <a:p>
                <a:r>
                  <a:rPr lang="pt-BR" sz="2800" i="1" dirty="0">
                    <a:latin typeface="Cambria Math" panose="02040503050406030204" pitchFamily="18" charset="0"/>
                  </a:rPr>
                  <a:t>b)</a:t>
                </a:r>
                <a:r>
                  <a:rPr lang="pt-BR" sz="28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sz="2800" i="1" dirty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pt-BR" sz="2800" i="1" dirty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pt-BR" sz="2800" dirty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pt-BR" sz="2800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pt-BR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lim>
                        </m:limLow>
                      </m:fName>
                      <m:e>
                        <m:r>
                          <a:rPr lang="pt-BR" sz="2800" i="1" dirty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pt-BR" sz="28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sz="2800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pt-BR" sz="2800" b="0" i="1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pt-BR" sz="2800" b="0" i="1" dirty="0" smtClean="0">
                            <a:latin typeface="Cambria Math" panose="02040503050406030204" pitchFamily="18" charset="0"/>
                          </a:rPr>
                          <m:t>𝑝𝑎𝑟𝑎</m:t>
                        </m:r>
                        <m:r>
                          <a:rPr lang="pt-BR" sz="2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func>
                    <m:func>
                      <m:funcPr>
                        <m:ctrlPr>
                          <a:rPr lang="pt-BR" sz="2800" i="1" dirty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pt-BR" sz="2800" i="1" dirty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pt-BR" sz="28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sz="2800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pt-BR" sz="2800" i="1" dirty="0">
                            <a:latin typeface="Cambria Math" panose="02040503050406030204" pitchFamily="18" charset="0"/>
                          </a:rPr>
                          <m:t>= 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pt-BR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pt-BR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pt-BR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pt-BR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pt-BR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+3, </m:t>
                                </m:r>
                                <m:r>
                                  <a:rPr lang="pt-BR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pt-BR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</m:t>
                                </m:r>
                              </m:e>
                              <m:e>
                                <m:r>
                                  <a:rPr lang="pt-BR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pt-BR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pt-BR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pt-BR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=1</m:t>
                                </m:r>
                              </m:e>
                              <m:e>
                                <m:r>
                                  <a:rPr lang="pt-BR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7−2</m:t>
                                </m:r>
                                <m:r>
                                  <a:rPr lang="pt-BR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pt-BR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pt-BR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pt-BR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&gt;1</m:t>
                                </m:r>
                              </m:e>
                            </m:eqArr>
                          </m:e>
                        </m:d>
                      </m:e>
                    </m:func>
                  </m:oMath>
                </a14:m>
                <a:endParaRPr lang="pt-BR" sz="2800" dirty="0"/>
              </a:p>
              <a:p>
                <a:r>
                  <a:rPr lang="pt-BR" sz="2800" i="1" dirty="0">
                    <a:latin typeface="Cambria Math" panose="02040503050406030204" pitchFamily="18" charset="0"/>
                  </a:rPr>
                  <a:t>c)</a:t>
                </a:r>
                <a:r>
                  <a:rPr lang="pt-BR" sz="28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sz="2800" i="1" dirty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pt-BR" sz="2800" i="1" dirty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pt-BR" sz="2800" dirty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pt-BR" sz="2800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pt-BR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lim>
                        </m:limLow>
                      </m:fName>
                      <m:e>
                        <m:r>
                          <a:rPr lang="pt-BR" sz="2800" i="1" dirty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pt-BR" sz="28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sz="2800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pt-BR" sz="2800" i="1" dirty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pt-BR" sz="2800" i="1" dirty="0">
                            <a:latin typeface="Cambria Math" panose="02040503050406030204" pitchFamily="18" charset="0"/>
                          </a:rPr>
                          <m:t>𝑝𝑎𝑟𝑎</m:t>
                        </m:r>
                        <m:r>
                          <a:rPr lang="pt-BR" sz="2800" i="1" dirty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func>
                    <m:func>
                      <m:funcPr>
                        <m:ctrlPr>
                          <a:rPr lang="pt-BR" sz="2800" i="1" dirty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pt-BR" sz="2800" i="1" dirty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pt-BR" sz="28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sz="2800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pt-BR" sz="2800" i="1" dirty="0">
                            <a:latin typeface="Cambria Math" panose="02040503050406030204" pitchFamily="18" charset="0"/>
                          </a:rPr>
                          <m:t>= 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pt-BR" sz="28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pt-BR" sz="280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sSup>
                                  <m:sSupPr>
                                    <m:ctrlPr>
                                      <a:rPr lang="pt-BR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2800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pt-BR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pt-BR" sz="2800" b="0" i="1" dirty="0" smtClean="0">
                                    <a:latin typeface="Cambria Math" panose="02040503050406030204" pitchFamily="18" charset="0"/>
                                  </a:rPr>
                                  <m:t> , </m:t>
                                </m:r>
                                <m:r>
                                  <a:rPr lang="pt-BR" sz="2800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pt-BR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≤2</m:t>
                                </m:r>
                              </m:e>
                              <m:e>
                                <m:r>
                                  <a:rPr lang="pt-BR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8−2</m:t>
                                </m:r>
                                <m:r>
                                  <a:rPr lang="pt-BR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pt-BR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pt-BR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pt-BR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&gt;2</m:t>
                                </m:r>
                              </m:e>
                            </m:eqArr>
                          </m:e>
                        </m:d>
                      </m:e>
                    </m:func>
                  </m:oMath>
                </a14:m>
                <a:endParaRPr lang="pt-BR" sz="2800" dirty="0"/>
              </a:p>
            </p:txBody>
          </p:sp>
        </mc:Choice>
        <mc:Fallback>
          <p:sp>
            <p:nvSpPr>
              <p:cNvPr id="3" name="Re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366334"/>
                <a:ext cx="8640960" cy="4130298"/>
              </a:xfrm>
              <a:prstGeom prst="rect">
                <a:avLst/>
              </a:prstGeom>
              <a:blipFill rotWithShape="0">
                <a:blip r:embed="rId2"/>
                <a:stretch>
                  <a:fillRect l="-1410" t="-147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4674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Limite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714876" y="5072074"/>
            <a:ext cx="357190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/>
              <p:cNvSpPr/>
              <p:nvPr/>
            </p:nvSpPr>
            <p:spPr>
              <a:xfrm>
                <a:off x="251520" y="1183155"/>
                <a:ext cx="8640960" cy="44112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28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Limites no infinito:  </a:t>
                </a:r>
                <a:r>
                  <a:rPr lang="pt-BR" sz="2800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pt-BR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→+∞) </m:t>
                    </m:r>
                    <m:r>
                      <a:rPr lang="pt-BR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𝑜𝑢</m:t>
                    </m:r>
                    <m:r>
                      <m:rPr>
                        <m:nor/>
                      </m:rPr>
                      <a:rPr lang="pt-BR" sz="28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pt-BR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pt-B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∞)</m:t>
                    </m:r>
                  </m:oMath>
                </a14:m>
                <a:endParaRPr lang="pt-BR" sz="2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pt-BR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Considere a função f(x) definida por: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pt-B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pt-BR" sz="2800" i="1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Df</a:t>
                </a:r>
                <a:r>
                  <a:rPr lang="pt-BR" sz="28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pt-BR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{</a:t>
                </a:r>
                <a14:m>
                  <m:oMath xmlns:m="http://schemas.openxmlformats.org/officeDocument/2006/math"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/−∞&lt;</m:t>
                    </m:r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&lt;+∞}</m:t>
                    </m:r>
                  </m:oMath>
                </a14:m>
                <a:endParaRPr lang="pt-B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pt-BR" sz="2800" i="1" dirty="0">
                  <a:latin typeface="Cambria Math" panose="02040503050406030204" pitchFamily="18" charset="0"/>
                </a:endParaRPr>
              </a:p>
              <a:p>
                <a:r>
                  <a:rPr lang="pt-BR" sz="2800" dirty="0">
                    <a:latin typeface="Cambria Math" panose="02040503050406030204" pitchFamily="18" charset="0"/>
                  </a:rPr>
                  <a:t>Obs. Veja que não há restrições no domínio pois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pt-BR" sz="2800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pt-BR" sz="2800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pt-BR" sz="2800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pt-BR" sz="2800" dirty="0">
                    <a:latin typeface="Cambria Math" panose="02040503050406030204" pitchFamily="18" charset="0"/>
                  </a:rPr>
                  <a:t> nunca será 0.</a:t>
                </a:r>
              </a:p>
              <a:p>
                <a:endParaRPr lang="pt-BR" sz="2800" dirty="0">
                  <a:latin typeface="Cambria Math" panose="02040503050406030204" pitchFamily="18" charset="0"/>
                </a:endParaRPr>
              </a:p>
              <a:p>
                <a:r>
                  <a:rPr lang="pt-BR" sz="2800" dirty="0">
                    <a:latin typeface="Cambria Math" panose="02040503050406030204" pitchFamily="18" charset="0"/>
                  </a:rPr>
                  <a:t>Fazer o gráfico da função </a:t>
                </a:r>
              </a:p>
            </p:txBody>
          </p:sp>
        </mc:Choice>
        <mc:Fallback xmlns="">
          <p:sp>
            <p:nvSpPr>
              <p:cNvPr id="3" name="Re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83155"/>
                <a:ext cx="8640960" cy="4411208"/>
              </a:xfrm>
              <a:prstGeom prst="rect">
                <a:avLst/>
              </a:prstGeom>
              <a:blipFill>
                <a:blip r:embed="rId2"/>
                <a:stretch>
                  <a:fillRect l="-1410" t="-1381" b="-276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55848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3403</TotalTime>
  <Words>339</Words>
  <Application>Microsoft Office PowerPoint</Application>
  <PresentationFormat>Apresentação na tela (4:3)</PresentationFormat>
  <Paragraphs>142</Paragraphs>
  <Slides>23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Cambria Math</vt:lpstr>
      <vt:lpstr>Tema do Office</vt:lpstr>
      <vt:lpstr>Escola Superior de Agricultura  “Luiz de Queiroz” Universidade de São Paulo   LCE0130 – Cálculo Diferencial e Integral</vt:lpstr>
      <vt:lpstr>Limite</vt:lpstr>
      <vt:lpstr>Limite</vt:lpstr>
      <vt:lpstr>Limite</vt:lpstr>
      <vt:lpstr>Limite</vt:lpstr>
      <vt:lpstr>Limite</vt:lpstr>
      <vt:lpstr>Limite</vt:lpstr>
      <vt:lpstr>Limite</vt:lpstr>
      <vt:lpstr>Limite</vt:lpstr>
      <vt:lpstr>Limite</vt:lpstr>
      <vt:lpstr>Limite</vt:lpstr>
      <vt:lpstr>Limite</vt:lpstr>
      <vt:lpstr>Limite</vt:lpstr>
      <vt:lpstr>Limite</vt:lpstr>
      <vt:lpstr>Limite</vt:lpstr>
      <vt:lpstr>Limite</vt:lpstr>
      <vt:lpstr>Limite</vt:lpstr>
      <vt:lpstr>Limite</vt:lpstr>
      <vt:lpstr>Limite</vt:lpstr>
      <vt:lpstr>Limite</vt:lpstr>
      <vt:lpstr>Limite</vt:lpstr>
      <vt:lpstr>Limite</vt:lpstr>
      <vt:lpstr>Limite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LCE2112 – Estatística Aplicada às Ciências Sociais e Ambientais</dc:title>
  <dc:creator>***</dc:creator>
  <cp:lastModifiedBy>Andréia Cristina Oliveira Adami</cp:lastModifiedBy>
  <cp:revision>123</cp:revision>
  <dcterms:created xsi:type="dcterms:W3CDTF">2014-08-05T19:39:36Z</dcterms:created>
  <dcterms:modified xsi:type="dcterms:W3CDTF">2018-04-05T16:46:00Z</dcterms:modified>
</cp:coreProperties>
</file>