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316" r:id="rId8"/>
    <p:sldId id="325" r:id="rId9"/>
    <p:sldId id="322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323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26" r:id="rId63"/>
  </p:sldIdLst>
  <p:sldSz cx="9144000" cy="6858000" type="screen4x3"/>
  <p:notesSz cx="6858000" cy="97742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2" roundtripDataSignature="AMtx7mgxaY6ECId4bhEiTe/PzoFrfTHf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786" y="28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283700"/>
            <a:ext cx="29718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9283700"/>
            <a:ext cx="29718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p1:notes"/>
          <p:cNvSpPr txBox="1">
            <a:spLocks noGrp="1"/>
          </p:cNvSpPr>
          <p:nvPr>
            <p:ph type="sldNum" idx="12"/>
          </p:nvPr>
        </p:nvSpPr>
        <p:spPr>
          <a:xfrm>
            <a:off x="3884613" y="9283700"/>
            <a:ext cx="29718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74cf30c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1374cf30c60_0_0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g1374cf30c60_0_0:notes"/>
          <p:cNvSpPr txBox="1">
            <a:spLocks noGrp="1"/>
          </p:cNvSpPr>
          <p:nvPr>
            <p:ph type="sldNum" idx="12"/>
          </p:nvPr>
        </p:nvSpPr>
        <p:spPr>
          <a:xfrm>
            <a:off x="3884613" y="9283700"/>
            <a:ext cx="29718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7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8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9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90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91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2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93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7" name="Google Shape;377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94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p94:notes"/>
          <p:cNvSpPr txBox="1">
            <a:spLocks noGrp="1"/>
          </p:cNvSpPr>
          <p:nvPr>
            <p:ph type="sldNum" idx="12"/>
          </p:nvPr>
        </p:nvSpPr>
        <p:spPr>
          <a:xfrm>
            <a:off x="3884613" y="9283700"/>
            <a:ext cx="29718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95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96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7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98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8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3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7" name="Google Shape;43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99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9" name="Google Shape;449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9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3" name="Google Shape;47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8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9" name="Google Shape;47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9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0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1" name="Google Shape;49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1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6" name="Google Shape;49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2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7" name="Google Shape;50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3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2" name="Google Shape;51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4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9" name="Google Shape;51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5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4" name="Google Shape;52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4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9" name="Google Shape;52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be9422669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400" cy="366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2be9422669e_0_4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g2be9422669e_0_4:notes"/>
          <p:cNvSpPr txBox="1">
            <a:spLocks noGrp="1"/>
          </p:cNvSpPr>
          <p:nvPr>
            <p:ph type="sldNum" idx="12"/>
          </p:nvPr>
        </p:nvSpPr>
        <p:spPr>
          <a:xfrm>
            <a:off x="3884613" y="9283700"/>
            <a:ext cx="29718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6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6" name="Google Shape;5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7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4" name="Google Shape;55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00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0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9" name="Google Shape;56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1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6" name="Google Shape;57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2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1" name="Google Shape;58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6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9" name="Google Shape;58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3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3" name="Google Shape;60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5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8" name="Google Shape;60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6A264B88-964F-B849-8A33-170CC8EEA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74cf30c60_0_0:notes">
            <a:extLst>
              <a:ext uri="{FF2B5EF4-FFF2-40B4-BE49-F238E27FC236}">
                <a16:creationId xmlns:a16="http://schemas.microsoft.com/office/drawing/2014/main" id="{399874CE-0EDB-E4CE-7F64-40AA3A1688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1374cf30c60_0_0:notes">
            <a:extLst>
              <a:ext uri="{FF2B5EF4-FFF2-40B4-BE49-F238E27FC236}">
                <a16:creationId xmlns:a16="http://schemas.microsoft.com/office/drawing/2014/main" id="{858C6EE1-F8C3-E286-5540-C4FB2272FB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g1374cf30c60_0_0:notes">
            <a:extLst>
              <a:ext uri="{FF2B5EF4-FFF2-40B4-BE49-F238E27FC236}">
                <a16:creationId xmlns:a16="http://schemas.microsoft.com/office/drawing/2014/main" id="{B349BFFE-D4D3-C88E-75BC-08AEB94DA19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9283700"/>
            <a:ext cx="29718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903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be9422669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2be9422669e_0_14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g2be9422669e_0_14:notes"/>
          <p:cNvSpPr txBox="1">
            <a:spLocks noGrp="1"/>
          </p:cNvSpPr>
          <p:nvPr>
            <p:ph type="sldNum" idx="12"/>
          </p:nvPr>
        </p:nvSpPr>
        <p:spPr>
          <a:xfrm>
            <a:off x="3884613" y="9283700"/>
            <a:ext cx="29718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8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8" name="Google Shape;62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3678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7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5"/>
          <p:cNvSpPr txBox="1">
            <a:spLocks noGrp="1"/>
          </p:cNvSpPr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5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6" name="Google Shape;76;p8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34" name="Google Shape;34;p51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41" name="Google Shape;41;p7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8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48" name="Google Shape;48;p8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50" name="Google Shape;50;p8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>
            <a:endParaRPr/>
          </a:p>
        </p:txBody>
      </p:sp>
      <p:sp>
        <p:nvSpPr>
          <p:cNvPr id="56" name="Google Shape;56;p8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8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8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8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4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0" name="Google Shape;70;p8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Google Shape;11;p7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Google Shape;12;p7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7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7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4V2FPVxQuMM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NV8jGr6E4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BBCR09j-kqM" TargetMode="External"/><Relationship Id="rId3" Type="http://schemas.openxmlformats.org/officeDocument/2006/relationships/image" Target="../media/image49.png"/><Relationship Id="rId7" Type="http://schemas.openxmlformats.org/officeDocument/2006/relationships/hyperlink" Target="https://youtu.be/52CkxAcGIAc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CLneY6SoPi0" TargetMode="External"/><Relationship Id="rId4" Type="http://schemas.openxmlformats.org/officeDocument/2006/relationships/image" Target="../media/image68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357" y="146917"/>
            <a:ext cx="7478169" cy="160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A64C2C7-AFA1-21E7-28CB-721DF99A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57" y="1868737"/>
            <a:ext cx="7864522" cy="415326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DE0A76F-BB3E-580D-F6B4-E067CDC8E1D5}"/>
              </a:ext>
            </a:extLst>
          </p:cNvPr>
          <p:cNvSpPr txBox="1"/>
          <p:nvPr/>
        </p:nvSpPr>
        <p:spPr>
          <a:xfrm>
            <a:off x="6852621" y="4485939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Sala 202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634A3D-ED1B-A6DC-48A9-CC6D893FF5B3}"/>
              </a:ext>
            </a:extLst>
          </p:cNvPr>
          <p:cNvSpPr txBox="1"/>
          <p:nvPr/>
        </p:nvSpPr>
        <p:spPr>
          <a:xfrm>
            <a:off x="1271195" y="5996577"/>
            <a:ext cx="498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/>
              <a:t>Responsavel</a:t>
            </a:r>
            <a:r>
              <a:rPr lang="pt-BR" sz="2800" dirty="0"/>
              <a:t> Magnus Gidlund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1581150" y="1139501"/>
            <a:ext cx="58293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</a:pPr>
            <a:r>
              <a:rPr lang="pt-BR"/>
              <a:t>Palavra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</a:pPr>
            <a:r>
              <a:rPr lang="pt-BR"/>
              <a:t>Número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</a:pPr>
            <a:r>
              <a:rPr lang="pt-BR"/>
              <a:t>Peso</a:t>
            </a:r>
            <a:endParaRPr/>
          </a:p>
        </p:txBody>
      </p:sp>
      <p:sp>
        <p:nvSpPr>
          <p:cNvPr id="136" name="Google Shape;136;p5"/>
          <p:cNvSpPr/>
          <p:nvPr/>
        </p:nvSpPr>
        <p:spPr>
          <a:xfrm>
            <a:off x="1462088" y="182944"/>
            <a:ext cx="5829300" cy="8572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Arial Black"/>
              </a:rPr>
              <a:t>Imunologia</a:t>
            </a:r>
          </a:p>
        </p:txBody>
      </p:sp>
      <p:sp>
        <p:nvSpPr>
          <p:cNvPr id="137" name="Google Shape;137;p5"/>
          <p:cNvSpPr txBox="1"/>
          <p:nvPr/>
        </p:nvSpPr>
        <p:spPr>
          <a:xfrm>
            <a:off x="1581150" y="3256361"/>
            <a:ext cx="5710238" cy="236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sng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Palavra </a:t>
            </a:r>
            <a:r>
              <a:rPr lang="pt-BR" sz="15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latina</a:t>
            </a:r>
            <a:r>
              <a:rPr lang="pt-BR"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imunis</a:t>
            </a:r>
            <a:r>
              <a:rPr lang="pt-BR"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liberado das cobranças ( impostos, taxas etc.)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sng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Números</a:t>
            </a:r>
            <a:r>
              <a:rPr lang="pt-BR" sz="1500" b="0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sng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Células</a:t>
            </a:r>
            <a:r>
              <a:rPr lang="pt-BR"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2.000 000 000 000 (2x10</a:t>
            </a:r>
            <a:r>
              <a:rPr lang="pt-BR" sz="1500" b="0" i="0" u="none" strike="noStrike" cap="none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r>
              <a:rPr lang="pt-BR"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	 Homem: 7.000.000.000 (10</a:t>
            </a:r>
            <a:r>
              <a:rPr lang="pt-BR" sz="1500" b="0" i="0" u="none" strike="noStrike" cap="none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pt-BR"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500" b="0" i="0" u="sng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sng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Produção</a:t>
            </a:r>
            <a:r>
              <a:rPr lang="pt-BR"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10.000.000 por segundo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5 dias= população no mundo....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sng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Peso</a:t>
            </a:r>
            <a:r>
              <a:rPr lang="pt-BR" sz="1500" b="0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: </a:t>
            </a:r>
            <a:r>
              <a:rPr lang="pt-BR"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kg ( Sangue, Baço, Medula Óssea 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/>
          <p:nvPr/>
        </p:nvSpPr>
        <p:spPr>
          <a:xfrm>
            <a:off x="1251670" y="1384371"/>
            <a:ext cx="6196705" cy="515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digestivo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(ou digestório) responsável pela transformação do alimento em nutrientes para o organismo, alguns de seus órgãos são o estômago, a boca e o intestino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respiratório (Ar..)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circulatório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responsável pelo transporte do sangue pelo corpo, alguns de seus órgãos são o coração e as artérias.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nervoso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(sensorial)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linfático (imunológico)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urinário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(excretor)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muscular</a:t>
            </a:r>
            <a:r>
              <a:rPr lang="pt-BR" sz="15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reprodutor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endócrino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15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hormonal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ósseo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(sustentação)</a:t>
            </a: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6"/>
          <p:cNvSpPr txBox="1"/>
          <p:nvPr/>
        </p:nvSpPr>
        <p:spPr>
          <a:xfrm>
            <a:off x="1251670" y="1038122"/>
            <a:ext cx="22429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Sistemas Biológicos : 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1251669" y="5525286"/>
            <a:ext cx="39180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tegumentar </a:t>
            </a:r>
            <a:r>
              <a:rPr lang="pt-BR"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(Pele, unhas, glandulas</a:t>
            </a:r>
            <a:r>
              <a:rPr lang="pt-BR" sz="18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/>
          <p:nvPr/>
        </p:nvSpPr>
        <p:spPr>
          <a:xfrm>
            <a:off x="1308573" y="145340"/>
            <a:ext cx="7068993" cy="140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que faz o  Sistema linfático (imunológico) Único ?  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0" name="Google Shape;150;p7"/>
          <p:cNvGrpSpPr/>
          <p:nvPr/>
        </p:nvGrpSpPr>
        <p:grpSpPr>
          <a:xfrm>
            <a:off x="1186773" y="1624029"/>
            <a:ext cx="6451156" cy="4733628"/>
            <a:chOff x="1254252" y="1941933"/>
            <a:chExt cx="6703619" cy="4654258"/>
          </a:xfrm>
        </p:grpSpPr>
        <p:pic>
          <p:nvPicPr>
            <p:cNvPr id="151" name="Google Shape;151;p7" descr="https://encrypted-tbn0.gstatic.com/images?q=tbn:ANd9GcRaTCHkxoeek0RjjdW22gPYrYmStH7Nm6cCSdAznHEF7JsqZ3a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23029" y="1941933"/>
              <a:ext cx="5258449" cy="3888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7"/>
            <p:cNvSpPr/>
            <p:nvPr/>
          </p:nvSpPr>
          <p:spPr>
            <a:xfrm>
              <a:off x="3347864" y="5224323"/>
              <a:ext cx="648072" cy="93610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25400" cap="flat" cmpd="sng">
              <a:solidFill>
                <a:srgbClr val="00946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3" name="Google Shape;153;p7"/>
            <p:cNvSpPr txBox="1"/>
            <p:nvPr/>
          </p:nvSpPr>
          <p:spPr>
            <a:xfrm>
              <a:off x="2078099" y="5140818"/>
              <a:ext cx="1513663" cy="338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pt-BR" sz="1050" b="0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digestivo</a:t>
              </a:r>
              <a:endParaRPr sz="10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4" name="Google Shape;154;p7"/>
            <p:cNvSpPr txBox="1"/>
            <p:nvPr/>
          </p:nvSpPr>
          <p:spPr>
            <a:xfrm>
              <a:off x="1254252" y="4293096"/>
              <a:ext cx="1682512" cy="338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pt-BR" sz="1050" b="0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respiratório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 txBox="1"/>
            <p:nvPr/>
          </p:nvSpPr>
          <p:spPr>
            <a:xfrm>
              <a:off x="2737428" y="6165304"/>
              <a:ext cx="3499248" cy="43088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pt-BR" sz="15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linfático (imunológico)</a:t>
              </a:r>
              <a:endPara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6" name="Google Shape;156;p7"/>
            <p:cNvSpPr txBox="1"/>
            <p:nvPr/>
          </p:nvSpPr>
          <p:spPr>
            <a:xfrm>
              <a:off x="3950933" y="5538487"/>
              <a:ext cx="1573508" cy="338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pt-BR" sz="1050" b="0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endócrino</a:t>
              </a:r>
              <a:endParaRPr sz="10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7" name="Google Shape;157;p7"/>
            <p:cNvSpPr txBox="1"/>
            <p:nvPr/>
          </p:nvSpPr>
          <p:spPr>
            <a:xfrm>
              <a:off x="2377236" y="3154903"/>
              <a:ext cx="1423895" cy="338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pt-BR" sz="1050" b="0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urinário</a:t>
              </a:r>
              <a:endParaRPr sz="10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8" name="Google Shape;158;p7"/>
            <p:cNvSpPr txBox="1"/>
            <p:nvPr/>
          </p:nvSpPr>
          <p:spPr>
            <a:xfrm>
              <a:off x="3347864" y="2708920"/>
              <a:ext cx="1614117" cy="338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pt-BR" sz="1050" b="0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reprodutor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 txBox="1"/>
            <p:nvPr/>
          </p:nvSpPr>
          <p:spPr>
            <a:xfrm>
              <a:off x="6011526" y="4679154"/>
              <a:ext cx="1426032" cy="338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pt-BR" sz="1050" b="0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nervoso</a:t>
              </a:r>
              <a:endParaRPr sz="10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0" name="Google Shape;160;p7"/>
            <p:cNvSpPr txBox="1"/>
            <p:nvPr/>
          </p:nvSpPr>
          <p:spPr>
            <a:xfrm>
              <a:off x="6444208" y="4295774"/>
              <a:ext cx="1513663" cy="338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pt-BR" sz="1050" b="0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muscular</a:t>
              </a:r>
              <a:endParaRPr sz="10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1" name="Google Shape;161;p7"/>
            <p:cNvSpPr txBox="1"/>
            <p:nvPr/>
          </p:nvSpPr>
          <p:spPr>
            <a:xfrm>
              <a:off x="4591627" y="5045565"/>
              <a:ext cx="1680375" cy="338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pt-BR" sz="1050" b="0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circulatório</a:t>
              </a:r>
              <a:endParaRPr sz="10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2" name="Google Shape;162;p7"/>
            <p:cNvSpPr txBox="1"/>
            <p:nvPr/>
          </p:nvSpPr>
          <p:spPr>
            <a:xfrm>
              <a:off x="5639966" y="3320527"/>
              <a:ext cx="1257183" cy="338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pt-BR" sz="1050" b="0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ósseo</a:t>
              </a:r>
              <a:endParaRPr sz="10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3" name="Google Shape;163;p7"/>
            <p:cNvSpPr txBox="1"/>
            <p:nvPr/>
          </p:nvSpPr>
          <p:spPr>
            <a:xfrm>
              <a:off x="4678602" y="2888701"/>
              <a:ext cx="1661139" cy="3385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pt-BR" sz="1050" b="0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Sistema tegumentar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/>
        </p:nvSpPr>
        <p:spPr>
          <a:xfrm>
            <a:off x="2321729" y="485565"/>
            <a:ext cx="41436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mundo Imunologia</a:t>
            </a:r>
            <a:endParaRPr sz="2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" name="Google Shape;169;p8"/>
          <p:cNvGrpSpPr/>
          <p:nvPr/>
        </p:nvGrpSpPr>
        <p:grpSpPr>
          <a:xfrm>
            <a:off x="1739657" y="1965960"/>
            <a:ext cx="1554480" cy="1285875"/>
            <a:chOff x="2293620" y="1402080"/>
            <a:chExt cx="2072640" cy="1714500"/>
          </a:xfrm>
        </p:grpSpPr>
        <p:sp>
          <p:nvSpPr>
            <p:cNvPr id="170" name="Google Shape;170;p8"/>
            <p:cNvSpPr/>
            <p:nvPr/>
          </p:nvSpPr>
          <p:spPr>
            <a:xfrm>
              <a:off x="2293620" y="1402080"/>
              <a:ext cx="2072640" cy="1714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1" name="Google Shape;171;p8"/>
            <p:cNvSpPr txBox="1"/>
            <p:nvPr/>
          </p:nvSpPr>
          <p:spPr>
            <a:xfrm>
              <a:off x="2670063" y="2018109"/>
              <a:ext cx="1169551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Celulas</a:t>
              </a: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72" name="Google Shape;172;p8"/>
          <p:cNvGrpSpPr/>
          <p:nvPr/>
        </p:nvGrpSpPr>
        <p:grpSpPr>
          <a:xfrm>
            <a:off x="3543301" y="1976208"/>
            <a:ext cx="1341665" cy="1265381"/>
            <a:chOff x="4495800" y="1200804"/>
            <a:chExt cx="1788887" cy="1687175"/>
          </a:xfrm>
        </p:grpSpPr>
        <p:sp>
          <p:nvSpPr>
            <p:cNvPr id="173" name="Google Shape;173;p8"/>
            <p:cNvSpPr/>
            <p:nvPr/>
          </p:nvSpPr>
          <p:spPr>
            <a:xfrm>
              <a:off x="4495800" y="1200804"/>
              <a:ext cx="1788887" cy="1687175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4" name="Google Shape;174;p8"/>
            <p:cNvSpPr txBox="1"/>
            <p:nvPr/>
          </p:nvSpPr>
          <p:spPr>
            <a:xfrm>
              <a:off x="4674341" y="1517689"/>
              <a:ext cx="1605568" cy="1231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Estruturas-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Órgãos-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Moléculas </a:t>
              </a: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75" name="Google Shape;175;p8"/>
          <p:cNvGrpSpPr/>
          <p:nvPr/>
        </p:nvGrpSpPr>
        <p:grpSpPr>
          <a:xfrm>
            <a:off x="5144319" y="1885414"/>
            <a:ext cx="1547405" cy="1280160"/>
            <a:chOff x="5838010" y="2887979"/>
            <a:chExt cx="2063207" cy="1706880"/>
          </a:xfrm>
        </p:grpSpPr>
        <p:sp>
          <p:nvSpPr>
            <p:cNvPr id="176" name="Google Shape;176;p8"/>
            <p:cNvSpPr/>
            <p:nvPr/>
          </p:nvSpPr>
          <p:spPr>
            <a:xfrm>
              <a:off x="5838010" y="2887979"/>
              <a:ext cx="2063207" cy="170688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7" name="Google Shape;177;p8"/>
            <p:cNvSpPr txBox="1"/>
            <p:nvPr/>
          </p:nvSpPr>
          <p:spPr>
            <a:xfrm>
              <a:off x="5922878" y="3378814"/>
              <a:ext cx="1956091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Mechanismos</a:t>
              </a: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78" name="Google Shape;178;p8"/>
          <p:cNvSpPr txBox="1"/>
          <p:nvPr/>
        </p:nvSpPr>
        <p:spPr>
          <a:xfrm>
            <a:off x="1856233" y="3691890"/>
            <a:ext cx="73470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T, B, APC               MHC, TCT,BCR…. Reconhecimento !!!    Citotoxicidade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1579637" y="4643085"/>
            <a:ext cx="3429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Hematopoese 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-Órgãos linfoides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-Linfócitos ( T, B, Macrófagos)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 txBox="1"/>
          <p:nvPr/>
        </p:nvSpPr>
        <p:spPr>
          <a:xfrm>
            <a:off x="3228974" y="1131570"/>
            <a:ext cx="21723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mundo Imunologia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85" name="Google Shape;185;p9"/>
          <p:cNvGrpSpPr/>
          <p:nvPr/>
        </p:nvGrpSpPr>
        <p:grpSpPr>
          <a:xfrm>
            <a:off x="2265437" y="1955713"/>
            <a:ext cx="1554480" cy="1285875"/>
            <a:chOff x="2293620" y="1402080"/>
            <a:chExt cx="2072640" cy="1714500"/>
          </a:xfrm>
        </p:grpSpPr>
        <p:sp>
          <p:nvSpPr>
            <p:cNvPr id="186" name="Google Shape;186;p9"/>
            <p:cNvSpPr/>
            <p:nvPr/>
          </p:nvSpPr>
          <p:spPr>
            <a:xfrm>
              <a:off x="2293620" y="1402080"/>
              <a:ext cx="2072640" cy="1714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7" name="Google Shape;187;p9"/>
            <p:cNvSpPr txBox="1"/>
            <p:nvPr/>
          </p:nvSpPr>
          <p:spPr>
            <a:xfrm>
              <a:off x="2471943" y="2042159"/>
              <a:ext cx="1169551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Celulas</a:t>
              </a: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88" name="Google Shape;188;p9"/>
          <p:cNvGrpSpPr/>
          <p:nvPr/>
        </p:nvGrpSpPr>
        <p:grpSpPr>
          <a:xfrm>
            <a:off x="3543301" y="1976208"/>
            <a:ext cx="1537061" cy="1265381"/>
            <a:chOff x="4495800" y="1200804"/>
            <a:chExt cx="2049415" cy="1687175"/>
          </a:xfrm>
        </p:grpSpPr>
        <p:sp>
          <p:nvSpPr>
            <p:cNvPr id="189" name="Google Shape;189;p9"/>
            <p:cNvSpPr/>
            <p:nvPr/>
          </p:nvSpPr>
          <p:spPr>
            <a:xfrm>
              <a:off x="4495800" y="1200804"/>
              <a:ext cx="1788887" cy="1687175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0" name="Google Shape;190;p9"/>
            <p:cNvSpPr txBox="1"/>
            <p:nvPr/>
          </p:nvSpPr>
          <p:spPr>
            <a:xfrm>
              <a:off x="4939647" y="1289384"/>
              <a:ext cx="1605568" cy="1231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Estruturas-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Órgãos-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Moléculas </a:t>
              </a: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91" name="Google Shape;191;p9"/>
          <p:cNvGrpSpPr/>
          <p:nvPr/>
        </p:nvGrpSpPr>
        <p:grpSpPr>
          <a:xfrm>
            <a:off x="2878183" y="2583759"/>
            <a:ext cx="1547405" cy="1280160"/>
            <a:chOff x="5838010" y="2887979"/>
            <a:chExt cx="2063207" cy="1706880"/>
          </a:xfrm>
        </p:grpSpPr>
        <p:sp>
          <p:nvSpPr>
            <p:cNvPr id="192" name="Google Shape;192;p9"/>
            <p:cNvSpPr/>
            <p:nvPr/>
          </p:nvSpPr>
          <p:spPr>
            <a:xfrm>
              <a:off x="5838010" y="2887979"/>
              <a:ext cx="2063207" cy="170688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3" name="Google Shape;193;p9"/>
            <p:cNvSpPr txBox="1"/>
            <p:nvPr/>
          </p:nvSpPr>
          <p:spPr>
            <a:xfrm>
              <a:off x="6007750" y="3840479"/>
              <a:ext cx="166968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pt-BR" sz="15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Mechanismos</a:t>
              </a:r>
              <a:endPara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94" name="Google Shape;194;p9"/>
          <p:cNvSpPr/>
          <p:nvPr/>
        </p:nvSpPr>
        <p:spPr>
          <a:xfrm>
            <a:off x="4474845" y="4069683"/>
            <a:ext cx="34290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Comparar a forma como o sistema imune  opera  nos cenários  saudável e </a:t>
            </a:r>
            <a:r>
              <a:rPr lang="pt-BR" sz="27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doente</a:t>
            </a:r>
            <a:r>
              <a:rPr lang="pt-BR" sz="18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(e.g. auto-imunidade)</a:t>
            </a:r>
            <a:endParaRPr sz="18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p9"/>
          <p:cNvSpPr txBox="1"/>
          <p:nvPr/>
        </p:nvSpPr>
        <p:spPr>
          <a:xfrm>
            <a:off x="5400490" y="1731018"/>
            <a:ext cx="258275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Bioquímica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Biologia Molecular</a:t>
            </a:r>
            <a:endParaRPr sz="2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p9"/>
          <p:cNvSpPr txBox="1"/>
          <p:nvPr/>
        </p:nvSpPr>
        <p:spPr>
          <a:xfrm>
            <a:off x="1396982" y="1491460"/>
            <a:ext cx="13773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Biologia</a:t>
            </a:r>
            <a:endParaRPr sz="27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9"/>
          <p:cNvSpPr/>
          <p:nvPr/>
        </p:nvSpPr>
        <p:spPr>
          <a:xfrm rot="2102155">
            <a:off x="3507618" y="3217643"/>
            <a:ext cx="2280287" cy="2171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9"/>
          <p:cNvSpPr txBox="1"/>
          <p:nvPr/>
        </p:nvSpPr>
        <p:spPr>
          <a:xfrm>
            <a:off x="736223" y="5408511"/>
            <a:ext cx="767155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Medicina Farmacologia Enfermaria, </a:t>
            </a:r>
            <a:r>
              <a:rPr lang="pt-BR" sz="24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Fysiologia</a:t>
            </a:r>
            <a:r>
              <a:rPr lang="pt-BR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Odontologia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pt-BR"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NUTRIÇÃO</a:t>
            </a:r>
            <a:endParaRPr sz="24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1731" y="3734847"/>
            <a:ext cx="2672750" cy="16243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0"/>
          <p:cNvSpPr txBox="1"/>
          <p:nvPr/>
        </p:nvSpPr>
        <p:spPr>
          <a:xfrm>
            <a:off x="5843919" y="885826"/>
            <a:ext cx="2204450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pt-BR" sz="4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Scenario</a:t>
            </a:r>
            <a:endParaRPr sz="45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" name="Google Shape;20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5066" y="2789960"/>
            <a:ext cx="3248025" cy="264747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 txBox="1"/>
          <p:nvPr/>
        </p:nvSpPr>
        <p:spPr>
          <a:xfrm>
            <a:off x="1390650" y="939915"/>
            <a:ext cx="14061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Patógeno 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7" name="Google Shape;207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0772" y="1542331"/>
            <a:ext cx="3590657" cy="146566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290772" y="3159240"/>
            <a:ext cx="108754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Tumor 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p10"/>
          <p:cNvSpPr txBox="1"/>
          <p:nvPr/>
        </p:nvSpPr>
        <p:spPr>
          <a:xfrm>
            <a:off x="6874700" y="2928405"/>
            <a:ext cx="1107996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Vida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Morte</a:t>
            </a:r>
            <a:endParaRPr sz="27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908" y="648070"/>
            <a:ext cx="1739135" cy="1712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595" y="4721232"/>
            <a:ext cx="1971950" cy="185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0369" y="138686"/>
            <a:ext cx="2128777" cy="290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4201" y="279134"/>
            <a:ext cx="2695951" cy="174331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4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4572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5987" y="2697240"/>
            <a:ext cx="3296110" cy="168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68231" y="2077677"/>
            <a:ext cx="2896004" cy="18004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5DD3121-00EF-A623-5B89-E5868E825E9A}"/>
              </a:ext>
            </a:extLst>
          </p:cNvPr>
          <p:cNvSpPr txBox="1"/>
          <p:nvPr/>
        </p:nvSpPr>
        <p:spPr>
          <a:xfrm>
            <a:off x="2551058" y="4835549"/>
            <a:ext cx="6143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O próprio Sistema imune e causador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907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"/>
          <p:cNvSpPr/>
          <p:nvPr/>
        </p:nvSpPr>
        <p:spPr>
          <a:xfrm>
            <a:off x="1151833" y="1342722"/>
            <a:ext cx="6840334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 QUE INICIA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UMA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RESPOSTA IMUNE?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"/>
          <p:cNvSpPr/>
          <p:nvPr/>
        </p:nvSpPr>
        <p:spPr>
          <a:xfrm>
            <a:off x="1881554" y="2555925"/>
            <a:ext cx="4673991" cy="252163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3" name="Google Shape;233;p11" descr="Rt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4301" y="1893991"/>
            <a:ext cx="4408496" cy="318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1553" y="1139261"/>
            <a:ext cx="1848980" cy="75473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1"/>
          <p:cNvSpPr txBox="1"/>
          <p:nvPr/>
        </p:nvSpPr>
        <p:spPr>
          <a:xfrm>
            <a:off x="205273" y="3247053"/>
            <a:ext cx="16626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Qquer coisa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Ferida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……..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……..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374cf30c60_0_0"/>
          <p:cNvSpPr txBox="1"/>
          <p:nvPr/>
        </p:nvSpPr>
        <p:spPr>
          <a:xfrm>
            <a:off x="947300" y="819025"/>
            <a:ext cx="5683800" cy="340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Roteiro</a:t>
            </a: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19.00-21.00 	Aulas (2x45)</a:t>
            </a: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21.00-23.00	Outras Atividades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Estudos ( textos , testes, vídeos)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lang="pt-BR" sz="19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Seminarios</a:t>
            </a: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"/>
          <p:cNvSpPr txBox="1"/>
          <p:nvPr/>
        </p:nvSpPr>
        <p:spPr>
          <a:xfrm>
            <a:off x="1438276" y="2363912"/>
            <a:ext cx="643156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sistema imunológico reagirá contra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qualquer provocação contra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integridade do corpo (do indivíduo !!!)</a:t>
            </a:r>
            <a:endParaRPr sz="3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"/>
          <p:cNvSpPr/>
          <p:nvPr/>
        </p:nvSpPr>
        <p:spPr>
          <a:xfrm>
            <a:off x="1881554" y="2555925"/>
            <a:ext cx="4673991" cy="252163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6" name="Google Shape;246;p13" descr="Rt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4301" y="1893991"/>
            <a:ext cx="4408496" cy="318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1842" y="1139261"/>
            <a:ext cx="1848980" cy="75473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205273" y="3247053"/>
            <a:ext cx="16626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Qquer coisa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Ferida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……..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……..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5" descr="Rt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7350" y="2978944"/>
            <a:ext cx="2857500" cy="181451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5"/>
          <p:cNvSpPr txBox="1"/>
          <p:nvPr/>
        </p:nvSpPr>
        <p:spPr>
          <a:xfrm>
            <a:off x="4629150" y="2343150"/>
            <a:ext cx="28575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pt-BR" sz="19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Inflamação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19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19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pt-BR" sz="19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imune Inata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19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19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19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pt-BR" sz="19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Imune Adquerida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488887" y="3216068"/>
            <a:ext cx="1249378" cy="8057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Inflamação</a:t>
            </a: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87"/>
          <p:cNvSpPr/>
          <p:nvPr/>
        </p:nvSpPr>
        <p:spPr>
          <a:xfrm>
            <a:off x="1905000" y="1925241"/>
            <a:ext cx="5486400" cy="98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Lesão tecidual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Aumento da permeabilidade vascular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Entrada de macromoléculas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Entrada de células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87"/>
          <p:cNvSpPr/>
          <p:nvPr/>
        </p:nvSpPr>
        <p:spPr>
          <a:xfrm>
            <a:off x="2893183" y="1094185"/>
            <a:ext cx="2346796" cy="531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050" tIns="34525" rIns="69050" bIns="345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1" i="0" u="none" strike="noStrike" cap="none">
                <a:solidFill>
                  <a:schemeClr val="accent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Inflamação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2" name="Google Shape;262;p87"/>
          <p:cNvCxnSpPr/>
          <p:nvPr/>
        </p:nvCxnSpPr>
        <p:spPr>
          <a:xfrm>
            <a:off x="2230438" y="3318456"/>
            <a:ext cx="0" cy="137737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" name="Google Shape;263;p87"/>
          <p:cNvCxnSpPr/>
          <p:nvPr/>
        </p:nvCxnSpPr>
        <p:spPr>
          <a:xfrm>
            <a:off x="2238375" y="4699122"/>
            <a:ext cx="5395913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4" name="Google Shape;264;p87"/>
          <p:cNvSpPr/>
          <p:nvPr/>
        </p:nvSpPr>
        <p:spPr>
          <a:xfrm>
            <a:off x="2239963" y="3358845"/>
            <a:ext cx="2736850" cy="1341926"/>
          </a:xfrm>
          <a:custGeom>
            <a:avLst/>
            <a:gdLst/>
            <a:ahLst/>
            <a:cxnLst/>
            <a:rect l="l" t="t" r="r" b="b"/>
            <a:pathLst>
              <a:path w="21600" h="21600" fill="none" extrusionOk="0">
                <a:moveTo>
                  <a:pt x="0" y="21573"/>
                </a:moveTo>
                <a:cubicBezTo>
                  <a:pt x="14" y="9659"/>
                  <a:pt x="9673" y="7"/>
                  <a:pt x="21587" y="0"/>
                </a:cubicBezTo>
              </a:path>
              <a:path w="21600" h="21600" extrusionOk="0">
                <a:moveTo>
                  <a:pt x="0" y="21573"/>
                </a:moveTo>
                <a:cubicBezTo>
                  <a:pt x="14" y="9659"/>
                  <a:pt x="9673" y="7"/>
                  <a:pt x="21587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p87"/>
          <p:cNvSpPr/>
          <p:nvPr/>
        </p:nvSpPr>
        <p:spPr>
          <a:xfrm>
            <a:off x="2697163" y="3635803"/>
            <a:ext cx="2355850" cy="1064968"/>
          </a:xfrm>
          <a:custGeom>
            <a:avLst/>
            <a:gdLst/>
            <a:ahLst/>
            <a:cxnLst/>
            <a:rect l="l" t="t" r="r" b="b"/>
            <a:pathLst>
              <a:path w="21600" h="21600" fill="none" extrusionOk="0">
                <a:moveTo>
                  <a:pt x="0" y="21567"/>
                </a:moveTo>
                <a:cubicBezTo>
                  <a:pt x="18" y="9656"/>
                  <a:pt x="9674" y="8"/>
                  <a:pt x="21585" y="0"/>
                </a:cubicBezTo>
              </a:path>
              <a:path w="21600" h="21600" extrusionOk="0">
                <a:moveTo>
                  <a:pt x="0" y="21567"/>
                </a:moveTo>
                <a:cubicBezTo>
                  <a:pt x="18" y="9656"/>
                  <a:pt x="9674" y="8"/>
                  <a:pt x="21585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6" name="Google Shape;266;p87"/>
          <p:cNvSpPr/>
          <p:nvPr/>
        </p:nvSpPr>
        <p:spPr>
          <a:xfrm>
            <a:off x="5316538" y="3195638"/>
            <a:ext cx="1646238" cy="43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Neutrófilo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87"/>
          <p:cNvSpPr/>
          <p:nvPr/>
        </p:nvSpPr>
        <p:spPr>
          <a:xfrm>
            <a:off x="5359400" y="3717500"/>
            <a:ext cx="1560513" cy="43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Monócito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87"/>
          <p:cNvSpPr/>
          <p:nvPr/>
        </p:nvSpPr>
        <p:spPr>
          <a:xfrm>
            <a:off x="3886200" y="4767537"/>
            <a:ext cx="774700" cy="34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9" name="Google Shape;269;p87"/>
          <p:cNvCxnSpPr/>
          <p:nvPr/>
        </p:nvCxnSpPr>
        <p:spPr>
          <a:xfrm>
            <a:off x="2230438" y="4713135"/>
            <a:ext cx="0" cy="368453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70" name="Google Shape;270;p87"/>
          <p:cNvSpPr/>
          <p:nvPr/>
        </p:nvSpPr>
        <p:spPr>
          <a:xfrm>
            <a:off x="1828800" y="5084061"/>
            <a:ext cx="746125" cy="34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Lesão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87" descr="macrofa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4395694"/>
            <a:ext cx="2108597" cy="875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" name="Google Shape;276;p17"/>
          <p:cNvCxnSpPr/>
          <p:nvPr/>
        </p:nvCxnSpPr>
        <p:spPr>
          <a:xfrm>
            <a:off x="1460897" y="1327547"/>
            <a:ext cx="0" cy="110370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7" name="Google Shape;277;p17"/>
          <p:cNvCxnSpPr/>
          <p:nvPr/>
        </p:nvCxnSpPr>
        <p:spPr>
          <a:xfrm>
            <a:off x="1466851" y="2433638"/>
            <a:ext cx="427077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8" name="Google Shape;278;p17"/>
          <p:cNvSpPr/>
          <p:nvPr/>
        </p:nvSpPr>
        <p:spPr>
          <a:xfrm>
            <a:off x="1452562" y="1372791"/>
            <a:ext cx="1595438" cy="1076325"/>
          </a:xfrm>
          <a:custGeom>
            <a:avLst/>
            <a:gdLst/>
            <a:ahLst/>
            <a:cxnLst/>
            <a:rect l="l" t="t" r="r" b="b"/>
            <a:pathLst>
              <a:path w="43180" h="21600" fill="none" extrusionOk="0">
                <a:moveTo>
                  <a:pt x="0" y="21573"/>
                </a:moveTo>
                <a:cubicBezTo>
                  <a:pt x="14" y="9654"/>
                  <a:pt x="9681" y="-1"/>
                  <a:pt x="21600" y="0"/>
                </a:cubicBezTo>
                <a:cubicBezTo>
                  <a:pt x="33163" y="0"/>
                  <a:pt x="42676" y="9107"/>
                  <a:pt x="43179" y="20660"/>
                </a:cubicBezTo>
              </a:path>
              <a:path w="43180" h="21600" extrusionOk="0">
                <a:moveTo>
                  <a:pt x="0" y="21573"/>
                </a:moveTo>
                <a:cubicBezTo>
                  <a:pt x="14" y="9654"/>
                  <a:pt x="9681" y="-1"/>
                  <a:pt x="21600" y="0"/>
                </a:cubicBezTo>
                <a:cubicBezTo>
                  <a:pt x="33163" y="0"/>
                  <a:pt x="42676" y="9107"/>
                  <a:pt x="43179" y="20660"/>
                </a:cubicBezTo>
                <a:lnTo>
                  <a:pt x="21600" y="21600"/>
                </a:lnTo>
                <a:close/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p17"/>
          <p:cNvSpPr/>
          <p:nvPr/>
        </p:nvSpPr>
        <p:spPr>
          <a:xfrm>
            <a:off x="2057401" y="1569244"/>
            <a:ext cx="1864519" cy="853679"/>
          </a:xfrm>
          <a:custGeom>
            <a:avLst/>
            <a:gdLst/>
            <a:ahLst/>
            <a:cxnLst/>
            <a:rect l="l" t="t" r="r" b="b"/>
            <a:pathLst>
              <a:path w="21600" h="21600" fill="none" extrusionOk="0">
                <a:moveTo>
                  <a:pt x="0" y="21567"/>
                </a:moveTo>
                <a:cubicBezTo>
                  <a:pt x="18" y="9656"/>
                  <a:pt x="9674" y="8"/>
                  <a:pt x="21585" y="0"/>
                </a:cubicBezTo>
              </a:path>
              <a:path w="21600" h="21600" extrusionOk="0">
                <a:moveTo>
                  <a:pt x="0" y="21567"/>
                </a:moveTo>
                <a:cubicBezTo>
                  <a:pt x="18" y="9656"/>
                  <a:pt x="9674" y="8"/>
                  <a:pt x="21585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17"/>
          <p:cNvSpPr/>
          <p:nvPr/>
        </p:nvSpPr>
        <p:spPr>
          <a:xfrm>
            <a:off x="3352801" y="2163367"/>
            <a:ext cx="1326486" cy="34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Neutrófilos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7"/>
          <p:cNvSpPr/>
          <p:nvPr/>
        </p:nvSpPr>
        <p:spPr>
          <a:xfrm>
            <a:off x="4142087" y="1228231"/>
            <a:ext cx="1698382" cy="34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Mononucleares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7"/>
          <p:cNvSpPr/>
          <p:nvPr/>
        </p:nvSpPr>
        <p:spPr>
          <a:xfrm>
            <a:off x="2438400" y="1807370"/>
            <a:ext cx="1563291" cy="631031"/>
          </a:xfrm>
          <a:custGeom>
            <a:avLst/>
            <a:gdLst/>
            <a:ahLst/>
            <a:cxnLst/>
            <a:rect l="l" t="t" r="r" b="b"/>
            <a:pathLst>
              <a:path w="21600" h="21600" fill="none" extrusionOk="0">
                <a:moveTo>
                  <a:pt x="0" y="21555"/>
                </a:moveTo>
                <a:cubicBezTo>
                  <a:pt x="24" y="9649"/>
                  <a:pt x="9677" y="9"/>
                  <a:pt x="21583" y="0"/>
                </a:cubicBezTo>
              </a:path>
              <a:path w="21600" h="21600" extrusionOk="0">
                <a:moveTo>
                  <a:pt x="0" y="21555"/>
                </a:moveTo>
                <a:cubicBezTo>
                  <a:pt x="24" y="9649"/>
                  <a:pt x="9677" y="9"/>
                  <a:pt x="2158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17"/>
          <p:cNvSpPr/>
          <p:nvPr/>
        </p:nvSpPr>
        <p:spPr>
          <a:xfrm>
            <a:off x="4001691" y="1744853"/>
            <a:ext cx="3175390" cy="34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Sistema imune (células B e T)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7"/>
          <p:cNvSpPr/>
          <p:nvPr/>
        </p:nvSpPr>
        <p:spPr>
          <a:xfrm>
            <a:off x="5184630" y="2446737"/>
            <a:ext cx="774989" cy="34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5" name="Google Shape;285;p17"/>
          <p:cNvCxnSpPr/>
          <p:nvPr/>
        </p:nvCxnSpPr>
        <p:spPr>
          <a:xfrm rot="10800000">
            <a:off x="1460897" y="2444354"/>
            <a:ext cx="0" cy="295275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86" name="Google Shape;286;p17"/>
          <p:cNvSpPr/>
          <p:nvPr/>
        </p:nvSpPr>
        <p:spPr>
          <a:xfrm>
            <a:off x="1143000" y="2756297"/>
            <a:ext cx="688491" cy="62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87" name="Google Shape;287;p17"/>
          <p:cNvGrpSpPr/>
          <p:nvPr/>
        </p:nvGrpSpPr>
        <p:grpSpPr>
          <a:xfrm>
            <a:off x="1143000" y="3270647"/>
            <a:ext cx="6858000" cy="2705376"/>
            <a:chOff x="0" y="2928"/>
            <a:chExt cx="4320" cy="3282"/>
          </a:xfrm>
        </p:grpSpPr>
        <p:sp>
          <p:nvSpPr>
            <p:cNvPr id="288" name="Google Shape;288;p17"/>
            <p:cNvSpPr/>
            <p:nvPr/>
          </p:nvSpPr>
          <p:spPr>
            <a:xfrm>
              <a:off x="0" y="5456"/>
              <a:ext cx="434" cy="7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850" tIns="33325" rIns="67850" bIns="333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rgbClr val="FF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Lesão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289" name="Google Shape;289;p17"/>
            <p:cNvCxnSpPr/>
            <p:nvPr/>
          </p:nvCxnSpPr>
          <p:spPr>
            <a:xfrm>
              <a:off x="240" y="3958"/>
              <a:ext cx="0" cy="136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0" name="Google Shape;290;p17"/>
            <p:cNvCxnSpPr/>
            <p:nvPr/>
          </p:nvCxnSpPr>
          <p:spPr>
            <a:xfrm>
              <a:off x="245" y="5331"/>
              <a:ext cx="3956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1" name="Google Shape;291;p17"/>
            <p:cNvCxnSpPr/>
            <p:nvPr/>
          </p:nvCxnSpPr>
          <p:spPr>
            <a:xfrm>
              <a:off x="240" y="5302"/>
              <a:ext cx="0" cy="15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grpSp>
          <p:nvGrpSpPr>
            <p:cNvPr id="292" name="Google Shape;292;p17"/>
            <p:cNvGrpSpPr/>
            <p:nvPr/>
          </p:nvGrpSpPr>
          <p:grpSpPr>
            <a:xfrm>
              <a:off x="258" y="4845"/>
              <a:ext cx="573" cy="488"/>
              <a:chOff x="450" y="3121"/>
              <a:chExt cx="573" cy="488"/>
            </a:xfrm>
          </p:grpSpPr>
          <p:sp>
            <p:nvSpPr>
              <p:cNvPr id="293" name="Google Shape;293;p17"/>
              <p:cNvSpPr/>
              <p:nvPr/>
            </p:nvSpPr>
            <p:spPr>
              <a:xfrm>
                <a:off x="450" y="3121"/>
                <a:ext cx="455" cy="48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fill="none" extrusionOk="0">
                    <a:moveTo>
                      <a:pt x="0" y="21556"/>
                    </a:moveTo>
                    <a:cubicBezTo>
                      <a:pt x="24" y="9662"/>
                      <a:pt x="9659" y="25"/>
                      <a:pt x="21553" y="0"/>
                    </a:cubicBezTo>
                  </a:path>
                  <a:path w="21600" h="21600" extrusionOk="0">
                    <a:moveTo>
                      <a:pt x="0" y="21556"/>
                    </a:moveTo>
                    <a:cubicBezTo>
                      <a:pt x="24" y="9662"/>
                      <a:pt x="9659" y="25"/>
                      <a:pt x="21553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08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4" name="Google Shape;294;p17"/>
              <p:cNvSpPr/>
              <p:nvPr/>
            </p:nvSpPr>
            <p:spPr>
              <a:xfrm>
                <a:off x="904" y="3121"/>
                <a:ext cx="119" cy="488"/>
              </a:xfrm>
              <a:custGeom>
                <a:avLst/>
                <a:gdLst/>
                <a:ahLst/>
                <a:cxnLst/>
                <a:rect l="l" t="t" r="r" b="b"/>
                <a:pathLst>
                  <a:path w="21783" h="21600" fill="none" extrusionOk="0">
                    <a:moveTo>
                      <a:pt x="-1" y="0"/>
                    </a:moveTo>
                    <a:cubicBezTo>
                      <a:pt x="60" y="0"/>
                      <a:pt x="121" y="-1"/>
                      <a:pt x="183" y="0"/>
                    </a:cubicBezTo>
                    <a:cubicBezTo>
                      <a:pt x="12112" y="0"/>
                      <a:pt x="21783" y="9670"/>
                      <a:pt x="21783" y="21600"/>
                    </a:cubicBezTo>
                  </a:path>
                  <a:path w="21783" h="21600" extrusionOk="0">
                    <a:moveTo>
                      <a:pt x="-1" y="0"/>
                    </a:moveTo>
                    <a:cubicBezTo>
                      <a:pt x="60" y="0"/>
                      <a:pt x="121" y="-1"/>
                      <a:pt x="183" y="0"/>
                    </a:cubicBezTo>
                    <a:cubicBezTo>
                      <a:pt x="12112" y="0"/>
                      <a:pt x="21783" y="9670"/>
                      <a:pt x="21783" y="21600"/>
                    </a:cubicBezTo>
                    <a:lnTo>
                      <a:pt x="183" y="21600"/>
                    </a:lnTo>
                    <a:close/>
                  </a:path>
                </a:pathLst>
              </a:custGeom>
              <a:noFill/>
              <a:ln w="508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95" name="Google Shape;295;p17"/>
            <p:cNvGrpSpPr/>
            <p:nvPr/>
          </p:nvGrpSpPr>
          <p:grpSpPr>
            <a:xfrm>
              <a:off x="594" y="4710"/>
              <a:ext cx="1010" cy="623"/>
              <a:chOff x="786" y="2986"/>
              <a:chExt cx="1010" cy="623"/>
            </a:xfrm>
          </p:grpSpPr>
          <p:sp>
            <p:nvSpPr>
              <p:cNvPr id="296" name="Google Shape;296;p17"/>
              <p:cNvSpPr/>
              <p:nvPr/>
            </p:nvSpPr>
            <p:spPr>
              <a:xfrm>
                <a:off x="786" y="2986"/>
                <a:ext cx="555" cy="623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fill="none" extrusionOk="0">
                    <a:moveTo>
                      <a:pt x="0" y="21496"/>
                    </a:moveTo>
                    <a:cubicBezTo>
                      <a:pt x="57" y="9622"/>
                      <a:pt x="9687" y="21"/>
                      <a:pt x="21561" y="0"/>
                    </a:cubicBezTo>
                  </a:path>
                  <a:path w="21600" h="21600" extrusionOk="0">
                    <a:moveTo>
                      <a:pt x="0" y="21496"/>
                    </a:moveTo>
                    <a:cubicBezTo>
                      <a:pt x="57" y="9622"/>
                      <a:pt x="9687" y="21"/>
                      <a:pt x="2156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08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7" name="Google Shape;297;p17"/>
              <p:cNvSpPr/>
              <p:nvPr/>
            </p:nvSpPr>
            <p:spPr>
              <a:xfrm>
                <a:off x="1340" y="2986"/>
                <a:ext cx="456" cy="589"/>
              </a:xfrm>
              <a:custGeom>
                <a:avLst/>
                <a:gdLst/>
                <a:ahLst/>
                <a:cxnLst/>
                <a:rect l="l" t="t" r="r" b="b"/>
                <a:pathLst>
                  <a:path w="21647" h="21600" fill="none" extrusionOk="0">
                    <a:moveTo>
                      <a:pt x="0" y="0"/>
                    </a:moveTo>
                    <a:cubicBezTo>
                      <a:pt x="15" y="0"/>
                      <a:pt x="31" y="-1"/>
                      <a:pt x="47" y="0"/>
                    </a:cubicBezTo>
                    <a:cubicBezTo>
                      <a:pt x="11976" y="0"/>
                      <a:pt x="21647" y="9670"/>
                      <a:pt x="21647" y="21600"/>
                    </a:cubicBezTo>
                  </a:path>
                  <a:path w="21647" h="21600" extrusionOk="0">
                    <a:moveTo>
                      <a:pt x="0" y="0"/>
                    </a:moveTo>
                    <a:cubicBezTo>
                      <a:pt x="15" y="0"/>
                      <a:pt x="31" y="-1"/>
                      <a:pt x="47" y="0"/>
                    </a:cubicBezTo>
                    <a:cubicBezTo>
                      <a:pt x="11976" y="0"/>
                      <a:pt x="21647" y="9670"/>
                      <a:pt x="21647" y="21600"/>
                    </a:cubicBezTo>
                    <a:lnTo>
                      <a:pt x="47" y="21600"/>
                    </a:lnTo>
                    <a:close/>
                  </a:path>
                </a:pathLst>
              </a:custGeom>
              <a:noFill/>
              <a:ln w="508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98" name="Google Shape;298;p17"/>
            <p:cNvGrpSpPr/>
            <p:nvPr/>
          </p:nvGrpSpPr>
          <p:grpSpPr>
            <a:xfrm>
              <a:off x="762" y="4374"/>
              <a:ext cx="1310" cy="959"/>
              <a:chOff x="954" y="2650"/>
              <a:chExt cx="1310" cy="959"/>
            </a:xfrm>
          </p:grpSpPr>
          <p:sp>
            <p:nvSpPr>
              <p:cNvPr id="299" name="Google Shape;299;p17"/>
              <p:cNvSpPr/>
              <p:nvPr/>
            </p:nvSpPr>
            <p:spPr>
              <a:xfrm>
                <a:off x="954" y="2650"/>
                <a:ext cx="757" cy="95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fill="none" extrusionOk="0">
                    <a:moveTo>
                      <a:pt x="0" y="21532"/>
                    </a:moveTo>
                    <a:cubicBezTo>
                      <a:pt x="37" y="9640"/>
                      <a:pt x="9679" y="15"/>
                      <a:pt x="21571" y="0"/>
                    </a:cubicBezTo>
                  </a:path>
                  <a:path w="21600" h="21600" extrusionOk="0">
                    <a:moveTo>
                      <a:pt x="0" y="21532"/>
                    </a:moveTo>
                    <a:cubicBezTo>
                      <a:pt x="37" y="9640"/>
                      <a:pt x="9679" y="15"/>
                      <a:pt x="2157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080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0" name="Google Shape;300;p17"/>
              <p:cNvSpPr/>
              <p:nvPr/>
            </p:nvSpPr>
            <p:spPr>
              <a:xfrm>
                <a:off x="1709" y="2650"/>
                <a:ext cx="555" cy="95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080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01" name="Google Shape;301;p17"/>
            <p:cNvSpPr/>
            <p:nvPr/>
          </p:nvSpPr>
          <p:spPr>
            <a:xfrm>
              <a:off x="311" y="4024"/>
              <a:ext cx="530" cy="295"/>
            </a:xfrm>
            <a:prstGeom prst="rect">
              <a:avLst/>
            </a:prstGeom>
            <a:solidFill>
              <a:srgbClr val="00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363" y="4042"/>
              <a:ext cx="355" cy="2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800" tIns="23800" rIns="48800" bIns="238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75"/>
                <a:buFont typeface="Arial"/>
                <a:buNone/>
              </a:pPr>
              <a:r>
                <a:rPr lang="pt-BR" sz="1275" b="1" i="0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Aguda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7"/>
            <p:cNvSpPr/>
            <p:nvPr/>
          </p:nvSpPr>
          <p:spPr>
            <a:xfrm>
              <a:off x="849" y="4024"/>
              <a:ext cx="630" cy="295"/>
            </a:xfrm>
            <a:prstGeom prst="rect">
              <a:avLst/>
            </a:prstGeom>
            <a:solidFill>
              <a:srgbClr val="F99B45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4" name="Google Shape;304;p17"/>
            <p:cNvSpPr/>
            <p:nvPr/>
          </p:nvSpPr>
          <p:spPr>
            <a:xfrm>
              <a:off x="886" y="4076"/>
              <a:ext cx="417" cy="2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800" tIns="23800" rIns="48800" bIns="238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75"/>
                <a:buFont typeface="Arial"/>
                <a:buNone/>
              </a:pPr>
              <a:r>
                <a:rPr lang="pt-BR" sz="1275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Crônica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7"/>
            <p:cNvSpPr/>
            <p:nvPr/>
          </p:nvSpPr>
          <p:spPr>
            <a:xfrm>
              <a:off x="192" y="3405"/>
              <a:ext cx="716" cy="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800" tIns="23800" rIns="48800" bIns="238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Inflamação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1756" y="4024"/>
              <a:ext cx="1034" cy="328"/>
            </a:xfrm>
            <a:prstGeom prst="rect">
              <a:avLst/>
            </a:prstGeom>
            <a:solidFill>
              <a:schemeClr val="hlink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1774" y="4110"/>
              <a:ext cx="987" cy="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800" tIns="23800" rIns="48800" bIns="238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Resposta imune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8" name="Google Shape;308;p17"/>
            <p:cNvCxnSpPr/>
            <p:nvPr/>
          </p:nvCxnSpPr>
          <p:spPr>
            <a:xfrm rot="10800000" flipH="1">
              <a:off x="625" y="3069"/>
              <a:ext cx="1287" cy="111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309" name="Google Shape;309;p17"/>
            <p:cNvSpPr/>
            <p:nvPr/>
          </p:nvSpPr>
          <p:spPr>
            <a:xfrm>
              <a:off x="1948" y="2928"/>
              <a:ext cx="836" cy="328"/>
            </a:xfrm>
            <a:prstGeom prst="rect">
              <a:avLst/>
            </a:prstGeom>
            <a:solidFill>
              <a:srgbClr val="00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1979" y="2958"/>
              <a:ext cx="595" cy="4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850" tIns="33325" rIns="67850" bIns="333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Limpeza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1" name="Google Shape;311;p17"/>
            <p:cNvCxnSpPr/>
            <p:nvPr/>
          </p:nvCxnSpPr>
          <p:spPr>
            <a:xfrm rot="10800000" flipH="1">
              <a:off x="1277" y="3641"/>
              <a:ext cx="663" cy="58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grpSp>
          <p:nvGrpSpPr>
            <p:cNvPr id="312" name="Google Shape;312;p17"/>
            <p:cNvGrpSpPr/>
            <p:nvPr/>
          </p:nvGrpSpPr>
          <p:grpSpPr>
            <a:xfrm>
              <a:off x="1996" y="3360"/>
              <a:ext cx="1288" cy="448"/>
              <a:chOff x="1996" y="3360"/>
              <a:chExt cx="1288" cy="448"/>
            </a:xfrm>
          </p:grpSpPr>
          <p:sp>
            <p:nvSpPr>
              <p:cNvPr id="313" name="Google Shape;313;p17"/>
              <p:cNvSpPr/>
              <p:nvPr/>
            </p:nvSpPr>
            <p:spPr>
              <a:xfrm>
                <a:off x="1996" y="3360"/>
                <a:ext cx="1288" cy="328"/>
              </a:xfrm>
              <a:prstGeom prst="rect">
                <a:avLst/>
              </a:prstGeom>
              <a:solidFill>
                <a:schemeClr val="accen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4" name="Google Shape;314;p17"/>
              <p:cNvSpPr/>
              <p:nvPr/>
            </p:nvSpPr>
            <p:spPr>
              <a:xfrm>
                <a:off x="2027" y="3390"/>
                <a:ext cx="1073" cy="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850" tIns="33325" rIns="67850" bIns="333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pt-BR" sz="18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Cicatrização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5" name="Google Shape;315;p17"/>
            <p:cNvSpPr/>
            <p:nvPr/>
          </p:nvSpPr>
          <p:spPr>
            <a:xfrm>
              <a:off x="2600" y="4512"/>
              <a:ext cx="1720" cy="376"/>
            </a:xfrm>
            <a:prstGeom prst="rect">
              <a:avLst/>
            </a:prstGeom>
            <a:solidFill>
              <a:schemeClr val="hlink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6" name="Google Shape;316;p17"/>
            <p:cNvSpPr/>
            <p:nvPr/>
          </p:nvSpPr>
          <p:spPr>
            <a:xfrm>
              <a:off x="2625" y="4560"/>
              <a:ext cx="1280" cy="4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850" tIns="33325" rIns="67850" bIns="333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Esterilizar, Proteger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7" name="Google Shape;317;p17"/>
            <p:cNvCxnSpPr/>
            <p:nvPr/>
          </p:nvCxnSpPr>
          <p:spPr>
            <a:xfrm>
              <a:off x="2861" y="4268"/>
              <a:ext cx="567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318" name="Google Shape;318;p17"/>
            <p:cNvSpPr txBox="1"/>
            <p:nvPr/>
          </p:nvSpPr>
          <p:spPr>
            <a:xfrm>
              <a:off x="1094" y="5355"/>
              <a:ext cx="518" cy="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Tempo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17"/>
          <p:cNvSpPr txBox="1"/>
          <p:nvPr/>
        </p:nvSpPr>
        <p:spPr>
          <a:xfrm>
            <a:off x="2651524" y="2421731"/>
            <a:ext cx="838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24-48h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/>
          <p:nvPr/>
        </p:nvSpPr>
        <p:spPr>
          <a:xfrm>
            <a:off x="1642062" y="665336"/>
            <a:ext cx="56989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Inflamação e importantíssimo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vai influir ao resposta imune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2066" y="2145714"/>
            <a:ext cx="3561159" cy="284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5801" y="1714351"/>
            <a:ext cx="6321027" cy="4740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"/>
          <p:cNvSpPr/>
          <p:nvPr/>
        </p:nvSpPr>
        <p:spPr>
          <a:xfrm>
            <a:off x="1881554" y="2555925"/>
            <a:ext cx="4673991" cy="252163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2" name="Google Shape;332;p19" descr="Rt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8565" y="1924768"/>
            <a:ext cx="4408496" cy="318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1081" y="218640"/>
            <a:ext cx="5801535" cy="149563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9"/>
          <p:cNvSpPr/>
          <p:nvPr/>
        </p:nvSpPr>
        <p:spPr>
          <a:xfrm>
            <a:off x="3061081" y="950614"/>
            <a:ext cx="415450" cy="25349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9"/>
          <p:cNvSpPr/>
          <p:nvPr/>
        </p:nvSpPr>
        <p:spPr>
          <a:xfrm rot="5400000">
            <a:off x="6927802" y="579423"/>
            <a:ext cx="452673" cy="53415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9"/>
          <p:cNvSpPr txBox="1"/>
          <p:nvPr/>
        </p:nvSpPr>
        <p:spPr>
          <a:xfrm>
            <a:off x="1769951" y="5216272"/>
            <a:ext cx="681273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 é a diferença entre o sistema imunológico inato/natural  e adquirido / adaptativo?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028" y="0"/>
            <a:ext cx="8341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085" y="2081100"/>
            <a:ext cx="7535327" cy="4258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3113" y="0"/>
            <a:ext cx="3190887" cy="241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9347" y="1391121"/>
            <a:ext cx="5859605" cy="3543017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89"/>
          <p:cNvSpPr/>
          <p:nvPr/>
        </p:nvSpPr>
        <p:spPr>
          <a:xfrm>
            <a:off x="5169529" y="2408222"/>
            <a:ext cx="2426328" cy="239011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/>
          <p:nvPr/>
        </p:nvSpPr>
        <p:spPr>
          <a:xfrm>
            <a:off x="1275347" y="1028343"/>
            <a:ext cx="8422105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9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Conteúdo-Formal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Imunidade Natural e Específica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Resposta Inflamatória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Células e órgãos que compõem o sistema imune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Imunoglobulinas: estrutura, função e síntese da molécula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Sistema Complemento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Ontogenia dos linfócitos B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Moléculas envolvidas no reconhecimento dos antígenos: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Receptor de linfócitos 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Complexo Principal de Histocompatibilidade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Subpopulações de linfócitos 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Citocinas e sua ação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Resposta imune Humoral e Celular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Regulação do Sistema Imune / Tolerância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Reações de Hipersensibilidade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Autoimunidade / Transplante / Tumores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Vacinas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 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9347" y="1391121"/>
            <a:ext cx="5859605" cy="3543017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90"/>
          <p:cNvSpPr/>
          <p:nvPr/>
        </p:nvSpPr>
        <p:spPr>
          <a:xfrm>
            <a:off x="3023856" y="2471595"/>
            <a:ext cx="2109457" cy="228147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9347" y="1391121"/>
            <a:ext cx="5859605" cy="3543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92"/>
          <p:cNvSpPr/>
          <p:nvPr/>
        </p:nvSpPr>
        <p:spPr>
          <a:xfrm>
            <a:off x="1881554" y="2555925"/>
            <a:ext cx="4673991" cy="252163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0" name="Google Shape;370;p92" descr="Rt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8565" y="1924768"/>
            <a:ext cx="4408496" cy="318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1081" y="218640"/>
            <a:ext cx="5801535" cy="149563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92"/>
          <p:cNvSpPr/>
          <p:nvPr/>
        </p:nvSpPr>
        <p:spPr>
          <a:xfrm>
            <a:off x="3061081" y="950614"/>
            <a:ext cx="415450" cy="25349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92"/>
          <p:cNvSpPr/>
          <p:nvPr/>
        </p:nvSpPr>
        <p:spPr>
          <a:xfrm rot="5400000">
            <a:off x="6927802" y="579423"/>
            <a:ext cx="452673" cy="53415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92"/>
          <p:cNvSpPr txBox="1"/>
          <p:nvPr/>
        </p:nvSpPr>
        <p:spPr>
          <a:xfrm>
            <a:off x="1769951" y="5216272"/>
            <a:ext cx="681273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 é a diferença entre o sistema imunológico inato/natural  e adquirido / adaptativo?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126" y="923575"/>
            <a:ext cx="7687748" cy="501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94" descr="Rt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806" y="1674253"/>
            <a:ext cx="4408496" cy="3183568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94"/>
          <p:cNvSpPr/>
          <p:nvPr/>
        </p:nvSpPr>
        <p:spPr>
          <a:xfrm rot="5400000">
            <a:off x="5305331" y="2105569"/>
            <a:ext cx="2118511" cy="296048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94"/>
          <p:cNvSpPr/>
          <p:nvPr/>
        </p:nvSpPr>
        <p:spPr>
          <a:xfrm>
            <a:off x="2290703" y="5097163"/>
            <a:ext cx="303159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Memoría</a:t>
            </a:r>
            <a:endParaRPr sz="54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95"/>
          <p:cNvSpPr txBox="1"/>
          <p:nvPr/>
        </p:nvSpPr>
        <p:spPr>
          <a:xfrm>
            <a:off x="3722914" y="6484776"/>
            <a:ext cx="96051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minutos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25992"/>
            <a:ext cx="9144000" cy="520601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95"/>
          <p:cNvSpPr txBox="1"/>
          <p:nvPr/>
        </p:nvSpPr>
        <p:spPr>
          <a:xfrm>
            <a:off x="190870" y="6269333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 b="0" i="0" u="sng" strike="noStrike" cap="none"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pt-BR" sz="1400" b="0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://youtu.be/4V2FPVxQuMM</a:t>
            </a:r>
            <a:r>
              <a:rPr lang="pt-BR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9912" y="238219"/>
            <a:ext cx="6315943" cy="479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9912" y="5124147"/>
            <a:ext cx="5801535" cy="1495634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96"/>
          <p:cNvSpPr/>
          <p:nvPr/>
        </p:nvSpPr>
        <p:spPr>
          <a:xfrm>
            <a:off x="1167896" y="5484565"/>
            <a:ext cx="344032" cy="35308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C00000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96"/>
          <p:cNvSpPr/>
          <p:nvPr/>
        </p:nvSpPr>
        <p:spPr>
          <a:xfrm>
            <a:off x="1167896" y="5753477"/>
            <a:ext cx="344032" cy="35308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C00000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96"/>
          <p:cNvSpPr/>
          <p:nvPr/>
        </p:nvSpPr>
        <p:spPr>
          <a:xfrm rot="5400000">
            <a:off x="7165819" y="5230211"/>
            <a:ext cx="1620570" cy="177900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7"/>
          <p:cNvSpPr/>
          <p:nvPr/>
        </p:nvSpPr>
        <p:spPr>
          <a:xfrm>
            <a:off x="1547664" y="2147880"/>
            <a:ext cx="6372708" cy="26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Hematopoiese (também conhecida por hematopoese, hemopoese e hemopoiese)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 o processo de formação, desenvolvimento e maturação dos elementos figurados do sangue (eritrócitos, </a:t>
            </a:r>
            <a:r>
              <a:rPr lang="pt-BR" sz="21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leucócitos </a:t>
            </a: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 plaquetas) a partir de um precursor celular comum e indiferenciado conhecido como célula hematopoiética pluripotente, célula-tronco ou stem-cell.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5" name="Google Shape;415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7635" y="3365136"/>
            <a:ext cx="3402511" cy="248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1483" y="3094833"/>
            <a:ext cx="3014883" cy="295042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97"/>
          <p:cNvSpPr/>
          <p:nvPr/>
        </p:nvSpPr>
        <p:spPr>
          <a:xfrm>
            <a:off x="2573778" y="1376773"/>
            <a:ext cx="3429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-Hematopoese 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-Órgãos linfoides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111" y="1852670"/>
            <a:ext cx="5750719" cy="3121819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98"/>
          <p:cNvSpPr txBox="1"/>
          <p:nvPr/>
        </p:nvSpPr>
        <p:spPr>
          <a:xfrm>
            <a:off x="3275856" y="2294875"/>
            <a:ext cx="810090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célula-tronco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4" name="Google Shape;424;p98"/>
          <p:cNvSpPr txBox="1"/>
          <p:nvPr/>
        </p:nvSpPr>
        <p:spPr>
          <a:xfrm>
            <a:off x="4085946" y="3216038"/>
            <a:ext cx="1313180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Pluripotente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5" name="Google Shape;425;p98"/>
          <p:cNvSpPr txBox="1"/>
          <p:nvPr/>
        </p:nvSpPr>
        <p:spPr>
          <a:xfrm>
            <a:off x="4038228" y="3861048"/>
            <a:ext cx="1075936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Mieloide 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6" name="Google Shape;426;p98"/>
          <p:cNvSpPr txBox="1"/>
          <p:nvPr/>
        </p:nvSpPr>
        <p:spPr>
          <a:xfrm>
            <a:off x="4469283" y="2641123"/>
            <a:ext cx="1037463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Linfoide 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7" name="Google Shape;427;p98"/>
          <p:cNvSpPr txBox="1"/>
          <p:nvPr/>
        </p:nvSpPr>
        <p:spPr>
          <a:xfrm>
            <a:off x="2891870" y="3136579"/>
            <a:ext cx="20249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10.000.000 sec. E-1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8" name="Google Shape;428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736" y="857250"/>
            <a:ext cx="2127096" cy="2448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9864" y="1528497"/>
            <a:ext cx="5344271" cy="380100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8"/>
          <p:cNvSpPr txBox="1"/>
          <p:nvPr/>
        </p:nvSpPr>
        <p:spPr>
          <a:xfrm>
            <a:off x="1735584" y="569642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sng" strike="noStrike" cap="none">
                <a:solidFill>
                  <a:srgbClr val="0F6CB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youtu.be/NV8jGr6E4Rg</a:t>
            </a:r>
            <a:r>
              <a:rPr lang="pt-BR" sz="1400" b="0" i="0" u="none" strike="noStrike" cap="none">
                <a:solidFill>
                  <a:srgbClr val="1D2125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/>
          <p:nvPr/>
        </p:nvSpPr>
        <p:spPr>
          <a:xfrm>
            <a:off x="107504" y="260648"/>
            <a:ext cx="8784976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Depois de completar o curso os alunos serão capazes de: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aplicar o conhecimento sobre a estrutura do sistema imunológico, os componentes (órgãos, células, moléculas efetoras) e mecanismos para explicar como a resposta imune  são ativadas por diferentes tipos de estímulos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resumir a diferentes vias de  maturação, ativação e função das células imunes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descrever os princípios da sinalização dentro e entre as células imunes (e.g. citosinas etc.)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comparar a forma como o sistema imune  opera  nos cenários  saudável e doente (e.g. autoimunidade)</a:t>
            </a:r>
            <a:endParaRPr sz="2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814" y="148198"/>
            <a:ext cx="3968750" cy="406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9649" y="1111616"/>
            <a:ext cx="4098266" cy="287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6634" y="4609093"/>
            <a:ext cx="2844126" cy="194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3"/>
          <p:cNvSpPr txBox="1"/>
          <p:nvPr/>
        </p:nvSpPr>
        <p:spPr>
          <a:xfrm>
            <a:off x="4217437" y="5943600"/>
            <a:ext cx="6222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 min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9564" y="-39962"/>
            <a:ext cx="3023118" cy="1724763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3"/>
          <p:cNvSpPr txBox="1"/>
          <p:nvPr/>
        </p:nvSpPr>
        <p:spPr>
          <a:xfrm>
            <a:off x="7362682" y="822419"/>
            <a:ext cx="96051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minutos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23"/>
          <p:cNvSpPr txBox="1"/>
          <p:nvPr/>
        </p:nvSpPr>
        <p:spPr>
          <a:xfrm>
            <a:off x="599242" y="5274962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sng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https://youtu.be/52CkxAcGIAc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3"/>
          <p:cNvSpPr txBox="1"/>
          <p:nvPr/>
        </p:nvSpPr>
        <p:spPr>
          <a:xfrm>
            <a:off x="3190671" y="4233681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sng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https://youtu.be/BBCR09j-kqM</a:t>
            </a:r>
            <a:r>
              <a:rPr lang="pt-BR"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111" y="2536032"/>
            <a:ext cx="1594121" cy="156091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99"/>
          <p:cNvSpPr/>
          <p:nvPr/>
        </p:nvSpPr>
        <p:spPr>
          <a:xfrm>
            <a:off x="2530637" y="2810936"/>
            <a:ext cx="918102" cy="5400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3" name="Google Shape;453;p99"/>
          <p:cNvSpPr txBox="1"/>
          <p:nvPr/>
        </p:nvSpPr>
        <p:spPr>
          <a:xfrm>
            <a:off x="1277635" y="2186862"/>
            <a:ext cx="954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Medulla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4" name="Google Shape;454;p99"/>
          <p:cNvSpPr txBox="1"/>
          <p:nvPr/>
        </p:nvSpPr>
        <p:spPr>
          <a:xfrm>
            <a:off x="3491321" y="2642429"/>
            <a:ext cx="8643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Sangue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5" name="Google Shape;455;p99"/>
          <p:cNvSpPr/>
          <p:nvPr/>
        </p:nvSpPr>
        <p:spPr>
          <a:xfrm>
            <a:off x="3702229" y="3665279"/>
            <a:ext cx="325931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6" name="Google Shape;456;p99"/>
          <p:cNvSpPr txBox="1"/>
          <p:nvPr/>
        </p:nvSpPr>
        <p:spPr>
          <a:xfrm>
            <a:off x="3437875" y="4328115"/>
            <a:ext cx="12939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Linfonodes 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7" name="Google Shape;457;p99"/>
          <p:cNvSpPr txBox="1"/>
          <p:nvPr/>
        </p:nvSpPr>
        <p:spPr>
          <a:xfrm>
            <a:off x="6508995" y="3777035"/>
            <a:ext cx="15504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Ducto torácico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09" y="4363905"/>
            <a:ext cx="2040625" cy="123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2964" y="1672364"/>
            <a:ext cx="1973658" cy="1408603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99"/>
          <p:cNvSpPr txBox="1"/>
          <p:nvPr/>
        </p:nvSpPr>
        <p:spPr>
          <a:xfrm>
            <a:off x="4892097" y="1567972"/>
            <a:ext cx="739305" cy="415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Baço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2098" y="3438025"/>
            <a:ext cx="1693069" cy="2450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9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67139" y="1052736"/>
            <a:ext cx="144661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99"/>
          <p:cNvSpPr/>
          <p:nvPr/>
        </p:nvSpPr>
        <p:spPr>
          <a:xfrm>
            <a:off x="3274909" y="1950203"/>
            <a:ext cx="325931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4" name="Google Shape;464;p99"/>
          <p:cNvSpPr/>
          <p:nvPr/>
        </p:nvSpPr>
        <p:spPr>
          <a:xfrm rot="10800000">
            <a:off x="3749990" y="1914265"/>
            <a:ext cx="325931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5" name="Google Shape;465;p99"/>
          <p:cNvSpPr/>
          <p:nvPr/>
        </p:nvSpPr>
        <p:spPr>
          <a:xfrm>
            <a:off x="4509523" y="944724"/>
            <a:ext cx="2403543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pt-BR" sz="4050" b="1" i="0" u="none" strike="noStrike" cap="none">
                <a:solidFill>
                  <a:srgbClr val="5151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transito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99"/>
          <p:cNvSpPr txBox="1"/>
          <p:nvPr/>
        </p:nvSpPr>
        <p:spPr>
          <a:xfrm>
            <a:off x="2482499" y="1290973"/>
            <a:ext cx="6078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timo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7" name="Google Shape;467;p99"/>
          <p:cNvSpPr/>
          <p:nvPr/>
        </p:nvSpPr>
        <p:spPr>
          <a:xfrm>
            <a:off x="4075921" y="4627100"/>
            <a:ext cx="778527" cy="3398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8" name="Google Shape;468;p99"/>
          <p:cNvSpPr/>
          <p:nvPr/>
        </p:nvSpPr>
        <p:spPr>
          <a:xfrm rot="-5400000">
            <a:off x="4650802" y="2188613"/>
            <a:ext cx="325931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9" name="Google Shape;469;p99"/>
          <p:cNvSpPr/>
          <p:nvPr/>
        </p:nvSpPr>
        <p:spPr>
          <a:xfrm rot="5400000">
            <a:off x="3943223" y="3789840"/>
            <a:ext cx="779493" cy="363474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0" name="Google Shape;470;p99"/>
          <p:cNvSpPr/>
          <p:nvPr/>
        </p:nvSpPr>
        <p:spPr>
          <a:xfrm rot="5400000">
            <a:off x="4650802" y="2562744"/>
            <a:ext cx="325931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671" y="1631155"/>
            <a:ext cx="2976563" cy="3045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1866" y="1452111"/>
            <a:ext cx="3130031" cy="3667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/>
          <p:nvPr/>
        </p:nvSpPr>
        <p:spPr>
          <a:xfrm>
            <a:off x="2196428" y="2265722"/>
            <a:ext cx="4349268" cy="279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pt-BR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Imunologista: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 transportar linfócitos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pt-BR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8"/>
          <p:cNvSpPr txBox="1"/>
          <p:nvPr/>
        </p:nvSpPr>
        <p:spPr>
          <a:xfrm>
            <a:off x="2277612" y="1329130"/>
            <a:ext cx="430919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que nós temos linfa circulante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39" descr="What is a Puffer Fish? - 10 Amazing PufferFish Facts! -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8276" y="2863990"/>
            <a:ext cx="5247448" cy="2938571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9"/>
          <p:cNvSpPr txBox="1"/>
          <p:nvPr/>
        </p:nvSpPr>
        <p:spPr>
          <a:xfrm>
            <a:off x="2340528" y="1335423"/>
            <a:ext cx="4051109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Imunofisiopatologista-Biomedico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HaHa!!!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2852" y="2028630"/>
            <a:ext cx="4358296" cy="2800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8444" y="2085788"/>
            <a:ext cx="5287113" cy="268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256" y="1933453"/>
            <a:ext cx="5258534" cy="2843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" descr="What is a Puffer Fish? - 10 Amazing PufferFish Facts! - YouTub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1790" y="2486485"/>
            <a:ext cx="3102758" cy="1737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1180" y="1546359"/>
            <a:ext cx="6201641" cy="3765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2372"/>
            <a:ext cx="7423392" cy="277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3" descr="Body systems — Science Learning Hub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256" y="3342151"/>
            <a:ext cx="7423392" cy="3951534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3"/>
          <p:cNvSpPr/>
          <p:nvPr/>
        </p:nvSpPr>
        <p:spPr>
          <a:xfrm>
            <a:off x="939112" y="5081977"/>
            <a:ext cx="492421" cy="4718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0056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516;p43">
            <a:extLst>
              <a:ext uri="{FF2B5EF4-FFF2-40B4-BE49-F238E27FC236}">
                <a16:creationId xmlns:a16="http://schemas.microsoft.com/office/drawing/2014/main" id="{996222B0-C7C1-8B0C-D6EB-37F66783A745}"/>
              </a:ext>
            </a:extLst>
          </p:cNvPr>
          <p:cNvSpPr/>
          <p:nvPr/>
        </p:nvSpPr>
        <p:spPr>
          <a:xfrm>
            <a:off x="5179418" y="4610096"/>
            <a:ext cx="492421" cy="4718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0056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51FA9C4-267E-A9A2-68EC-55A45ADBEE7D}"/>
              </a:ext>
            </a:extLst>
          </p:cNvPr>
          <p:cNvSpPr/>
          <p:nvPr/>
        </p:nvSpPr>
        <p:spPr>
          <a:xfrm>
            <a:off x="2969111" y="3195021"/>
            <a:ext cx="1602889" cy="1333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2be9422669e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" y="0"/>
            <a:ext cx="3714750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be9422669e_0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335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be9422669e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7925" y="1533525"/>
            <a:ext cx="3405200" cy="481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be9422669e_0_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3900" y="0"/>
            <a:ext cx="295275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be9422669e_0_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5525" y="18271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2be9422669e_0_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" y="382905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2be9422669e_0_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46516" y="3970260"/>
            <a:ext cx="3248026" cy="2647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6891" y="1757129"/>
            <a:ext cx="6230219" cy="3343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286" y="1664248"/>
            <a:ext cx="5401429" cy="3529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777" y="1189122"/>
            <a:ext cx="8166446" cy="4479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4" title="Why we need a lymphatic system | Lymphatic system physiology | NCLEX-RN | Khan Academ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563" y="1046148"/>
            <a:ext cx="8618513" cy="486946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4"/>
          <p:cNvSpPr txBox="1"/>
          <p:nvPr/>
        </p:nvSpPr>
        <p:spPr>
          <a:xfrm>
            <a:off x="2547257" y="569167"/>
            <a:ext cx="41232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https://www.youtube.com/watch?v=CLneY6SoPi0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1991" y="833878"/>
            <a:ext cx="1594121" cy="156091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6"/>
          <p:cNvSpPr txBox="1"/>
          <p:nvPr/>
        </p:nvSpPr>
        <p:spPr>
          <a:xfrm>
            <a:off x="1527953" y="268720"/>
            <a:ext cx="954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Medulla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0" name="Google Shape;540;p26"/>
          <p:cNvSpPr txBox="1"/>
          <p:nvPr/>
        </p:nvSpPr>
        <p:spPr>
          <a:xfrm>
            <a:off x="180580" y="2492738"/>
            <a:ext cx="8643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Sangue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1" name="Google Shape;541;p26"/>
          <p:cNvSpPr txBox="1"/>
          <p:nvPr/>
        </p:nvSpPr>
        <p:spPr>
          <a:xfrm>
            <a:off x="5132320" y="203344"/>
            <a:ext cx="12939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Linfonodes 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42" name="Google Shape;54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1695" y="139486"/>
            <a:ext cx="2040625" cy="123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2320" y="1652304"/>
            <a:ext cx="1973658" cy="1408603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26"/>
          <p:cNvSpPr txBox="1"/>
          <p:nvPr/>
        </p:nvSpPr>
        <p:spPr>
          <a:xfrm>
            <a:off x="7522356" y="1444555"/>
            <a:ext cx="739305" cy="415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Baço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87705" y="3227968"/>
            <a:ext cx="3839443" cy="2913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1870" y="4684963"/>
            <a:ext cx="1200318" cy="132416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6"/>
          <p:cNvSpPr/>
          <p:nvPr/>
        </p:nvSpPr>
        <p:spPr>
          <a:xfrm>
            <a:off x="5019490" y="531042"/>
            <a:ext cx="34932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70% 15 Hr</a:t>
            </a:r>
            <a:endParaRPr sz="5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26"/>
          <p:cNvSpPr/>
          <p:nvPr/>
        </p:nvSpPr>
        <p:spPr>
          <a:xfrm>
            <a:off x="7047510" y="1789661"/>
            <a:ext cx="191591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 Hrs</a:t>
            </a:r>
            <a:endParaRPr sz="5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6"/>
          <p:cNvSpPr/>
          <p:nvPr/>
        </p:nvSpPr>
        <p:spPr>
          <a:xfrm>
            <a:off x="0" y="2930637"/>
            <a:ext cx="153118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1Hr</a:t>
            </a:r>
            <a:endParaRPr sz="5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6"/>
          <p:cNvSpPr txBox="1"/>
          <p:nvPr/>
        </p:nvSpPr>
        <p:spPr>
          <a:xfrm>
            <a:off x="2800921" y="1675912"/>
            <a:ext cx="226376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Onde fica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 linfócitos?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90492" y="3822230"/>
            <a:ext cx="3049162" cy="2766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7"/>
          <p:cNvSpPr/>
          <p:nvPr/>
        </p:nvSpPr>
        <p:spPr>
          <a:xfrm>
            <a:off x="2465766" y="2078851"/>
            <a:ext cx="39424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Linfócitos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(2x1000000000000)</a:t>
            </a:r>
            <a:endParaRPr sz="27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7" name="Google Shape;5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1851" y="3537012"/>
            <a:ext cx="2864644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7"/>
          <p:cNvSpPr/>
          <p:nvPr/>
        </p:nvSpPr>
        <p:spPr>
          <a:xfrm>
            <a:off x="2776882" y="3645024"/>
            <a:ext cx="889937" cy="27003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0094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9" name="Google Shape;559;p27"/>
          <p:cNvSpPr/>
          <p:nvPr/>
        </p:nvSpPr>
        <p:spPr>
          <a:xfrm>
            <a:off x="6353312" y="3158971"/>
            <a:ext cx="109068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pt-BR" sz="4050" b="1" i="0" u="none" strike="noStrike" cap="none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pt-BR" sz="4050" b="1" i="0" u="none" strike="noStrike" cap="none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pt-BR" sz="4050" b="1" i="0" u="none" strike="noStrike" cap="none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-NK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00"/>
          <p:cNvSpPr txBox="1"/>
          <p:nvPr/>
        </p:nvSpPr>
        <p:spPr>
          <a:xfrm>
            <a:off x="3275857" y="1430779"/>
            <a:ext cx="2145139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pt-BR" sz="3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Linfócito 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00"/>
          <p:cNvSpPr txBox="1"/>
          <p:nvPr/>
        </p:nvSpPr>
        <p:spPr>
          <a:xfrm>
            <a:off x="2195736" y="2618910"/>
            <a:ext cx="528093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Pertence imunidade Humoral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Produz anticorpos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Estimular resposta Imune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memória imunológica e regulação do sistema imune 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14313" marR="0" lvl="0" indent="-1000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6" name="Google Shape;56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2120" y="1191873"/>
            <a:ext cx="1471613" cy="142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0"/>
          <p:cNvSpPr txBox="1"/>
          <p:nvPr/>
        </p:nvSpPr>
        <p:spPr>
          <a:xfrm>
            <a:off x="3275857" y="1430779"/>
            <a:ext cx="2113464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pt-BR" sz="3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Linfócito 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0"/>
          <p:cNvSpPr txBox="1"/>
          <p:nvPr/>
        </p:nvSpPr>
        <p:spPr>
          <a:xfrm>
            <a:off x="2195736" y="2618910"/>
            <a:ext cx="5280933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Pertence imunidade celular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Vem do timo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CD4 Auxilliar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CD8  Citotóxicos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memória imunológica e regulação do sistema imune 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14313" marR="0" lvl="0" indent="-1000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73" name="Google Shape;57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2120" y="1191873"/>
            <a:ext cx="1471613" cy="142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1"/>
          <p:cNvSpPr txBox="1"/>
          <p:nvPr/>
        </p:nvSpPr>
        <p:spPr>
          <a:xfrm>
            <a:off x="587430" y="2623567"/>
            <a:ext cx="810831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Imunidade  cellular </a:t>
            </a: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 células T, NK….. </a:t>
            </a:r>
            <a:r>
              <a:rPr lang="pt-BR"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Células 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Imunidade  Humoral</a:t>
            </a: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células B via anticorpos, Imunoglobulina ..</a:t>
            </a:r>
            <a:r>
              <a:rPr lang="pt-BR"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Protéica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2"/>
          <p:cNvSpPr txBox="1"/>
          <p:nvPr/>
        </p:nvSpPr>
        <p:spPr>
          <a:xfrm>
            <a:off x="3383869" y="2318393"/>
            <a:ext cx="27453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que define células B e 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4" name="Google Shape;58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5766" y="2888941"/>
            <a:ext cx="1471613" cy="142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0072" y="2914391"/>
            <a:ext cx="1471613" cy="1421606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32"/>
          <p:cNvSpPr/>
          <p:nvPr/>
        </p:nvSpPr>
        <p:spPr>
          <a:xfrm>
            <a:off x="2556550" y="4509120"/>
            <a:ext cx="368754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pt-BR" sz="4050" b="1" i="0" u="none" strike="noStrike" cap="none">
                <a:solidFill>
                  <a:srgbClr val="6565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B......................T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4959" y="3102893"/>
            <a:ext cx="5422714" cy="406703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6"/>
          <p:cNvSpPr txBox="1"/>
          <p:nvPr/>
        </p:nvSpPr>
        <p:spPr>
          <a:xfrm>
            <a:off x="6392646" y="1844824"/>
            <a:ext cx="26645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Receptor</a:t>
            </a:r>
            <a:r>
              <a:rPr lang="pt-B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Célula T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46" descr="http://upload.wikimedia.org/wikipedia/commons/thumb/2/2d/Antibody.svg/220px-Antibody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375" y="1486261"/>
            <a:ext cx="1900889" cy="2687166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6" descr="data:image/jpeg;base64,/9j/4AAQSkZJRgABAQAAAQABAAD/2wCEAAkGBxQQEBUUEg4TEhMVGRwWFRMYFxscFBofGx0YGhkVFBwbHDQkHholHRUdIT0iJSk3Li4uHB8zODYsODQtLiwBCgoKDg0OGhAQGy8kICEtNiwwLDU3LCwsLjg4NCwsLSwsLCwsLCwsNCwsNCssLywsLCwsLCwwLCwsLCwsLCwsLP/AABEIAHsAsAMBEQACEQEDEQH/xAAbAAEAAgMBAQAAAAAAAAAAAAAABAUDBgcCAf/EAEgQAAECAwQDDAYGBwkAAAAAAAEAAgMEEQUGEiETFjEiMjRBUVVhcYGSsdMHFHJzkZMVM6GywdEkJUJDUlPCIzVEYmNkdIOE/8QAGwEBAAIDAQEAAAAAAAAAAAAAAAIDAQQFBgf/xAA5EQEAAQMABQoEBAUFAAAAAAAAAQIDEQQSITFxBRMyM0FRcoGxwQY0YZEUIqHhIzVC0fAVUmKCwv/aAAwDAQACEQMRAD8A7igICAgICAgICAgIPlUH1AQEBAQEBAQEBAQEBAQEBAQEFbeWK5kpHc1xa4Q3EEbQabQo1bpW2YiblMT3tLZ6R4gh0Mq0xKUx4yG9eHD9lVRz843OpPJdOtmKtiV6Prfixor4UQh4IdFDuMEkVHVuuxSs1zM4lVyhYooiKqeCBb1640K0CWhuGCXQwzOjgcJcXHlNB1UUa7kxXwXaPolFej7f6tr5a1/okaHghwdDioHPx4nUqMm0aKdaTemdkFHJ1NGaqpy6YtlxRAQEBAQEBAQEBAQEBAQEBBVXq4FMe7d4KNfRlbY62njDixWi9Q230Z8Md7p3ixXWN8ubyn1dPFTXq4bMe8P4KFzpS2dD6ilWM2jrHiFGN6+vozwd9W+8oICAgICAgICAgICAgICAgIK+8BZ6rG0gcWaN2IN31KcVeNYq3TlZazr06u/Lh+fKPgfzWg9Rtbl6L8PrMTFXHo9yRvaVGKvTvadqvsYzLmcp62pT3ZU18qevR8FQMWeLPdUFaU4lC7jWls6FrcxTlWSWERWaSpZiGINydSo2VUacZjK67ralWrvw70t55cQEBAQEBAQEBAQEBB5iOoCeQVQcfN75x2frJFc6ANoK8Qy2Lf5ijuW6sLS7d5pqJMNY+OXNfUGoGWRNRQbcly+W7k6JoVd630oxjznDMURMt20jv5jvivnn+v6f/v8A0hZzdKJbMZxk5oE1AhEiu3PFXwXpuQuUL2l2rnOzmae3jkopim7RjvcdmY5YWgMLsRoSNgzGZy6fsK6cRl6CqvVxs3t09GfDHe6d4sVtjfLQ5T6uniob5xcE1NO/hc4/AKNe2tdo1Wro0T3QrZR5IaTtryU49qh2tiZmaJz3S6veG1IrI5YyIWtAGynHnmqdN0q5buatM42OXoWi27lvWqjO1WC2I/8APd9n5LS/HX+9ufgbHc1yLfKbeS4RywH9loGEdAqKr19u1RNETMb4cSaIicLC7V6Jp81CY+MXte7CWkDj4xQbVi7apimZhGqmMOoLTViAgICAgICAgxzG8d1HwQcAdGDGNJ6B8V1JnC9fXT4ZD7fArg/E38tueXrCVO9v0a0A2OyFh3wJLq7P4RTjrhd3epfL6bMzbmvu/wAn7bPusy92lDLpaaa1pcTByAzJ3+xer+FurveXpKOYi5RM97kmIco+K770Tb/RiwmaeQKgQyCeIVLaAnlND8Cr7G+XM5TmNSmPqpr3MLZ6OHClX1FeMEChHQoXOlLZ0KYmxSrZdpe9rWjE4uAAGZOY2BQiNq+5VEUTM9zol5+FO6m+C0OUuu8v7tLk7qfNSSU02KA5taVpmKGo2jsOXWCtKumadkt2mqKozDTzEDWVOwfmvd2pxbp4Q87Vvlc3W4bL+8H4pe6Eo1bnaVz1IgICAgICAgIMcxvHdR8EHA2CrRUVyHgurK9dXT4ZD7fArgfE38tueXrCVO90owwSDQVGw0zFdtCvlWZxhalWZv3+y3xevY/CnRvcY9JUXuxAvVDFZXcjhLOLocvV1dnEsbquC+aAMhQHbT8VNQwTzWmG/IEhrh9hyQjerLkMH0fLGgroxnRQt9GGxpfX18ZUt5+Eu6m+C4nKPXeX93V5O6nzVUJgFABQV8TU/aVoTLexhpjBVoqKr31rq6eEejztW+Vtdbhsv7wfisXuhKFW52lc9SICAgINe15s7nKX+YEDXmzucpf5gQNebO5yl/mBA15s7nKX+YEHx997OII+kpfPL6wIOY2hLy0NhMG1JaYIIDYbTuyOXbxDPsW7RpGtOMLIrytrFElAjCI62pQ4a0AdtJyzJOzNc7lK3Gm6NVY3Z7f1IuYbOLzypBcJ6WLG0xvETctxVDQ7LjINOpeJr+G6qbtFrnI/NE9ndj6/VZzuzOGeSvfZ7C4utOWqaCgiCmVfzXo+SeS/wFFUTVrTVPDcqrr1kO8N7JKKZfRz0B+COx76PBwtAdVx6BULqVdnFZY3V+GXk3rkvpDTevQNFoBD0mMYcWJzsFeWmdFCeujh7w0J+Yjwz6w82deqShibxTsBuliOfDq8DE0saA5vKKgjsS1vr4+0MaN07ni9oZrrXtkoEnAhxZ6BDiMYGuY54DgRtBHKp2+jDo6X19fGUW2bakI0XG21pUVABBeOLkotPStC56vWicL9G03maNWYyr4U/LfvLRlYRrkHOzI/ZeOgjNadvk6a4zrdsxu/dt3OUIonGr2Z3/spJ+Uk2BxgWtLRabyHi/tHcjcsqr0tq9sijH0crXzKfYHqMGNDivtmVIYQ7CHZ1pkCSelYrv61OMIzXlvevNnc5S/zAtZA15s7nKX+YEDXmzucpf5gQNebO5yl/mBA15s7nKX+YEFPVAqgVQKoFUFTergrutviFZa6cM071uVWw88Z7PFy0L/zlnhX/wCUo6MvtVvoq62dsD3zP6lGrs4r7H9fhn2fP8b/ANQ8XKueujh7w58/MR4Z9YfJPZM+277gS1vr4+0GjdK54valksDg0L2VO30YdHSuvr4ysAVNrolnb0+0VRo/RnjPrK/SOlHCPRjtzg0X2Ctq3044qY3pcudw32R4BQYe6oFUCqBVAqgm6jjnKe78LyUDUcc5T3fheSgajjnKe78LyUDUcc5T3fheSgajjnKe78LyUFLfG6wl5R0QTs3Fo5owPfDLDUgZ0hg5VrtVtmM1wxNUU7ZXWpA5ynu/C8lVMosa7bYcZkD16cJjguDy6HiboszhOjoK6TOoOziWvc0equ9buxuoiqJ/7Yx6Sa0R+XvStRxzlPd+F5K2BEtC4riYeCemn0iAuxvh7ludXspC346eUqNUZwtt1xTrZ7YwiaqD1/RevTf1IfpMcPSb5zcNdHTDx7K141XPXRw94aM/MR4Z9YfbMulpfWQJ6baWRHQxR8MYtw04n1h7TiplTIJa31cfaDRulc8XtCXZdxiILBEnpqG+m6ZDfD0bTyMrCJp2qyiMUxDev1xXcqqjdMpWpA5ynu/C8lSVIFi3XbHY53r04zC98OjXQwDgJbiNYZzNK/koW7VVuMVdszP32wsuXIuTEx3RH22PN4rpCDKRognpyJgYXYHvhljqcTqQwadqvtRmuOKqaop2z2JsrcoFjT9Izwq0ZY4VNg/0lWyyajjnKe78LyUDUcc5T3fheSgajjnKe78LyUDUcc5T3fheSgajjnKe78LyUG2ICAgICDWfSKf1e/2mfeCtsTiuEK6ZqpxDZlUmprQgEz0s8UwsbFB5d1gpTulRnSKaJi1O+vbHlv8AWEZomZiruXKkkINfd/ev/m/rcqZ62OHvDXn5iPDPrDJdr6yb/wCQfuQ0tb6uPtCOj9K54valeK5tCCkukwtgxK/z4x+LyQszdpubaezZ9thzc29k9u377Xq+R/V8z7t3gp2Zxcp4o10zVTNMdqykvqmey3wCrlJnQEBAQEBAQEBAQRbRkIcxDMOK3Ew0JFSNhqNizEzE5gSlgY3QQXBxGba07VCbdM1xXMbYzjzxn0hnLIpsKO+jf0KK8OLXwhpGOBIIcNhyOe3YkWYuzFGcZnfCjSKda3O3GNqLLxC602E8coCevGU5qOs7tnuzq/xYq+nur5mZfDlbRcx2FwjkAjaKthD45rMaPEzqxMxrbeHD7KpoxTcxOMz7RDcJSXEJjWNrhaKCpqe0naVGmIiMQ2aaYpiIhmWUmGWlmwwQwUBJcesmpUaaYp2QlVVNW98nZVsaG6HEbiY8FrhsqD1KcTicwiysaGgAbAKBYHpAQEBAQEBAQEBAQEBAQU18hWQmB/kKjXdmzTNynfG1RpVWrZrq7oQJMfrGGf8AaN+8U52c6nZO32Nb+LEf8c/rCttJv6JaOf78/dhKM6TVTE1Yj8uyP882vXdmLd2e6faG9KxviAgICAgICAgICAgICAgICAgIKu9EB0STjtY0ucWGjRtPQFC5b5ymaM4zsyp0i3Ny1VRHbCmsGY9YnREYx+jZLthuc5pbuqk4RUZlWV2JoqiqZjdj90aY1rkVR2Rj9Vda0RzROS2hiGLHjB0IBpwua4MGLFSgAwmqh+Fmqir80bdvBRctTNNyjtqnMfaI9m/KTfEBAQEBAQEBAQEBAQEBAQEBAQEEOzILmNcHjPG41qTUE1BFdmRpToQIsBxmGP2sDHNpUihJBqRsdk2nRnyoJiAgICAgICAgICAgICAgICAgICAgICAgICAgICAgICAg/9k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46" descr="data:image/jpeg;base64,/9j/4AAQSkZJRgABAQAAAQABAAD/2wCEAAkGBxQQEBUUEg4TEhMVGRwWFRMYFxscFBofGx0YGhkVFBwbHDQkHholHRUdIT0iJSk3Li4uHB8zODYsODQtLiwBCgoKDg0OGhAQGy8kICEtNiwwLDU3LCwsLjg4NCwsLSwsLCwsLCwsNCwsNCssLywsLCwsLCwwLCwsLCwsLCwsLP/AABEIAHsAsAMBEQACEQEDEQH/xAAbAAEAAgMBAQAAAAAAAAAAAAAABAUDBgcCAf/EAEgQAAECAwQDDAYGBwkAAAAAAAEAAgMEEQUGEiETFjEiMjRBUVVhcYGSsdMHFHJzkZMVM6GywdEkJUJDUlPCIzVEYmNkdIOE/8QAGwEBAAIDAQEAAAAAAAAAAAAAAAIDAQQFBgf/xAA5EQEAAQMABQoEBAUFAAAAAAAAAQIDEQQSITFxBRMyM0FRcoGxwQY0YZEUIqHhIzVC0fAVUmKCwv/aAAwDAQACEQMRAD8A7igICAgICAgICAgIPlUH1AQEBAQEBAQEBAQEBAQEBAQEFbeWK5kpHc1xa4Q3EEbQabQo1bpW2YiblMT3tLZ6R4gh0Mq0xKUx4yG9eHD9lVRz843OpPJdOtmKtiV6Prfixor4UQh4IdFDuMEkVHVuuxSs1zM4lVyhYooiKqeCBb1640K0CWhuGCXQwzOjgcJcXHlNB1UUa7kxXwXaPolFej7f6tr5a1/okaHghwdDioHPx4nUqMm0aKdaTemdkFHJ1NGaqpy6YtlxRAQEBAQEBAQEBAQEBAQEBBVXq4FMe7d4KNfRlbY62njDixWi9Q230Z8Md7p3ixXWN8ubyn1dPFTXq4bMe8P4KFzpS2dD6ilWM2jrHiFGN6+vozwd9W+8oICAgICAgICAgICAgICAgIK+8BZ6rG0gcWaN2IN31KcVeNYq3TlZazr06u/Lh+fKPgfzWg9Rtbl6L8PrMTFXHo9yRvaVGKvTvadqvsYzLmcp62pT3ZU18qevR8FQMWeLPdUFaU4lC7jWls6FrcxTlWSWERWaSpZiGINydSo2VUacZjK67ralWrvw70t55cQEBAQEBAQEBAQEBB5iOoCeQVQcfN75x2frJFc6ANoK8Qy2Lf5ijuW6sLS7d5pqJMNY+OXNfUGoGWRNRQbcly+W7k6JoVd630oxjznDMURMt20jv5jvivnn+v6f/v8A0hZzdKJbMZxk5oE1AhEiu3PFXwXpuQuUL2l2rnOzmae3jkopim7RjvcdmY5YWgMLsRoSNgzGZy6fsK6cRl6CqvVxs3t09GfDHe6d4sVtjfLQ5T6uniob5xcE1NO/hc4/AKNe2tdo1Wro0T3QrZR5IaTtryU49qh2tiZmaJz3S6veG1IrI5YyIWtAGynHnmqdN0q5buatM42OXoWi27lvWqjO1WC2I/8APd9n5LS/HX+9ufgbHc1yLfKbeS4RywH9loGEdAqKr19u1RNETMb4cSaIicLC7V6Jp81CY+MXte7CWkDj4xQbVi7apimZhGqmMOoLTViAgICAgICAgxzG8d1HwQcAdGDGNJ6B8V1JnC9fXT4ZD7fArg/E38tueXrCVO9v0a0A2OyFh3wJLq7P4RTjrhd3epfL6bMzbmvu/wAn7bPusy92lDLpaaa1pcTByAzJ3+xer+FurveXpKOYi5RM97kmIco+K770Tb/RiwmaeQKgQyCeIVLaAnlND8Cr7G+XM5TmNSmPqpr3MLZ6OHClX1FeMEChHQoXOlLZ0KYmxSrZdpe9rWjE4uAAGZOY2BQiNq+5VEUTM9zol5+FO6m+C0OUuu8v7tLk7qfNSSU02KA5taVpmKGo2jsOXWCtKumadkt2mqKozDTzEDWVOwfmvd2pxbp4Q87Vvlc3W4bL+8H4pe6Eo1bnaVz1IgICAgICAgIMcxvHdR8EHA2CrRUVyHgurK9dXT4ZD7fArgfE38tueXrCVO90owwSDQVGw0zFdtCvlWZxhalWZv3+y3xevY/CnRvcY9JUXuxAvVDFZXcjhLOLocvV1dnEsbquC+aAMhQHbT8VNQwTzWmG/IEhrh9hyQjerLkMH0fLGgroxnRQt9GGxpfX18ZUt5+Eu6m+C4nKPXeX93V5O6nzVUJgFABQV8TU/aVoTLexhpjBVoqKr31rq6eEejztW+Vtdbhsv7wfisXuhKFW52lc9SICAgINe15s7nKX+YEDXmzucpf5gQNebO5yl/mBA15s7nKX+YEHx997OII+kpfPL6wIOY2hLy0NhMG1JaYIIDYbTuyOXbxDPsW7RpGtOMLIrytrFElAjCI62pQ4a0AdtJyzJOzNc7lK3Gm6NVY3Z7f1IuYbOLzypBcJ6WLG0xvETctxVDQ7LjINOpeJr+G6qbtFrnI/NE9ndj6/VZzuzOGeSvfZ7C4utOWqaCgiCmVfzXo+SeS/wFFUTVrTVPDcqrr1kO8N7JKKZfRz0B+COx76PBwtAdVx6BULqVdnFZY3V+GXk3rkvpDTevQNFoBD0mMYcWJzsFeWmdFCeujh7w0J+Yjwz6w82deqShibxTsBuliOfDq8DE0saA5vKKgjsS1vr4+0MaN07ni9oZrrXtkoEnAhxZ6BDiMYGuY54DgRtBHKp2+jDo6X19fGUW2bakI0XG21pUVABBeOLkotPStC56vWicL9G03maNWYyr4U/LfvLRlYRrkHOzI/ZeOgjNadvk6a4zrdsxu/dt3OUIonGr2Z3/spJ+Uk2BxgWtLRabyHi/tHcjcsqr0tq9sijH0crXzKfYHqMGNDivtmVIYQ7CHZ1pkCSelYrv61OMIzXlvevNnc5S/zAtZA15s7nKX+YEDXmzucpf5gQNebO5yl/mBA15s7nKX+YEFPVAqgVQKoFUFTergrutviFZa6cM071uVWw88Z7PFy0L/zlnhX/wCUo6MvtVvoq62dsD3zP6lGrs4r7H9fhn2fP8b/ANQ8XKueujh7w58/MR4Z9YfJPZM+277gS1vr4+0GjdK54valksDg0L2VO30YdHSuvr4ysAVNrolnb0+0VRo/RnjPrK/SOlHCPRjtzg0X2Ctq3044qY3pcudw32R4BQYe6oFUCqBVAqgm6jjnKe78LyUDUcc5T3fheSgajjnKe78LyUDUcc5T3fheSgajjnKe78LyUFLfG6wl5R0QTs3Fo5owPfDLDUgZ0hg5VrtVtmM1wxNUU7ZXWpA5ynu/C8lVMosa7bYcZkD16cJjguDy6HiboszhOjoK6TOoOziWvc0equ9buxuoiqJ/7Yx6Sa0R+XvStRxzlPd+F5K2BEtC4riYeCemn0iAuxvh7ludXspC346eUqNUZwtt1xTrZ7YwiaqD1/RevTf1IfpMcPSb5zcNdHTDx7K141XPXRw94aM/MR4Z9YfbMulpfWQJ6baWRHQxR8MYtw04n1h7TiplTIJa31cfaDRulc8XtCXZdxiILBEnpqG+m6ZDfD0bTyMrCJp2qyiMUxDev1xXcqqjdMpWpA5ynu/C8lSVIFi3XbHY53r04zC98OjXQwDgJbiNYZzNK/koW7VVuMVdszP32wsuXIuTEx3RH22PN4rpCDKRognpyJgYXYHvhljqcTqQwadqvtRmuOKqaop2z2JsrcoFjT9Izwq0ZY4VNg/0lWyyajjnKe78LyUDUcc5T3fheSgajjnKe78LyUDUcc5T3fheSgajjnKe78LyUG2ICAgICDWfSKf1e/2mfeCtsTiuEK6ZqpxDZlUmprQgEz0s8UwsbFB5d1gpTulRnSKaJi1O+vbHlv8AWEZomZiruXKkkINfd/ev/m/rcqZ62OHvDXn5iPDPrDJdr6yb/wCQfuQ0tb6uPtCOj9K54valeK5tCCkukwtgxK/z4x+LyQszdpubaezZ9thzc29k9u377Xq+R/V8z7t3gp2Zxcp4o10zVTNMdqykvqmey3wCrlJnQEBAQEBAQEBAQRbRkIcxDMOK3Ew0JFSNhqNizEzE5gSlgY3QQXBxGba07VCbdM1xXMbYzjzxn0hnLIpsKO+jf0KK8OLXwhpGOBIIcNhyOe3YkWYuzFGcZnfCjSKda3O3GNqLLxC602E8coCevGU5qOs7tnuzq/xYq+nur5mZfDlbRcx2FwjkAjaKthD45rMaPEzqxMxrbeHD7KpoxTcxOMz7RDcJSXEJjWNrhaKCpqe0naVGmIiMQ2aaYpiIhmWUmGWlmwwQwUBJcesmpUaaYp2QlVVNW98nZVsaG6HEbiY8FrhsqD1KcTicwiysaGgAbAKBYHpAQEBAQEBAQEBAQEBAQU18hWQmB/kKjXdmzTNynfG1RpVWrZrq7oQJMfrGGf8AaN+8U52c6nZO32Nb+LEf8c/rCttJv6JaOf78/dhKM6TVTE1Yj8uyP882vXdmLd2e6faG9KxviAgICAgICAgICAgICAgICAgIKu9EB0STjtY0ucWGjRtPQFC5b5ymaM4zsyp0i3Ny1VRHbCmsGY9YnREYx+jZLthuc5pbuqk4RUZlWV2JoqiqZjdj90aY1rkVR2Rj9Vda0RzROS2hiGLHjB0IBpwua4MGLFSgAwmqh+Fmqir80bdvBRctTNNyjtqnMfaI9m/KTfEBAQEBAQEBAQEBAQEBAQEBAQEEOzILmNcHjPG41qTUE1BFdmRpToQIsBxmGP2sDHNpUihJBqRsdk2nRnyoJiAgICAgICAgICAgICAgICAgICAgICAgICAgICAgICAg/9k=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46" descr="data:image/jpeg;base64,/9j/4AAQSkZJRgABAQAAAQABAAD/2wCEAAkGBxQQEBUUEg4TEhMVGRwWFRMYFxscFBofGx0YGhkVFBwbHDQkHholHRUdIT0iJSk3Li4uHB8zODYsODQtLiwBCgoKDg0OGhAQGy8kICEtNiwwLDU3LCwsLjg4NCwsLSwsLCwsLCwsNCwsNCssLywsLCwsLCwwLCwsLCwsLCwsLP/AABEIAHsAsAMBEQACEQEDEQH/xAAbAAEAAgMBAQAAAAAAAAAAAAAABAUDBgcCAf/EAEgQAAECAwQDDAYGBwkAAAAAAAEAAgMEEQUGEiETFjEiMjRBUVVhcYGSsdMHFHJzkZMVM6GywdEkJUJDUlPCIzVEYmNkdIOE/8QAGwEBAAIDAQEAAAAAAAAAAAAAAAIDAQQFBgf/xAA5EQEAAQMABQoEBAUFAAAAAAAAAQIDEQQSITFxBRMyM0FRcoGxwQY0YZEUIqHhIzVC0fAVUmKCwv/aAAwDAQACEQMRAD8A7igICAgICAgICAgIPlUH1AQEBAQEBAQEBAQEBAQEBAQEFbeWK5kpHc1xa4Q3EEbQabQo1bpW2YiblMT3tLZ6R4gh0Mq0xKUx4yG9eHD9lVRz843OpPJdOtmKtiV6Prfixor4UQh4IdFDuMEkVHVuuxSs1zM4lVyhYooiKqeCBb1640K0CWhuGCXQwzOjgcJcXHlNB1UUa7kxXwXaPolFej7f6tr5a1/okaHghwdDioHPx4nUqMm0aKdaTemdkFHJ1NGaqpy6YtlxRAQEBAQEBAQEBAQEBAQEBBVXq4FMe7d4KNfRlbY62njDixWi9Q230Z8Md7p3ixXWN8ubyn1dPFTXq4bMe8P4KFzpS2dD6ilWM2jrHiFGN6+vozwd9W+8oICAgICAgICAgICAgICAgIK+8BZ6rG0gcWaN2IN31KcVeNYq3TlZazr06u/Lh+fKPgfzWg9Rtbl6L8PrMTFXHo9yRvaVGKvTvadqvsYzLmcp62pT3ZU18qevR8FQMWeLPdUFaU4lC7jWls6FrcxTlWSWERWaSpZiGINydSo2VUacZjK67ralWrvw70t55cQEBAQEBAQEBAQEBB5iOoCeQVQcfN75x2frJFc6ANoK8Qy2Lf5ijuW6sLS7d5pqJMNY+OXNfUGoGWRNRQbcly+W7k6JoVd630oxjznDMURMt20jv5jvivnn+v6f/v8A0hZzdKJbMZxk5oE1AhEiu3PFXwXpuQuUL2l2rnOzmae3jkopim7RjvcdmY5YWgMLsRoSNgzGZy6fsK6cRl6CqvVxs3t09GfDHe6d4sVtjfLQ5T6uniob5xcE1NO/hc4/AKNe2tdo1Wro0T3QrZR5IaTtryU49qh2tiZmaJz3S6veG1IrI5YyIWtAGynHnmqdN0q5buatM42OXoWi27lvWqjO1WC2I/8APd9n5LS/HX+9ufgbHc1yLfKbeS4RywH9loGEdAqKr19u1RNETMb4cSaIicLC7V6Jp81CY+MXte7CWkDj4xQbVi7apimZhGqmMOoLTViAgICAgICAgxzG8d1HwQcAdGDGNJ6B8V1JnC9fXT4ZD7fArg/E38tueXrCVO9v0a0A2OyFh3wJLq7P4RTjrhd3epfL6bMzbmvu/wAn7bPusy92lDLpaaa1pcTByAzJ3+xer+FurveXpKOYi5RM97kmIco+K770Tb/RiwmaeQKgQyCeIVLaAnlND8Cr7G+XM5TmNSmPqpr3MLZ6OHClX1FeMEChHQoXOlLZ0KYmxSrZdpe9rWjE4uAAGZOY2BQiNq+5VEUTM9zol5+FO6m+C0OUuu8v7tLk7qfNSSU02KA5taVpmKGo2jsOXWCtKumadkt2mqKozDTzEDWVOwfmvd2pxbp4Q87Vvlc3W4bL+8H4pe6Eo1bnaVz1IgICAgICAgIMcxvHdR8EHA2CrRUVyHgurK9dXT4ZD7fArgfE38tueXrCVO90owwSDQVGw0zFdtCvlWZxhalWZv3+y3xevY/CnRvcY9JUXuxAvVDFZXcjhLOLocvV1dnEsbquC+aAMhQHbT8VNQwTzWmG/IEhrh9hyQjerLkMH0fLGgroxnRQt9GGxpfX18ZUt5+Eu6m+C4nKPXeX93V5O6nzVUJgFABQV8TU/aVoTLexhpjBVoqKr31rq6eEejztW+Vtdbhsv7wfisXuhKFW52lc9SICAgINe15s7nKX+YEDXmzucpf5gQNebO5yl/mBA15s7nKX+YEHx997OII+kpfPL6wIOY2hLy0NhMG1JaYIIDYbTuyOXbxDPsW7RpGtOMLIrytrFElAjCI62pQ4a0AdtJyzJOzNc7lK3Gm6NVY3Z7f1IuYbOLzypBcJ6WLG0xvETctxVDQ7LjINOpeJr+G6qbtFrnI/NE9ndj6/VZzuzOGeSvfZ7C4utOWqaCgiCmVfzXo+SeS/wFFUTVrTVPDcqrr1kO8N7JKKZfRz0B+COx76PBwtAdVx6BULqVdnFZY3V+GXk3rkvpDTevQNFoBD0mMYcWJzsFeWmdFCeujh7w0J+Yjwz6w82deqShibxTsBuliOfDq8DE0saA5vKKgjsS1vr4+0MaN07ni9oZrrXtkoEnAhxZ6BDiMYGuY54DgRtBHKp2+jDo6X19fGUW2bakI0XG21pUVABBeOLkotPStC56vWicL9G03maNWYyr4U/LfvLRlYRrkHOzI/ZeOgjNadvk6a4zrdsxu/dt3OUIonGr2Z3/spJ+Uk2BxgWtLRabyHi/tHcjcsqr0tq9sijH0crXzKfYHqMGNDivtmVIYQ7CHZ1pkCSelYrv61OMIzXlvevNnc5S/zAtZA15s7nKX+YEDXmzucpf5gQNebO5yl/mBA15s7nKX+YEFPVAqgVQKoFUFTergrutviFZa6cM071uVWw88Z7PFy0L/zlnhX/wCUo6MvtVvoq62dsD3zP6lGrs4r7H9fhn2fP8b/ANQ8XKueujh7w58/MR4Z9YfJPZM+277gS1vr4+0GjdK54valksDg0L2VO30YdHSuvr4ysAVNrolnb0+0VRo/RnjPrK/SOlHCPRjtzg0X2Ctq3044qY3pcudw32R4BQYe6oFUCqBVAqgm6jjnKe78LyUDUcc5T3fheSgajjnKe78LyUDUcc5T3fheSgajjnKe78LyUFLfG6wl5R0QTs3Fo5owPfDLDUgZ0hg5VrtVtmM1wxNUU7ZXWpA5ynu/C8lVMosa7bYcZkD16cJjguDy6HiboszhOjoK6TOoOziWvc0equ9buxuoiqJ/7Yx6Sa0R+XvStRxzlPd+F5K2BEtC4riYeCemn0iAuxvh7ludXspC346eUqNUZwtt1xTrZ7YwiaqD1/RevTf1IfpMcPSb5zcNdHTDx7K141XPXRw94aM/MR4Z9YfbMulpfWQJ6baWRHQxR8MYtw04n1h7TiplTIJa31cfaDRulc8XtCXZdxiILBEnpqG+m6ZDfD0bTyMrCJp2qyiMUxDev1xXcqqjdMpWpA5ynu/C8lSVIFi3XbHY53r04zC98OjXQwDgJbiNYZzNK/koW7VVuMVdszP32wsuXIuTEx3RH22PN4rpCDKRognpyJgYXYHvhljqcTqQwadqvtRmuOKqaop2z2JsrcoFjT9Izwq0ZY4VNg/0lWyyajjnKe78LyUDUcc5T3fheSgajjnKe78LyUDUcc5T3fheSgajjnKe78LyUG2ICAgICDWfSKf1e/2mfeCtsTiuEK6ZqpxDZlUmprQgEz0s8UwsbFB5d1gpTulRnSKaJi1O+vbHlv8AWEZomZiruXKkkINfd/ev/m/rcqZ62OHvDXn5iPDPrDJdr6yb/wCQfuQ0tb6uPtCOj9K54valeK5tCCkukwtgxK/z4x+LyQszdpubaezZ9thzc29k9u377Xq+R/V8z7t3gp2Zxcp4o10zVTNMdqykvqmey3wCrlJnQEBAQEBAQEBAQRbRkIcxDMOK3Ew0JFSNhqNizEzE5gSlgY3QQXBxGba07VCbdM1xXMbYzjzxn0hnLIpsKO+jf0KK8OLXwhpGOBIIcNhyOe3YkWYuzFGcZnfCjSKda3O3GNqLLxC602E8coCevGU5qOs7tnuzq/xYq+nur5mZfDlbRcx2FwjkAjaKthD45rMaPEzqxMxrbeHD7KpoxTcxOMz7RDcJSXEJjWNrhaKCpqe0naVGmIiMQ2aaYpiIhmWUmGWlmwwQwUBJcesmpUaaYp2QlVVNW98nZVsaG6HEbiY8FrhsqD1KcTicwiysaGgAbAKBYHpAQEBAQEBAQEBAQEBAQU18hWQmB/kKjXdmzTNynfG1RpVWrZrq7oQJMfrGGf8AaN+8U52c6nZO32Nb+LEf8c/rCttJv6JaOf78/dhKM6TVTE1Yj8uyP882vXdmLd2e6faG9KxviAgICAgICAgICAgICAgICAgIKu9EB0STjtY0ucWGjRtPQFC5b5ymaM4zsyp0i3Ny1VRHbCmsGY9YnREYx+jZLthuc5pbuqk4RUZlWV2JoqiqZjdj90aY1rkVR2Rj9Vda0RzROS2hiGLHjB0IBpwua4MGLFSgAwmqh+Fmqir80bdvBRctTNNyjtqnMfaI9m/KTfEBAQEBAQEBAQEBAQEBAQEBAQEEOzILmNcHjPG41qTUE1BFdmRpToQIsBxmGP2sDHNpUihJBqRsdk2nRnyoJiAgICAgICAgICAgICAgICAgICAgICAgICAgICAgICAg/9k=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46" descr="http://upload.wikimedia.org/wikipedia/commons/thumb/c/c3/TCRComplex.png/220px-TCRComple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6955" y="2876675"/>
            <a:ext cx="2095500" cy="1466851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6"/>
          <p:cNvSpPr txBox="1"/>
          <p:nvPr/>
        </p:nvSpPr>
        <p:spPr>
          <a:xfrm>
            <a:off x="612775" y="4382076"/>
            <a:ext cx="2470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pt-B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munoglobulin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Anticorpos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46"/>
          <p:cNvSpPr/>
          <p:nvPr/>
        </p:nvSpPr>
        <p:spPr>
          <a:xfrm>
            <a:off x="1957702" y="354278"/>
            <a:ext cx="47157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3700" b="1" i="0" u="none" strike="noStrike" cap="none">
                <a:solidFill>
                  <a:srgbClr val="6565FF"/>
                </a:solidFill>
                <a:latin typeface="Arial"/>
                <a:ea typeface="Arial"/>
                <a:cs typeface="Arial"/>
                <a:sym typeface="Arial"/>
              </a:rPr>
              <a:t>Os RECEPTORES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2475" y="1124744"/>
            <a:ext cx="3630171" cy="197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2be9422669e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5942" y="1153819"/>
            <a:ext cx="2205875" cy="13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2be9422669e_0_14"/>
          <p:cNvSpPr txBox="1"/>
          <p:nvPr/>
        </p:nvSpPr>
        <p:spPr>
          <a:xfrm>
            <a:off x="5127950" y="631925"/>
            <a:ext cx="2734800" cy="10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Google Shape;125;g2be9422669e_0_14"/>
          <p:cNvSpPr txBox="1"/>
          <p:nvPr/>
        </p:nvSpPr>
        <p:spPr>
          <a:xfrm>
            <a:off x="182291" y="297290"/>
            <a:ext cx="503516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Conteúdo Funcional  Nutrição</a:t>
            </a:r>
            <a:endParaRPr dirty="0"/>
          </a:p>
        </p:txBody>
      </p:sp>
      <p:pic>
        <p:nvPicPr>
          <p:cNvPr id="126" name="Google Shape;126;g2be9422669e_0_14" descr="Phile Odontologia | Avenida Paulista | Dentistas Formados pela USP |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217" y="11758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2be9422669e_0_14" descr="CRF-PR | Vacinas contra Covid-19 podem causar alterações genéticas?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6417" y="2247387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2be9422669e_0_14"/>
          <p:cNvSpPr txBox="1"/>
          <p:nvPr/>
        </p:nvSpPr>
        <p:spPr>
          <a:xfrm>
            <a:off x="6346080" y="4380274"/>
            <a:ext cx="3110687" cy="196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Vitamina C,D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boost</a:t>
            </a: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sistema Imune?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g2be9422669e_0_14"/>
          <p:cNvSpPr txBox="1"/>
          <p:nvPr/>
        </p:nvSpPr>
        <p:spPr>
          <a:xfrm>
            <a:off x="5417248" y="18943"/>
            <a:ext cx="3726752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Comida----Bem Estar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Asma—-</a:t>
            </a:r>
            <a:r>
              <a:rPr lang="pt-BR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Sujera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 descr="Nutricionista Cartoon Promove Alimentação Saudável E Perda De Peso Vetor  PNG , Médico, Estilo De Vida Saudável, Cuidado Ilustração Imagem em  Pngtree, Royalty Free">
            <a:extLst>
              <a:ext uri="{FF2B5EF4-FFF2-40B4-BE49-F238E27FC236}">
                <a16:creationId xmlns:a16="http://schemas.microsoft.com/office/drawing/2014/main" id="{422018D6-DAB0-CDFA-E605-3D8DD3CF3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325026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importância da atuação do nutricionista para a gestão de academias - ACAD  Brasil">
            <a:extLst>
              <a:ext uri="{FF2B5EF4-FFF2-40B4-BE49-F238E27FC236}">
                <a16:creationId xmlns:a16="http://schemas.microsoft.com/office/drawing/2014/main" id="{02C8EE81-3326-7E0E-BC89-F0FBA884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8" y="358525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33"/>
          <p:cNvSpPr txBox="1"/>
          <p:nvPr/>
        </p:nvSpPr>
        <p:spPr>
          <a:xfrm>
            <a:off x="1045346" y="2355356"/>
            <a:ext cx="7011856" cy="170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Fenótipo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Receptores/marcadores na superfície (funcional-não-funcional)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Localização (por exemplo, Timo)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Maturação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5"/>
          <p:cNvSpPr txBox="1"/>
          <p:nvPr/>
        </p:nvSpPr>
        <p:spPr>
          <a:xfrm>
            <a:off x="438539" y="438539"/>
            <a:ext cx="2252540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Mtrl pra Estudos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Texto (Janeway)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Videos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Artigos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Perguntas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0869" y="-78711"/>
            <a:ext cx="4018304" cy="300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5298" y="223935"/>
            <a:ext cx="2791274" cy="465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0869" y="3165696"/>
            <a:ext cx="4018304" cy="228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506" y="4860772"/>
            <a:ext cx="3843284" cy="1184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A72344F6-F2AA-FE44-D017-933C020F8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374cf30c60_0_0">
            <a:extLst>
              <a:ext uri="{FF2B5EF4-FFF2-40B4-BE49-F238E27FC236}">
                <a16:creationId xmlns:a16="http://schemas.microsoft.com/office/drawing/2014/main" id="{F5D34C0E-54EB-0011-788C-E297AFD12342}"/>
              </a:ext>
            </a:extLst>
          </p:cNvPr>
          <p:cNvSpPr txBox="1"/>
          <p:nvPr/>
        </p:nvSpPr>
        <p:spPr>
          <a:xfrm>
            <a:off x="947300" y="819025"/>
            <a:ext cx="5683800" cy="340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Roteiro</a:t>
            </a: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19.00-21.00 	Aulas (2x45)</a:t>
            </a: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21.00-23.00	Outras Atividades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Estudos ( textos , testes, vídeos)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lang="pt-BR" sz="19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Seminarios</a:t>
            </a: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9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endParaRPr sz="19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462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64" y="84339"/>
            <a:ext cx="2595528" cy="334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4889" y="656216"/>
            <a:ext cx="3175738" cy="226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55826" y="4367053"/>
            <a:ext cx="2595528" cy="249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5229" y="4850393"/>
            <a:ext cx="2915057" cy="168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B428AD1-7D1E-CCC0-03E1-0E49B011E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5005" y="0"/>
            <a:ext cx="3985605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92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107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72E296-3DD7-F8BA-24F9-3A2023BD4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102" y="629603"/>
            <a:ext cx="6498925" cy="582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1708"/>
      </p:ext>
    </p:extLst>
  </p:cSld>
  <p:clrMapOvr>
    <a:masterClrMapping/>
  </p:clrMapOvr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958</Words>
  <Application>Microsoft Office PowerPoint</Application>
  <PresentationFormat>Apresentação na tela (4:3)</PresentationFormat>
  <Paragraphs>286</Paragraphs>
  <Slides>62</Slides>
  <Notes>59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8" baseType="lpstr">
      <vt:lpstr>Arial</vt:lpstr>
      <vt:lpstr>Arial Black</vt:lpstr>
      <vt:lpstr>Bookman Old Style</vt:lpstr>
      <vt:lpstr>Calibri</vt:lpstr>
      <vt:lpstr>Times New Roman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Magnus Ake Gidlund</dc:creator>
  <cp:lastModifiedBy>Magnus Ake Gidlund</cp:lastModifiedBy>
  <cp:revision>3</cp:revision>
  <dcterms:created xsi:type="dcterms:W3CDTF">2020-04-25T17:07:05Z</dcterms:created>
  <dcterms:modified xsi:type="dcterms:W3CDTF">2025-08-06T14:53:09Z</dcterms:modified>
</cp:coreProperties>
</file>