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347" r:id="rId3"/>
    <p:sldId id="259" r:id="rId4"/>
    <p:sldId id="267" r:id="rId5"/>
    <p:sldId id="345" r:id="rId6"/>
    <p:sldId id="346" r:id="rId7"/>
    <p:sldId id="312" r:id="rId8"/>
    <p:sldId id="313" r:id="rId9"/>
    <p:sldId id="316" r:id="rId10"/>
    <p:sldId id="315" r:id="rId11"/>
    <p:sldId id="314" r:id="rId12"/>
    <p:sldId id="317" r:id="rId13"/>
    <p:sldId id="348" r:id="rId14"/>
    <p:sldId id="318" r:id="rId15"/>
    <p:sldId id="311" r:id="rId16"/>
    <p:sldId id="322" r:id="rId17"/>
    <p:sldId id="323" r:id="rId18"/>
    <p:sldId id="324" r:id="rId19"/>
    <p:sldId id="325" r:id="rId20"/>
    <p:sldId id="326" r:id="rId21"/>
    <p:sldId id="327" r:id="rId22"/>
    <p:sldId id="328" r:id="rId23"/>
    <p:sldId id="319" r:id="rId24"/>
    <p:sldId id="329" r:id="rId25"/>
    <p:sldId id="331" r:id="rId26"/>
    <p:sldId id="330" r:id="rId27"/>
    <p:sldId id="332" r:id="rId28"/>
    <p:sldId id="333" r:id="rId29"/>
    <p:sldId id="349" r:id="rId30"/>
    <p:sldId id="350" r:id="rId31"/>
    <p:sldId id="320" r:id="rId32"/>
    <p:sldId id="306" r:id="rId33"/>
    <p:sldId id="334" r:id="rId34"/>
    <p:sldId id="335" r:id="rId35"/>
    <p:sldId id="336" r:id="rId36"/>
    <p:sldId id="271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5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46567A7-97B7-40AE-A437-3519047C1A00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932E12-305C-4496-827A-EE66B7F3F1F2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81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AD2DBAF-8B97-42C8-B7CB-8C97807537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0F2CF2F-447C-4D0A-B92F-B2A93790C2F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2077F48-D086-4259-8C9D-B73499199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7B38A81-C4A5-424C-9E8F-6B5253D3A1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82BCE59-B146-4AFC-B885-C2C5F49000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6145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A54553-A576-4606-A700-4D696682A4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55EC665-B561-496C-9BF8-5A0C223357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6A4EFC2-E796-4BD1-A516-54DE2B5EE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4BCD3C2-B5DA-434A-90B0-3A3A4DB8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12CE4C2-302D-4187-9FF7-0EB45666A0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61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B2F00A5-573F-4335-84AD-D747E3EB1F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C50BB4D0-C1DB-49B2-A4A4-A1B28BF486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737D0C4-B8AA-4683-A809-41B906E77A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6C90C77-E49F-468E-870E-7FCED89DF6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3174086-C34E-47C1-9AF2-6142CE198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031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260207-98FD-4FA7-9EA8-2902C3586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6CD13AA-7F8B-45EB-885A-BF30454F65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2A04A09-2648-4B4E-ADA8-8FC9871591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078824E-7A6E-4C11-8623-B045522A74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80C9D8A-CC4B-4B67-80E6-267D2CC493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5565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CCE04D-C5AC-46ED-A4F7-76BA39CA18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AB86A32-37EE-4FD7-AB92-A926C757B6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35C7F5AB-CCD9-4E5A-B5BF-B8F621604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815374-847B-41F6-BB96-2CB21BB7F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AC4D8DE9-1FD0-4700-9F57-61E7B15679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607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27EA110-F6AB-400A-9862-87332F9008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3017E32-CC76-4771-A6B8-36611FB49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58D7266-FB54-4D5C-98C0-DD471C7C37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0DDF502-7701-4A0A-9B81-F7907388D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7A0F6D1A-973F-488C-97F8-CCF662E324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4A0E80BF-433C-4BBE-9FD3-92F972DC1F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180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60DF215-B5B0-44EE-A3A9-4189C06084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900AECA-46C0-4ADB-A3EF-2BDA4EE31E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7567D34B-7047-401B-8844-3540869ACA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0E90D9D1-F878-442A-8813-146535384B6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8FB7F3EC-7468-4AC7-BF70-8A21931CD45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99806BED-E22B-4E60-A8AB-25F8B468EC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E9A13CA8-B693-41BC-9BDE-E468C11B8E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4DA472D7-4114-43FD-8FF8-388B95420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800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7CA3A0B-9D1F-4641-868F-176124B5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B7EA83E8-C13D-4E04-A9EC-0099EF652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4E1ADB94-EF67-47B3-884E-D5D9C111F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6D77893-6FB3-4488-A4B6-6332FD47A2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69022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1B521EC1-F571-4D70-812A-4A5321866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0F769B9B-ADD5-4176-8E7A-8238989BDD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7576F40-3F67-42CB-B66B-6DE94323A4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07809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E35A86-A3B1-4A0C-A19D-E64C13DC36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AED63F7-5E4B-4FE8-9A75-D0AA2A6A16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47745A9B-AB0E-482B-BD7C-D17E06B88D9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786CF4D7-0278-433D-B916-ECC8CEFF18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1B9BAE2-EB35-43CE-8A41-6137F1FEF9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CE918FD-0972-4659-9404-365B9DCC6E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428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352421E-8D1F-4383-A4FC-32DA06841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EE57E5C8-D11F-4F24-8DE6-9C2E5621E0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6CB1B59-B31B-4C5E-8733-D06F89453AF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0AB12B2B-D969-48F4-9D8E-5CD4C53BD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01F38955-8CE2-4D8C-AE92-AAAAB57DB7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2A4450B9-D23F-4CCB-B55E-EB14127EED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1861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835ADC2B-FDD5-4C71-BE86-C1BA2590C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A16D0AD4-1ED5-4E9E-8CB0-CCD001FC74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8216E0A-0C42-4A16-8F41-52528E363A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7750F5-EB39-46CC-B87B-F1E73367D3ED}" type="datetimeFigureOut">
              <a:rPr lang="en-US" smtClean="0"/>
              <a:t>9/12/2023</a:t>
            </a:fld>
            <a:endParaRPr lang="en-US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0DB3147-B398-4577-8877-8E22FF4266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111B0FB-FE2F-4C24-9FA6-ECE2BE224B3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5870B3-061D-4817-90E5-05258B53326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1148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2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0.png"/><Relationship Id="rId5" Type="http://schemas.openxmlformats.org/officeDocument/2006/relationships/image" Target="../media/image240.png"/><Relationship Id="rId4" Type="http://schemas.openxmlformats.org/officeDocument/2006/relationships/image" Target="../media/image2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6.emf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6.png"/><Relationship Id="rId7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35.png"/><Relationship Id="rId4" Type="http://schemas.openxmlformats.org/officeDocument/2006/relationships/image" Target="../media/image24.png"/><Relationship Id="rId9" Type="http://schemas.openxmlformats.org/officeDocument/2006/relationships/image" Target="../media/image3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37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51.png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4.png"/><Relationship Id="rId5" Type="http://schemas.openxmlformats.org/officeDocument/2006/relationships/image" Target="../media/image52.png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6.png"/><Relationship Id="rId7" Type="http://schemas.openxmlformats.org/officeDocument/2006/relationships/image" Target="../media/image5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.png"/><Relationship Id="rId5" Type="http://schemas.openxmlformats.org/officeDocument/2006/relationships/image" Target="../media/image53.png"/><Relationship Id="rId4" Type="http://schemas.openxmlformats.org/officeDocument/2006/relationships/image" Target="../media/image47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4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4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7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60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65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0.png"/><Relationship Id="rId5" Type="http://schemas.openxmlformats.org/officeDocument/2006/relationships/image" Target="../media/image66.emf"/><Relationship Id="rId4" Type="http://schemas.openxmlformats.org/officeDocument/2006/relationships/image" Target="../media/image64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.png"/><Relationship Id="rId7" Type="http://schemas.openxmlformats.org/officeDocument/2006/relationships/image" Target="../media/image6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0.png"/><Relationship Id="rId5" Type="http://schemas.openxmlformats.org/officeDocument/2006/relationships/image" Target="../media/image66.png"/><Relationship Id="rId4" Type="http://schemas.openxmlformats.org/officeDocument/2006/relationships/image" Target="../media/image64.png"/><Relationship Id="rId9" Type="http://schemas.openxmlformats.org/officeDocument/2006/relationships/image" Target="../media/image7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3" Type="http://schemas.openxmlformats.org/officeDocument/2006/relationships/image" Target="../media/image6.png"/><Relationship Id="rId7" Type="http://schemas.openxmlformats.org/officeDocument/2006/relationships/image" Target="../media/image7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68.png"/><Relationship Id="rId4" Type="http://schemas.openxmlformats.org/officeDocument/2006/relationships/image" Target="../media/image64.png"/><Relationship Id="rId9" Type="http://schemas.openxmlformats.org/officeDocument/2006/relationships/image" Target="../media/image7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aQf6Q8t1FQE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7C3DB6CE-B855-4AD2-8FB5-3C271542CE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>
            <a:extLst>
              <a:ext uri="{FF2B5EF4-FFF2-40B4-BE49-F238E27FC236}">
                <a16:creationId xmlns:a16="http://schemas.microsoft.com/office/drawing/2014/main" id="{73261C1C-16C2-417C-BB1A-208430341E83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40000"/>
          </a:blip>
          <a:srcRect l="4574" r="10094" b="1"/>
          <a:stretch/>
        </p:blipFill>
        <p:spPr>
          <a:xfrm>
            <a:off x="-24" y="-3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E04BB050-070E-42D8-A55F-51A4BB5794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1113157"/>
            <a:ext cx="4797354" cy="3103030"/>
          </a:xfrm>
        </p:spPr>
        <p:txBody>
          <a:bodyPr anchor="b">
            <a:normAutofit/>
          </a:bodyPr>
          <a:lstStyle/>
          <a:p>
            <a:pPr algn="l"/>
            <a:r>
              <a:rPr lang="en-US" sz="4400" b="1" dirty="0"/>
              <a:t>Introdu</a:t>
            </a:r>
            <a:r>
              <a:rPr lang="pt-BR" sz="4400" b="1" dirty="0"/>
              <a:t>ção à Mecânica dos Sólidos (LOM3081)</a:t>
            </a:r>
            <a:endParaRPr lang="en-US" sz="4400" b="1" dirty="0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3872E067-B760-4BFA-B540-F5524BE5D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803" r="7730" b="2"/>
          <a:stretch/>
        </p:blipFill>
        <p:spPr>
          <a:xfrm>
            <a:off x="5710839" y="10"/>
            <a:ext cx="6481158" cy="4216177"/>
          </a:xfrm>
          <a:custGeom>
            <a:avLst/>
            <a:gdLst/>
            <a:ahLst/>
            <a:cxnLst/>
            <a:rect l="l" t="t" r="r" b="b"/>
            <a:pathLst>
              <a:path w="6481158" h="4216187">
                <a:moveTo>
                  <a:pt x="159680" y="0"/>
                </a:moveTo>
                <a:lnTo>
                  <a:pt x="6481158" y="0"/>
                </a:lnTo>
                <a:lnTo>
                  <a:pt x="6481158" y="4216187"/>
                </a:lnTo>
                <a:lnTo>
                  <a:pt x="629980" y="4216187"/>
                </a:lnTo>
                <a:lnTo>
                  <a:pt x="640174" y="4153970"/>
                </a:lnTo>
                <a:cubicBezTo>
                  <a:pt x="646054" y="4115040"/>
                  <a:pt x="652738" y="4076730"/>
                  <a:pt x="663954" y="4042035"/>
                </a:cubicBezTo>
                <a:lnTo>
                  <a:pt x="674575" y="4017890"/>
                </a:lnTo>
                <a:lnTo>
                  <a:pt x="542646" y="3860429"/>
                </a:lnTo>
                <a:cubicBezTo>
                  <a:pt x="583801" y="3777846"/>
                  <a:pt x="628876" y="3834526"/>
                  <a:pt x="664457" y="3800021"/>
                </a:cubicBezTo>
                <a:cubicBezTo>
                  <a:pt x="663366" y="3791627"/>
                  <a:pt x="663436" y="3781009"/>
                  <a:pt x="662932" y="3771718"/>
                </a:cubicBezTo>
                <a:lnTo>
                  <a:pt x="659568" y="3757935"/>
                </a:lnTo>
                <a:lnTo>
                  <a:pt x="653777" y="3747325"/>
                </a:lnTo>
                <a:lnTo>
                  <a:pt x="610074" y="3705028"/>
                </a:lnTo>
                <a:cubicBezTo>
                  <a:pt x="514097" y="3608961"/>
                  <a:pt x="528640" y="3588143"/>
                  <a:pt x="655821" y="3445525"/>
                </a:cubicBezTo>
                <a:cubicBezTo>
                  <a:pt x="668503" y="3431228"/>
                  <a:pt x="677664" y="3418102"/>
                  <a:pt x="683811" y="3405686"/>
                </a:cubicBezTo>
                <a:lnTo>
                  <a:pt x="687152" y="3393684"/>
                </a:lnTo>
                <a:lnTo>
                  <a:pt x="681564" y="3363918"/>
                </a:lnTo>
                <a:lnTo>
                  <a:pt x="658589" y="3279721"/>
                </a:lnTo>
                <a:lnTo>
                  <a:pt x="655534" y="3274732"/>
                </a:lnTo>
                <a:cubicBezTo>
                  <a:pt x="645154" y="3256804"/>
                  <a:pt x="636025" y="3236251"/>
                  <a:pt x="633009" y="3204655"/>
                </a:cubicBezTo>
                <a:lnTo>
                  <a:pt x="633086" y="3198166"/>
                </a:lnTo>
                <a:lnTo>
                  <a:pt x="627259" y="3181568"/>
                </a:lnTo>
                <a:cubicBezTo>
                  <a:pt x="591590" y="3088781"/>
                  <a:pt x="548194" y="3020054"/>
                  <a:pt x="504281" y="3024678"/>
                </a:cubicBezTo>
                <a:cubicBezTo>
                  <a:pt x="548490" y="2798901"/>
                  <a:pt x="548490" y="2798901"/>
                  <a:pt x="381209" y="2810127"/>
                </a:cubicBezTo>
                <a:cubicBezTo>
                  <a:pt x="440862" y="2658988"/>
                  <a:pt x="439766" y="2624324"/>
                  <a:pt x="360893" y="2596949"/>
                </a:cubicBezTo>
                <a:cubicBezTo>
                  <a:pt x="284957" y="2570407"/>
                  <a:pt x="201795" y="2575904"/>
                  <a:pt x="130872" y="2524080"/>
                </a:cubicBezTo>
                <a:cubicBezTo>
                  <a:pt x="188851" y="2335317"/>
                  <a:pt x="200302" y="2130710"/>
                  <a:pt x="328878" y="2014028"/>
                </a:cubicBezTo>
                <a:cubicBezTo>
                  <a:pt x="349137" y="1995898"/>
                  <a:pt x="361422" y="1940125"/>
                  <a:pt x="347033" y="1914129"/>
                </a:cubicBezTo>
                <a:cubicBezTo>
                  <a:pt x="295996" y="1817105"/>
                  <a:pt x="357685" y="1592503"/>
                  <a:pt x="208894" y="1606217"/>
                </a:cubicBezTo>
                <a:cubicBezTo>
                  <a:pt x="190525" y="1607581"/>
                  <a:pt x="173015" y="1590108"/>
                  <a:pt x="186488" y="1556554"/>
                </a:cubicBezTo>
                <a:cubicBezTo>
                  <a:pt x="232768" y="1442049"/>
                  <a:pt x="172886" y="1463610"/>
                  <a:pt x="135933" y="1459414"/>
                </a:cubicBezTo>
                <a:cubicBezTo>
                  <a:pt x="91212" y="1454776"/>
                  <a:pt x="42622" y="1511622"/>
                  <a:pt x="0" y="1466109"/>
                </a:cubicBezTo>
                <a:cubicBezTo>
                  <a:pt x="7764" y="1405223"/>
                  <a:pt x="43366" y="1397333"/>
                  <a:pt x="67782" y="1372761"/>
                </a:cubicBezTo>
                <a:cubicBezTo>
                  <a:pt x="139132" y="1300280"/>
                  <a:pt x="196704" y="1221065"/>
                  <a:pt x="195632" y="1080052"/>
                </a:cubicBezTo>
                <a:cubicBezTo>
                  <a:pt x="194930" y="966113"/>
                  <a:pt x="199455" y="864105"/>
                  <a:pt x="97391" y="854014"/>
                </a:cubicBezTo>
                <a:cubicBezTo>
                  <a:pt x="81355" y="852486"/>
                  <a:pt x="72717" y="839840"/>
                  <a:pt x="69223" y="821285"/>
                </a:cubicBezTo>
                <a:cubicBezTo>
                  <a:pt x="80177" y="799992"/>
                  <a:pt x="90624" y="778040"/>
                  <a:pt x="103649" y="760897"/>
                </a:cubicBezTo>
                <a:cubicBezTo>
                  <a:pt x="147404" y="704450"/>
                  <a:pt x="160670" y="633687"/>
                  <a:pt x="171912" y="560313"/>
                </a:cubicBezTo>
                <a:cubicBezTo>
                  <a:pt x="179151" y="513531"/>
                  <a:pt x="187860" y="467166"/>
                  <a:pt x="206354" y="423850"/>
                </a:cubicBezTo>
                <a:cubicBezTo>
                  <a:pt x="217619" y="397046"/>
                  <a:pt x="231961" y="375704"/>
                  <a:pt x="250397" y="361124"/>
                </a:cubicBezTo>
                <a:cubicBezTo>
                  <a:pt x="266451" y="347903"/>
                  <a:pt x="270868" y="334407"/>
                  <a:pt x="259101" y="314763"/>
                </a:cubicBezTo>
                <a:cubicBezTo>
                  <a:pt x="225826" y="258432"/>
                  <a:pt x="211109" y="191375"/>
                  <a:pt x="229198" y="104693"/>
                </a:cubicBezTo>
                <a:cubicBezTo>
                  <a:pt x="234668" y="78523"/>
                  <a:pt x="229657" y="58007"/>
                  <a:pt x="214459" y="52392"/>
                </a:cubicBezTo>
                <a:cubicBezTo>
                  <a:pt x="198643" y="46345"/>
                  <a:pt x="185640" y="36363"/>
                  <a:pt x="174580" y="23688"/>
                </a:cubicBezTo>
                <a:close/>
              </a:path>
            </a:pathLst>
          </a:custGeom>
        </p:spPr>
      </p:pic>
      <p:pic>
        <p:nvPicPr>
          <p:cNvPr id="11" name="Imagem 10" descr="Desenho de corrente&#10;&#10;Descrição gerada automaticamente com confiança baixa">
            <a:extLst>
              <a:ext uri="{FF2B5EF4-FFF2-40B4-BE49-F238E27FC236}">
                <a16:creationId xmlns:a16="http://schemas.microsoft.com/office/drawing/2014/main" id="{8C4D4660-5A03-40A2-8E76-C28BE42914F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53" b="5"/>
          <a:stretch/>
        </p:blipFill>
        <p:spPr>
          <a:xfrm>
            <a:off x="5078138" y="4323898"/>
            <a:ext cx="4101827" cy="2534102"/>
          </a:xfrm>
          <a:custGeom>
            <a:avLst/>
            <a:gdLst/>
            <a:ahLst/>
            <a:cxnLst/>
            <a:rect l="l" t="t" r="r" b="b"/>
            <a:pathLst>
              <a:path w="4101827" h="2534102">
                <a:moveTo>
                  <a:pt x="1237396" y="0"/>
                </a:moveTo>
                <a:lnTo>
                  <a:pt x="4101827" y="0"/>
                </a:lnTo>
                <a:lnTo>
                  <a:pt x="4101827" y="2534102"/>
                </a:lnTo>
                <a:lnTo>
                  <a:pt x="0" y="2534102"/>
                </a:lnTo>
                <a:lnTo>
                  <a:pt x="21866" y="2503631"/>
                </a:lnTo>
                <a:cubicBezTo>
                  <a:pt x="198424" y="2253521"/>
                  <a:pt x="293791" y="2086461"/>
                  <a:pt x="295356" y="2078512"/>
                </a:cubicBezTo>
                <a:cubicBezTo>
                  <a:pt x="324070" y="1929470"/>
                  <a:pt x="404358" y="1848602"/>
                  <a:pt x="476494" y="1754977"/>
                </a:cubicBezTo>
                <a:cubicBezTo>
                  <a:pt x="539304" y="1672931"/>
                  <a:pt x="606320" y="1585980"/>
                  <a:pt x="629662" y="1466193"/>
                </a:cubicBezTo>
                <a:cubicBezTo>
                  <a:pt x="660486" y="1307325"/>
                  <a:pt x="563420" y="1455147"/>
                  <a:pt x="542839" y="1401940"/>
                </a:cubicBezTo>
                <a:cubicBezTo>
                  <a:pt x="578841" y="1314777"/>
                  <a:pt x="636193" y="1228627"/>
                  <a:pt x="649254" y="1136180"/>
                </a:cubicBezTo>
                <a:cubicBezTo>
                  <a:pt x="695846" y="801928"/>
                  <a:pt x="810580" y="538800"/>
                  <a:pt x="987553" y="313308"/>
                </a:cubicBezTo>
                <a:cubicBezTo>
                  <a:pt x="1038303" y="248170"/>
                  <a:pt x="1069946" y="145770"/>
                  <a:pt x="1141096" y="112922"/>
                </a:cubicBezTo>
                <a:cubicBezTo>
                  <a:pt x="1175680" y="97203"/>
                  <a:pt x="1199891" y="73126"/>
                  <a:pt x="1217455" y="43683"/>
                </a:cubicBezTo>
                <a:close/>
              </a:path>
            </a:pathLst>
          </a:custGeom>
        </p:spPr>
      </p:pic>
      <p:sp>
        <p:nvSpPr>
          <p:cNvPr id="3" name="Subtítulo 2">
            <a:extLst>
              <a:ext uri="{FF2B5EF4-FFF2-40B4-BE49-F238E27FC236}">
                <a16:creationId xmlns:a16="http://schemas.microsoft.com/office/drawing/2014/main" id="{10C70F12-2601-405F-9402-519966170A7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199" y="4385734"/>
            <a:ext cx="4797354" cy="1481799"/>
          </a:xfrm>
        </p:spPr>
        <p:txBody>
          <a:bodyPr>
            <a:normAutofit/>
          </a:bodyPr>
          <a:lstStyle/>
          <a:p>
            <a:pPr algn="l"/>
            <a:r>
              <a:rPr lang="pt-BR" b="1" dirty="0"/>
              <a:t>Prof. Dr. João Paulo Pascon</a:t>
            </a:r>
          </a:p>
          <a:p>
            <a:pPr algn="l"/>
            <a:r>
              <a:rPr lang="pt-BR" b="1" dirty="0"/>
              <a:t>DEMAR / EEL / USP</a:t>
            </a:r>
            <a:endParaRPr lang="en-US" b="1" dirty="0"/>
          </a:p>
        </p:txBody>
      </p:sp>
      <p:pic>
        <p:nvPicPr>
          <p:cNvPr id="13" name="Imagem 12" descr="Imagem em branco e preto&#10;&#10;Descrição gerada automaticamente com confiança baixa">
            <a:extLst>
              <a:ext uri="{FF2B5EF4-FFF2-40B4-BE49-F238E27FC236}">
                <a16:creationId xmlns:a16="http://schemas.microsoft.com/office/drawing/2014/main" id="{5B142DAA-F520-4BC2-A932-FFAA89732DD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0535" r="24019" b="2"/>
          <a:stretch/>
        </p:blipFill>
        <p:spPr>
          <a:xfrm>
            <a:off x="9307676" y="4323902"/>
            <a:ext cx="2884327" cy="2534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072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H3. Material elástico-linear (lei de Hooke)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/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4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𝜎</m:t>
                      </m:r>
                      <m:r>
                        <a:rPr kumimoji="0" lang="en-US" sz="24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</m:t>
                      </m:r>
                      <m:r>
                        <a:rPr kumimoji="0" lang="en-US" sz="24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𝜀</m:t>
                      </m:r>
                    </m:oMath>
                  </m:oMathPara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6C38D3BB-92BB-4747-A16A-C567AEB1D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2482334"/>
                <a:ext cx="1196119" cy="46166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23497ED8-EC13-4129-94BF-125E1E0109B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49600" y="2479933"/>
            <a:ext cx="7543800" cy="288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18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pt-BR" sz="2400" dirty="0"/>
              <a:t> Campos reais de tensão e deformação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A815A4BE-0954-4518-AB68-988E3AC2A1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7081" y="2095969"/>
            <a:ext cx="3553239" cy="370094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67AF1C98-0E56-4A11-9BA0-FC3D7F1CEAA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081" y="2095969"/>
            <a:ext cx="8673834" cy="3700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67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Método para cálculo dos deslocamentos axiais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1. Reações de apoio e esforço normal interno (N)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2. Variação de comprimento dos segmentos (</a:t>
            </a:r>
            <a:r>
              <a:rPr lang="el-GR" sz="2200" dirty="0"/>
              <a:t>Δ</a:t>
            </a:r>
            <a:r>
              <a:rPr lang="pt-BR" sz="2200" dirty="0"/>
              <a:t>L)</a:t>
            </a:r>
          </a:p>
          <a:p>
            <a:pPr lvl="1">
              <a:lnSpc>
                <a:spcPct val="150000"/>
              </a:lnSpc>
            </a:pPr>
            <a:r>
              <a:rPr lang="pt-BR" sz="2200" dirty="0"/>
              <a:t>3. Compatibilidade geométrica (relação </a:t>
            </a:r>
            <a:r>
              <a:rPr lang="el-GR" sz="2200" dirty="0"/>
              <a:t>δ</a:t>
            </a:r>
            <a:r>
              <a:rPr lang="pt-BR" sz="2200" dirty="0"/>
              <a:t>-</a:t>
            </a:r>
            <a:r>
              <a:rPr lang="el-GR" sz="2200" dirty="0"/>
              <a:t>Δ</a:t>
            </a:r>
            <a:r>
              <a:rPr lang="pt-BR" sz="2200" dirty="0"/>
              <a:t>L)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6532" y="1687315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/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88E9D937-B8DF-4663-ADFD-FF1FA44238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7254" y="4100920"/>
                <a:ext cx="952279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/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D39B66A-63F8-4624-AA16-00150D5219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9487" y="3954374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/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99B978C1-D9F0-4ACE-96F1-304406E4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9106" y="4999200"/>
                <a:ext cx="2326640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/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801D58AE-57C4-4C40-9DAD-27B9423D10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9647" y="4999747"/>
                <a:ext cx="2905760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26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STADOS LIMITES DE SERVIÇO SEGUNDO A NBR 6118">
            <a:extLst>
              <a:ext uri="{FF2B5EF4-FFF2-40B4-BE49-F238E27FC236}">
                <a16:creationId xmlns:a16="http://schemas.microsoft.com/office/drawing/2014/main" id="{9BDE28AA-DA30-D033-98D1-4B6F04593D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9623" y="2074286"/>
            <a:ext cx="6112753" cy="2340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EA145F7B-DCB0-F541-BB89-4B9DBD94A3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2382" y="365126"/>
            <a:ext cx="8987127" cy="536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9116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Problemas analisados</a:t>
            </a:r>
          </a:p>
          <a:p>
            <a:pPr lvl="1">
              <a:lnSpc>
                <a:spcPct val="200000"/>
              </a:lnSpc>
            </a:pPr>
            <a:r>
              <a:rPr lang="pt-BR" sz="2200" b="1" dirty="0"/>
              <a:t>1. Barras com segmentos unidirecionais</a:t>
            </a:r>
          </a:p>
          <a:p>
            <a:pPr lvl="1">
              <a:lnSpc>
                <a:spcPct val="200000"/>
              </a:lnSpc>
            </a:pPr>
            <a:r>
              <a:rPr lang="pt-BR" sz="2200" dirty="0"/>
              <a:t>2. Hastes acopladas a elemento rígido</a:t>
            </a:r>
          </a:p>
          <a:p>
            <a:pPr lvl="1">
              <a:lnSpc>
                <a:spcPct val="200000"/>
              </a:lnSpc>
            </a:pPr>
            <a:r>
              <a:rPr lang="pt-BR" sz="2200" dirty="0"/>
              <a:t>3. Treliça plana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32132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gráfico do deslocamento axial para a barra da figura sabendo que ela é feita de aço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).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</a:t>
            </a:r>
            <a:r>
              <a:rPr lang="pt-BR" sz="2000" dirty="0" err="1"/>
              <a:t>psi</a:t>
            </a:r>
            <a:r>
              <a:rPr lang="pt-BR" sz="2000" dirty="0"/>
              <a:t> = 1 </a:t>
            </a:r>
            <a:r>
              <a:rPr lang="pt-BR" sz="2000" dirty="0" err="1"/>
              <a:t>lb</a:t>
            </a:r>
            <a:r>
              <a:rPr lang="pt-BR" sz="2000" dirty="0"/>
              <a:t>/in²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1 kip = 1000 </a:t>
            </a:r>
            <a:r>
              <a:rPr lang="pt-BR" sz="2000" dirty="0" err="1"/>
              <a:t>lb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13769" y="2938716"/>
            <a:ext cx="4770871" cy="2296223"/>
          </a:xfrm>
          <a:prstGeom prst="rect">
            <a:avLst/>
          </a:prstGeom>
          <a:ln w="28575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11734472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 (N)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85773B56-3498-4C09-91D3-73170289DA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79515"/>
            <a:ext cx="3868199" cy="379700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/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=30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30000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B0D9E45-8239-456D-B339-78524AEC38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28945"/>
                <a:ext cx="3251200" cy="400110"/>
              </a:xfrm>
              <a:prstGeom prst="rect">
                <a:avLst/>
              </a:prstGeom>
              <a:blipFill>
                <a:blip r:embed="rId5"/>
                <a:stretch>
                  <a:fillRect b="-1538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/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=−15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−15000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9A7636-1474-46E8-AD6F-CF56F6AD36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4041996"/>
                <a:ext cx="3596640" cy="400110"/>
              </a:xfrm>
              <a:prstGeom prst="rect">
                <a:avLst/>
              </a:prstGeom>
              <a:blipFill>
                <a:blip r:embed="rId6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/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0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=60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𝑘𝑖𝑝𝑠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= 60000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𝑙𝑏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C7E8FF4F-B598-455D-AE7D-B03C78D6B69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5037472"/>
                <a:ext cx="3251200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/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𝑭</m:t>
                              </m:r>
                            </m:e>
                            <m:sub>
                              <m:r>
                                <a:rPr lang="en-US" sz="2200" b="1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𝒉𝒐𝒓</m:t>
                              </m:r>
                            </m:sub>
                          </m:sSub>
                        </m:e>
                      </m:nary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D53D1CDD-D7A6-4752-A304-91497843050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45946" y="1978355"/>
                <a:ext cx="1940560" cy="91217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41147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Variação de comprimento (E = 29 x 10</a:t>
            </a:r>
            <a:r>
              <a:rPr lang="pt-BR" sz="2200" baseline="30000" dirty="0"/>
              <a:t>6</a:t>
            </a:r>
            <a:r>
              <a:rPr lang="pt-BR" sz="2200" dirty="0"/>
              <a:t> </a:t>
            </a:r>
            <a:r>
              <a:rPr lang="pt-BR" sz="2200" dirty="0" err="1"/>
              <a:t>psi</a:t>
            </a:r>
            <a:r>
              <a:rPr lang="pt-BR" sz="2200" dirty="0"/>
              <a:t>; 1 </a:t>
            </a:r>
            <a:r>
              <a:rPr lang="pt-BR" sz="2200" dirty="0" err="1"/>
              <a:t>psi</a:t>
            </a:r>
            <a:r>
              <a:rPr lang="pt-BR" sz="2200" dirty="0"/>
              <a:t> = 1 </a:t>
            </a:r>
            <a:r>
              <a:rPr lang="pt-BR" sz="2200" dirty="0" err="1"/>
              <a:t>lb</a:t>
            </a:r>
            <a:r>
              <a:rPr lang="pt-BR" sz="2200" dirty="0"/>
              <a:t>/in²; 1 kip = 1000 </a:t>
            </a:r>
            <a:r>
              <a:rPr lang="pt-BR" sz="2200" dirty="0" err="1"/>
              <a:t>lb</a:t>
            </a:r>
            <a:r>
              <a:rPr lang="pt-BR" sz="2200" dirty="0"/>
              <a:t>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37047"/>
            <a:ext cx="3531043" cy="1699493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7C5292D-496C-4E7B-AFFC-32CEBAF807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3714" y="2237047"/>
            <a:ext cx="5924289" cy="169949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/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065E6B9E-079C-40F3-A4DC-83F2A673DD2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45578" y="4274957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240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3. Deslocamentos axiais absolutos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9881" y="16518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/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F6B45449-7569-48A7-826B-98224DB8A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3969925"/>
                <a:ext cx="344424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/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=−0,0069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4799646E-FE68-44CC-9E1C-D28FDFA91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2" y="4610400"/>
                <a:ext cx="3532919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/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=0,05517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036F37B-E328-4363-86CF-717AC28E6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60441" y="5250875"/>
                <a:ext cx="3532919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Conector de Seta Reta 8">
            <a:extLst>
              <a:ext uri="{FF2B5EF4-FFF2-40B4-BE49-F238E27FC236}">
                <a16:creationId xmlns:a16="http://schemas.microsoft.com/office/drawing/2014/main" id="{B760E33A-79BE-4C95-957C-324080C1CD3A}"/>
              </a:ext>
            </a:extLst>
          </p:cNvPr>
          <p:cNvCxnSpPr/>
          <p:nvPr/>
        </p:nvCxnSpPr>
        <p:spPr>
          <a:xfrm flipV="1">
            <a:off x="3279994" y="3967412"/>
            <a:ext cx="405136" cy="405136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/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=0,02759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38BD50ED-9173-411A-85D4-58552C1B6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4640" y="3966933"/>
                <a:ext cx="4030760" cy="400110"/>
              </a:xfrm>
              <a:prstGeom prst="rect">
                <a:avLst/>
              </a:prstGeom>
              <a:blipFill>
                <a:blip r:embed="rId8"/>
                <a:stretch>
                  <a:fillRect b="-76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/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=0,02069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0" name="CaixaDeTexto 19">
                <a:extLst>
                  <a:ext uri="{FF2B5EF4-FFF2-40B4-BE49-F238E27FC236}">
                    <a16:creationId xmlns:a16="http://schemas.microsoft.com/office/drawing/2014/main" id="{FA9C5851-D7F3-4EBB-BD91-3AEAB7376A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4610400"/>
                <a:ext cx="3952240" cy="400110"/>
              </a:xfrm>
              <a:prstGeom prst="rect">
                <a:avLst/>
              </a:prstGeom>
              <a:blipFill>
                <a:blip r:embed="rId9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/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=0,07586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𝑖𝑛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𝑝𝑎𝑟𝑎</m:t>
                          </m:r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𝑑𝑖𝑟𝑒𝑖𝑡𝑎</m:t>
                          </m:r>
                        </m:e>
                      </m:d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44463172-5AF5-4973-8838-E0B9456ABD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13900" y="5245023"/>
                <a:ext cx="4030760" cy="400110"/>
              </a:xfrm>
              <a:prstGeom prst="rect">
                <a:avLst/>
              </a:prstGeom>
              <a:blipFill>
                <a:blip r:embed="rId10"/>
                <a:stretch>
                  <a:fillRect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678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16" grpId="0"/>
      <p:bldP spid="18" grpId="0"/>
      <p:bldP spid="20" grpId="0"/>
      <p:bldP spid="2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Regra da orientação do eixo axial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22233207-D87B-4B24-98EE-3DDCDBAC03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6361" y="2296160"/>
            <a:ext cx="2577879" cy="139272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/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4E5476A1-6F59-4BFB-969A-CBFA0D9D68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2822545"/>
                <a:ext cx="198120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" name="Imagem 16">
            <a:extLst>
              <a:ext uri="{FF2B5EF4-FFF2-40B4-BE49-F238E27FC236}">
                <a16:creationId xmlns:a16="http://schemas.microsoft.com/office/drawing/2014/main" id="{086AE3DA-0125-41F5-85D2-0C4FB27BAE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361" y="4004078"/>
            <a:ext cx="2577878" cy="13927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/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BC67A56D-BB38-4172-86FA-2D3BD0930A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5400" y="4500384"/>
                <a:ext cx="1889760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7839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Semana retrasada - Aula 04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2.2. Deformação por cisalhamento</a:t>
            </a:r>
          </a:p>
          <a:p>
            <a:pPr>
              <a:lnSpc>
                <a:spcPct val="150000"/>
              </a:lnSpc>
            </a:pPr>
            <a:r>
              <a:rPr lang="pt-BR" sz="2400" dirty="0"/>
              <a:t>3. Elasticidade 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230671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Caso geral de barra sob carga axial (termo N/EA variável ao longo de 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F93BD5F2-7375-1FE3-8E37-3229D13530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33850"/>
            <a:ext cx="3674490" cy="32211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10C31D8-6CAB-C557-6056-23ED993F3613}"/>
                  </a:ext>
                </a:extLst>
              </p:cNvPr>
              <p:cNvSpPr txBox="1"/>
              <p:nvPr/>
            </p:nvSpPr>
            <p:spPr>
              <a:xfrm>
                <a:off x="6096000" y="2614079"/>
                <a:ext cx="1100237" cy="64081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𝑁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7" name="CaixaDeTexto 6">
                <a:extLst>
                  <a:ext uri="{FF2B5EF4-FFF2-40B4-BE49-F238E27FC236}">
                    <a16:creationId xmlns:a16="http://schemas.microsoft.com/office/drawing/2014/main" id="{710C31D8-6CAB-C557-6056-23ED993F36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2614079"/>
                <a:ext cx="1100237" cy="64081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065FCC0-E1AE-DA20-E2DF-B486022F23A8}"/>
                  </a:ext>
                </a:extLst>
              </p:cNvPr>
              <p:cNvSpPr txBox="1"/>
              <p:nvPr/>
            </p:nvSpPr>
            <p:spPr>
              <a:xfrm>
                <a:off x="6096000" y="3572613"/>
                <a:ext cx="1813382" cy="59734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∆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</m:d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8" name="CaixaDeTexto 7">
                <a:extLst>
                  <a:ext uri="{FF2B5EF4-FFF2-40B4-BE49-F238E27FC236}">
                    <a16:creationId xmlns:a16="http://schemas.microsoft.com/office/drawing/2014/main" id="{8065FCC0-E1AE-DA20-E2DF-B486022F23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3572613"/>
                <a:ext cx="1813382" cy="59734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A1AAF6A-4F78-5BBA-33AC-224F5DB8462E}"/>
                  </a:ext>
                </a:extLst>
              </p:cNvPr>
              <p:cNvSpPr txBox="1"/>
              <p:nvPr/>
            </p:nvSpPr>
            <p:spPr>
              <a:xfrm>
                <a:off x="6096000" y="4485018"/>
                <a:ext cx="834972" cy="3077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𝐸</m:t>
                      </m:r>
                      <m:r>
                        <a:rPr lang="en-US" sz="20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>
          <p:sp>
            <p:nvSpPr>
              <p:cNvPr id="9" name="CaixaDeTexto 8">
                <a:extLst>
                  <a:ext uri="{FF2B5EF4-FFF2-40B4-BE49-F238E27FC236}">
                    <a16:creationId xmlns:a16="http://schemas.microsoft.com/office/drawing/2014/main" id="{7A1AAF6A-4F78-5BBA-33AC-224F5DB846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485018"/>
                <a:ext cx="834972" cy="307777"/>
              </a:xfrm>
              <a:prstGeom prst="rect">
                <a:avLst/>
              </a:prstGeom>
              <a:blipFill>
                <a:blip r:embed="rId7"/>
                <a:stretch>
                  <a:fillRect l="-3650" r="-2190" b="-6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70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220085"/>
            <a:ext cx="4256172" cy="20484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/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𝐴𝑥</m:t>
                          </m:r>
                        </m:sub>
                      </m:sSub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4710BD3-8954-4BF5-95B3-B4E2F0989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6" y="2453765"/>
                <a:ext cx="4328753" cy="430887"/>
              </a:xfrm>
              <a:prstGeom prst="rect">
                <a:avLst/>
              </a:prstGeom>
              <a:blipFill>
                <a:blip r:embed="rId5"/>
                <a:stretch>
                  <a:fillRect b="-14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98D4EA9E-E3B8-4309-A180-DF86B1A113C4}"/>
              </a:ext>
            </a:extLst>
          </p:cNvPr>
          <p:cNvCxnSpPr/>
          <p:nvPr/>
        </p:nvCxnSpPr>
        <p:spPr>
          <a:xfrm flipV="1">
            <a:off x="7506554" y="2453765"/>
            <a:ext cx="405136" cy="40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/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F78A5149-C21A-4F85-BD6B-787578075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12527" y="3212683"/>
                <a:ext cx="3119120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91566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4.1. Barras com segmentos unidirecionais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Gráfico </a:t>
            </a:r>
            <a:r>
              <a:rPr lang="el-GR" sz="2200" i="1" dirty="0"/>
              <a:t>δ</a:t>
            </a:r>
            <a:r>
              <a:rPr lang="pt-BR" sz="2200" dirty="0"/>
              <a:t> (</a:t>
            </a:r>
            <a:r>
              <a:rPr lang="pt-BR" sz="2200" i="1" dirty="0"/>
              <a:t>x</a:t>
            </a:r>
            <a:r>
              <a:rPr lang="pt-BR" sz="2200" dirty="0"/>
              <a:t>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E0CA2FE-BF9B-4777-9AEF-D2D32AE3DE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618" y="2230245"/>
            <a:ext cx="3754120" cy="1806859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C9C3B3E5-25FE-45E4-9AA7-D5ED25EA2C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82099" y="1410342"/>
            <a:ext cx="6092283" cy="4131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71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Determinar o deslocamento axial da extremidade livre de uma barra na vertical suspensa na extremidade superior e sob ação do peso próprio.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Densidade volumétrica </a:t>
            </a:r>
            <a:r>
              <a:rPr lang="el-GR" sz="2000" i="1" dirty="0"/>
              <a:t>ρ</a:t>
            </a:r>
            <a:r>
              <a:rPr lang="pt-BR" sz="2000" dirty="0"/>
              <a:t> (kg/m³)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Aceleração da gravidade </a:t>
            </a:r>
            <a:r>
              <a:rPr lang="pt-BR" sz="2000" i="1" dirty="0"/>
              <a:t>g</a:t>
            </a:r>
            <a:r>
              <a:rPr lang="pt-BR" sz="2000" dirty="0"/>
              <a:t> (m/s²)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Comprimento inicial </a:t>
            </a:r>
            <a:r>
              <a:rPr lang="pt-BR" sz="2000" i="1" dirty="0"/>
              <a:t>L</a:t>
            </a:r>
            <a:r>
              <a:rPr lang="pt-BR" sz="2000" dirty="0"/>
              <a:t> (m)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Módulo de Young </a:t>
            </a:r>
            <a:r>
              <a:rPr lang="pt-BR" sz="2000" i="1" dirty="0"/>
              <a:t>E </a:t>
            </a:r>
            <a:r>
              <a:rPr lang="pt-BR" sz="2000" dirty="0"/>
              <a:t>(</a:t>
            </a:r>
            <a:r>
              <a:rPr lang="pt-BR" sz="2000" dirty="0" err="1"/>
              <a:t>Pa</a:t>
            </a:r>
            <a:r>
              <a:rPr lang="pt-BR" sz="2000" dirty="0"/>
              <a:t>)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pt-BR" sz="2000" dirty="0"/>
              <a:t> Área da seção transversal </a:t>
            </a:r>
            <a:r>
              <a:rPr lang="pt-BR" sz="2000" i="1" dirty="0"/>
              <a:t>A</a:t>
            </a:r>
            <a:r>
              <a:rPr lang="pt-BR" sz="2000" dirty="0"/>
              <a:t> (m²)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755294FC-50AC-4FBC-A82D-663D6440838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94188" y="2245360"/>
            <a:ext cx="3365984" cy="3300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729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1. Esforço normal interno.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0C32FEBF-1C92-45D2-840F-2B312F8FAB5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2001" y="2406817"/>
            <a:ext cx="2203879" cy="226605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</m:d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2001" y="5021619"/>
                <a:ext cx="4601759" cy="430887"/>
              </a:xfrm>
              <a:prstGeom prst="rect">
                <a:avLst/>
              </a:prstGeom>
              <a:blipFill>
                <a:blip r:embed="rId6"/>
                <a:stretch>
                  <a:fillRect b="-157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79353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Diagrama.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𝑃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𝑚𝑔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𝑉</m:t>
                          </m:r>
                        </m:e>
                      </m:d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3121" y="1648499"/>
                <a:ext cx="4601759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B42F8D58-7984-40AA-8044-BA7B42DA5F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33121" y="2417804"/>
            <a:ext cx="2060675" cy="3045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58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Alternativa (substituição por carregamento axial equivalente)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Imagem 6">
            <a:extLst>
              <a:ext uri="{FF2B5EF4-FFF2-40B4-BE49-F238E27FC236}">
                <a16:creationId xmlns:a16="http://schemas.microsoft.com/office/drawing/2014/main" id="{3D581BF0-288B-4FC3-B0F8-45BAC067D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54546" y="2246339"/>
            <a:ext cx="3107558" cy="3047022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FDAFB0E6-0ED8-4451-BEA6-FD160448077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82047" y="2244538"/>
            <a:ext cx="867096" cy="304882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/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0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𝑚</m:t>
                              </m:r>
                            </m:den>
                          </m:f>
                        </m:e>
                      </m:d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𝑔𝐴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2414C4AA-D3C3-4ACF-866F-B421DC87AE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51600" y="3380317"/>
                <a:ext cx="4173386" cy="77726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/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53685CC-BBF9-468F-BF85-6001B85BBA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95360" y="4523369"/>
                <a:ext cx="2029626" cy="400110"/>
              </a:xfrm>
              <a:prstGeom prst="rect">
                <a:avLst/>
              </a:prstGeom>
              <a:blipFill>
                <a:blip r:embed="rId7"/>
                <a:stretch>
                  <a:fillRect b="-136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20858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406817"/>
            <a:ext cx="3106199" cy="304568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/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2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𝑁</m:t>
                      </m:r>
                      <m:r>
                        <a:rPr kumimoji="0" lang="en-US" sz="22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𝜌</m:t>
                      </m:r>
                      <m:r>
                        <a:rPr kumimoji="0" lang="en-US" sz="22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𝑔𝐴</m:t>
                      </m:r>
                      <m:d>
                        <m:dPr>
                          <m:ctrlP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2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en-US" sz="22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5644B9D8-9577-4246-B7A0-3BB571EA2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2" y="2038186"/>
                <a:ext cx="2300880" cy="430887"/>
              </a:xfrm>
              <a:prstGeom prst="rect">
                <a:avLst/>
              </a:prstGeom>
              <a:blipFill>
                <a:blip r:embed="rId5"/>
                <a:stretch>
                  <a:fillRect b="-154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/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𝐸𝐴</m:t>
                              </m:r>
                            </m:den>
                          </m:f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𝜌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num>
                            <m:den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6D65D0BE-8553-43CB-90E3-E69B8756AD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3483029"/>
                <a:ext cx="4643988" cy="82606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nary>
                        <m:naryPr>
                          <m:limLoc m:val="subSup"/>
                          <m:grow m:val="on"/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p>
                        <m:e>
                          <m:d>
                            <m:d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nary>
                      <m:r>
                        <a:rPr lang="en-US" sz="22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𝑑𝑥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𝐿𝑥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f>
                            <m:f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200" i="1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lang="en-US" sz="2200" i="0">
                                      <a:solidFill>
                                        <a:schemeClr val="tx1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2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4586380"/>
                <a:ext cx="5394960" cy="85985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/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pt-BR" sz="2400" b="0" i="1" smtClean="0">
                              <a:latin typeface="Cambria Math" panose="02040503050406030204" pitchFamily="18" charset="0"/>
                            </a:rPr>
                            <m:t>𝑠𝑢𝑝</m:t>
                          </m:r>
                        </m:sub>
                      </m:sSub>
                      <m:r>
                        <a:rPr lang="pt-BR" sz="2400" b="0" i="1" smtClean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US" sz="2200" i="1">
                          <a:latin typeface="Cambria Math" panose="02040503050406030204" pitchFamily="18" charset="0"/>
                        </a:rPr>
                        <m:t>𝛿</m:t>
                      </m:r>
                      <m:d>
                        <m:dPr>
                          <m:ctrlPr>
                            <a:rPr lang="en-US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pt-BR" sz="22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200" i="1">
                          <a:latin typeface="Cambria Math" panose="02040503050406030204" pitchFamily="18" charset="0"/>
                        </a:rPr>
                        <m:t>Δ</m:t>
                      </m:r>
                      <m:r>
                        <a:rPr lang="pt-BR" sz="2200" i="1"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ctrlPr>
                            <a:rPr lang="pt-BR" sz="22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2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707F2983-B74E-40F6-A4B7-82B7504DCC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5923" y="2746364"/>
                <a:ext cx="4892545" cy="460511"/>
              </a:xfrm>
              <a:prstGeom prst="rect">
                <a:avLst/>
              </a:prstGeom>
              <a:blipFill>
                <a:blip r:embed="rId8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Conector de Seta Reta 18">
            <a:extLst>
              <a:ext uri="{FF2B5EF4-FFF2-40B4-BE49-F238E27FC236}">
                <a16:creationId xmlns:a16="http://schemas.microsoft.com/office/drawing/2014/main" id="{6F1BA5D9-8FF9-41D4-BFA7-008A2C652600}"/>
              </a:ext>
            </a:extLst>
          </p:cNvPr>
          <p:cNvCxnSpPr/>
          <p:nvPr/>
        </p:nvCxnSpPr>
        <p:spPr>
          <a:xfrm flipV="1">
            <a:off x="7359627" y="2751522"/>
            <a:ext cx="405136" cy="40513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24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5" grpId="0"/>
      <p:bldP spid="16" grpId="0"/>
      <p:bldP spid="18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2. Deslocamento axial</a:t>
            </a:r>
            <a:endParaRPr lang="pt-BR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73137"/>
            <a:ext cx="2587545" cy="2537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𝛿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𝐿𝑥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f>
                            <m:fPr>
                              <m:ctrlPr>
                                <a:rPr kumimoji="0" lang="en-US" sz="20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</m:ctrlPr>
                                </m:sSupPr>
                                <m:e>
                                  <m:r>
                                    <a:rPr kumimoji="0" lang="en-US" sz="2000" b="0" i="1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𝑥</m:t>
                                  </m:r>
                                </m:e>
                                <m:sup>
                                  <m:r>
                                    <a:rPr kumimoji="0" lang="en-US" sz="2000" b="0" i="0" u="none" strike="noStrike" kern="1200" cap="none" spc="0" normalizeH="0" baseline="0" noProof="0">
                                      <a:ln>
                                        <a:noFill/>
                                      </a:ln>
                                      <a:solidFill>
                                        <a:prstClr val="black"/>
                                      </a:solidFill>
                                      <a:effectLst/>
                                      <a:uLnTx/>
                                      <a:uFillTx/>
                                      <a:latin typeface="Cambria Math" panose="02040503050406030204" pitchFamily="18" charset="0"/>
                                      <a:ea typeface="+mn-ea"/>
                                      <a:cs typeface="+mn-cs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kumimoji="0" lang="en-US" sz="20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4910562"/>
                <a:ext cx="2587545" cy="790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Imagem 4">
            <a:extLst>
              <a:ext uri="{FF2B5EF4-FFF2-40B4-BE49-F238E27FC236}">
                <a16:creationId xmlns:a16="http://schemas.microsoft.com/office/drawing/2014/main" id="{16B6D893-9F66-403D-8086-F59606BA5FB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3548" y="1414369"/>
            <a:ext cx="5642505" cy="4286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7103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4.2. Peso próprio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3359"/>
            <a:ext cx="10515600" cy="426757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* Deformação normal longitudinal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m 8">
            <a:extLst>
              <a:ext uri="{FF2B5EF4-FFF2-40B4-BE49-F238E27FC236}">
                <a16:creationId xmlns:a16="http://schemas.microsoft.com/office/drawing/2014/main" id="{F387DAA5-4CCE-4DB9-B84E-F205D338A7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173137"/>
            <a:ext cx="2587545" cy="253713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/>
              <p:nvPr/>
            </p:nvSpPr>
            <p:spPr>
              <a:xfrm>
                <a:off x="1233996" y="4910562"/>
                <a:ext cx="3984549" cy="67499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n-US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𝜀</m:t>
                      </m:r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en-US" sz="20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𝜌</m:t>
                          </m:r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𝑔</m:t>
                          </m:r>
                        </m:num>
                        <m:den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0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𝐿</m:t>
                          </m:r>
                          <m:r>
                            <a:rPr kumimoji="0" lang="en-US" sz="20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−</m:t>
                          </m:r>
                          <m:r>
                            <a:rPr kumimoji="0" lang="pt-BR" sz="20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𝑥</m:t>
                          </m:r>
                        </m:e>
                      </m:d>
                      <m:r>
                        <a:rPr kumimoji="0" lang="pt-BR" sz="2000" b="0" i="1" u="none" strike="noStrike" kern="1200" cap="none" spc="0" normalizeH="0" baseline="0" noProof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𝑔𝐿</m:t>
                          </m:r>
                        </m:num>
                        <m:den>
                          <m:r>
                            <a:rPr lang="en-US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𝐸</m:t>
                          </m:r>
                        </m:den>
                      </m:f>
                      <m:d>
                        <m:dPr>
                          <m:ctrlPr>
                            <a:rPr lang="en-US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num>
                            <m:den>
                              <m:r>
                                <a:rPr lang="pt-BR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4522598B-90D8-4B86-9D72-AC54383B96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3996" y="4910562"/>
                <a:ext cx="3984549" cy="67499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Imagem 5">
            <a:extLst>
              <a:ext uri="{FF2B5EF4-FFF2-40B4-BE49-F238E27FC236}">
                <a16:creationId xmlns:a16="http://schemas.microsoft.com/office/drawing/2014/main" id="{9EBD07C5-A2A8-68A9-AC4F-0372389EFC4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61103" y="1602242"/>
            <a:ext cx="5499069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9191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b="1" dirty="0"/>
              <a:t>4. Barras sob carga axial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200" b="1" dirty="0"/>
              <a:t>4.1. Deslocamentos em sistemas isostáticos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4.2. Efeitos da Temperatura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§"/>
            </a:pPr>
            <a:r>
              <a:rPr lang="pt-BR" sz="2200" dirty="0"/>
              <a:t>4.3. Sistemas Hiperestáticos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dirty="0"/>
              <a:t>LOM3081 – Introdução à Mecânica dos Sólidos – Prof. Dr. João Paulo Pascon</a:t>
            </a:r>
            <a:endParaRPr lang="en-US" sz="2000" dirty="0"/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843182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4.1. Deslocamentos em sistemas isostáticos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Problemas analisados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1. Barras com segmentos unidirecionais</a:t>
            </a:r>
          </a:p>
          <a:p>
            <a:pPr lvl="1">
              <a:lnSpc>
                <a:spcPct val="200000"/>
              </a:lnSpc>
            </a:pPr>
            <a:r>
              <a:rPr lang="pt-BR" sz="2000" b="1" dirty="0"/>
              <a:t>2. Hastes acopladas a elemento rígido</a:t>
            </a:r>
          </a:p>
          <a:p>
            <a:pPr lvl="1">
              <a:lnSpc>
                <a:spcPct val="200000"/>
              </a:lnSpc>
            </a:pPr>
            <a:r>
              <a:rPr lang="pt-BR" sz="2000" dirty="0"/>
              <a:t>3. Treliça plana</a:t>
            </a:r>
            <a:endParaRPr lang="en-US" sz="20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898B9F86-9E75-C8B2-CF96-92F9C351E6E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31878" y="1990418"/>
            <a:ext cx="4228294" cy="3175065"/>
          </a:xfrm>
          <a:prstGeom prst="rect">
            <a:avLst/>
          </a:prstGeom>
          <a:ln w="19050"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524091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dirty="0"/>
              <a:t>Para a estrutura do Exemplo 1.4, determinar o deslocamento vertical dos pontos B, D e </a:t>
            </a:r>
            <a:r>
              <a:rPr lang="pt-BR" sz="2200" dirty="0" err="1"/>
              <a:t>E</a:t>
            </a:r>
            <a:r>
              <a:rPr lang="pt-BR" sz="2200" dirty="0"/>
              <a:t>, considerando alumínio na haste </a:t>
            </a:r>
            <a:r>
              <a:rPr lang="pt-BR" sz="2200" i="1" dirty="0"/>
              <a:t>AB</a:t>
            </a:r>
            <a:r>
              <a:rPr lang="pt-BR" sz="2200" dirty="0"/>
              <a:t> (E = 71 GPa) e aço na haste </a:t>
            </a:r>
            <a:r>
              <a:rPr lang="pt-BR" sz="2200" i="1" dirty="0"/>
              <a:t>CD</a:t>
            </a:r>
            <a:r>
              <a:rPr lang="pt-BR" sz="2200" dirty="0"/>
              <a:t> (E = 200 GPa).</a:t>
            </a:r>
          </a:p>
          <a:p>
            <a:pPr>
              <a:lnSpc>
                <a:spcPct val="150000"/>
              </a:lnSpc>
            </a:pPr>
            <a:r>
              <a:rPr lang="pt-BR" sz="2200" dirty="0"/>
              <a:t>Seção transversal: 500 mm² (ambas as hastes).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Imagem 7">
            <a:extLst>
              <a:ext uri="{FF2B5EF4-FFF2-40B4-BE49-F238E27FC236}">
                <a16:creationId xmlns:a16="http://schemas.microsoft.com/office/drawing/2014/main" id="{57E0A59E-D148-4D72-8020-2088CE319D3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48538" y="2592404"/>
            <a:ext cx="3711634" cy="3045444"/>
          </a:xfrm>
          <a:prstGeom prst="rect">
            <a:avLst/>
          </a:prstGeom>
          <a:ln w="28575">
            <a:solidFill>
              <a:srgbClr val="CC0000"/>
            </a:solidFill>
          </a:ln>
        </p:spPr>
      </p:pic>
    </p:spTree>
    <p:extLst>
      <p:ext uri="{BB962C8B-B14F-4D97-AF65-F5344CB8AC3E}">
        <p14:creationId xmlns:p14="http://schemas.microsoft.com/office/powerpoint/2010/main" val="2013160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03 - Exemplo 1.4.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1. Esforço interno normal nas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0221744-DDB0-49A1-9231-BFD75FF764F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05012" y="1568812"/>
            <a:ext cx="4455160" cy="245033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/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𝑀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𝐷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20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+30</m:t>
                      </m:r>
                      <m:d>
                        <m:d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1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40</m:t>
                          </m:r>
                        </m:e>
                      </m:d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𝐴𝐵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=−60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BB6B9CA5-6E92-4AD2-A4A7-12CDB70C45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4203132"/>
                <a:ext cx="5576972" cy="7630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/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grow m:val="on"/>
                          <m:subHide m:val="on"/>
                          <m:supHide m:val="on"/>
                          <m:ctrlPr>
                            <a:rPr kumimoji="0" lang="en-US" sz="1800" b="0" i="1" u="none" strike="noStrike" kern="1200" cap="none" spc="0" normalizeH="0" baseline="0" noProof="0" smtClean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</m:ctrlPr>
                            </m:sSubPr>
                            <m:e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𝐹</m:t>
                              </m:r>
                            </m:e>
                            <m:sub>
                              <m:r>
                                <a:rPr kumimoji="0" lang="en-US" sz="1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ea typeface="+mn-ea"/>
                                  <a:cs typeface="+mn-cs"/>
                                </a:rPr>
                                <m:t>𝑣𝑒𝑟</m:t>
                              </m:r>
                            </m:sub>
                          </m:sSub>
                        </m:e>
                      </m:nary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=0⇒−60+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−30=0⇒</m:t>
                      </m:r>
                      <m:sSub>
                        <m:sSubPr>
                          <m:ctrlP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sSubPr>
                        <m:e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𝑁</m:t>
                          </m:r>
                        </m:e>
                        <m:sub>
                          <m:r>
                            <a:rPr kumimoji="0" lang="en-US" sz="1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𝐶𝐷</m:t>
                          </m:r>
                        </m:sub>
                      </m:sSub>
                      <m:r>
                        <a:rPr kumimoji="0" lang="en-US" sz="1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=90</m:t>
                      </m:r>
                      <m:r>
                        <a:rPr kumimoji="0" lang="en-US" sz="1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𝑘𝑁</m:t>
                      </m:r>
                    </m:oMath>
                  </m:oMathPara>
                </a14:m>
                <a:endPara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FC5B5A9B-49E5-4437-A9B8-4C06E1B549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200" y="5037566"/>
                <a:ext cx="5576972" cy="76309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65420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702564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2. Variação de comprimento das hastes.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33997" y="2257614"/>
            <a:ext cx="3379116" cy="2772608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212FD5D-FBE5-483E-B02B-AD7AD4349B4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7639" y="3214805"/>
            <a:ext cx="5820674" cy="11491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/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r>
                        <a:rPr lang="en-US" sz="2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𝑁𝐿</m:t>
                          </m:r>
                        </m:num>
                        <m:den>
                          <m: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𝐸𝐴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7" name="CaixaDeTexto 16">
                <a:extLst>
                  <a:ext uri="{FF2B5EF4-FFF2-40B4-BE49-F238E27FC236}">
                    <a16:creationId xmlns:a16="http://schemas.microsoft.com/office/drawing/2014/main" id="{F1608509-648C-4692-9F2E-0DC7AD2EB7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7639" y="2252896"/>
                <a:ext cx="1307879" cy="7239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/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𝐺𝑃𝑎</m:t>
                      </m:r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. 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</m:t>
                      </m:r>
                      <m:sSup>
                        <m:sSup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US" sz="20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=1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𝑘𝑁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8" name="CaixaDeTexto 17">
                <a:extLst>
                  <a:ext uri="{FF2B5EF4-FFF2-40B4-BE49-F238E27FC236}">
                    <a16:creationId xmlns:a16="http://schemas.microsoft.com/office/drawing/2014/main" id="{5D74CD74-10D0-4650-8BB2-1553C196FA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5186" y="4626462"/>
                <a:ext cx="2757307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274413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93917"/>
            <a:ext cx="10515600" cy="43570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238" y="2048837"/>
            <a:ext cx="3033203" cy="248878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/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5CA4FC50-DE1C-4CC0-9276-385F4B352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1559" y="4733050"/>
                <a:ext cx="2448560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/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pt-BR" sz="20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A683BB5B-159A-4E4E-AFA6-AE09AE3EC5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8879" y="5264028"/>
                <a:ext cx="2153920" cy="400110"/>
              </a:xfrm>
              <a:prstGeom prst="rect">
                <a:avLst/>
              </a:prstGeom>
              <a:blipFill>
                <a:blip r:embed="rId6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32FEC7F3-D560-45A8-97BF-FC9732F68EDF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9947" y="2048837"/>
            <a:ext cx="5166106" cy="2488781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/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=−0,507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9" name="CaixaDeTexto 18">
                <a:extLst>
                  <a:ext uri="{FF2B5EF4-FFF2-40B4-BE49-F238E27FC236}">
                    <a16:creationId xmlns:a16="http://schemas.microsoft.com/office/drawing/2014/main" id="{38DE50EE-C991-4D6A-903C-0BEADC4D48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4733049"/>
                <a:ext cx="5262880" cy="40011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/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𝛥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−0⇒</m:t>
                      </m:r>
                      <m:sSub>
                        <m:sSubPr>
                          <m:ctrlP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  <m:sub>
                          <m:r>
                            <a:rPr lang="en-US" sz="20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en-US" sz="20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=0,36 </m:t>
                      </m:r>
                      <m:r>
                        <a:rPr lang="en-US" sz="2000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𝑚𝑚</m:t>
                      </m:r>
                    </m:oMath>
                  </m:oMathPara>
                </a14:m>
                <a:endParaRPr lang="en-US" sz="20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1" name="CaixaDeTexto 20">
                <a:extLst>
                  <a:ext uri="{FF2B5EF4-FFF2-40B4-BE49-F238E27FC236}">
                    <a16:creationId xmlns:a16="http://schemas.microsoft.com/office/drawing/2014/main" id="{112A1E45-A5BE-4985-9D78-EF9FA77E96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89947" y="5264028"/>
                <a:ext cx="4917440" cy="400110"/>
              </a:xfrm>
              <a:prstGeom prst="rect">
                <a:avLst/>
              </a:prstGeom>
              <a:blipFill>
                <a:blip r:embed="rId9"/>
                <a:stretch>
                  <a:fillRect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55809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9" grpId="0"/>
      <p:bldP spid="21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rgbClr val="CC0000">
                  <a:tint val="66000"/>
                  <a:satMod val="160000"/>
                </a:srgbClr>
              </a:gs>
              <a:gs pos="50000">
                <a:srgbClr val="CC0000">
                  <a:tint val="44500"/>
                  <a:satMod val="160000"/>
                </a:srgbClr>
              </a:gs>
              <a:gs pos="100000">
                <a:srgbClr val="CC0000">
                  <a:tint val="23500"/>
                  <a:satMod val="160000"/>
                </a:srgb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Exemplo 4.3. Hastes acopladas a elemento rígido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000" dirty="0"/>
              <a:t>3. Deslocamentos axiais (verticais) das extremidades (elemento horizontal rígido).</a:t>
            </a:r>
            <a:endParaRPr lang="pt-BR" sz="18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C73F0EA2-EF6C-4A26-880A-7F58167193E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1916754"/>
            <a:ext cx="3381162" cy="2774287"/>
          </a:xfrm>
          <a:prstGeom prst="rect">
            <a:avLst/>
          </a:prstGeom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id="{3D3D8491-009F-4B7E-B0F3-5A3A9BA7BB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43291" y="1916754"/>
            <a:ext cx="4312762" cy="2401245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2BDA1B-A877-4FC6-AA12-BCC4F48D11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21680" y="1916754"/>
            <a:ext cx="4334373" cy="3861629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8C1CB692-16C5-44E2-863B-B9D8775713E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21680" y="1916753"/>
            <a:ext cx="4334373" cy="386162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/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20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0,36</m:t>
                          </m:r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20</m:t>
                          </m:r>
                        </m:den>
                      </m:f>
                      <m:r>
                        <a:rPr lang="en-US" sz="22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2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22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𝐸</m:t>
                              </m:r>
                            </m:sub>
                          </m:sSub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+0,507</m:t>
                          </m:r>
                        </m:num>
                        <m:den>
                          <m:r>
                            <a:rPr lang="en-US" sz="220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</m:den>
                      </m:f>
                    </m:oMath>
                  </m:oMathPara>
                </a14:m>
                <a:endParaRPr lang="en-US" sz="22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2" name="CaixaDeTexto 21">
                <a:extLst>
                  <a:ext uri="{FF2B5EF4-FFF2-40B4-BE49-F238E27FC236}">
                    <a16:creationId xmlns:a16="http://schemas.microsoft.com/office/drawing/2014/main" id="{9F0F93A0-1CC7-4829-BFF4-ED242744A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69001" y="3429000"/>
                <a:ext cx="3505200" cy="73590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/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20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⇒</m:t>
                          </m:r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𝜹</m:t>
                          </m:r>
                        </m:e>
                        <m:sub>
                          <m:r>
                            <a:rPr lang="en-US" sz="2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𝑬</m:t>
                          </m:r>
                        </m:sub>
                      </m:sSub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𝟎𝟗𝟒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200" b="1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𝐦𝐦</m:t>
                      </m:r>
                    </m:oMath>
                  </m:oMathPara>
                </a14:m>
                <a:endParaRPr lang="en-US" sz="22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3" name="CaixaDeTexto 22">
                <a:extLst>
                  <a:ext uri="{FF2B5EF4-FFF2-40B4-BE49-F238E27FC236}">
                    <a16:creationId xmlns:a16="http://schemas.microsoft.com/office/drawing/2014/main" id="{18F052DE-7E98-48B8-BAE8-BE5B577885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18572" y="4317999"/>
                <a:ext cx="2682020" cy="430887"/>
              </a:xfrm>
              <a:prstGeom prst="rect">
                <a:avLst/>
              </a:prstGeom>
              <a:blipFill>
                <a:blip r:embed="rId9"/>
                <a:stretch>
                  <a:fillRect b="-14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7402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Próxima aula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200" dirty="0"/>
              <a:t>Deslocamentos em treliças planas</a:t>
            </a:r>
          </a:p>
          <a:p>
            <a:pPr>
              <a:lnSpc>
                <a:spcPct val="200000"/>
              </a:lnSpc>
            </a:pPr>
            <a:r>
              <a:rPr lang="pt-BR" sz="2200" dirty="0"/>
              <a:t>4.2. Efeitos da Temperatura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72932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Aula 05.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Objetivos da aula de hoje: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Apresentar a Teoria Elementar de </a:t>
            </a:r>
            <a:r>
              <a:rPr lang="pt-BR" sz="2200" b="1" dirty="0"/>
              <a:t>Carga Axial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Definir o método para cálculo dos deslocamentos axiais (</a:t>
            </a:r>
            <a:r>
              <a:rPr lang="el-GR" sz="2200" i="1" dirty="0"/>
              <a:t>δ</a:t>
            </a:r>
            <a:r>
              <a:rPr lang="pt-BR" sz="2200" dirty="0"/>
              <a:t>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4669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Elementares de Mecânica dos Sólidos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b="1" dirty="0"/>
              <a:t>Carga axial (N)</a:t>
            </a:r>
          </a:p>
          <a:p>
            <a:pPr>
              <a:lnSpc>
                <a:spcPct val="200000"/>
              </a:lnSpc>
            </a:pPr>
            <a:r>
              <a:rPr lang="pt-BR" sz="2400" dirty="0"/>
              <a:t>Torção de eixos (T)</a:t>
            </a:r>
          </a:p>
          <a:p>
            <a:pPr>
              <a:lnSpc>
                <a:spcPct val="200000"/>
              </a:lnSpc>
            </a:pPr>
            <a:r>
              <a:rPr lang="pt-BR" sz="2400" dirty="0"/>
              <a:t>Flexão de vigas (M, V)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92167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Vídeo YouTube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200" i="1" dirty="0" err="1"/>
              <a:t>An</a:t>
            </a:r>
            <a:r>
              <a:rPr lang="pt-BR" sz="2200" i="1" dirty="0"/>
              <a:t> </a:t>
            </a:r>
            <a:r>
              <a:rPr lang="pt-BR" sz="2200" i="1" dirty="0" err="1"/>
              <a:t>Introduction</a:t>
            </a:r>
            <a:r>
              <a:rPr lang="pt-BR" sz="2200" i="1" dirty="0"/>
              <a:t> </a:t>
            </a:r>
            <a:r>
              <a:rPr lang="pt-BR" sz="2200" i="1" dirty="0" err="1"/>
              <a:t>to</a:t>
            </a:r>
            <a:r>
              <a:rPr lang="pt-BR" sz="2200" i="1" dirty="0"/>
              <a:t> Stress </a:t>
            </a:r>
            <a:r>
              <a:rPr lang="pt-BR" sz="2200" i="1" dirty="0" err="1"/>
              <a:t>and</a:t>
            </a:r>
            <a:r>
              <a:rPr lang="pt-BR" sz="2200" i="1" dirty="0"/>
              <a:t> </a:t>
            </a:r>
            <a:r>
              <a:rPr lang="pt-BR" sz="2200" i="1" dirty="0" err="1"/>
              <a:t>Strain</a:t>
            </a:r>
            <a:endParaRPr lang="pt-BR" sz="2200" i="1" dirty="0"/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pt-BR" sz="2000" dirty="0"/>
              <a:t>Uma Introdução ao Tensão-Deformação</a:t>
            </a:r>
          </a:p>
          <a:p>
            <a:pPr>
              <a:lnSpc>
                <a:spcPct val="150000"/>
              </a:lnSpc>
            </a:pPr>
            <a:r>
              <a:rPr lang="en-US" sz="2200" dirty="0">
                <a:hlinkClick r:id="rId2"/>
              </a:rPr>
              <a:t>https://www.youtube.com/watch?v=aQf6Q8t1FQE</a:t>
            </a:r>
            <a:endParaRPr lang="pt-BR" sz="2200" dirty="0"/>
          </a:p>
          <a:p>
            <a:pPr>
              <a:lnSpc>
                <a:spcPct val="150000"/>
              </a:lnSpc>
            </a:pPr>
            <a:r>
              <a:rPr lang="en-US" sz="2200" dirty="0"/>
              <a:t>Canal: The Efficient Engineer</a:t>
            </a:r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15819093-FECB-46C4-9B6F-506AA5422B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51210" y="1461276"/>
            <a:ext cx="7522634" cy="4215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4525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35837"/>
            <a:ext cx="10515600" cy="4215096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2400" dirty="0"/>
              <a:t>Hipóteses: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H1. Carga axial e tensão normal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H2. Cinemática (deformação normal e deslocamento axial)</a:t>
            </a:r>
          </a:p>
          <a:p>
            <a:pPr lvl="1">
              <a:lnSpc>
                <a:spcPct val="200000"/>
              </a:lnSpc>
              <a:buFont typeface="Wingdings" panose="05000000000000000000" pitchFamily="2" charset="2"/>
              <a:buChar char="q"/>
            </a:pPr>
            <a:r>
              <a:rPr lang="pt-BR" sz="2200" dirty="0"/>
              <a:t> H3. Material elástico-linear (lei de Hooke)</a:t>
            </a:r>
            <a:endParaRPr lang="en-US" sz="22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05605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6617"/>
            <a:ext cx="10515600" cy="4414316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H1. Carga axial e tensão normal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Imagem 4">
            <a:extLst>
              <a:ext uri="{FF2B5EF4-FFF2-40B4-BE49-F238E27FC236}">
                <a16:creationId xmlns:a16="http://schemas.microsoft.com/office/drawing/2014/main" id="{AF077195-FA06-4626-8681-D760C065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97661" y="2121763"/>
            <a:ext cx="1179333" cy="348735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/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𝑁</m:t>
                          </m:r>
                        </m:num>
                        <m:den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31ED35DB-6C7D-4F71-AF5B-BB096479E1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6537" y="3153091"/>
                <a:ext cx="1276165" cy="7813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57379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9B5F2-D344-450E-9973-D90F5917B0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33360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5400000" scaled="1"/>
            <a:tileRect/>
          </a:gradFill>
          <a:ln w="28575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/>
            <a:r>
              <a:rPr lang="pt-BR" sz="4000" b="1" dirty="0"/>
              <a:t>Teoria Elementar de Carga Axial</a:t>
            </a:r>
            <a:endParaRPr lang="en-US" sz="4000" b="1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D95F4C0-E1BF-462A-95E1-BE246737E0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42719"/>
            <a:ext cx="10515600" cy="430821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pt-BR" sz="2400" dirty="0"/>
              <a:t>H2. Cinemática (deformação normal e deslocamento axial)</a:t>
            </a:r>
            <a:endParaRPr lang="en-US" sz="2400" dirty="0"/>
          </a:p>
        </p:txBody>
      </p:sp>
      <p:pic>
        <p:nvPicPr>
          <p:cNvPr id="11" name="Imagem 10" descr="Logotipo&#10;&#10;Descrição gerada automaticamente">
            <a:extLst>
              <a:ext uri="{FF2B5EF4-FFF2-40B4-BE49-F238E27FC236}">
                <a16:creationId xmlns:a16="http://schemas.microsoft.com/office/drawing/2014/main" id="{A334FF38-8253-44AD-96FF-5C8CFEAEA87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5" r="208" b="1"/>
          <a:stretch/>
        </p:blipFill>
        <p:spPr>
          <a:xfrm>
            <a:off x="278965" y="5900802"/>
            <a:ext cx="810273" cy="810265"/>
          </a:xfrm>
          <a:prstGeom prst="rect">
            <a:avLst/>
          </a:prstGeom>
        </p:spPr>
      </p:pic>
      <p:pic>
        <p:nvPicPr>
          <p:cNvPr id="12" name="Imagem 11">
            <a:extLst>
              <a:ext uri="{FF2B5EF4-FFF2-40B4-BE49-F238E27FC236}">
                <a16:creationId xmlns:a16="http://schemas.microsoft.com/office/drawing/2014/main" id="{BC92FAB1-7EED-42A4-A7BC-299108FC5B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60172" y="5900802"/>
            <a:ext cx="1052863" cy="783148"/>
          </a:xfrm>
          <a:prstGeom prst="rect">
            <a:avLst/>
          </a:prstGeom>
        </p:spPr>
      </p:pic>
      <p:sp>
        <p:nvSpPr>
          <p:cNvPr id="13" name="CaixaDeTexto 12">
            <a:extLst>
              <a:ext uri="{FF2B5EF4-FFF2-40B4-BE49-F238E27FC236}">
                <a16:creationId xmlns:a16="http://schemas.microsoft.com/office/drawing/2014/main" id="{70A406DC-28EF-4784-9BFF-4AB02AF0D484}"/>
              </a:ext>
            </a:extLst>
          </p:cNvPr>
          <p:cNvSpPr txBox="1"/>
          <p:nvPr/>
        </p:nvSpPr>
        <p:spPr>
          <a:xfrm>
            <a:off x="1233997" y="6089350"/>
            <a:ext cx="9223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LOM3081 – Introdução à Mecânica dos Sólidos – Prof. Dr. João Paulo Pascon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14" name="Conector reto 13">
            <a:extLst>
              <a:ext uri="{FF2B5EF4-FFF2-40B4-BE49-F238E27FC236}">
                <a16:creationId xmlns:a16="http://schemas.microsoft.com/office/drawing/2014/main" id="{F0B11D3E-8F77-4828-8582-8BF4CBB74355}"/>
              </a:ext>
            </a:extLst>
          </p:cNvPr>
          <p:cNvCxnSpPr/>
          <p:nvPr/>
        </p:nvCxnSpPr>
        <p:spPr>
          <a:xfrm>
            <a:off x="1669001" y="5951218"/>
            <a:ext cx="848705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Imagem 5">
            <a:extLst>
              <a:ext uri="{FF2B5EF4-FFF2-40B4-BE49-F238E27FC236}">
                <a16:creationId xmlns:a16="http://schemas.microsoft.com/office/drawing/2014/main" id="{342BC4DA-3F7D-4188-A748-8733E472EB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69001" y="2242163"/>
            <a:ext cx="314452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/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𝜀</m:t>
                      </m:r>
                      <m:r>
                        <a:rPr lang="en-US" sz="240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𝛥</m:t>
                          </m:r>
                          <m:r>
                            <a:rPr lang="en-US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b>
                              <m:r>
                                <a:rPr lang="en-US" sz="240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0" name="CaixaDeTexto 9">
                <a:extLst>
                  <a:ext uri="{FF2B5EF4-FFF2-40B4-BE49-F238E27FC236}">
                    <a16:creationId xmlns:a16="http://schemas.microsoft.com/office/drawing/2014/main" id="{E46642B1-A96F-4900-9267-FBD386D681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4519" y="3004525"/>
                <a:ext cx="1765521" cy="84895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Imagem 8">
            <a:extLst>
              <a:ext uri="{FF2B5EF4-FFF2-40B4-BE49-F238E27FC236}">
                <a16:creationId xmlns:a16="http://schemas.microsoft.com/office/drawing/2014/main" id="{D3474E0D-0254-44E9-8610-C3E8166A40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2414" y="2242163"/>
            <a:ext cx="2423640" cy="34833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/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𝜹</m:t>
                      </m:r>
                      <m:d>
                        <m:dPr>
                          <m:ctrlP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</m:oMath>
                  </m:oMathPara>
                </a14:m>
                <a:endParaRPr lang="en-US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16" name="CaixaDeTexto 15">
                <a:extLst>
                  <a:ext uri="{FF2B5EF4-FFF2-40B4-BE49-F238E27FC236}">
                    <a16:creationId xmlns:a16="http://schemas.microsoft.com/office/drawing/2014/main" id="{BF846765-B8CF-43C1-A9B4-1AC68B51E7E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13399" y="4097708"/>
                <a:ext cx="1127760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tângulo 3">
            <a:extLst>
              <a:ext uri="{FF2B5EF4-FFF2-40B4-BE49-F238E27FC236}">
                <a16:creationId xmlns:a16="http://schemas.microsoft.com/office/drawing/2014/main" id="{E0ED82C7-A1D2-4E4B-8233-1A81D894B9FC}"/>
              </a:ext>
            </a:extLst>
          </p:cNvPr>
          <p:cNvSpPr/>
          <p:nvPr/>
        </p:nvSpPr>
        <p:spPr>
          <a:xfrm>
            <a:off x="3444536" y="3862353"/>
            <a:ext cx="1177608" cy="176987"/>
          </a:xfrm>
          <a:prstGeom prst="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74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6" grpId="0"/>
      <p:bldP spid="4" grpId="0" animBg="1"/>
    </p:bld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2961</TotalTime>
  <Words>1644</Words>
  <Application>Microsoft Office PowerPoint</Application>
  <PresentationFormat>Widescreen</PresentationFormat>
  <Paragraphs>185</Paragraphs>
  <Slides>36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36</vt:i4>
      </vt:variant>
    </vt:vector>
  </HeadingPairs>
  <TitlesOfParts>
    <vt:vector size="42" baseType="lpstr">
      <vt:lpstr>Arial</vt:lpstr>
      <vt:lpstr>Calibri</vt:lpstr>
      <vt:lpstr>Calibri Light</vt:lpstr>
      <vt:lpstr>Cambria Math</vt:lpstr>
      <vt:lpstr>Wingdings</vt:lpstr>
      <vt:lpstr>Tema do Office</vt:lpstr>
      <vt:lpstr>Introdução à Mecânica dos Sólidos (LOM3081)</vt:lpstr>
      <vt:lpstr>Semana retrasada - Aula 04</vt:lpstr>
      <vt:lpstr>Aula 05</vt:lpstr>
      <vt:lpstr>Aula 05. Carga Axial</vt:lpstr>
      <vt:lpstr>Teoria Elementares de Mecânica dos Sólidos</vt:lpstr>
      <vt:lpstr>Vídeo YouTube</vt:lpstr>
      <vt:lpstr>Teoria Elementar de Carga Axial</vt:lpstr>
      <vt:lpstr>Teoria Elementar de Carga Axial</vt:lpstr>
      <vt:lpstr>Teoria Elementar de Carga Axial</vt:lpstr>
      <vt:lpstr>Teoria Elementar de Carga Axial</vt:lpstr>
      <vt:lpstr>Teoria Elementar de Carga Axial</vt:lpstr>
      <vt:lpstr>4.1. Deslocamentos em sistemas isostáticos</vt:lpstr>
      <vt:lpstr>4.1. Deslocamentos em sistemas isostáticos</vt:lpstr>
      <vt:lpstr>4.1. Deslocamentos em sistemas isostáticos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4.1. Barras com segmentos unidirecionais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Exemplo 4.2. Peso próprio</vt:lpstr>
      <vt:lpstr>4.1. Deslocamentos em sistemas isostáticos</vt:lpstr>
      <vt:lpstr>Exemplo 4.3. Hastes acopladas a elemento rígido</vt:lpstr>
      <vt:lpstr>Aula 03 - Exemplo 1.4.</vt:lpstr>
      <vt:lpstr>Exemplo 4.3. Hastes acopladas a elemento rígido</vt:lpstr>
      <vt:lpstr>Exemplo 4.3. Hastes acopladas a elemento rígido</vt:lpstr>
      <vt:lpstr>Exemplo 4.3. Hastes acopladas a elemento rígido</vt:lpstr>
      <vt:lpstr>Próxima aula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Introdução à Mecânica dos Sólidos (LOM3081)</dc:title>
  <dc:creator>João Pascon</dc:creator>
  <cp:lastModifiedBy>João Paulo Pascon</cp:lastModifiedBy>
  <cp:revision>554</cp:revision>
  <dcterms:created xsi:type="dcterms:W3CDTF">2021-04-12T22:54:59Z</dcterms:created>
  <dcterms:modified xsi:type="dcterms:W3CDTF">2023-09-12T18:03:09Z</dcterms:modified>
</cp:coreProperties>
</file>