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61" r:id="rId2"/>
    <p:sldId id="262" r:id="rId3"/>
    <p:sldId id="260" r:id="rId4"/>
    <p:sldId id="263" r:id="rId5"/>
    <p:sldId id="258" r:id="rId6"/>
    <p:sldId id="284" r:id="rId7"/>
    <p:sldId id="268" r:id="rId8"/>
    <p:sldId id="269" r:id="rId9"/>
    <p:sldId id="270" r:id="rId10"/>
    <p:sldId id="272" r:id="rId11"/>
    <p:sldId id="273" r:id="rId12"/>
    <p:sldId id="274" r:id="rId13"/>
    <p:sldId id="276" r:id="rId14"/>
    <p:sldId id="275" r:id="rId15"/>
    <p:sldId id="277" r:id="rId16"/>
    <p:sldId id="278" r:id="rId17"/>
    <p:sldId id="319" r:id="rId18"/>
    <p:sldId id="320" r:id="rId19"/>
    <p:sldId id="321" r:id="rId20"/>
    <p:sldId id="336" r:id="rId21"/>
    <p:sldId id="324" r:id="rId22"/>
    <p:sldId id="338" r:id="rId23"/>
    <p:sldId id="340" r:id="rId24"/>
    <p:sldId id="327" r:id="rId25"/>
    <p:sldId id="339" r:id="rId26"/>
    <p:sldId id="328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50" r:id="rId36"/>
    <p:sldId id="352" r:id="rId37"/>
    <p:sldId id="353" r:id="rId38"/>
    <p:sldId id="371" r:id="rId39"/>
    <p:sldId id="370" r:id="rId40"/>
    <p:sldId id="373" r:id="rId41"/>
    <p:sldId id="382" r:id="rId42"/>
    <p:sldId id="383" r:id="rId43"/>
    <p:sldId id="386" r:id="rId44"/>
    <p:sldId id="399" r:id="rId45"/>
    <p:sldId id="390" r:id="rId46"/>
    <p:sldId id="392" r:id="rId47"/>
    <p:sldId id="387" r:id="rId48"/>
    <p:sldId id="394" r:id="rId49"/>
    <p:sldId id="395" r:id="rId50"/>
    <p:sldId id="396" r:id="rId51"/>
    <p:sldId id="402" r:id="rId52"/>
    <p:sldId id="397" r:id="rId53"/>
    <p:sldId id="385" r:id="rId54"/>
    <p:sldId id="398" r:id="rId55"/>
    <p:sldId id="401" r:id="rId56"/>
    <p:sldId id="384" r:id="rId57"/>
    <p:sldId id="403" r:id="rId58"/>
    <p:sldId id="404" r:id="rId59"/>
    <p:sldId id="400" r:id="rId60"/>
    <p:sldId id="421" r:id="rId61"/>
    <p:sldId id="422" r:id="rId6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AD9BF1BA-6B07-43CF-9FC7-7C6C69A70E21}" type="datetimeFigureOut">
              <a:rPr lang="pt-BR"/>
              <a:pPr>
                <a:defRPr/>
              </a:pPr>
              <a:t>28/03/2019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90C4693-BD22-4CAC-AA85-9C8C8EC40F1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60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586F82B-471F-4742-AB1E-D991A6EFD858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516A8C2-8F47-4705-8764-E61C3A4C34C0}" type="slidenum">
              <a:rPr lang="pt-BR" altLang="en-US"/>
              <a:pPr/>
              <a:t>16</a:t>
            </a:fld>
            <a:endParaRPr lang="pt-BR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74A06D2-2060-4AFD-9CB3-30DBB581CFC7}" type="slidenum">
              <a:rPr lang="pt-BR" altLang="en-US"/>
              <a:pPr/>
              <a:t>29</a:t>
            </a:fld>
            <a:endParaRPr lang="pt-BR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/>
          </a:p>
        </p:txBody>
      </p:sp>
      <p:sp>
        <p:nvSpPr>
          <p:cNvPr id="890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7DA4EFE-410B-4A5C-B5CF-D5A926BCDC8B}" type="slidenum">
              <a:rPr lang="es-AR" altLang="en-US"/>
              <a:pPr/>
              <a:t>33</a:t>
            </a:fld>
            <a:endParaRPr lang="es-A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/>
          </a:p>
        </p:txBody>
      </p:sp>
      <p:sp>
        <p:nvSpPr>
          <p:cNvPr id="901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2D16723-79CD-4D53-BB4F-DCA0F581093A}" type="slidenum">
              <a:rPr lang="es-AR" altLang="en-US"/>
              <a:pPr/>
              <a:t>35</a:t>
            </a:fld>
            <a:endParaRPr lang="es-A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/>
          </a:p>
        </p:txBody>
      </p:sp>
      <p:sp>
        <p:nvSpPr>
          <p:cNvPr id="911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B8B266A-7B37-4A93-974D-8F794D175137}" type="slidenum">
              <a:rPr lang="es-AR" altLang="en-US"/>
              <a:pPr/>
              <a:t>37</a:t>
            </a:fld>
            <a:endParaRPr lang="es-A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/>
          </a:p>
        </p:txBody>
      </p:sp>
      <p:sp>
        <p:nvSpPr>
          <p:cNvPr id="921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60C0332-03D4-4D60-8B6E-094B03D0D6B5}" type="slidenum">
              <a:rPr lang="es-AR" altLang="en-US"/>
              <a:pPr/>
              <a:t>53</a:t>
            </a:fld>
            <a:endParaRPr lang="es-A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92537DF-FB25-4820-B899-1C2142033288}" type="slidenum">
              <a:rPr lang="pt-BR" altLang="pt-BR">
                <a:latin typeface="Times New Roman" panose="02020603050405020304" pitchFamily="18" charset="0"/>
              </a:rPr>
              <a:pPr/>
              <a:t>58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5175" cy="3430588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37143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60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586F82B-471F-4742-AB1E-D991A6EFD858}" type="slidenum">
              <a:rPr lang="pt-BR" altLang="pt-BR"/>
              <a:pPr/>
              <a:t>60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00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reto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5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CC818-CA7A-4C0F-A2A6-C8D449FF7F00}" type="datetimeFigureOut">
              <a:rPr lang="pt-BR"/>
              <a:pPr>
                <a:defRPr/>
              </a:pPr>
              <a:t>28/03/2019</a:t>
            </a:fld>
            <a:endParaRPr lang="pt-BR"/>
          </a:p>
        </p:txBody>
      </p:sp>
      <p:sp>
        <p:nvSpPr>
          <p:cNvPr id="6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78A689EC-AABD-455D-88E3-AC7CE320D17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87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B549E-202F-4D11-8589-0E4A11DB17EE}" type="datetimeFigureOut">
              <a:rPr lang="pt-BR"/>
              <a:pPr>
                <a:defRPr/>
              </a:pPr>
              <a:t>28/03/2019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F89DD-81CB-4889-8CF3-9D96D289CE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017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9911-84D5-40E9-B4CE-93A68F029A4D}" type="datetimeFigureOut">
              <a:rPr lang="pt-BR"/>
              <a:pPr>
                <a:defRPr/>
              </a:pPr>
              <a:t>28/03/2019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0B661-9C99-4D7D-9A6D-686BF242B3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949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2BBAA-0DB4-442C-8AC6-B8ADAB9022C3}" type="datetimeFigureOut">
              <a:rPr lang="pt-BR"/>
              <a:pPr>
                <a:defRPr/>
              </a:pPr>
              <a:t>28/03/2019</a:t>
            </a:fld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06C4E0CB-2C2B-4ED8-9BCE-B820A26BD1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221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reto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0A57F-6DE7-4F28-9F28-52D405B0D5E4}" type="datetimeFigureOut">
              <a:rPr lang="pt-BR"/>
              <a:pPr>
                <a:defRPr/>
              </a:pPr>
              <a:t>28/03/2019</a:t>
            </a:fld>
            <a:endParaRPr lang="pt-BR"/>
          </a:p>
        </p:txBody>
      </p:sp>
      <p:sp>
        <p:nvSpPr>
          <p:cNvPr id="7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0791D-9465-43C2-A0E1-814ADD34E6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579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6DB9-0924-4967-9227-67CDC2EE337B}" type="datetimeFigureOut">
              <a:rPr lang="pt-BR"/>
              <a:pPr>
                <a:defRPr/>
              </a:pPr>
              <a:t>28/03/2019</a:t>
            </a:fld>
            <a:endParaRPr lang="pt-BR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FA9FA-6205-4E08-97C1-C2CB61AB33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082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8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F360F-279D-430E-AF4F-A37E68D32E63}" type="datetimeFigureOut">
              <a:rPr lang="pt-BR"/>
              <a:pPr>
                <a:defRPr/>
              </a:pPr>
              <a:t>28/03/2019</a:t>
            </a:fld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DB2D32AF-BA4D-4133-909B-BDF2EE57E3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399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71223-DA22-4D51-A6DC-3F82354B7C97}" type="datetimeFigureOut">
              <a:rPr lang="pt-BR"/>
              <a:pPr>
                <a:defRPr/>
              </a:pPr>
              <a:t>28/03/2019</a:t>
            </a:fld>
            <a:endParaRPr lang="pt-BR"/>
          </a:p>
        </p:txBody>
      </p:sp>
      <p:sp>
        <p:nvSpPr>
          <p:cNvPr id="4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6F1FA-23FF-486E-9D9E-C7F517531EB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667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69D3D-9436-43BD-900D-167A3DEDDD32}" type="datetimeFigureOut">
              <a:rPr lang="pt-BR"/>
              <a:pPr>
                <a:defRPr/>
              </a:pPr>
              <a:t>28/03/2019</a:t>
            </a:fld>
            <a:endParaRPr lang="pt-BR"/>
          </a:p>
        </p:txBody>
      </p:sp>
      <p:sp>
        <p:nvSpPr>
          <p:cNvPr id="3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F8022-DE2A-42EA-AF63-4E3725A7B75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14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ADDBE-0883-4637-B75E-34D34467A418}" type="datetimeFigureOut">
              <a:rPr lang="pt-BR"/>
              <a:pPr>
                <a:defRPr/>
              </a:pPr>
              <a:t>28/03/2019</a:t>
            </a:fld>
            <a:endParaRPr lang="pt-BR"/>
          </a:p>
        </p:txBody>
      </p:sp>
      <p:sp>
        <p:nvSpPr>
          <p:cNvPr id="7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6B9D2-B98B-4B7E-9875-B9780D0828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532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9850-43AC-4FE0-900C-C025C5C7930E}" type="datetimeFigureOut">
              <a:rPr lang="pt-BR"/>
              <a:pPr>
                <a:defRPr/>
              </a:pPr>
              <a:t>28/03/2019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9A746-72F7-430F-8D1B-1C9B0B93A4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270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029" name="Espaço Reservado para Texto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C3DD7F16-F707-4697-B9D2-3E0D36358767}" type="datetimeFigureOut">
              <a:rPr lang="pt-BR"/>
              <a:pPr>
                <a:defRPr/>
              </a:pPr>
              <a:t>28/03/2019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25D0A071-8265-4AA6-80CA-8786322C8EDC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gNZVgUhB0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 txBox="1">
            <a:spLocks/>
          </p:cNvSpPr>
          <p:nvPr/>
        </p:nvSpPr>
        <p:spPr bwMode="auto">
          <a:xfrm>
            <a:off x="760413" y="19589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AR" altLang="en-US" sz="4400">
                <a:solidFill>
                  <a:schemeClr val="tx1"/>
                </a:solidFill>
                <a:latin typeface="Calibri" panose="020F0502020204030204" pitchFamily="34" charset="0"/>
              </a:rPr>
              <a:t>Resposta Imune na Defesa</a:t>
            </a:r>
          </a:p>
        </p:txBody>
      </p:sp>
      <p:sp>
        <p:nvSpPr>
          <p:cNvPr id="13315" name="Subtítulo 2"/>
          <p:cNvSpPr txBox="1">
            <a:spLocks/>
          </p:cNvSpPr>
          <p:nvPr/>
        </p:nvSpPr>
        <p:spPr bwMode="auto">
          <a:xfrm>
            <a:off x="1411288" y="3284538"/>
            <a:ext cx="6400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buClrTx/>
              <a:buSzTx/>
              <a:buFont typeface="Arial" panose="020B0604020202020204" pitchFamily="34" charset="0"/>
              <a:buNone/>
            </a:pPr>
            <a:r>
              <a:rPr lang="es-AR" altLang="pt-BR" b="1">
                <a:solidFill>
                  <a:srgbClr val="0070C0"/>
                </a:solidFill>
                <a:latin typeface="Calibri" panose="020F0502020204030204" pitchFamily="34" charset="0"/>
              </a:rPr>
              <a:t>Hiro Goto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71600" y="4365625"/>
            <a:ext cx="6729413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70000"/>
              </a:spcBef>
              <a:defRPr/>
            </a:pPr>
            <a:r>
              <a:rPr lang="pt-BR" sz="2400" b="1" kern="0" dirty="0">
                <a:solidFill>
                  <a:schemeClr val="tx1"/>
                </a:solidFill>
              </a:rPr>
              <a:t>Laboratório de </a:t>
            </a:r>
            <a:r>
              <a:rPr lang="pt-BR" sz="2400" b="1" kern="0" dirty="0" err="1">
                <a:solidFill>
                  <a:schemeClr val="tx1"/>
                </a:solidFill>
              </a:rPr>
              <a:t>Soroepidemiologia</a:t>
            </a:r>
            <a:r>
              <a:rPr lang="pt-BR" sz="2400" b="1" kern="0" dirty="0">
                <a:solidFill>
                  <a:schemeClr val="tx1"/>
                </a:solidFill>
              </a:rPr>
              <a:t> e </a:t>
            </a:r>
            <a:r>
              <a:rPr lang="pt-BR" sz="2400" b="1" kern="0" dirty="0" err="1">
                <a:solidFill>
                  <a:schemeClr val="tx1"/>
                </a:solidFill>
              </a:rPr>
              <a:t>Imunobiologia</a:t>
            </a:r>
            <a:r>
              <a:rPr lang="pt-BR" sz="2400" b="1" kern="0" dirty="0">
                <a:solidFill>
                  <a:schemeClr val="tx1"/>
                </a:solidFill>
              </a:rPr>
              <a:t> do Instituto de Medicina Tropical de São Paulo</a:t>
            </a:r>
          </a:p>
          <a:p>
            <a:pPr>
              <a:defRPr/>
            </a:pPr>
            <a:r>
              <a:rPr lang="pt-BR" sz="2400" b="1" kern="0" dirty="0">
                <a:solidFill>
                  <a:schemeClr val="tx1"/>
                </a:solidFill>
              </a:rPr>
              <a:t>Departamento de Medicina Preventiva da FMUSP</a:t>
            </a:r>
          </a:p>
        </p:txBody>
      </p:sp>
      <p:pic>
        <p:nvPicPr>
          <p:cNvPr id="13317" name="Picture 39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93675"/>
            <a:ext cx="142875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209550"/>
            <a:ext cx="7985125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44675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C00000"/>
                </a:solidFill>
              </a:rPr>
              <a:t>Imunidade inata</a:t>
            </a:r>
          </a:p>
        </p:txBody>
      </p:sp>
      <p:sp>
        <p:nvSpPr>
          <p:cNvPr id="23555" name="Subtítulo 3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/>
          <a:lstStyle/>
          <a:p>
            <a:pPr eaLnBrk="1" hangingPunct="1"/>
            <a:r>
              <a:rPr lang="pt-BR" altLang="pt-BR" b="1">
                <a:solidFill>
                  <a:srgbClr val="002060"/>
                </a:solidFill>
              </a:rPr>
              <a:t>Primeira linha de defesa contra organismos patogênicos</a:t>
            </a:r>
            <a:endParaRPr lang="pt-BR" altLang="pt-BR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2"/>
          <p:cNvSpPr txBox="1">
            <a:spLocks noChangeArrowheads="1"/>
          </p:cNvSpPr>
          <p:nvPr/>
        </p:nvSpPr>
        <p:spPr bwMode="auto">
          <a:xfrm>
            <a:off x="6934200" y="2451100"/>
            <a:ext cx="22098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chemeClr val="tx1"/>
                </a:solidFill>
                <a:latin typeface="Arial" panose="020B0604020202020204" pitchFamily="34" charset="0"/>
              </a:rPr>
              <a:t>Área da pele</a:t>
            </a:r>
            <a:r>
              <a:rPr lang="pt-BR" altLang="pt-BR" sz="180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600" b="1">
                <a:solidFill>
                  <a:schemeClr val="tx1"/>
                </a:solidFill>
                <a:latin typeface="Arial" panose="020B0604020202020204" pitchFamily="34" charset="0"/>
              </a:rPr>
              <a:t>2 metros quadrados</a:t>
            </a:r>
            <a:endParaRPr lang="en-US" altLang="pt-BR" sz="26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chemeClr val="tx1"/>
                </a:solidFill>
                <a:latin typeface="Arial" panose="020B0604020202020204" pitchFamily="34" charset="0"/>
              </a:rPr>
              <a:t>Massa d</a:t>
            </a:r>
            <a:r>
              <a:rPr lang="en-US" altLang="pt-BR" sz="2000">
                <a:solidFill>
                  <a:schemeClr val="tx1"/>
                </a:solidFill>
                <a:latin typeface="Arial" panose="020B0604020202020204" pitchFamily="34" charset="0"/>
              </a:rPr>
              <a:t>e</a:t>
            </a:r>
            <a:r>
              <a:rPr lang="pt-BR" altLang="pt-BR" sz="2000">
                <a:solidFill>
                  <a:schemeClr val="tx1"/>
                </a:solidFill>
                <a:latin typeface="Arial" panose="020B0604020202020204" pitchFamily="34" charset="0"/>
              </a:rPr>
              <a:t> microrganismos no intestino</a:t>
            </a:r>
            <a:r>
              <a:rPr lang="en-US" altLang="pt-BR" sz="200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  <a:r>
              <a:rPr lang="en-US" altLang="pt-BR" sz="28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600" b="1">
                <a:solidFill>
                  <a:schemeClr val="tx1"/>
                </a:solidFill>
                <a:latin typeface="Arial" panose="020B0604020202020204" pitchFamily="34" charset="0"/>
              </a:rPr>
              <a:t>2 - 3 quilos</a:t>
            </a:r>
            <a:r>
              <a:rPr lang="pt-BR" altLang="pt-BR" sz="28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171575" y="169863"/>
            <a:ext cx="620871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2800" b="1" cap="small" dirty="0">
                <a:solidFill>
                  <a:srgbClr val="C00000"/>
                </a:solidFill>
                <a:cs typeface="Arial" charset="0"/>
              </a:rPr>
              <a:t>Imunidade inata: barreiras naturais</a:t>
            </a:r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2458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34925" y="895350"/>
            <a:ext cx="6956425" cy="59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73113"/>
            <a:ext cx="7848600" cy="611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884238" y="241300"/>
            <a:ext cx="71437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2800" b="1" cap="small" dirty="0">
                <a:solidFill>
                  <a:srgbClr val="C00000"/>
                </a:solidFill>
                <a:cs typeface="Arial" charset="0"/>
              </a:rPr>
              <a:t>Imunidade inata: interações moleculares</a:t>
            </a:r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5604" name="CaixaDeTexto 1"/>
          <p:cNvSpPr txBox="1">
            <a:spLocks noChangeArrowheads="1"/>
          </p:cNvSpPr>
          <p:nvPr/>
        </p:nvSpPr>
        <p:spPr bwMode="auto">
          <a:xfrm>
            <a:off x="6659563" y="3933825"/>
            <a:ext cx="25463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rgbClr val="002060"/>
                </a:solidFill>
                <a:latin typeface="Arial" panose="020B0604020202020204" pitchFamily="34" charset="0"/>
              </a:rPr>
              <a:t>Bactérias extracelulares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rgbClr val="002060"/>
                </a:solidFill>
                <a:latin typeface="Arial" panose="020B0604020202020204" pitchFamily="34" charset="0"/>
              </a:rPr>
              <a:t>Interação com NLR</a:t>
            </a:r>
          </a:p>
        </p:txBody>
      </p:sp>
      <p:sp>
        <p:nvSpPr>
          <p:cNvPr id="25605" name="CaixaDeTexto 2"/>
          <p:cNvSpPr txBox="1">
            <a:spLocks noChangeArrowheads="1"/>
          </p:cNvSpPr>
          <p:nvPr/>
        </p:nvSpPr>
        <p:spPr bwMode="auto">
          <a:xfrm>
            <a:off x="4848225" y="3716338"/>
            <a:ext cx="876300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solidFill>
                  <a:schemeClr val="tx1"/>
                </a:solidFill>
                <a:latin typeface="Arial" panose="020B0604020202020204" pitchFamily="34" charset="0"/>
              </a:rPr>
              <a:t>vesículas</a:t>
            </a:r>
          </a:p>
        </p:txBody>
      </p:sp>
      <p:sp>
        <p:nvSpPr>
          <p:cNvPr id="25606" name="CaixaDeTexto 6"/>
          <p:cNvSpPr txBox="1">
            <a:spLocks noChangeArrowheads="1"/>
          </p:cNvSpPr>
          <p:nvPr/>
        </p:nvSpPr>
        <p:spPr bwMode="auto">
          <a:xfrm>
            <a:off x="6297613" y="3727450"/>
            <a:ext cx="722312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solidFill>
                  <a:schemeClr val="tx1"/>
                </a:solidFill>
                <a:latin typeface="Arial" panose="020B0604020202020204" pitchFamily="34" charset="0"/>
              </a:rPr>
              <a:t>toxinas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92175"/>
            <a:ext cx="7921625" cy="584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1813" y="188913"/>
            <a:ext cx="38242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600" b="1" cap="small" dirty="0">
                <a:solidFill>
                  <a:srgbClr val="0070C0"/>
                </a:solidFill>
                <a:cs typeface="Arial" charset="0"/>
              </a:rPr>
              <a:t>No tecido infectado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1431925"/>
            <a:ext cx="3146425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CaixaDeTexto 2"/>
          <p:cNvSpPr txBox="1">
            <a:spLocks noChangeArrowheads="1"/>
          </p:cNvSpPr>
          <p:nvPr/>
        </p:nvSpPr>
        <p:spPr bwMode="auto">
          <a:xfrm>
            <a:off x="1042988" y="162877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438400" y="522972"/>
            <a:ext cx="4515019" cy="646331"/>
          </a:xfrm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C00000"/>
                </a:solidFill>
              </a:rPr>
              <a:t>Resposta inata: efeitos</a:t>
            </a:r>
            <a:endParaRPr lang="pt-BR" dirty="0"/>
          </a:p>
        </p:txBody>
      </p:sp>
      <p:sp>
        <p:nvSpPr>
          <p:cNvPr id="16388" name="Espaço Reservado para Conteúdo 6"/>
          <p:cNvSpPr>
            <a:spLocks noGrp="1"/>
          </p:cNvSpPr>
          <p:nvPr>
            <p:ph idx="1"/>
          </p:nvPr>
        </p:nvSpPr>
        <p:spPr>
          <a:xfrm>
            <a:off x="519113" y="1484313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pt-BR" altLang="pt-BR" sz="2800" dirty="0"/>
              <a:t>Inicia o </a:t>
            </a:r>
            <a:r>
              <a:rPr lang="pt-BR" altLang="pt-BR" sz="2800" i="1" dirty="0" err="1"/>
              <a:t>burst</a:t>
            </a:r>
            <a:r>
              <a:rPr lang="pt-BR" altLang="pt-BR" sz="2800" i="1" dirty="0"/>
              <a:t> </a:t>
            </a:r>
            <a:r>
              <a:rPr lang="pt-BR" altLang="pt-BR" sz="2800" i="1" dirty="0" err="1"/>
              <a:t>oxidativo</a:t>
            </a:r>
            <a:endParaRPr lang="pt-BR" altLang="pt-BR" sz="28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pt-BR" altLang="pt-BR" sz="28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pt-BR" altLang="pt-BR" sz="2800" dirty="0"/>
              <a:t>Produção de </a:t>
            </a:r>
            <a:r>
              <a:rPr lang="pt-BR" altLang="pt-BR" sz="2800" dirty="0" err="1"/>
              <a:t>pepetídeos</a:t>
            </a:r>
            <a:r>
              <a:rPr lang="pt-BR" altLang="pt-BR" sz="2800" dirty="0"/>
              <a:t> antimicrobianos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pt-BR" altLang="pt-BR" sz="2800" dirty="0"/>
              <a:t>Produção de </a:t>
            </a:r>
            <a:r>
              <a:rPr lang="pt-BR" altLang="pt-BR" sz="2800" dirty="0" err="1"/>
              <a:t>citocinas</a:t>
            </a:r>
            <a:r>
              <a:rPr lang="pt-BR" altLang="pt-BR" sz="2800" dirty="0"/>
              <a:t> pró-inflamatórias que alertam outras células para a infecção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pt-BR" altLang="pt-BR" sz="2800" dirty="0"/>
              <a:t>Recrutamento de outras células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pt-BR" altLang="pt-BR" sz="2800" dirty="0"/>
              <a:t>Induz resposta sistêmica como febre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pt-BR" altLang="pt-BR" sz="2800" dirty="0"/>
              <a:t>Ativação do sistema complemento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pt-BR" altLang="pt-BR" sz="2800" dirty="0"/>
              <a:t>Resposta inata e a presença do antígeno leva à indução da resposta imune adaptativa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title"/>
          </p:nvPr>
        </p:nvSpPr>
        <p:spPr>
          <a:xfrm>
            <a:off x="831850" y="476250"/>
            <a:ext cx="7772400" cy="7921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cap="small" dirty="0">
                <a:solidFill>
                  <a:srgbClr val="00B050"/>
                </a:solidFill>
              </a:rPr>
              <a:t>Imunidade adaptativa na ação antimicrobiana</a:t>
            </a:r>
            <a:endParaRPr lang="en-US" altLang="en-US" sz="2800" dirty="0">
              <a:solidFill>
                <a:srgbClr val="00B050"/>
              </a:solidFill>
            </a:endParaRPr>
          </a:p>
        </p:txBody>
      </p:sp>
      <p:sp>
        <p:nvSpPr>
          <p:cNvPr id="28675" name="CaixaDeTexto 3"/>
          <p:cNvSpPr txBox="1">
            <a:spLocks noChangeArrowheads="1"/>
          </p:cNvSpPr>
          <p:nvPr/>
        </p:nvSpPr>
        <p:spPr bwMode="auto">
          <a:xfrm>
            <a:off x="1946275" y="5919788"/>
            <a:ext cx="3489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Arial" panose="020B0604020202020204" pitchFamily="34" charset="0"/>
              </a:rPr>
              <a:t>A regra não é absoluta</a:t>
            </a:r>
          </a:p>
        </p:txBody>
      </p:sp>
      <p:pic>
        <p:nvPicPr>
          <p:cNvPr id="28676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470025"/>
            <a:ext cx="7285038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1835696" y="1997968"/>
            <a:ext cx="5616624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cap="small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Cancer</a:t>
            </a:r>
            <a:r>
              <a:rPr lang="pt-BR" b="1" cap="small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peculiaridades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D:\K24 Cancer\F24_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01" b="52000"/>
          <a:stretch>
            <a:fillRect/>
          </a:stretch>
        </p:blipFill>
        <p:spPr bwMode="auto">
          <a:xfrm>
            <a:off x="971550" y="549275"/>
            <a:ext cx="3681413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D:\K24 Cancer\F24_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t="48000" r="53200"/>
          <a:stretch>
            <a:fillRect/>
          </a:stretch>
        </p:blipFill>
        <p:spPr bwMode="auto">
          <a:xfrm>
            <a:off x="5003800" y="620713"/>
            <a:ext cx="33845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 descr="D:\K24 Cancer\F24_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9" b="53999"/>
          <a:stretch>
            <a:fillRect/>
          </a:stretch>
        </p:blipFill>
        <p:spPr bwMode="auto">
          <a:xfrm>
            <a:off x="971550" y="3581400"/>
            <a:ext cx="3455988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3" descr="D:\K24 Cancer\F24_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0" t="46001"/>
          <a:stretch>
            <a:fillRect/>
          </a:stretch>
        </p:blipFill>
        <p:spPr bwMode="auto">
          <a:xfrm>
            <a:off x="5022850" y="3470275"/>
            <a:ext cx="369252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763713" y="49213"/>
            <a:ext cx="63373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AR" altLang="en-US" sz="3600" b="1" cap="small" dirty="0" err="1">
                <a:solidFill>
                  <a:srgbClr val="0070C0"/>
                </a:solidFill>
              </a:rPr>
              <a:t>Progressão</a:t>
            </a:r>
            <a:r>
              <a:rPr lang="es-AR" altLang="en-US" sz="3600" b="1" cap="small" dirty="0">
                <a:solidFill>
                  <a:srgbClr val="0070C0"/>
                </a:solidFill>
              </a:rPr>
              <a:t> da célula tumoral</a:t>
            </a:r>
            <a:endParaRPr lang="pt-BR" altLang="pt-BR" sz="3600" b="1" cap="small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7993063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71550" y="193675"/>
            <a:ext cx="6337300" cy="642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AR" altLang="en-US" sz="3600" b="1" cap="small" dirty="0" err="1">
                <a:solidFill>
                  <a:srgbClr val="0070C0"/>
                </a:solidFill>
              </a:rPr>
              <a:t>Progressão</a:t>
            </a:r>
            <a:r>
              <a:rPr lang="es-AR" altLang="en-US" sz="3600" b="1" cap="small" dirty="0">
                <a:solidFill>
                  <a:srgbClr val="0070C0"/>
                </a:solidFill>
              </a:rPr>
              <a:t> do </a:t>
            </a:r>
            <a:r>
              <a:rPr lang="es-AR" altLang="en-US" sz="3600" b="1" cap="small" dirty="0" err="1">
                <a:solidFill>
                  <a:srgbClr val="0070C0"/>
                </a:solidFill>
              </a:rPr>
              <a:t>Cancer</a:t>
            </a:r>
            <a:endParaRPr lang="pt-BR" altLang="pt-BR" sz="3600" b="1" cap="small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AR" altLang="en-US" cap="small" dirty="0" err="1"/>
              <a:t>Resposta</a:t>
            </a:r>
            <a:r>
              <a:rPr lang="es-AR" altLang="en-US" cap="small" dirty="0"/>
              <a:t> </a:t>
            </a:r>
            <a:r>
              <a:rPr lang="es-AR" altLang="en-US" cap="small" dirty="0" err="1"/>
              <a:t>Imune</a:t>
            </a:r>
            <a:r>
              <a:rPr lang="es-AR" altLang="en-US" cap="small" dirty="0"/>
              <a:t> na Defesa</a:t>
            </a:r>
            <a:endParaRPr lang="pt-BR" altLang="pt-BR" cap="smal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088" y="2176463"/>
            <a:ext cx="7859712" cy="2620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Controle e resposta imune nas infecções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Controle e resposta imune a tumores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Semelhanças e diferenças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8"/>
          <p:cNvSpPr txBox="1">
            <a:spLocks noChangeArrowheads="1"/>
          </p:cNvSpPr>
          <p:nvPr/>
        </p:nvSpPr>
        <p:spPr bwMode="auto">
          <a:xfrm>
            <a:off x="7956550" y="4186238"/>
            <a:ext cx="1295400" cy="768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200" b="1"/>
              <a:t>Célula tumoral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84212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547813" y="269875"/>
            <a:ext cx="63373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AR" altLang="en-US" sz="3200" b="1" cap="small" dirty="0" err="1">
                <a:solidFill>
                  <a:srgbClr val="0070C0"/>
                </a:solidFill>
              </a:rPr>
              <a:t>Regulação</a:t>
            </a:r>
            <a:r>
              <a:rPr lang="es-AR" altLang="en-US" sz="3200" b="1" cap="small" dirty="0">
                <a:solidFill>
                  <a:srgbClr val="0070C0"/>
                </a:solidFill>
              </a:rPr>
              <a:t> do </a:t>
            </a:r>
            <a:r>
              <a:rPr lang="es-AR" altLang="en-US" sz="3200" b="1" cap="small" dirty="0" err="1">
                <a:solidFill>
                  <a:srgbClr val="0070C0"/>
                </a:solidFill>
              </a:rPr>
              <a:t>crescimento</a:t>
            </a:r>
            <a:r>
              <a:rPr lang="es-AR" altLang="en-US" sz="3200" b="1" cap="small" dirty="0">
                <a:solidFill>
                  <a:srgbClr val="0070C0"/>
                </a:solidFill>
              </a:rPr>
              <a:t> celular</a:t>
            </a:r>
            <a:endParaRPr lang="pt-BR" altLang="pt-BR" sz="3200" b="1" cap="small" dirty="0">
              <a:solidFill>
                <a:srgbClr val="0070C0"/>
              </a:solidFill>
            </a:endParaRPr>
          </a:p>
        </p:txBody>
      </p:sp>
      <p:sp>
        <p:nvSpPr>
          <p:cNvPr id="32773" name="CaixaDeTexto 1"/>
          <p:cNvSpPr txBox="1">
            <a:spLocks noChangeArrowheads="1"/>
          </p:cNvSpPr>
          <p:nvPr/>
        </p:nvSpPr>
        <p:spPr bwMode="auto">
          <a:xfrm>
            <a:off x="4098925" y="1052513"/>
            <a:ext cx="1295400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200" b="1"/>
              <a:t>Célula normal</a:t>
            </a:r>
          </a:p>
        </p:txBody>
      </p:sp>
      <p:sp>
        <p:nvSpPr>
          <p:cNvPr id="32774" name="CaixaDeTexto 7"/>
          <p:cNvSpPr txBox="1">
            <a:spLocks noChangeArrowheads="1"/>
          </p:cNvSpPr>
          <p:nvPr/>
        </p:nvSpPr>
        <p:spPr bwMode="auto">
          <a:xfrm>
            <a:off x="7938" y="4243388"/>
            <a:ext cx="1295400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200" b="1"/>
              <a:t>Célula tumoral</a:t>
            </a:r>
          </a:p>
        </p:txBody>
      </p:sp>
      <p:cxnSp>
        <p:nvCxnSpPr>
          <p:cNvPr id="5" name="Conector angulado 4"/>
          <p:cNvCxnSpPr/>
          <p:nvPr/>
        </p:nvCxnSpPr>
        <p:spPr>
          <a:xfrm flipV="1">
            <a:off x="611188" y="3644900"/>
            <a:ext cx="720725" cy="541338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do 12"/>
          <p:cNvCxnSpPr/>
          <p:nvPr/>
        </p:nvCxnSpPr>
        <p:spPr>
          <a:xfrm flipH="1" flipV="1">
            <a:off x="8027988" y="3716338"/>
            <a:ext cx="720725" cy="433387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7" name="CaixaDeTexto 9"/>
          <p:cNvSpPr txBox="1">
            <a:spLocks noChangeArrowheads="1"/>
          </p:cNvSpPr>
          <p:nvPr/>
        </p:nvSpPr>
        <p:spPr bwMode="auto">
          <a:xfrm>
            <a:off x="2224088" y="1036638"/>
            <a:ext cx="17272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000" b="1">
                <a:solidFill>
                  <a:srgbClr val="00B050"/>
                </a:solidFill>
              </a:rPr>
              <a:t>Via estimulatória</a:t>
            </a:r>
          </a:p>
        </p:txBody>
      </p:sp>
      <p:sp>
        <p:nvSpPr>
          <p:cNvPr id="32778" name="CaixaDeTexto 15"/>
          <p:cNvSpPr txBox="1">
            <a:spLocks noChangeArrowheads="1"/>
          </p:cNvSpPr>
          <p:nvPr/>
        </p:nvSpPr>
        <p:spPr bwMode="auto">
          <a:xfrm>
            <a:off x="5330825" y="1022350"/>
            <a:ext cx="13684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000" b="1">
                <a:solidFill>
                  <a:srgbClr val="C00000"/>
                </a:solidFill>
              </a:rPr>
              <a:t>Via inbibitória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96963" y="1554163"/>
            <a:ext cx="7435850" cy="4525962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v"/>
              <a:defRPr/>
            </a:pPr>
            <a:r>
              <a:rPr lang="pt-BR" sz="2600" b="1" dirty="0">
                <a:latin typeface="Calibri" panose="020F0502020204030204" pitchFamily="34" charset="0"/>
                <a:cs typeface="Calibri" panose="020F0502020204030204" pitchFamily="34" charset="0"/>
              </a:rPr>
              <a:t>Genes que induzem proliferação celular</a:t>
            </a:r>
          </a:p>
          <a:p>
            <a:pPr marL="623888" indent="-360363">
              <a:buClrTx/>
              <a:buFont typeface="Wingdings" panose="05000000000000000000" pitchFamily="2" charset="2"/>
              <a:buChar char="Ø"/>
              <a:defRPr/>
            </a:pP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Fatores de crescimento</a:t>
            </a:r>
          </a:p>
          <a:p>
            <a:pPr marL="623888" indent="-360363">
              <a:buClrTx/>
              <a:buFont typeface="Wingdings" panose="05000000000000000000" pitchFamily="2" charset="2"/>
              <a:buChar char="Ø"/>
              <a:defRPr/>
            </a:pP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Receptores de fatores de crescimento</a:t>
            </a:r>
          </a:p>
          <a:p>
            <a:pPr marL="623888" indent="-360363">
              <a:buClrTx/>
              <a:buFont typeface="Wingdings" panose="05000000000000000000" pitchFamily="2" charset="2"/>
              <a:buChar char="Ø"/>
              <a:defRPr/>
            </a:pP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Tradução de sinais</a:t>
            </a:r>
          </a:p>
          <a:p>
            <a:pPr marL="623888" indent="-360363">
              <a:buClrTx/>
              <a:buFont typeface="Wingdings" panose="05000000000000000000" pitchFamily="2" charset="2"/>
              <a:buChar char="Ø"/>
              <a:defRPr/>
            </a:pP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Fatores de transcrição</a:t>
            </a:r>
          </a:p>
          <a:p>
            <a:pPr>
              <a:buClrTx/>
              <a:buFont typeface="Wingdings" panose="05000000000000000000" pitchFamily="2" charset="2"/>
              <a:buChar char="v"/>
              <a:defRPr/>
            </a:pPr>
            <a:r>
              <a:rPr lang="pt-BR" sz="2600" b="1" dirty="0">
                <a:latin typeface="Calibri" panose="020F0502020204030204" pitchFamily="34" charset="0"/>
                <a:cs typeface="Calibri" panose="020F0502020204030204" pitchFamily="34" charset="0"/>
              </a:rPr>
              <a:t>Genes supressores de tumores</a:t>
            </a:r>
          </a:p>
          <a:p>
            <a:pPr marL="620713">
              <a:buClrTx/>
              <a:buFont typeface="Wingdings" panose="05000000000000000000" pitchFamily="2" charset="2"/>
              <a:buChar char="Ø"/>
              <a:defRPr/>
            </a:pP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Rb – supressor de </a:t>
            </a:r>
            <a:r>
              <a:rPr lang="pt-B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retinoblastoma</a:t>
            </a:r>
            <a:endParaRPr lang="pt-B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0713">
              <a:buClrTx/>
              <a:buFont typeface="Wingdings" panose="05000000000000000000" pitchFamily="2" charset="2"/>
              <a:buChar char="Ø"/>
              <a:defRPr/>
            </a:pP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P53 codifica uma </a:t>
            </a:r>
            <a:r>
              <a:rPr lang="pt-B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fosfoproteina</a:t>
            </a: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 nuclear</a:t>
            </a:r>
          </a:p>
          <a:p>
            <a:pPr>
              <a:buClrTx/>
              <a:buFont typeface="Wingdings" panose="05000000000000000000" pitchFamily="2" charset="2"/>
              <a:buChar char="v"/>
              <a:defRPr/>
            </a:pPr>
            <a:r>
              <a:rPr lang="pt-BR" sz="2600" b="1" dirty="0">
                <a:latin typeface="Calibri" panose="020F0502020204030204" pitchFamily="34" charset="0"/>
                <a:cs typeface="Calibri" panose="020F0502020204030204" pitchFamily="34" charset="0"/>
              </a:rPr>
              <a:t>Genes que regulam a morte celular programada</a:t>
            </a:r>
          </a:p>
          <a:p>
            <a:pPr marL="620713">
              <a:buClrTx/>
              <a:buFont typeface="Wingdings" panose="05000000000000000000" pitchFamily="2" charset="2"/>
              <a:buChar char="Ø"/>
              <a:defRPr/>
            </a:pP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bcl-2 (gene </a:t>
            </a:r>
            <a:r>
              <a:rPr lang="pt-B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anti-apoptose</a:t>
            </a: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AR" altLang="en-US" sz="3200" b="1" cap="small" dirty="0" err="1">
                <a:solidFill>
                  <a:srgbClr val="0070C0"/>
                </a:solidFill>
              </a:rPr>
              <a:t>Categorias</a:t>
            </a:r>
            <a:r>
              <a:rPr lang="es-AR" altLang="en-US" sz="3200" b="1" cap="small" dirty="0">
                <a:solidFill>
                  <a:srgbClr val="0070C0"/>
                </a:solidFill>
              </a:rPr>
              <a:t> de Genes </a:t>
            </a:r>
            <a:r>
              <a:rPr lang="es-AR" altLang="en-US" sz="3200" b="1" cap="small" dirty="0" err="1">
                <a:solidFill>
                  <a:srgbClr val="0070C0"/>
                </a:solidFill>
              </a:rPr>
              <a:t>associados</a:t>
            </a:r>
            <a:r>
              <a:rPr lang="es-AR" altLang="en-US" sz="3200" b="1" cap="small" dirty="0">
                <a:solidFill>
                  <a:srgbClr val="0070C0"/>
                </a:solidFill>
              </a:rPr>
              <a:t> a </a:t>
            </a:r>
            <a:r>
              <a:rPr lang="es-AR" altLang="en-US" sz="3200" b="1" cap="small" dirty="0" err="1">
                <a:solidFill>
                  <a:srgbClr val="0070C0"/>
                </a:solidFill>
              </a:rPr>
              <a:t>Cancer</a:t>
            </a:r>
            <a:endParaRPr lang="pt-BR" altLang="pt-BR" sz="3200" b="1" cap="small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3133725" cy="4724400"/>
          </a:xfrm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Célula normal</a:t>
            </a: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pt-BR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Proto-oncogenes</a:t>
            </a:r>
            <a:endParaRPr lang="pt-BR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Proteínas essenciais p/controle do crescimento celular:</a:t>
            </a:r>
          </a:p>
          <a:p>
            <a:pPr marL="623888" indent="-360363">
              <a:buClrTx/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Fatores de crescimento</a:t>
            </a:r>
          </a:p>
          <a:p>
            <a:pPr marL="623888" indent="-360363">
              <a:buClrTx/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Receptores de fatores de crescimento</a:t>
            </a:r>
          </a:p>
          <a:p>
            <a:pPr marL="623888" indent="-360363">
              <a:buClrTx/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Tradução de sinais</a:t>
            </a:r>
          </a:p>
          <a:p>
            <a:pPr marL="623888" indent="-360363">
              <a:buClrTx/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Fatores de transcrição</a:t>
            </a: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5795963" y="1341438"/>
            <a:ext cx="2952750" cy="5011737"/>
          </a:xfrm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pt-B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Células transformadas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pt-BR"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pt-B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Oncogenes</a:t>
            </a:r>
            <a:r>
              <a:rPr lang="pt-B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virais</a:t>
            </a: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endParaRPr lang="pt-BR"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pt-BR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Oncogenes</a:t>
            </a:r>
            <a:r>
              <a:rPr lang="pt-B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celulares</a:t>
            </a:r>
          </a:p>
          <a:p>
            <a:pPr>
              <a:defRPr/>
            </a:pPr>
            <a:endParaRPr lang="pt-BR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pt-BR"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Proteínas hiperativas – alteração na qualidade</a:t>
            </a:r>
          </a:p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Produção aumentada ou diminuída de proteínas  </a:t>
            </a:r>
          </a:p>
        </p:txBody>
      </p:sp>
      <p:sp>
        <p:nvSpPr>
          <p:cNvPr id="7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AR" altLang="en-US" sz="3200" b="1" cap="small" dirty="0">
                <a:solidFill>
                  <a:srgbClr val="0070C0"/>
                </a:solidFill>
              </a:rPr>
              <a:t>Oncogenes e </a:t>
            </a:r>
            <a:r>
              <a:rPr lang="es-AR" altLang="en-US" sz="3200" b="1" cap="small" dirty="0" err="1">
                <a:solidFill>
                  <a:srgbClr val="0070C0"/>
                </a:solidFill>
              </a:rPr>
              <a:t>indução</a:t>
            </a:r>
            <a:r>
              <a:rPr lang="es-AR" altLang="en-US" sz="3200" b="1" cap="small" dirty="0">
                <a:solidFill>
                  <a:srgbClr val="0070C0"/>
                </a:solidFill>
              </a:rPr>
              <a:t> de </a:t>
            </a:r>
            <a:r>
              <a:rPr lang="es-AR" altLang="en-US" sz="3200" b="1" cap="small" dirty="0" err="1">
                <a:solidFill>
                  <a:srgbClr val="0070C0"/>
                </a:solidFill>
              </a:rPr>
              <a:t>cancer</a:t>
            </a:r>
            <a:endParaRPr lang="pt-BR" altLang="pt-BR" sz="3200" b="1" cap="small" dirty="0">
              <a:solidFill>
                <a:srgbClr val="0070C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1908175" y="2565400"/>
            <a:ext cx="0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2" name="CaixaDeTexto 8"/>
          <p:cNvSpPr txBox="1">
            <a:spLocks noChangeArrowheads="1"/>
          </p:cNvSpPr>
          <p:nvPr/>
        </p:nvSpPr>
        <p:spPr bwMode="auto">
          <a:xfrm>
            <a:off x="179388" y="2708275"/>
            <a:ext cx="1139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b="1">
                <a:solidFill>
                  <a:srgbClr val="0070C0"/>
                </a:solidFill>
              </a:rPr>
              <a:t>expressão</a:t>
            </a:r>
          </a:p>
        </p:txBody>
      </p:sp>
      <p:sp>
        <p:nvSpPr>
          <p:cNvPr id="34823" name="CaixaDeTexto 9"/>
          <p:cNvSpPr txBox="1">
            <a:spLocks noChangeArrowheads="1"/>
          </p:cNvSpPr>
          <p:nvPr/>
        </p:nvSpPr>
        <p:spPr bwMode="auto">
          <a:xfrm>
            <a:off x="3635375" y="2060575"/>
            <a:ext cx="173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b="1">
                <a:solidFill>
                  <a:srgbClr val="C00000"/>
                </a:solidFill>
              </a:rPr>
              <a:t>Transdução viral</a:t>
            </a: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7380288" y="3429000"/>
            <a:ext cx="0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5" name="CaixaDeTexto 12"/>
          <p:cNvSpPr txBox="1">
            <a:spLocks noChangeArrowheads="1"/>
          </p:cNvSpPr>
          <p:nvPr/>
        </p:nvSpPr>
        <p:spPr bwMode="auto">
          <a:xfrm>
            <a:off x="6024563" y="3573463"/>
            <a:ext cx="113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b="1">
                <a:solidFill>
                  <a:srgbClr val="0070C0"/>
                </a:solidFill>
              </a:rPr>
              <a:t>expressão</a:t>
            </a:r>
          </a:p>
        </p:txBody>
      </p:sp>
      <p:sp>
        <p:nvSpPr>
          <p:cNvPr id="34826" name="CaixaDeTexto 13"/>
          <p:cNvSpPr txBox="1">
            <a:spLocks noChangeArrowheads="1"/>
          </p:cNvSpPr>
          <p:nvPr/>
        </p:nvSpPr>
        <p:spPr bwMode="auto">
          <a:xfrm>
            <a:off x="3419475" y="2997200"/>
            <a:ext cx="23399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rgbClr val="C00000"/>
                </a:solidFill>
              </a:rPr>
              <a:t>Agentes mutagênicos, radiação, virus, predisposição genética</a:t>
            </a: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2987675" y="2430463"/>
            <a:ext cx="32400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2987675" y="2582863"/>
            <a:ext cx="3036888" cy="495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s-AR" altLang="en-US" b="1" cap="small" dirty="0">
                <a:solidFill>
                  <a:srgbClr val="0070C0"/>
                </a:solidFill>
              </a:rPr>
              <a:t>Antígenos </a:t>
            </a:r>
            <a:r>
              <a:rPr lang="es-AR" altLang="en-US" b="1" cap="small" dirty="0" err="1">
                <a:solidFill>
                  <a:srgbClr val="0070C0"/>
                </a:solidFill>
              </a:rPr>
              <a:t>tumorais</a:t>
            </a:r>
            <a:r>
              <a:rPr lang="es-AR" altLang="en-US" b="1" cap="small" dirty="0">
                <a:solidFill>
                  <a:srgbClr val="0070C0"/>
                </a:solidFill>
              </a:rPr>
              <a:t> resultantes de genes </a:t>
            </a:r>
            <a:r>
              <a:rPr lang="es-AR" altLang="en-US" b="1" cap="small" dirty="0" err="1">
                <a:solidFill>
                  <a:srgbClr val="0070C0"/>
                </a:solidFill>
              </a:rPr>
              <a:t>tumorais</a:t>
            </a:r>
            <a:endParaRPr lang="pt-BR" dirty="0"/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>
          <a:xfrm>
            <a:off x="684213" y="1639888"/>
            <a:ext cx="8154987" cy="4525962"/>
          </a:xfrm>
        </p:spPr>
        <p:txBody>
          <a:bodyPr/>
          <a:lstStyle/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Ø"/>
            </a:pPr>
            <a:r>
              <a:rPr lang="pt-BR" altLang="pt-BR" sz="2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Antígenos codificados por genes especificamente expressos em tumores.</a:t>
            </a: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Ø"/>
            </a:pPr>
            <a:r>
              <a:rPr lang="pt-BR" altLang="pt-BR" sz="2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Antígenos codificados por formas variantes de genes normais que foram alterados por mutação.</a:t>
            </a: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Ø"/>
            </a:pPr>
            <a:r>
              <a:rPr lang="pt-BR" altLang="pt-BR" sz="2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Antígenos normalmente expressos somente em certos estadios de diferenciação ou somente por certas linhagens derivadas de estadio de diferenciação.</a:t>
            </a: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Ø"/>
            </a:pPr>
            <a:r>
              <a:rPr lang="pt-BR" altLang="pt-BR" sz="2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Antígenos que são superexpressos em alguns tumores específicos.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D:\K24 Cancer\F24_0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557338"/>
            <a:ext cx="809307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 txBox="1">
            <a:spLocks noChangeArrowheads="1"/>
          </p:cNvSpPr>
          <p:nvPr/>
        </p:nvSpPr>
        <p:spPr bwMode="auto">
          <a:xfrm>
            <a:off x="760413" y="503238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4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6868" name="Retângulo 4"/>
          <p:cNvSpPr>
            <a:spLocks noChangeArrowheads="1"/>
          </p:cNvSpPr>
          <p:nvPr/>
        </p:nvSpPr>
        <p:spPr bwMode="auto">
          <a:xfrm>
            <a:off x="1403350" y="550863"/>
            <a:ext cx="6481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>
                <a:solidFill>
                  <a:schemeClr val="tx1"/>
                </a:solidFill>
                <a:latin typeface="Arial" panose="020B0604020202020204" pitchFamily="34" charset="0"/>
              </a:rPr>
              <a:t>Tumor</a:t>
            </a:r>
            <a:r>
              <a:rPr lang="en-US" altLang="pt-BR" sz="2000">
                <a:solidFill>
                  <a:schemeClr val="tx1"/>
                </a:solidFill>
                <a:latin typeface="Arial" panose="020B0604020202020204" pitchFamily="34" charset="0"/>
              </a:rPr>
              <a:t>-specific transplantation antigens (</a:t>
            </a:r>
            <a:r>
              <a:rPr lang="en-US" altLang="pt-BR" sz="2000" b="1">
                <a:solidFill>
                  <a:schemeClr val="tx1"/>
                </a:solidFill>
                <a:latin typeface="Arial" panose="020B0604020202020204" pitchFamily="34" charset="0"/>
              </a:rPr>
              <a:t>TSTA</a:t>
            </a:r>
            <a:r>
              <a:rPr lang="en-US" altLang="pt-BR" sz="200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>
                <a:solidFill>
                  <a:schemeClr val="tx1"/>
                </a:solidFill>
                <a:latin typeface="Arial" panose="020B0604020202020204" pitchFamily="34" charset="0"/>
              </a:rPr>
              <a:t>Tumor-</a:t>
            </a:r>
            <a:r>
              <a:rPr lang="en-US" altLang="pt-BR" sz="2000">
                <a:solidFill>
                  <a:schemeClr val="tx1"/>
                </a:solidFill>
                <a:latin typeface="Arial" panose="020B0604020202020204" pitchFamily="34" charset="0"/>
              </a:rPr>
              <a:t>associated transplantation antigens (</a:t>
            </a:r>
            <a:r>
              <a:rPr lang="en-US" altLang="pt-BR" sz="2000" b="1">
                <a:solidFill>
                  <a:schemeClr val="tx1"/>
                </a:solidFill>
                <a:latin typeface="Arial" panose="020B0604020202020204" pitchFamily="34" charset="0"/>
              </a:rPr>
              <a:t>TATA</a:t>
            </a:r>
            <a:r>
              <a:rPr lang="en-US" altLang="pt-BR" sz="200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pt-BR" altLang="pt-BR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869" name="CaixaDeTexto 1"/>
          <p:cNvSpPr txBox="1">
            <a:spLocks noChangeArrowheads="1"/>
          </p:cNvSpPr>
          <p:nvPr/>
        </p:nvSpPr>
        <p:spPr bwMode="auto">
          <a:xfrm>
            <a:off x="4745038" y="6227763"/>
            <a:ext cx="2595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b="1"/>
              <a:t>Presentes no hospedeiro</a:t>
            </a:r>
          </a:p>
        </p:txBody>
      </p:sp>
      <p:sp>
        <p:nvSpPr>
          <p:cNvPr id="3" name="Chave direita 2"/>
          <p:cNvSpPr/>
          <p:nvPr/>
        </p:nvSpPr>
        <p:spPr>
          <a:xfrm rot="5400000">
            <a:off x="5969000" y="4926013"/>
            <a:ext cx="157163" cy="23764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6871" name="CaixaDeTexto 6"/>
          <p:cNvSpPr txBox="1">
            <a:spLocks noChangeArrowheads="1"/>
          </p:cNvSpPr>
          <p:nvPr/>
        </p:nvSpPr>
        <p:spPr bwMode="auto">
          <a:xfrm>
            <a:off x="539750" y="6083300"/>
            <a:ext cx="2443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b="1"/>
              <a:t>Estranho ao hospedeiro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62880" y="169849"/>
            <a:ext cx="7437512" cy="892552"/>
          </a:xfr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2600" b="1" cap="small" dirty="0">
                <a:solidFill>
                  <a:srgbClr val="0070C0"/>
                </a:solidFill>
              </a:rPr>
              <a:t>Hospedeiro tem mecanismos de controle e defesa frente a tumores? </a:t>
            </a:r>
          </a:p>
        </p:txBody>
      </p:sp>
      <p:pic>
        <p:nvPicPr>
          <p:cNvPr id="37891" name="Picture 2" descr="https://nptel.ac.in/courses/102103038/module5/lec33/images/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313"/>
            <a:ext cx="7488238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1547813" y="4005263"/>
            <a:ext cx="287337" cy="144462"/>
          </a:xfrm>
          <a:prstGeom prst="ellipse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7893" name="CaixaDeTexto 5"/>
          <p:cNvSpPr txBox="1">
            <a:spLocks noChangeArrowheads="1"/>
          </p:cNvSpPr>
          <p:nvPr/>
        </p:nvSpPr>
        <p:spPr bwMode="auto">
          <a:xfrm>
            <a:off x="4211638" y="4425950"/>
            <a:ext cx="152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solidFill>
                  <a:srgbClr val="C00000"/>
                </a:solidFill>
                <a:latin typeface="Calibri" panose="020F0502020204030204" pitchFamily="34" charset="0"/>
              </a:rPr>
              <a:t>Sem tumor prévio</a:t>
            </a:r>
          </a:p>
        </p:txBody>
      </p:sp>
      <p:sp>
        <p:nvSpPr>
          <p:cNvPr id="37894" name="CaixaDeTexto 7"/>
          <p:cNvSpPr txBox="1">
            <a:spLocks noChangeArrowheads="1"/>
          </p:cNvSpPr>
          <p:nvPr/>
        </p:nvSpPr>
        <p:spPr bwMode="auto">
          <a:xfrm>
            <a:off x="1619250" y="4437063"/>
            <a:ext cx="1539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solidFill>
                  <a:srgbClr val="C00000"/>
                </a:solidFill>
                <a:latin typeface="Calibri" panose="020F0502020204030204" pitchFamily="34" charset="0"/>
              </a:rPr>
              <a:t>Com tumor prévio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574576"/>
            <a:ext cx="8686800" cy="838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altLang="pt-BR" sz="2200" b="1" dirty="0">
                <a:solidFill>
                  <a:srgbClr val="0070C0"/>
                </a:solidFill>
              </a:rPr>
              <a:t>Hospedeiro tem mecanismos de controle e defesa frente a tumores?  1.</a:t>
            </a:r>
            <a:br>
              <a:rPr lang="pt-BR" altLang="pt-BR" sz="2200" b="1" dirty="0">
                <a:solidFill>
                  <a:srgbClr val="0070C0"/>
                </a:solidFill>
              </a:rPr>
            </a:br>
            <a:endParaRPr lang="pt-BR" sz="2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188" y="1484313"/>
            <a:ext cx="7777162" cy="4465637"/>
          </a:xfrm>
        </p:spPr>
        <p:txBody>
          <a:bodyPr/>
          <a:lstStyle/>
          <a:p>
            <a:pPr marL="0" indent="0">
              <a:lnSpc>
                <a:spcPct val="120000"/>
              </a:lnSpc>
              <a:buClrTx/>
              <a:buFont typeface="Wingdings 2" panose="05020102010507070707" pitchFamily="18" charset="2"/>
              <a:buNone/>
              <a:defRPr/>
            </a:pPr>
            <a:r>
              <a:rPr lang="pt-BR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Vigilância não imunológica ao surgimento de tumores</a:t>
            </a: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200" dirty="0" err="1">
                <a:solidFill>
                  <a:schemeClr val="tx1"/>
                </a:solidFill>
              </a:rPr>
              <a:t>Vigilância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genética</a:t>
            </a:r>
            <a:r>
              <a:rPr lang="en-US" sz="2200" dirty="0">
                <a:solidFill>
                  <a:schemeClr val="tx1"/>
                </a:solidFill>
              </a:rPr>
              <a:t>:  </a:t>
            </a:r>
            <a:r>
              <a:rPr lang="en-US" sz="2200" dirty="0" err="1">
                <a:solidFill>
                  <a:schemeClr val="tx1"/>
                </a:solidFill>
              </a:rPr>
              <a:t>fidelidade</a:t>
            </a:r>
            <a:r>
              <a:rPr lang="en-US" sz="2200" dirty="0">
                <a:solidFill>
                  <a:schemeClr val="tx1"/>
                </a:solidFill>
              </a:rPr>
              <a:t> da </a:t>
            </a:r>
            <a:r>
              <a:rPr lang="en-US" sz="2200" dirty="0" err="1">
                <a:solidFill>
                  <a:schemeClr val="tx1"/>
                </a:solidFill>
              </a:rPr>
              <a:t>replicação</a:t>
            </a:r>
            <a:r>
              <a:rPr lang="en-US" sz="2200" dirty="0">
                <a:solidFill>
                  <a:schemeClr val="tx1"/>
                </a:solidFill>
              </a:rPr>
              <a:t> do DNA, </a:t>
            </a:r>
            <a:r>
              <a:rPr lang="en-US" sz="2200" dirty="0" err="1">
                <a:solidFill>
                  <a:schemeClr val="tx1"/>
                </a:solidFill>
              </a:rPr>
              <a:t>eficácia</a:t>
            </a:r>
            <a:r>
              <a:rPr lang="en-US" sz="2200" dirty="0">
                <a:solidFill>
                  <a:schemeClr val="tx1"/>
                </a:solidFill>
              </a:rPr>
              <a:t> da </a:t>
            </a:r>
            <a:r>
              <a:rPr lang="en-US" sz="2200" dirty="0" err="1">
                <a:solidFill>
                  <a:schemeClr val="tx1"/>
                </a:solidFill>
              </a:rPr>
              <a:t>reparação</a:t>
            </a:r>
            <a:r>
              <a:rPr lang="en-US" sz="2200" dirty="0">
                <a:solidFill>
                  <a:schemeClr val="tx1"/>
                </a:solidFill>
              </a:rPr>
              <a:t> do DNA e </a:t>
            </a:r>
            <a:r>
              <a:rPr lang="en-US" sz="2200" dirty="0" err="1">
                <a:solidFill>
                  <a:schemeClr val="tx1"/>
                </a:solidFill>
              </a:rPr>
              <a:t>controle</a:t>
            </a:r>
            <a:r>
              <a:rPr lang="en-US" sz="2200" dirty="0">
                <a:solidFill>
                  <a:schemeClr val="tx1"/>
                </a:solidFill>
              </a:rPr>
              <a:t> do ‘checkpoint’ de </a:t>
            </a:r>
            <a:r>
              <a:rPr lang="en-US" sz="2200" dirty="0" err="1">
                <a:solidFill>
                  <a:schemeClr val="tx1"/>
                </a:solidFill>
              </a:rPr>
              <a:t>separação</a:t>
            </a:r>
            <a:r>
              <a:rPr lang="en-US" sz="2200" dirty="0">
                <a:solidFill>
                  <a:schemeClr val="tx1"/>
                </a:solidFill>
              </a:rPr>
              <a:t> de </a:t>
            </a:r>
            <a:r>
              <a:rPr lang="en-US" sz="2200" dirty="0" err="1">
                <a:solidFill>
                  <a:schemeClr val="tx1"/>
                </a:solidFill>
              </a:rPr>
              <a:t>cromossomos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Vigilância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intracelular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Parada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crescimento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celular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morte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celular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programada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hierarquia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várias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vias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envolvidas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Vigilância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epigenética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Vigilância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intercelular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microambiental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Diálogo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entre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células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normais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tumorais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574576"/>
            <a:ext cx="8686800" cy="838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altLang="pt-BR" sz="2200" b="1" dirty="0">
                <a:solidFill>
                  <a:srgbClr val="0070C0"/>
                </a:solidFill>
              </a:rPr>
              <a:t>Hospedeiro tem mecanismos de controle e defesa frente a tumores?  2.</a:t>
            </a:r>
            <a:br>
              <a:rPr lang="pt-BR" altLang="pt-BR" sz="2200" b="1" dirty="0">
                <a:solidFill>
                  <a:srgbClr val="0070C0"/>
                </a:solidFill>
              </a:rPr>
            </a:br>
            <a:endParaRPr lang="pt-BR" sz="2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6013" y="1412875"/>
            <a:ext cx="7200900" cy="4464050"/>
          </a:xfrm>
        </p:spPr>
        <p:txBody>
          <a:bodyPr/>
          <a:lstStyle/>
          <a:p>
            <a:pPr marL="0" indent="0">
              <a:lnSpc>
                <a:spcPct val="120000"/>
              </a:lnSpc>
              <a:buClrTx/>
              <a:buFont typeface="Wingdings 2" panose="05020102010507070707" pitchFamily="18" charset="2"/>
              <a:buNone/>
              <a:defRPr/>
            </a:pPr>
            <a:r>
              <a:rPr lang="pt-BR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Vigilância imunológica</a:t>
            </a: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Inata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Células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NK.</a:t>
            </a: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Citocinas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TNF</a:t>
            </a:r>
            <a:r>
              <a:rPr lang="en-US" sz="2200" dirty="0" err="1">
                <a:solidFill>
                  <a:schemeClr val="tx1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TNF</a:t>
            </a:r>
            <a:r>
              <a:rPr lang="en-US" sz="2200" dirty="0" err="1">
                <a:solidFill>
                  <a:schemeClr val="tx1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b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estimulam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necrose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tumoral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TNF</a:t>
            </a:r>
            <a:r>
              <a:rPr lang="en-US" sz="2200" dirty="0" err="1">
                <a:solidFill>
                  <a:schemeClr val="tx1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diminui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angiogênese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Interferons  IFN-</a:t>
            </a:r>
            <a:r>
              <a:rPr lang="en-US" sz="2200" dirty="0">
                <a:solidFill>
                  <a:schemeClr val="tx1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IFN-</a:t>
            </a:r>
            <a:r>
              <a:rPr lang="en-US" sz="2200" dirty="0">
                <a:solidFill>
                  <a:schemeClr val="tx1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b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IFN-</a:t>
            </a:r>
            <a:r>
              <a:rPr lang="en-US" sz="2200" dirty="0">
                <a:solidFill>
                  <a:schemeClr val="tx1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g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aumentam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expressão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MHC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classe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I. IFN-</a:t>
            </a:r>
            <a:r>
              <a:rPr lang="en-US" sz="2200" dirty="0">
                <a:solidFill>
                  <a:schemeClr val="tx1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g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diminui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proliferação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celular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Adaptativa</a:t>
            </a:r>
            <a:endParaRPr lang="en-US"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Humoral</a:t>
            </a: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Celular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CTL, DTH (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ativando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macrófagos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ADCC</a:t>
            </a: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44675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00B050"/>
                </a:solidFill>
              </a:rPr>
              <a:t>Imunidade Adaptativa</a:t>
            </a:r>
          </a:p>
        </p:txBody>
      </p:sp>
      <p:sp>
        <p:nvSpPr>
          <p:cNvPr id="40963" name="Subtítulo 3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/>
          <a:lstStyle/>
          <a:p>
            <a:pPr eaLnBrk="1" hangingPunct="1"/>
            <a:r>
              <a:rPr lang="pt-BR" altLang="pt-BR" b="1">
                <a:solidFill>
                  <a:srgbClr val="002060"/>
                </a:solidFill>
              </a:rPr>
              <a:t>Linha de defesa específica contra organismos patogênicos e tumores</a:t>
            </a:r>
            <a:endParaRPr lang="pt-BR" altLang="pt-BR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title"/>
          </p:nvPr>
        </p:nvSpPr>
        <p:spPr>
          <a:xfrm>
            <a:off x="831850" y="476250"/>
            <a:ext cx="7772400" cy="7921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cap="small" dirty="0">
                <a:solidFill>
                  <a:srgbClr val="00B050"/>
                </a:solidFill>
              </a:rPr>
              <a:t>Imunidade adaptativa na ação antimicrobiana</a:t>
            </a:r>
            <a:endParaRPr lang="en-US" altLang="en-US" sz="2800" dirty="0">
              <a:solidFill>
                <a:srgbClr val="00B050"/>
              </a:solidFill>
            </a:endParaRPr>
          </a:p>
        </p:txBody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1946275" y="5919788"/>
            <a:ext cx="3489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Arial" panose="020B0604020202020204" pitchFamily="34" charset="0"/>
              </a:rPr>
              <a:t>A regra não é absoluta</a:t>
            </a:r>
          </a:p>
        </p:txBody>
      </p:sp>
      <p:pic>
        <p:nvPicPr>
          <p:cNvPr id="41988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470025"/>
            <a:ext cx="7285038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60363"/>
            <a:ext cx="6899275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CaixaDeTexto 2"/>
          <p:cNvSpPr txBox="1">
            <a:spLocks noChangeArrowheads="1"/>
          </p:cNvSpPr>
          <p:nvPr/>
        </p:nvSpPr>
        <p:spPr bwMode="auto">
          <a:xfrm>
            <a:off x="755650" y="5661025"/>
            <a:ext cx="7632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solidFill>
                  <a:schemeClr val="tx1"/>
                </a:solidFill>
                <a:latin typeface="Calibri" panose="020F0502020204030204" pitchFamily="34" charset="0"/>
              </a:rPr>
              <a:t>Hospedeiro tem mecanismos de controle e defesa frente a microrganismos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279525" y="269875"/>
            <a:ext cx="6748463" cy="6381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AR" altLang="en-US" sz="3000" b="1" cap="small" dirty="0" err="1">
                <a:solidFill>
                  <a:srgbClr val="0070C0"/>
                </a:solidFill>
              </a:rPr>
              <a:t>Origem</a:t>
            </a:r>
            <a:r>
              <a:rPr lang="es-AR" altLang="en-US" sz="3000" b="1" cap="small" dirty="0">
                <a:solidFill>
                  <a:srgbClr val="0070C0"/>
                </a:solidFill>
              </a:rPr>
              <a:t> e </a:t>
            </a:r>
            <a:r>
              <a:rPr lang="es-AR" altLang="en-US" sz="3000" b="1" cap="small" dirty="0" err="1">
                <a:solidFill>
                  <a:srgbClr val="0070C0"/>
                </a:solidFill>
              </a:rPr>
              <a:t>Distribuição</a:t>
            </a:r>
            <a:r>
              <a:rPr lang="es-AR" altLang="en-US" sz="3000" b="1" cap="small" dirty="0">
                <a:solidFill>
                  <a:srgbClr val="0070C0"/>
                </a:solidFill>
              </a:rPr>
              <a:t> de Microrganismos</a:t>
            </a:r>
            <a:endParaRPr lang="pt-BR" altLang="pt-BR" sz="3000" b="1" cap="small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850" y="152400"/>
            <a:ext cx="871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altLang="pt-BR" sz="4000" b="1" cap="small" dirty="0">
                <a:solidFill>
                  <a:srgbClr val="00B050"/>
                </a:solidFill>
                <a:latin typeface="+mj-lt"/>
              </a:rPr>
              <a:t>Imunidade a bactérias extracelulares</a:t>
            </a:r>
          </a:p>
        </p:txBody>
      </p:sp>
      <p:pic>
        <p:nvPicPr>
          <p:cNvPr id="430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836613"/>
            <a:ext cx="6735763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 para Baixo 4"/>
          <p:cNvSpPr/>
          <p:nvPr/>
        </p:nvSpPr>
        <p:spPr>
          <a:xfrm>
            <a:off x="2195513" y="1484313"/>
            <a:ext cx="1223962" cy="129698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825" y="731838"/>
            <a:ext cx="871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altLang="pt-BR" sz="4000" b="1" cap="small" dirty="0">
                <a:solidFill>
                  <a:srgbClr val="00B050"/>
                </a:solidFill>
                <a:latin typeface="+mj-lt"/>
              </a:rPr>
              <a:t>Imunidade a bactérias extracelulares</a:t>
            </a:r>
          </a:p>
        </p:txBody>
      </p:sp>
      <p:sp>
        <p:nvSpPr>
          <p:cNvPr id="44035" name="CaixaDeTexto 2"/>
          <p:cNvSpPr txBox="1">
            <a:spLocks noChangeArrowheads="1"/>
          </p:cNvSpPr>
          <p:nvPr/>
        </p:nvSpPr>
        <p:spPr bwMode="auto">
          <a:xfrm>
            <a:off x="539750" y="2857500"/>
            <a:ext cx="49688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chemeClr val="tx1"/>
                </a:solidFill>
                <a:latin typeface="Arial" panose="020B0604020202020204" pitchFamily="34" charset="0"/>
              </a:rPr>
              <a:t>Pneumonia por </a:t>
            </a:r>
            <a:r>
              <a:rPr lang="pt-BR" altLang="pt-BR" sz="2000" i="1">
                <a:solidFill>
                  <a:schemeClr val="tx1"/>
                </a:solidFill>
                <a:latin typeface="Arial" panose="020B0604020202020204" pitchFamily="34" charset="0"/>
              </a:rPr>
              <a:t>Streptococcus pneumoniae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chemeClr val="tx1"/>
                </a:solidFill>
                <a:latin typeface="Arial" panose="020B0604020202020204" pitchFamily="34" charset="0"/>
              </a:rPr>
              <a:t>Cura quando o anticorpo anti-polissacarídeo da cápsula da bactéria atinge níveis elevados</a:t>
            </a:r>
          </a:p>
        </p:txBody>
      </p:sp>
      <p:sp>
        <p:nvSpPr>
          <p:cNvPr id="44036" name="CaixaDeTexto 3"/>
          <p:cNvSpPr txBox="1">
            <a:spLocks noChangeArrowheads="1"/>
          </p:cNvSpPr>
          <p:nvPr/>
        </p:nvSpPr>
        <p:spPr bwMode="auto">
          <a:xfrm>
            <a:off x="539750" y="2354263"/>
            <a:ext cx="4645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1"/>
                </a:solidFill>
                <a:latin typeface="Arial" panose="020B0604020202020204" pitchFamily="34" charset="0"/>
              </a:rPr>
              <a:t>Imunidade resultando em cura</a:t>
            </a:r>
          </a:p>
        </p:txBody>
      </p:sp>
      <p:pic>
        <p:nvPicPr>
          <p:cNvPr id="4403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2354263"/>
            <a:ext cx="2735262" cy="1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850" y="152400"/>
            <a:ext cx="871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altLang="pt-BR" sz="4000" b="1" cap="small" dirty="0">
                <a:solidFill>
                  <a:srgbClr val="00B050"/>
                </a:solidFill>
                <a:latin typeface="+mj-lt"/>
              </a:rPr>
              <a:t>Imunidade a bactérias intracelulares</a:t>
            </a:r>
          </a:p>
        </p:txBody>
      </p:sp>
      <p:pic>
        <p:nvPicPr>
          <p:cNvPr id="4505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00125"/>
            <a:ext cx="7666038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Baixo 3"/>
          <p:cNvSpPr/>
          <p:nvPr/>
        </p:nvSpPr>
        <p:spPr>
          <a:xfrm rot="-2760000">
            <a:off x="-38100" y="860425"/>
            <a:ext cx="1198563" cy="12557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5" name="Seta para Baixo 4"/>
          <p:cNvSpPr/>
          <p:nvPr/>
        </p:nvSpPr>
        <p:spPr>
          <a:xfrm rot="7980000">
            <a:off x="4479926" y="2582862"/>
            <a:ext cx="1200150" cy="125412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6" name="Seta para Baixo 5"/>
          <p:cNvSpPr/>
          <p:nvPr/>
        </p:nvSpPr>
        <p:spPr>
          <a:xfrm rot="7980000">
            <a:off x="7568407" y="2515393"/>
            <a:ext cx="1200150" cy="12557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ixaDeTexto 2"/>
          <p:cNvSpPr txBox="1">
            <a:spLocks noChangeArrowheads="1"/>
          </p:cNvSpPr>
          <p:nvPr/>
        </p:nvSpPr>
        <p:spPr bwMode="auto">
          <a:xfrm>
            <a:off x="796925" y="3281363"/>
            <a:ext cx="4518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chemeClr val="tx1"/>
                </a:solidFill>
                <a:latin typeface="Arial" panose="020B0604020202020204" pitchFamily="34" charset="0"/>
              </a:rPr>
              <a:t>Rx de tórax mostrando calcificação no hilo pulmonar esquerdo após cura da tuberculose primária</a:t>
            </a:r>
          </a:p>
        </p:txBody>
      </p:sp>
      <p:sp>
        <p:nvSpPr>
          <p:cNvPr id="46083" name="CaixaDeTexto 3"/>
          <p:cNvSpPr txBox="1">
            <a:spLocks noChangeArrowheads="1"/>
          </p:cNvSpPr>
          <p:nvPr/>
        </p:nvSpPr>
        <p:spPr bwMode="auto">
          <a:xfrm>
            <a:off x="796925" y="2281238"/>
            <a:ext cx="4645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1"/>
                </a:solidFill>
                <a:latin typeface="Arial" panose="020B0604020202020204" pitchFamily="34" charset="0"/>
              </a:rPr>
              <a:t>Imunidade resultando em cura</a:t>
            </a: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1173163" y="2857500"/>
            <a:ext cx="42687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i="1">
                <a:solidFill>
                  <a:srgbClr val="002060"/>
                </a:solidFill>
                <a:latin typeface="Arial" panose="020B0604020202020204" pitchFamily="34" charset="0"/>
              </a:rPr>
              <a:t>Mycobacterium tuberculosis</a:t>
            </a:r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008188"/>
            <a:ext cx="2195513" cy="235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825" y="569913"/>
            <a:ext cx="8712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altLang="pt-BR" sz="4000" b="1" cap="small" dirty="0">
                <a:solidFill>
                  <a:srgbClr val="00B050"/>
                </a:solidFill>
                <a:latin typeface="+mj-lt"/>
              </a:rPr>
              <a:t>Imunidade a bactérias intracelulares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08175" y="96838"/>
            <a:ext cx="70564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altLang="pt-BR" sz="4000" b="1" cap="small" dirty="0">
                <a:solidFill>
                  <a:srgbClr val="00B050"/>
                </a:solidFill>
                <a:latin typeface="+mj-lt"/>
              </a:rPr>
              <a:t>Imunidade a vírus</a:t>
            </a:r>
          </a:p>
        </p:txBody>
      </p:sp>
      <p:pic>
        <p:nvPicPr>
          <p:cNvPr id="4710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950"/>
            <a:ext cx="9144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Baixo 3"/>
          <p:cNvSpPr/>
          <p:nvPr/>
        </p:nvSpPr>
        <p:spPr>
          <a:xfrm rot="-10860000">
            <a:off x="100013" y="5497513"/>
            <a:ext cx="1198562" cy="125412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5" name="Seta para Baixo 4"/>
          <p:cNvSpPr/>
          <p:nvPr/>
        </p:nvSpPr>
        <p:spPr>
          <a:xfrm rot="-10860000">
            <a:off x="3478213" y="5483225"/>
            <a:ext cx="1198562" cy="12557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6" name="Seta para Baixo 5"/>
          <p:cNvSpPr/>
          <p:nvPr/>
        </p:nvSpPr>
        <p:spPr>
          <a:xfrm rot="9420000" flipV="1">
            <a:off x="3325813" y="1100138"/>
            <a:ext cx="720725" cy="113982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7" name="Seta para Baixo 6"/>
          <p:cNvSpPr/>
          <p:nvPr/>
        </p:nvSpPr>
        <p:spPr>
          <a:xfrm rot="11580000" flipV="1">
            <a:off x="2651125" y="398463"/>
            <a:ext cx="722313" cy="113982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850" y="152400"/>
            <a:ext cx="871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altLang="pt-BR" sz="4000" b="1" cap="small" dirty="0">
                <a:solidFill>
                  <a:srgbClr val="00B050"/>
                </a:solidFill>
                <a:latin typeface="+mj-lt"/>
              </a:rPr>
              <a:t>Imunidade a Vírus</a:t>
            </a:r>
          </a:p>
        </p:txBody>
      </p:sp>
      <p:sp>
        <p:nvSpPr>
          <p:cNvPr id="48131" name="CaixaDeTexto 3"/>
          <p:cNvSpPr txBox="1">
            <a:spLocks noChangeArrowheads="1"/>
          </p:cNvSpPr>
          <p:nvPr/>
        </p:nvSpPr>
        <p:spPr bwMode="auto">
          <a:xfrm>
            <a:off x="539750" y="981075"/>
            <a:ext cx="464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1"/>
                </a:solidFill>
                <a:latin typeface="Arial" panose="020B0604020202020204" pitchFamily="34" charset="0"/>
              </a:rPr>
              <a:t>Imunidade resultando em cura</a:t>
            </a:r>
          </a:p>
        </p:txBody>
      </p:sp>
      <p:sp>
        <p:nvSpPr>
          <p:cNvPr id="48132" name="Text Box 1080"/>
          <p:cNvSpPr txBox="1">
            <a:spLocks noChangeArrowheads="1"/>
          </p:cNvSpPr>
          <p:nvPr/>
        </p:nvSpPr>
        <p:spPr bwMode="auto">
          <a:xfrm>
            <a:off x="2955925" y="3216275"/>
            <a:ext cx="1841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22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3" name="Text Box 1081"/>
          <p:cNvSpPr txBox="1">
            <a:spLocks noChangeArrowheads="1"/>
          </p:cNvSpPr>
          <p:nvPr/>
        </p:nvSpPr>
        <p:spPr bwMode="auto">
          <a:xfrm>
            <a:off x="3184525" y="3597275"/>
            <a:ext cx="1841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22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4" name="Text Box 1083"/>
          <p:cNvSpPr txBox="1">
            <a:spLocks noChangeArrowheads="1"/>
          </p:cNvSpPr>
          <p:nvPr/>
        </p:nvSpPr>
        <p:spPr bwMode="auto">
          <a:xfrm>
            <a:off x="6424613" y="1922463"/>
            <a:ext cx="12715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200" b="1">
                <a:solidFill>
                  <a:schemeClr val="tx1"/>
                </a:solidFill>
                <a:latin typeface="Arial" panose="020B0604020202020204" pitchFamily="34" charset="0"/>
              </a:rPr>
              <a:t>Sarampo</a:t>
            </a:r>
          </a:p>
        </p:txBody>
      </p:sp>
      <p:sp>
        <p:nvSpPr>
          <p:cNvPr id="48135" name="Text Box 1084"/>
          <p:cNvSpPr txBox="1">
            <a:spLocks noChangeArrowheads="1"/>
          </p:cNvSpPr>
          <p:nvPr/>
        </p:nvSpPr>
        <p:spPr bwMode="auto">
          <a:xfrm>
            <a:off x="6248400" y="2857500"/>
            <a:ext cx="23034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200" b="1">
                <a:solidFill>
                  <a:schemeClr val="tx1"/>
                </a:solidFill>
                <a:latin typeface="Arial" panose="020B0604020202020204" pitchFamily="34" charset="0"/>
              </a:rPr>
              <a:t>Primeira infecção</a:t>
            </a:r>
          </a:p>
        </p:txBody>
      </p:sp>
      <p:sp>
        <p:nvSpPr>
          <p:cNvPr id="48136" name="Text Box 1085"/>
          <p:cNvSpPr txBox="1">
            <a:spLocks noChangeArrowheads="1"/>
          </p:cNvSpPr>
          <p:nvPr/>
        </p:nvSpPr>
        <p:spPr bwMode="auto">
          <a:xfrm>
            <a:off x="6248400" y="4038600"/>
            <a:ext cx="2838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200" b="1">
                <a:solidFill>
                  <a:schemeClr val="tx1"/>
                </a:solidFill>
                <a:latin typeface="Arial" panose="020B0604020202020204" pitchFamily="34" charset="0"/>
              </a:rPr>
              <a:t>Existe segundo episódio de sarampo?</a:t>
            </a:r>
          </a:p>
        </p:txBody>
      </p:sp>
      <p:pic>
        <p:nvPicPr>
          <p:cNvPr id="481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830388"/>
            <a:ext cx="3444875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0825" y="152400"/>
            <a:ext cx="87137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altLang="pt-BR" sz="4000" b="1" cap="small" dirty="0">
                <a:solidFill>
                  <a:srgbClr val="00B050"/>
                </a:solidFill>
                <a:latin typeface="+mj-lt"/>
              </a:rPr>
              <a:t>Imunidade a fungos</a:t>
            </a:r>
          </a:p>
        </p:txBody>
      </p:sp>
      <p:pic>
        <p:nvPicPr>
          <p:cNvPr id="4915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828675"/>
            <a:ext cx="5837237" cy="591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Baixo 3"/>
          <p:cNvSpPr/>
          <p:nvPr/>
        </p:nvSpPr>
        <p:spPr>
          <a:xfrm rot="7620000">
            <a:off x="6180138" y="4171950"/>
            <a:ext cx="720725" cy="113982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5" name="Seta para Baixo 4"/>
          <p:cNvSpPr/>
          <p:nvPr/>
        </p:nvSpPr>
        <p:spPr>
          <a:xfrm rot="16260000">
            <a:off x="2626519" y="3661569"/>
            <a:ext cx="722313" cy="113982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825" y="515938"/>
            <a:ext cx="871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altLang="pt-BR" sz="4000" b="1" cap="small" dirty="0">
                <a:solidFill>
                  <a:srgbClr val="00B050"/>
                </a:solidFill>
                <a:latin typeface="+mj-lt"/>
              </a:rPr>
              <a:t>Imunidade a fungos</a:t>
            </a:r>
          </a:p>
        </p:txBody>
      </p:sp>
      <p:sp>
        <p:nvSpPr>
          <p:cNvPr id="50179" name="CaixaDeTexto 3"/>
          <p:cNvSpPr txBox="1">
            <a:spLocks noChangeArrowheads="1"/>
          </p:cNvSpPr>
          <p:nvPr/>
        </p:nvSpPr>
        <p:spPr bwMode="auto">
          <a:xfrm>
            <a:off x="1619250" y="1989138"/>
            <a:ext cx="657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1"/>
                </a:solidFill>
                <a:latin typeface="Arial" panose="020B0604020202020204" pitchFamily="34" charset="0"/>
              </a:rPr>
              <a:t>Imunidade e tratamento resultando em cura</a:t>
            </a: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2633663"/>
            <a:ext cx="2811462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831850" y="260648"/>
            <a:ext cx="7772400" cy="7921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cap="small" dirty="0">
                <a:solidFill>
                  <a:srgbClr val="00B050"/>
                </a:solidFill>
              </a:rPr>
              <a:t>Resposta Imune a tumores </a:t>
            </a:r>
            <a:endParaRPr lang="en-US" altLang="en-US" sz="2800" dirty="0">
              <a:solidFill>
                <a:srgbClr val="00B050"/>
              </a:solidFill>
            </a:endParaRP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268413"/>
            <a:ext cx="7196137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4" name="CaixaDeTexto 2"/>
          <p:cNvSpPr txBox="1">
            <a:spLocks noChangeArrowheads="1"/>
          </p:cNvSpPr>
          <p:nvPr/>
        </p:nvSpPr>
        <p:spPr bwMode="auto">
          <a:xfrm>
            <a:off x="1116013" y="1557338"/>
            <a:ext cx="836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>
                <a:solidFill>
                  <a:srgbClr val="0070C0"/>
                </a:solidFill>
              </a:rPr>
              <a:t>Inata</a:t>
            </a:r>
          </a:p>
        </p:txBody>
      </p:sp>
      <p:sp>
        <p:nvSpPr>
          <p:cNvPr id="51205" name="CaixaDeTexto 10"/>
          <p:cNvSpPr txBox="1">
            <a:spLocks noChangeArrowheads="1"/>
          </p:cNvSpPr>
          <p:nvPr/>
        </p:nvSpPr>
        <p:spPr bwMode="auto">
          <a:xfrm>
            <a:off x="4456113" y="1557338"/>
            <a:ext cx="1581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>
                <a:solidFill>
                  <a:srgbClr val="0070C0"/>
                </a:solidFill>
              </a:rPr>
              <a:t>Adaptativa</a:t>
            </a:r>
          </a:p>
        </p:txBody>
      </p:sp>
      <p:sp>
        <p:nvSpPr>
          <p:cNvPr id="51206" name="CaixaDeTexto 11"/>
          <p:cNvSpPr txBox="1">
            <a:spLocks noChangeArrowheads="1"/>
          </p:cNvSpPr>
          <p:nvPr/>
        </p:nvSpPr>
        <p:spPr bwMode="auto">
          <a:xfrm>
            <a:off x="665163" y="836613"/>
            <a:ext cx="563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/>
              <a:t>Semelhança a resposta imune a infecções</a:t>
            </a:r>
          </a:p>
        </p:txBody>
      </p:sp>
      <p:sp>
        <p:nvSpPr>
          <p:cNvPr id="51207" name="Espaço Reservado para Conteúdo 105"/>
          <p:cNvSpPr txBox="1">
            <a:spLocks/>
          </p:cNvSpPr>
          <p:nvPr/>
        </p:nvSpPr>
        <p:spPr bwMode="auto">
          <a:xfrm>
            <a:off x="1023938" y="4868863"/>
            <a:ext cx="527685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pt-BR" altLang="pt-BR" sz="2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Lise mediada por CTL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pt-BR" altLang="pt-BR" sz="2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Atividade NK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pt-BR" altLang="pt-BR" sz="2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Destruição mediada por macrófago ativado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pt-BR" altLang="pt-BR" sz="2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Destruição mediada por ADCC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upo 103"/>
          <p:cNvGrpSpPr>
            <a:grpSpLocks/>
          </p:cNvGrpSpPr>
          <p:nvPr/>
        </p:nvGrpSpPr>
        <p:grpSpPr bwMode="auto">
          <a:xfrm>
            <a:off x="428625" y="1989138"/>
            <a:ext cx="8308975" cy="3384550"/>
            <a:chOff x="233362" y="2110582"/>
            <a:chExt cx="8677275" cy="4435475"/>
          </a:xfrm>
        </p:grpSpPr>
        <p:sp>
          <p:nvSpPr>
            <p:cNvPr id="52228" name="Rectangle 3"/>
            <p:cNvSpPr>
              <a:spLocks noChangeArrowheads="1"/>
            </p:cNvSpPr>
            <p:nvPr/>
          </p:nvSpPr>
          <p:spPr bwMode="auto">
            <a:xfrm>
              <a:off x="1425575" y="5539582"/>
              <a:ext cx="2227262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b="1">
                  <a:solidFill>
                    <a:schemeClr val="tx1"/>
                  </a:solidFill>
                  <a:latin typeface="Times New Roman" panose="02020603050405020304" pitchFamily="18" charset="0"/>
                  <a:ea typeface="?? ?????"/>
                </a:rPr>
                <a:t>T citotóxico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 b="1">
                  <a:solidFill>
                    <a:schemeClr val="tx1"/>
                  </a:solidFill>
                  <a:latin typeface="Times New Roman" panose="02020603050405020304" pitchFamily="18" charset="0"/>
                  <a:ea typeface="?? ?????"/>
                </a:rPr>
                <a:t>CTL</a:t>
              </a:r>
            </a:p>
          </p:txBody>
        </p:sp>
        <p:sp>
          <p:nvSpPr>
            <p:cNvPr id="52229" name="Rectangle 4"/>
            <p:cNvSpPr>
              <a:spLocks noChangeArrowheads="1"/>
            </p:cNvSpPr>
            <p:nvPr/>
          </p:nvSpPr>
          <p:spPr bwMode="auto">
            <a:xfrm>
              <a:off x="7483475" y="2110582"/>
              <a:ext cx="13589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b="1">
                  <a:solidFill>
                    <a:schemeClr val="tx1"/>
                  </a:solidFill>
                  <a:latin typeface="Times New Roman" panose="02020603050405020304" pitchFamily="18" charset="0"/>
                  <a:ea typeface="?? ?????"/>
                </a:rPr>
                <a:t>ADCC</a:t>
              </a:r>
            </a:p>
          </p:txBody>
        </p:sp>
        <p:grpSp>
          <p:nvGrpSpPr>
            <p:cNvPr id="52230" name="Group 28"/>
            <p:cNvGrpSpPr>
              <a:grpSpLocks/>
            </p:cNvGrpSpPr>
            <p:nvPr/>
          </p:nvGrpSpPr>
          <p:grpSpPr bwMode="auto">
            <a:xfrm>
              <a:off x="2611438" y="2813845"/>
              <a:ext cx="2257426" cy="2349501"/>
              <a:chOff x="1502" y="1876"/>
              <a:chExt cx="1422" cy="1480"/>
            </a:xfrm>
          </p:grpSpPr>
          <p:grpSp>
            <p:nvGrpSpPr>
              <p:cNvPr id="52302" name="Group 25"/>
              <p:cNvGrpSpPr>
                <a:grpSpLocks/>
              </p:cNvGrpSpPr>
              <p:nvPr/>
            </p:nvGrpSpPr>
            <p:grpSpPr bwMode="auto">
              <a:xfrm>
                <a:off x="1502" y="1876"/>
                <a:ext cx="1422" cy="1480"/>
                <a:chOff x="1502" y="1876"/>
                <a:chExt cx="1422" cy="1480"/>
              </a:xfrm>
            </p:grpSpPr>
            <p:grpSp>
              <p:nvGrpSpPr>
                <p:cNvPr id="52305" name="Group 13"/>
                <p:cNvGrpSpPr>
                  <a:grpSpLocks/>
                </p:cNvGrpSpPr>
                <p:nvPr/>
              </p:nvGrpSpPr>
              <p:grpSpPr bwMode="auto">
                <a:xfrm>
                  <a:off x="1502" y="2177"/>
                  <a:ext cx="619" cy="911"/>
                  <a:chOff x="1502" y="2177"/>
                  <a:chExt cx="619" cy="911"/>
                </a:xfrm>
              </p:grpSpPr>
              <p:sp>
                <p:nvSpPr>
                  <p:cNvPr id="52317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1579" y="2177"/>
                    <a:ext cx="55" cy="63"/>
                  </a:xfrm>
                  <a:prstGeom prst="ellipse">
                    <a:avLst/>
                  </a:prstGeom>
                  <a:solidFill>
                    <a:srgbClr val="FF0033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BR" altLang="pt-BR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?? ?????"/>
                    </a:endParaRPr>
                  </a:p>
                </p:txBody>
              </p:sp>
              <p:sp>
                <p:nvSpPr>
                  <p:cNvPr id="52318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879" y="2320"/>
                    <a:ext cx="55" cy="60"/>
                  </a:xfrm>
                  <a:prstGeom prst="ellipse">
                    <a:avLst/>
                  </a:prstGeom>
                  <a:solidFill>
                    <a:srgbClr val="FF0033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BR" altLang="pt-BR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?? ?????"/>
                    </a:endParaRPr>
                  </a:p>
                </p:txBody>
              </p:sp>
              <p:sp>
                <p:nvSpPr>
                  <p:cNvPr id="52319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502" y="2741"/>
                    <a:ext cx="54" cy="65"/>
                  </a:xfrm>
                  <a:prstGeom prst="ellipse">
                    <a:avLst/>
                  </a:prstGeom>
                  <a:solidFill>
                    <a:srgbClr val="FF0033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BR" altLang="pt-BR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?? ?????"/>
                    </a:endParaRPr>
                  </a:p>
                </p:txBody>
              </p:sp>
              <p:sp>
                <p:nvSpPr>
                  <p:cNvPr id="52320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627" y="2530"/>
                    <a:ext cx="55" cy="65"/>
                  </a:xfrm>
                  <a:prstGeom prst="ellipse">
                    <a:avLst/>
                  </a:prstGeom>
                  <a:solidFill>
                    <a:srgbClr val="FF0033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BR" altLang="pt-BR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?? ?????"/>
                    </a:endParaRPr>
                  </a:p>
                </p:txBody>
              </p:sp>
              <p:sp>
                <p:nvSpPr>
                  <p:cNvPr id="52321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2067" y="2603"/>
                    <a:ext cx="54" cy="58"/>
                  </a:xfrm>
                  <a:prstGeom prst="ellipse">
                    <a:avLst/>
                  </a:prstGeom>
                  <a:solidFill>
                    <a:srgbClr val="FF0033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BR" altLang="pt-BR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?? ?????"/>
                    </a:endParaRPr>
                  </a:p>
                </p:txBody>
              </p:sp>
              <p:sp>
                <p:nvSpPr>
                  <p:cNvPr id="52322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1579" y="2884"/>
                    <a:ext cx="55" cy="61"/>
                  </a:xfrm>
                  <a:prstGeom prst="ellipse">
                    <a:avLst/>
                  </a:prstGeom>
                  <a:solidFill>
                    <a:srgbClr val="FF0033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BR" altLang="pt-BR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?? ?????"/>
                    </a:endParaRPr>
                  </a:p>
                </p:txBody>
              </p:sp>
              <p:sp>
                <p:nvSpPr>
                  <p:cNvPr id="52323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753" y="2669"/>
                    <a:ext cx="55" cy="64"/>
                  </a:xfrm>
                  <a:prstGeom prst="ellipse">
                    <a:avLst/>
                  </a:prstGeom>
                  <a:solidFill>
                    <a:srgbClr val="FF0033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BR" altLang="pt-BR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?? ?????"/>
                    </a:endParaRPr>
                  </a:p>
                </p:txBody>
              </p:sp>
              <p:sp>
                <p:nvSpPr>
                  <p:cNvPr id="5232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879" y="3023"/>
                    <a:ext cx="55" cy="65"/>
                  </a:xfrm>
                  <a:prstGeom prst="ellipse">
                    <a:avLst/>
                  </a:prstGeom>
                  <a:solidFill>
                    <a:srgbClr val="FF0033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BR" altLang="pt-BR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?? ?????"/>
                    </a:endParaRPr>
                  </a:p>
                </p:txBody>
              </p:sp>
            </p:grpSp>
            <p:grpSp>
              <p:nvGrpSpPr>
                <p:cNvPr id="52306" name="Group 16"/>
                <p:cNvGrpSpPr>
                  <a:grpSpLocks/>
                </p:cNvGrpSpPr>
                <p:nvPr/>
              </p:nvGrpSpPr>
              <p:grpSpPr bwMode="auto">
                <a:xfrm>
                  <a:off x="1753" y="1876"/>
                  <a:ext cx="794" cy="805"/>
                  <a:chOff x="1753" y="1876"/>
                  <a:chExt cx="794" cy="805"/>
                </a:xfrm>
              </p:grpSpPr>
              <p:sp>
                <p:nvSpPr>
                  <p:cNvPr id="52315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753" y="1876"/>
                    <a:ext cx="794" cy="805"/>
                  </a:xfrm>
                  <a:prstGeom prst="ellipse">
                    <a:avLst/>
                  </a:prstGeom>
                  <a:solidFill>
                    <a:srgbClr val="33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BR" altLang="pt-BR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?? ?????"/>
                    </a:endParaRPr>
                  </a:p>
                </p:txBody>
              </p:sp>
              <p:sp>
                <p:nvSpPr>
                  <p:cNvPr id="52316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955" y="2011"/>
                    <a:ext cx="457" cy="422"/>
                  </a:xfrm>
                  <a:prstGeom prst="ellipse">
                    <a:avLst/>
                  </a:prstGeom>
                  <a:solidFill>
                    <a:srgbClr val="2A004E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BR" altLang="pt-BR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?? ?????"/>
                    </a:endParaRPr>
                  </a:p>
                </p:txBody>
              </p:sp>
            </p:grpSp>
            <p:sp>
              <p:nvSpPr>
                <p:cNvPr id="52307" name="Oval 17"/>
                <p:cNvSpPr>
                  <a:spLocks noChangeArrowheads="1"/>
                </p:cNvSpPr>
                <p:nvPr/>
              </p:nvSpPr>
              <p:spPr bwMode="auto">
                <a:xfrm>
                  <a:off x="2694" y="2634"/>
                  <a:ext cx="180" cy="14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  <p:grpSp>
              <p:nvGrpSpPr>
                <p:cNvPr id="52308" name="Group 20"/>
                <p:cNvGrpSpPr>
                  <a:grpSpLocks/>
                </p:cNvGrpSpPr>
                <p:nvPr/>
              </p:nvGrpSpPr>
              <p:grpSpPr bwMode="auto">
                <a:xfrm>
                  <a:off x="2255" y="2689"/>
                  <a:ext cx="669" cy="667"/>
                  <a:chOff x="2255" y="2689"/>
                  <a:chExt cx="669" cy="667"/>
                </a:xfrm>
              </p:grpSpPr>
              <p:sp>
                <p:nvSpPr>
                  <p:cNvPr id="52313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2255" y="2689"/>
                    <a:ext cx="669" cy="667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BR" altLang="pt-BR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?? ?????"/>
                    </a:endParaRPr>
                  </a:p>
                </p:txBody>
              </p:sp>
              <p:sp>
                <p:nvSpPr>
                  <p:cNvPr id="52314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2368" y="2892"/>
                    <a:ext cx="383" cy="355"/>
                  </a:xfrm>
                  <a:prstGeom prst="ellipse">
                    <a:avLst/>
                  </a:prstGeom>
                  <a:solidFill>
                    <a:srgbClr val="CC99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BR" altLang="pt-BR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?? ?????"/>
                    </a:endParaRPr>
                  </a:p>
                </p:txBody>
              </p:sp>
            </p:grpSp>
            <p:grpSp>
              <p:nvGrpSpPr>
                <p:cNvPr id="52309" name="Group 24"/>
                <p:cNvGrpSpPr>
                  <a:grpSpLocks/>
                </p:cNvGrpSpPr>
                <p:nvPr/>
              </p:nvGrpSpPr>
              <p:grpSpPr bwMode="auto">
                <a:xfrm>
                  <a:off x="2231" y="2511"/>
                  <a:ext cx="265" cy="415"/>
                  <a:chOff x="2231" y="2511"/>
                  <a:chExt cx="265" cy="415"/>
                </a:xfrm>
              </p:grpSpPr>
              <p:sp>
                <p:nvSpPr>
                  <p:cNvPr id="52310" name="Rectangle 21"/>
                  <p:cNvSpPr>
                    <a:spLocks noChangeArrowheads="1"/>
                  </p:cNvSpPr>
                  <p:nvPr/>
                </p:nvSpPr>
                <p:spPr bwMode="auto">
                  <a:xfrm rot="-2040000">
                    <a:off x="2420" y="2511"/>
                    <a:ext cx="76" cy="210"/>
                  </a:xfrm>
                  <a:prstGeom prst="rect">
                    <a:avLst/>
                  </a:prstGeom>
                  <a:solidFill>
                    <a:srgbClr val="CC9900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BR" altLang="pt-BR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?? ?????"/>
                    </a:endParaRPr>
                  </a:p>
                </p:txBody>
              </p:sp>
              <p:sp>
                <p:nvSpPr>
                  <p:cNvPr id="52311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2263" y="2626"/>
                    <a:ext cx="137" cy="19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BR" altLang="pt-BR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?? ?????"/>
                    </a:endParaRPr>
                  </a:p>
                </p:txBody>
              </p:sp>
              <p:sp>
                <p:nvSpPr>
                  <p:cNvPr id="52312" name="Rectangle 23"/>
                  <p:cNvSpPr>
                    <a:spLocks noChangeArrowheads="1"/>
                  </p:cNvSpPr>
                  <p:nvPr/>
                </p:nvSpPr>
                <p:spPr bwMode="auto">
                  <a:xfrm rot="-2040000">
                    <a:off x="2231" y="2713"/>
                    <a:ext cx="76" cy="213"/>
                  </a:xfrm>
                  <a:prstGeom prst="rect">
                    <a:avLst/>
                  </a:prstGeom>
                  <a:solidFill>
                    <a:srgbClr val="CC9900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BR" altLang="pt-BR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?? ?????"/>
                    </a:endParaRPr>
                  </a:p>
                </p:txBody>
              </p:sp>
            </p:grpSp>
          </p:grpSp>
          <p:sp>
            <p:nvSpPr>
              <p:cNvPr id="52303" name="Rectangle 26"/>
              <p:cNvSpPr>
                <a:spLocks noChangeArrowheads="1"/>
              </p:cNvSpPr>
              <p:nvPr/>
            </p:nvSpPr>
            <p:spPr bwMode="auto">
              <a:xfrm>
                <a:off x="1534" y="2934"/>
                <a:ext cx="61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1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rPr>
                  <a:t>MHC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1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rPr>
                  <a:t>classe II</a:t>
                </a:r>
              </a:p>
            </p:txBody>
          </p:sp>
          <p:sp>
            <p:nvSpPr>
              <p:cNvPr id="52304" name="Rectangle 27"/>
              <p:cNvSpPr>
                <a:spLocks noChangeArrowheads="1"/>
              </p:cNvSpPr>
              <p:nvPr/>
            </p:nvSpPr>
            <p:spPr bwMode="auto">
              <a:xfrm>
                <a:off x="1974" y="2121"/>
                <a:ext cx="3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1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rPr>
                  <a:t>CD4</a:t>
                </a:r>
              </a:p>
            </p:txBody>
          </p:sp>
        </p:grpSp>
        <p:grpSp>
          <p:nvGrpSpPr>
            <p:cNvPr id="52231" name="Group 50"/>
            <p:cNvGrpSpPr>
              <a:grpSpLocks/>
            </p:cNvGrpSpPr>
            <p:nvPr/>
          </p:nvGrpSpPr>
          <p:grpSpPr bwMode="auto">
            <a:xfrm>
              <a:off x="233362" y="2813845"/>
              <a:ext cx="2197101" cy="2309813"/>
              <a:chOff x="4" y="1876"/>
              <a:chExt cx="1384" cy="1455"/>
            </a:xfrm>
          </p:grpSpPr>
          <p:grpSp>
            <p:nvGrpSpPr>
              <p:cNvPr id="52281" name="Group 37"/>
              <p:cNvGrpSpPr>
                <a:grpSpLocks/>
              </p:cNvGrpSpPr>
              <p:nvPr/>
            </p:nvGrpSpPr>
            <p:grpSpPr bwMode="auto">
              <a:xfrm>
                <a:off x="4" y="2172"/>
                <a:ext cx="603" cy="893"/>
                <a:chOff x="4" y="2172"/>
                <a:chExt cx="603" cy="893"/>
              </a:xfrm>
            </p:grpSpPr>
            <p:sp>
              <p:nvSpPr>
                <p:cNvPr id="52294" name="Oval 29"/>
                <p:cNvSpPr>
                  <a:spLocks noChangeArrowheads="1"/>
                </p:cNvSpPr>
                <p:nvPr/>
              </p:nvSpPr>
              <p:spPr bwMode="auto">
                <a:xfrm>
                  <a:off x="79" y="2172"/>
                  <a:ext cx="53" cy="62"/>
                </a:xfrm>
                <a:prstGeom prst="ellipse">
                  <a:avLst/>
                </a:prstGeom>
                <a:solidFill>
                  <a:srgbClr val="FF00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  <p:sp>
              <p:nvSpPr>
                <p:cNvPr id="52295" name="Oval 30"/>
                <p:cNvSpPr>
                  <a:spLocks noChangeArrowheads="1"/>
                </p:cNvSpPr>
                <p:nvPr/>
              </p:nvSpPr>
              <p:spPr bwMode="auto">
                <a:xfrm>
                  <a:off x="371" y="2312"/>
                  <a:ext cx="52" cy="62"/>
                </a:xfrm>
                <a:prstGeom prst="ellipse">
                  <a:avLst/>
                </a:prstGeom>
                <a:solidFill>
                  <a:srgbClr val="FF00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  <p:sp>
              <p:nvSpPr>
                <p:cNvPr id="52296" name="Oval 31"/>
                <p:cNvSpPr>
                  <a:spLocks noChangeArrowheads="1"/>
                </p:cNvSpPr>
                <p:nvPr/>
              </p:nvSpPr>
              <p:spPr bwMode="auto">
                <a:xfrm>
                  <a:off x="4" y="2726"/>
                  <a:ext cx="53" cy="63"/>
                </a:xfrm>
                <a:prstGeom prst="ellipse">
                  <a:avLst/>
                </a:prstGeom>
                <a:solidFill>
                  <a:srgbClr val="FF00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  <p:sp>
              <p:nvSpPr>
                <p:cNvPr id="52297" name="Oval 32"/>
                <p:cNvSpPr>
                  <a:spLocks noChangeArrowheads="1"/>
                </p:cNvSpPr>
                <p:nvPr/>
              </p:nvSpPr>
              <p:spPr bwMode="auto">
                <a:xfrm>
                  <a:off x="127" y="2518"/>
                  <a:ext cx="52" cy="64"/>
                </a:xfrm>
                <a:prstGeom prst="ellipse">
                  <a:avLst/>
                </a:prstGeom>
                <a:solidFill>
                  <a:srgbClr val="FF00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  <p:sp>
              <p:nvSpPr>
                <p:cNvPr id="52298" name="Oval 33"/>
                <p:cNvSpPr>
                  <a:spLocks noChangeArrowheads="1"/>
                </p:cNvSpPr>
                <p:nvPr/>
              </p:nvSpPr>
              <p:spPr bwMode="auto">
                <a:xfrm>
                  <a:off x="554" y="2590"/>
                  <a:ext cx="53" cy="58"/>
                </a:xfrm>
                <a:prstGeom prst="ellipse">
                  <a:avLst/>
                </a:prstGeom>
                <a:solidFill>
                  <a:srgbClr val="FF00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  <p:sp>
              <p:nvSpPr>
                <p:cNvPr id="52299" name="Oval 34"/>
                <p:cNvSpPr>
                  <a:spLocks noChangeArrowheads="1"/>
                </p:cNvSpPr>
                <p:nvPr/>
              </p:nvSpPr>
              <p:spPr bwMode="auto">
                <a:xfrm>
                  <a:off x="79" y="2866"/>
                  <a:ext cx="53" cy="60"/>
                </a:xfrm>
                <a:prstGeom prst="ellipse">
                  <a:avLst/>
                </a:prstGeom>
                <a:solidFill>
                  <a:srgbClr val="FF00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  <p:sp>
              <p:nvSpPr>
                <p:cNvPr id="52300" name="Oval 35"/>
                <p:cNvSpPr>
                  <a:spLocks noChangeArrowheads="1"/>
                </p:cNvSpPr>
                <p:nvPr/>
              </p:nvSpPr>
              <p:spPr bwMode="auto">
                <a:xfrm>
                  <a:off x="248" y="2656"/>
                  <a:ext cx="54" cy="62"/>
                </a:xfrm>
                <a:prstGeom prst="ellipse">
                  <a:avLst/>
                </a:prstGeom>
                <a:solidFill>
                  <a:srgbClr val="FF00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  <p:sp>
              <p:nvSpPr>
                <p:cNvPr id="52301" name="Oval 36"/>
                <p:cNvSpPr>
                  <a:spLocks noChangeArrowheads="1"/>
                </p:cNvSpPr>
                <p:nvPr/>
              </p:nvSpPr>
              <p:spPr bwMode="auto">
                <a:xfrm>
                  <a:off x="371" y="3004"/>
                  <a:ext cx="52" cy="61"/>
                </a:xfrm>
                <a:prstGeom prst="ellipse">
                  <a:avLst/>
                </a:prstGeom>
                <a:solidFill>
                  <a:srgbClr val="FF00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</p:grpSp>
          <p:grpSp>
            <p:nvGrpSpPr>
              <p:cNvPr id="52282" name="Group 40"/>
              <p:cNvGrpSpPr>
                <a:grpSpLocks/>
              </p:cNvGrpSpPr>
              <p:nvPr/>
            </p:nvGrpSpPr>
            <p:grpSpPr bwMode="auto">
              <a:xfrm>
                <a:off x="248" y="1876"/>
                <a:ext cx="773" cy="789"/>
                <a:chOff x="248" y="1876"/>
                <a:chExt cx="773" cy="789"/>
              </a:xfrm>
            </p:grpSpPr>
            <p:sp>
              <p:nvSpPr>
                <p:cNvPr id="52292" name="Oval 38"/>
                <p:cNvSpPr>
                  <a:spLocks noChangeArrowheads="1"/>
                </p:cNvSpPr>
                <p:nvPr/>
              </p:nvSpPr>
              <p:spPr bwMode="auto">
                <a:xfrm>
                  <a:off x="248" y="1876"/>
                  <a:ext cx="773" cy="789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  <p:sp>
              <p:nvSpPr>
                <p:cNvPr id="52293" name="Oval 39"/>
                <p:cNvSpPr>
                  <a:spLocks noChangeArrowheads="1"/>
                </p:cNvSpPr>
                <p:nvPr/>
              </p:nvSpPr>
              <p:spPr bwMode="auto">
                <a:xfrm>
                  <a:off x="446" y="2008"/>
                  <a:ext cx="443" cy="415"/>
                </a:xfrm>
                <a:prstGeom prst="ellipse">
                  <a:avLst/>
                </a:prstGeom>
                <a:solidFill>
                  <a:srgbClr val="2A004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</p:grpSp>
          <p:sp>
            <p:nvSpPr>
              <p:cNvPr id="52283" name="Oval 41"/>
              <p:cNvSpPr>
                <a:spLocks noChangeArrowheads="1"/>
              </p:cNvSpPr>
              <p:nvPr/>
            </p:nvSpPr>
            <p:spPr bwMode="auto">
              <a:xfrm>
                <a:off x="1164" y="2620"/>
                <a:ext cx="176" cy="14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>
                  <a:solidFill>
                    <a:schemeClr val="tx1"/>
                  </a:solidFill>
                  <a:latin typeface="Times New Roman" panose="02020603050405020304" pitchFamily="18" charset="0"/>
                  <a:ea typeface="?? ?????"/>
                </a:endParaRPr>
              </a:p>
            </p:txBody>
          </p:sp>
          <p:grpSp>
            <p:nvGrpSpPr>
              <p:cNvPr id="52284" name="Group 44"/>
              <p:cNvGrpSpPr>
                <a:grpSpLocks/>
              </p:cNvGrpSpPr>
              <p:nvPr/>
            </p:nvGrpSpPr>
            <p:grpSpPr bwMode="auto">
              <a:xfrm>
                <a:off x="737" y="2673"/>
                <a:ext cx="651" cy="658"/>
                <a:chOff x="737" y="2673"/>
                <a:chExt cx="651" cy="658"/>
              </a:xfrm>
            </p:grpSpPr>
            <p:sp>
              <p:nvSpPr>
                <p:cNvPr id="52290" name="Oval 42"/>
                <p:cNvSpPr>
                  <a:spLocks noChangeArrowheads="1"/>
                </p:cNvSpPr>
                <p:nvPr/>
              </p:nvSpPr>
              <p:spPr bwMode="auto">
                <a:xfrm>
                  <a:off x="737" y="2673"/>
                  <a:ext cx="651" cy="658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  <p:sp>
              <p:nvSpPr>
                <p:cNvPr id="52291" name="Oval 43"/>
                <p:cNvSpPr>
                  <a:spLocks noChangeArrowheads="1"/>
                </p:cNvSpPr>
                <p:nvPr/>
              </p:nvSpPr>
              <p:spPr bwMode="auto">
                <a:xfrm>
                  <a:off x="847" y="2877"/>
                  <a:ext cx="373" cy="345"/>
                </a:xfrm>
                <a:prstGeom prst="ellipse">
                  <a:avLst/>
                </a:prstGeom>
                <a:solidFill>
                  <a:srgbClr val="CC99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</p:grpSp>
          <p:sp>
            <p:nvSpPr>
              <p:cNvPr id="52285" name="Rectangle 45"/>
              <p:cNvSpPr>
                <a:spLocks noChangeArrowheads="1"/>
              </p:cNvSpPr>
              <p:nvPr/>
            </p:nvSpPr>
            <p:spPr bwMode="auto">
              <a:xfrm rot="-2040000">
                <a:off x="897" y="2499"/>
                <a:ext cx="74" cy="209"/>
              </a:xfrm>
              <a:prstGeom prst="rect">
                <a:avLst/>
              </a:prstGeom>
              <a:solidFill>
                <a:srgbClr val="CC99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>
                  <a:solidFill>
                    <a:schemeClr val="tx1"/>
                  </a:solidFill>
                  <a:latin typeface="Times New Roman" panose="02020603050405020304" pitchFamily="18" charset="0"/>
                  <a:ea typeface="?? ?????"/>
                </a:endParaRPr>
              </a:p>
            </p:txBody>
          </p:sp>
          <p:sp>
            <p:nvSpPr>
              <p:cNvPr id="52286" name="Oval 46"/>
              <p:cNvSpPr>
                <a:spLocks noChangeArrowheads="1"/>
              </p:cNvSpPr>
              <p:nvPr/>
            </p:nvSpPr>
            <p:spPr bwMode="auto">
              <a:xfrm>
                <a:off x="745" y="2612"/>
                <a:ext cx="133" cy="19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>
                  <a:solidFill>
                    <a:schemeClr val="tx1"/>
                  </a:solidFill>
                  <a:latin typeface="Times New Roman" panose="02020603050405020304" pitchFamily="18" charset="0"/>
                  <a:ea typeface="?? ?????"/>
                </a:endParaRPr>
              </a:p>
            </p:txBody>
          </p:sp>
          <p:sp>
            <p:nvSpPr>
              <p:cNvPr id="52287" name="Rectangle 47"/>
              <p:cNvSpPr>
                <a:spLocks noChangeArrowheads="1"/>
              </p:cNvSpPr>
              <p:nvPr/>
            </p:nvSpPr>
            <p:spPr bwMode="auto">
              <a:xfrm rot="-2040000">
                <a:off x="714" y="2698"/>
                <a:ext cx="74" cy="209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>
                  <a:solidFill>
                    <a:schemeClr val="tx1"/>
                  </a:solidFill>
                  <a:latin typeface="Times New Roman" panose="02020603050405020304" pitchFamily="18" charset="0"/>
                  <a:ea typeface="?? ?????"/>
                </a:endParaRPr>
              </a:p>
            </p:txBody>
          </p:sp>
          <p:sp>
            <p:nvSpPr>
              <p:cNvPr id="52288" name="Rectangle 48"/>
              <p:cNvSpPr>
                <a:spLocks noChangeArrowheads="1"/>
              </p:cNvSpPr>
              <p:nvPr/>
            </p:nvSpPr>
            <p:spPr bwMode="auto">
              <a:xfrm>
                <a:off x="97" y="2915"/>
                <a:ext cx="56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1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rPr>
                  <a:t>MHC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1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rPr>
                  <a:t>classe I</a:t>
                </a:r>
              </a:p>
            </p:txBody>
          </p:sp>
          <p:sp>
            <p:nvSpPr>
              <p:cNvPr id="52289" name="Rectangle 49"/>
              <p:cNvSpPr>
                <a:spLocks noChangeArrowheads="1"/>
              </p:cNvSpPr>
              <p:nvPr/>
            </p:nvSpPr>
            <p:spPr bwMode="auto">
              <a:xfrm>
                <a:off x="463" y="2051"/>
                <a:ext cx="3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1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rPr>
                  <a:t>CD8</a:t>
                </a:r>
              </a:p>
            </p:txBody>
          </p:sp>
        </p:grpSp>
        <p:grpSp>
          <p:nvGrpSpPr>
            <p:cNvPr id="52232" name="Group 67"/>
            <p:cNvGrpSpPr>
              <a:grpSpLocks/>
            </p:cNvGrpSpPr>
            <p:nvPr/>
          </p:nvGrpSpPr>
          <p:grpSpPr bwMode="auto">
            <a:xfrm>
              <a:off x="5262565" y="2966244"/>
              <a:ext cx="1358901" cy="2730500"/>
              <a:chOff x="3172" y="1972"/>
              <a:chExt cx="856" cy="1720"/>
            </a:xfrm>
          </p:grpSpPr>
          <p:grpSp>
            <p:nvGrpSpPr>
              <p:cNvPr id="52265" name="Group 53"/>
              <p:cNvGrpSpPr>
                <a:grpSpLocks/>
              </p:cNvGrpSpPr>
              <p:nvPr/>
            </p:nvGrpSpPr>
            <p:grpSpPr bwMode="auto">
              <a:xfrm>
                <a:off x="3179" y="1972"/>
                <a:ext cx="849" cy="760"/>
                <a:chOff x="3179" y="1972"/>
                <a:chExt cx="849" cy="760"/>
              </a:xfrm>
            </p:grpSpPr>
            <p:sp>
              <p:nvSpPr>
                <p:cNvPr id="52279" name="Oval 51"/>
                <p:cNvSpPr>
                  <a:spLocks noChangeArrowheads="1"/>
                </p:cNvSpPr>
                <p:nvPr/>
              </p:nvSpPr>
              <p:spPr bwMode="auto">
                <a:xfrm>
                  <a:off x="3179" y="1972"/>
                  <a:ext cx="849" cy="760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  <p:sp>
              <p:nvSpPr>
                <p:cNvPr id="52280" name="Oval 52"/>
                <p:cNvSpPr>
                  <a:spLocks noChangeArrowheads="1"/>
                </p:cNvSpPr>
                <p:nvPr/>
              </p:nvSpPr>
              <p:spPr bwMode="auto">
                <a:xfrm>
                  <a:off x="3398" y="2095"/>
                  <a:ext cx="484" cy="402"/>
                </a:xfrm>
                <a:prstGeom prst="ellipse">
                  <a:avLst/>
                </a:prstGeom>
                <a:solidFill>
                  <a:srgbClr val="2A004E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</p:grpSp>
          <p:grpSp>
            <p:nvGrpSpPr>
              <p:cNvPr id="52266" name="Group 56"/>
              <p:cNvGrpSpPr>
                <a:grpSpLocks/>
              </p:cNvGrpSpPr>
              <p:nvPr/>
            </p:nvGrpSpPr>
            <p:grpSpPr bwMode="auto">
              <a:xfrm>
                <a:off x="3172" y="2938"/>
                <a:ext cx="856" cy="754"/>
                <a:chOff x="3172" y="2938"/>
                <a:chExt cx="856" cy="754"/>
              </a:xfrm>
            </p:grpSpPr>
            <p:sp>
              <p:nvSpPr>
                <p:cNvPr id="52277" name="Oval 54"/>
                <p:cNvSpPr>
                  <a:spLocks noChangeArrowheads="1"/>
                </p:cNvSpPr>
                <p:nvPr/>
              </p:nvSpPr>
              <p:spPr bwMode="auto">
                <a:xfrm>
                  <a:off x="3172" y="2938"/>
                  <a:ext cx="856" cy="754"/>
                </a:xfrm>
                <a:prstGeom prst="ellipse">
                  <a:avLst/>
                </a:prstGeom>
                <a:solidFill>
                  <a:srgbClr val="CC99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  <p:sp>
              <p:nvSpPr>
                <p:cNvPr id="52278" name="Oval 55"/>
                <p:cNvSpPr>
                  <a:spLocks noChangeArrowheads="1"/>
                </p:cNvSpPr>
                <p:nvPr/>
              </p:nvSpPr>
              <p:spPr bwMode="auto">
                <a:xfrm>
                  <a:off x="3311" y="3133"/>
                  <a:ext cx="452" cy="43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</p:grpSp>
          <p:sp>
            <p:nvSpPr>
              <p:cNvPr id="52267" name="Oval 57"/>
              <p:cNvSpPr>
                <a:spLocks noChangeArrowheads="1"/>
              </p:cNvSpPr>
              <p:nvPr/>
            </p:nvSpPr>
            <p:spPr bwMode="auto">
              <a:xfrm>
                <a:off x="3383" y="2484"/>
                <a:ext cx="64" cy="5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>
                  <a:solidFill>
                    <a:schemeClr val="tx1"/>
                  </a:solidFill>
                  <a:latin typeface="Times New Roman" panose="02020603050405020304" pitchFamily="18" charset="0"/>
                  <a:ea typeface="?? ?????"/>
                </a:endParaRPr>
              </a:p>
            </p:txBody>
          </p:sp>
          <p:sp>
            <p:nvSpPr>
              <p:cNvPr id="52268" name="Oval 58"/>
              <p:cNvSpPr>
                <a:spLocks noChangeArrowheads="1"/>
              </p:cNvSpPr>
              <p:nvPr/>
            </p:nvSpPr>
            <p:spPr bwMode="auto">
              <a:xfrm>
                <a:off x="3310" y="2100"/>
                <a:ext cx="65" cy="5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>
                  <a:solidFill>
                    <a:schemeClr val="tx1"/>
                  </a:solidFill>
                  <a:latin typeface="Times New Roman" panose="02020603050405020304" pitchFamily="18" charset="0"/>
                  <a:ea typeface="?? ?????"/>
                </a:endParaRPr>
              </a:p>
            </p:txBody>
          </p:sp>
          <p:sp>
            <p:nvSpPr>
              <p:cNvPr id="52269" name="Oval 59"/>
              <p:cNvSpPr>
                <a:spLocks noChangeArrowheads="1"/>
              </p:cNvSpPr>
              <p:nvPr/>
            </p:nvSpPr>
            <p:spPr bwMode="auto">
              <a:xfrm>
                <a:off x="3310" y="2356"/>
                <a:ext cx="65" cy="5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>
                  <a:solidFill>
                    <a:schemeClr val="tx1"/>
                  </a:solidFill>
                  <a:latin typeface="Times New Roman" panose="02020603050405020304" pitchFamily="18" charset="0"/>
                  <a:ea typeface="?? ?????"/>
                </a:endParaRPr>
              </a:p>
            </p:txBody>
          </p:sp>
          <p:sp>
            <p:nvSpPr>
              <p:cNvPr id="52270" name="Oval 60"/>
              <p:cNvSpPr>
                <a:spLocks noChangeArrowheads="1"/>
              </p:cNvSpPr>
              <p:nvPr/>
            </p:nvSpPr>
            <p:spPr bwMode="auto">
              <a:xfrm>
                <a:off x="3528" y="2484"/>
                <a:ext cx="64" cy="5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>
                  <a:solidFill>
                    <a:schemeClr val="tx1"/>
                  </a:solidFill>
                  <a:latin typeface="Times New Roman" panose="02020603050405020304" pitchFamily="18" charset="0"/>
                  <a:ea typeface="?? ?????"/>
                </a:endParaRPr>
              </a:p>
            </p:txBody>
          </p:sp>
          <p:sp>
            <p:nvSpPr>
              <p:cNvPr id="52271" name="Oval 61"/>
              <p:cNvSpPr>
                <a:spLocks noChangeArrowheads="1"/>
              </p:cNvSpPr>
              <p:nvPr/>
            </p:nvSpPr>
            <p:spPr bwMode="auto">
              <a:xfrm>
                <a:off x="3819" y="2420"/>
                <a:ext cx="64" cy="5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>
                  <a:solidFill>
                    <a:schemeClr val="tx1"/>
                  </a:solidFill>
                  <a:latin typeface="Times New Roman" panose="02020603050405020304" pitchFamily="18" charset="0"/>
                  <a:ea typeface="?? ?????"/>
                </a:endParaRPr>
              </a:p>
            </p:txBody>
          </p:sp>
          <p:sp>
            <p:nvSpPr>
              <p:cNvPr id="52272" name="Oval 62"/>
              <p:cNvSpPr>
                <a:spLocks noChangeArrowheads="1"/>
              </p:cNvSpPr>
              <p:nvPr/>
            </p:nvSpPr>
            <p:spPr bwMode="auto">
              <a:xfrm>
                <a:off x="3674" y="2484"/>
                <a:ext cx="64" cy="5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>
                  <a:solidFill>
                    <a:schemeClr val="tx1"/>
                  </a:solidFill>
                  <a:latin typeface="Times New Roman" panose="02020603050405020304" pitchFamily="18" charset="0"/>
                  <a:ea typeface="?? ?????"/>
                </a:endParaRPr>
              </a:p>
            </p:txBody>
          </p:sp>
          <p:sp>
            <p:nvSpPr>
              <p:cNvPr id="52273" name="Oval 63"/>
              <p:cNvSpPr>
                <a:spLocks noChangeArrowheads="1"/>
              </p:cNvSpPr>
              <p:nvPr/>
            </p:nvSpPr>
            <p:spPr bwMode="auto">
              <a:xfrm>
                <a:off x="3238" y="2227"/>
                <a:ext cx="64" cy="5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>
                  <a:solidFill>
                    <a:schemeClr val="tx1"/>
                  </a:solidFill>
                  <a:latin typeface="Times New Roman" panose="02020603050405020304" pitchFamily="18" charset="0"/>
                  <a:ea typeface="?? ?????"/>
                </a:endParaRPr>
              </a:p>
            </p:txBody>
          </p:sp>
          <p:sp>
            <p:nvSpPr>
              <p:cNvPr id="52274" name="Rectangle 64"/>
              <p:cNvSpPr>
                <a:spLocks noChangeArrowheads="1"/>
              </p:cNvSpPr>
              <p:nvPr/>
            </p:nvSpPr>
            <p:spPr bwMode="auto">
              <a:xfrm>
                <a:off x="3364" y="2185"/>
                <a:ext cx="35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rPr>
                  <a:t>NK</a:t>
                </a:r>
              </a:p>
            </p:txBody>
          </p:sp>
          <p:sp>
            <p:nvSpPr>
              <p:cNvPr id="52275" name="Rectangle 65"/>
              <p:cNvSpPr>
                <a:spLocks noChangeArrowheads="1"/>
              </p:cNvSpPr>
              <p:nvPr/>
            </p:nvSpPr>
            <p:spPr bwMode="auto">
              <a:xfrm>
                <a:off x="3528" y="2869"/>
                <a:ext cx="64" cy="55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>
                  <a:solidFill>
                    <a:schemeClr val="tx1"/>
                  </a:solidFill>
                  <a:latin typeface="Times New Roman" panose="02020603050405020304" pitchFamily="18" charset="0"/>
                  <a:ea typeface="?? ?????"/>
                </a:endParaRPr>
              </a:p>
            </p:txBody>
          </p:sp>
          <p:sp>
            <p:nvSpPr>
              <p:cNvPr id="52276" name="Rectangle 66"/>
              <p:cNvSpPr>
                <a:spLocks noChangeArrowheads="1"/>
              </p:cNvSpPr>
              <p:nvPr/>
            </p:nvSpPr>
            <p:spPr bwMode="auto">
              <a:xfrm>
                <a:off x="3528" y="2740"/>
                <a:ext cx="64" cy="121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>
                  <a:solidFill>
                    <a:schemeClr val="tx1"/>
                  </a:solidFill>
                  <a:latin typeface="Times New Roman" panose="02020603050405020304" pitchFamily="18" charset="0"/>
                  <a:ea typeface="?? ?????"/>
                </a:endParaRPr>
              </a:p>
            </p:txBody>
          </p:sp>
        </p:grpSp>
        <p:sp>
          <p:nvSpPr>
            <p:cNvPr id="52233" name="Rectangle 68"/>
            <p:cNvSpPr>
              <a:spLocks noChangeArrowheads="1"/>
            </p:cNvSpPr>
            <p:nvPr/>
          </p:nvSpPr>
          <p:spPr bwMode="auto">
            <a:xfrm>
              <a:off x="5164137" y="5793582"/>
              <a:ext cx="1793875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 b="1">
                  <a:solidFill>
                    <a:schemeClr val="tx1"/>
                  </a:solidFill>
                  <a:latin typeface="Times New Roman" panose="02020603050405020304" pitchFamily="18" charset="0"/>
                  <a:ea typeface="?? ?????"/>
                </a:rPr>
                <a:t>Célula NK</a:t>
              </a:r>
            </a:p>
          </p:txBody>
        </p:sp>
        <p:grpSp>
          <p:nvGrpSpPr>
            <p:cNvPr id="52234" name="Group 98"/>
            <p:cNvGrpSpPr>
              <a:grpSpLocks/>
            </p:cNvGrpSpPr>
            <p:nvPr/>
          </p:nvGrpSpPr>
          <p:grpSpPr bwMode="auto">
            <a:xfrm>
              <a:off x="7197700" y="2890056"/>
              <a:ext cx="1633531" cy="2806711"/>
              <a:chOff x="4391" y="1924"/>
              <a:chExt cx="1029" cy="1768"/>
            </a:xfrm>
          </p:grpSpPr>
          <p:sp>
            <p:nvSpPr>
              <p:cNvPr id="52236" name="Oval 69"/>
              <p:cNvSpPr>
                <a:spLocks noChangeArrowheads="1"/>
              </p:cNvSpPr>
              <p:nvPr/>
            </p:nvSpPr>
            <p:spPr bwMode="auto">
              <a:xfrm>
                <a:off x="4967" y="2893"/>
                <a:ext cx="101" cy="7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>
                  <a:solidFill>
                    <a:schemeClr val="tx1"/>
                  </a:solidFill>
                  <a:latin typeface="Times New Roman" panose="02020603050405020304" pitchFamily="18" charset="0"/>
                  <a:ea typeface="?? ?????"/>
                </a:endParaRPr>
              </a:p>
            </p:txBody>
          </p:sp>
          <p:sp>
            <p:nvSpPr>
              <p:cNvPr id="52237" name="Oval 70"/>
              <p:cNvSpPr>
                <a:spLocks noChangeArrowheads="1"/>
              </p:cNvSpPr>
              <p:nvPr/>
            </p:nvSpPr>
            <p:spPr bwMode="auto">
              <a:xfrm>
                <a:off x="4821" y="2893"/>
                <a:ext cx="102" cy="7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>
                  <a:solidFill>
                    <a:schemeClr val="tx1"/>
                  </a:solidFill>
                  <a:latin typeface="Times New Roman" panose="02020603050405020304" pitchFamily="18" charset="0"/>
                  <a:ea typeface="?? ?????"/>
                </a:endParaRPr>
              </a:p>
            </p:txBody>
          </p:sp>
          <p:sp>
            <p:nvSpPr>
              <p:cNvPr id="52238" name="Oval 71"/>
              <p:cNvSpPr>
                <a:spLocks noChangeArrowheads="1"/>
              </p:cNvSpPr>
              <p:nvPr/>
            </p:nvSpPr>
            <p:spPr bwMode="auto">
              <a:xfrm>
                <a:off x="4604" y="2893"/>
                <a:ext cx="101" cy="7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>
                  <a:solidFill>
                    <a:schemeClr val="tx1"/>
                  </a:solidFill>
                  <a:latin typeface="Times New Roman" panose="02020603050405020304" pitchFamily="18" charset="0"/>
                  <a:ea typeface="?? ?????"/>
                </a:endParaRPr>
              </a:p>
            </p:txBody>
          </p:sp>
          <p:grpSp>
            <p:nvGrpSpPr>
              <p:cNvPr id="52239" name="Group 75"/>
              <p:cNvGrpSpPr>
                <a:grpSpLocks/>
              </p:cNvGrpSpPr>
              <p:nvPr/>
            </p:nvGrpSpPr>
            <p:grpSpPr bwMode="auto">
              <a:xfrm>
                <a:off x="4701" y="2645"/>
                <a:ext cx="183" cy="271"/>
                <a:chOff x="4701" y="2645"/>
                <a:chExt cx="183" cy="271"/>
              </a:xfrm>
            </p:grpSpPr>
            <p:sp>
              <p:nvSpPr>
                <p:cNvPr id="52262" name="Rectangle 72"/>
                <p:cNvSpPr>
                  <a:spLocks noChangeArrowheads="1"/>
                </p:cNvSpPr>
                <p:nvPr/>
              </p:nvSpPr>
              <p:spPr bwMode="auto">
                <a:xfrm>
                  <a:off x="4773" y="2645"/>
                  <a:ext cx="43" cy="150"/>
                </a:xfrm>
                <a:prstGeom prst="rect">
                  <a:avLst/>
                </a:prstGeom>
                <a:solidFill>
                  <a:srgbClr val="CCCC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  <p:sp>
              <p:nvSpPr>
                <p:cNvPr id="52263" name="Rectangle 73"/>
                <p:cNvSpPr>
                  <a:spLocks noChangeArrowheads="1"/>
                </p:cNvSpPr>
                <p:nvPr/>
              </p:nvSpPr>
              <p:spPr bwMode="auto">
                <a:xfrm rot="-9060000">
                  <a:off x="4701" y="2772"/>
                  <a:ext cx="37" cy="144"/>
                </a:xfrm>
                <a:prstGeom prst="rect">
                  <a:avLst/>
                </a:prstGeom>
                <a:solidFill>
                  <a:srgbClr val="CCCC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  <p:sp>
              <p:nvSpPr>
                <p:cNvPr id="52264" name="Rectangle 74"/>
                <p:cNvSpPr>
                  <a:spLocks noChangeArrowheads="1"/>
                </p:cNvSpPr>
                <p:nvPr/>
              </p:nvSpPr>
              <p:spPr bwMode="auto">
                <a:xfrm rot="9120000">
                  <a:off x="4849" y="2772"/>
                  <a:ext cx="35" cy="144"/>
                </a:xfrm>
                <a:prstGeom prst="rect">
                  <a:avLst/>
                </a:prstGeom>
                <a:solidFill>
                  <a:srgbClr val="CCCC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</p:grpSp>
          <p:sp>
            <p:nvSpPr>
              <p:cNvPr id="52240" name="Rectangle 76"/>
              <p:cNvSpPr>
                <a:spLocks noChangeArrowheads="1"/>
              </p:cNvSpPr>
              <p:nvPr/>
            </p:nvSpPr>
            <p:spPr bwMode="auto">
              <a:xfrm>
                <a:off x="5076" y="2605"/>
                <a:ext cx="102" cy="7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>
                  <a:solidFill>
                    <a:schemeClr val="tx1"/>
                  </a:solidFill>
                  <a:latin typeface="Times New Roman" panose="02020603050405020304" pitchFamily="18" charset="0"/>
                  <a:ea typeface="?? ?????"/>
                </a:endParaRPr>
              </a:p>
            </p:txBody>
          </p:sp>
          <p:grpSp>
            <p:nvGrpSpPr>
              <p:cNvPr id="52241" name="Group 85"/>
              <p:cNvGrpSpPr>
                <a:grpSpLocks/>
              </p:cNvGrpSpPr>
              <p:nvPr/>
            </p:nvGrpSpPr>
            <p:grpSpPr bwMode="auto">
              <a:xfrm>
                <a:off x="4391" y="2670"/>
                <a:ext cx="558" cy="338"/>
                <a:chOff x="4391" y="2670"/>
                <a:chExt cx="558" cy="338"/>
              </a:xfrm>
            </p:grpSpPr>
            <p:sp>
              <p:nvSpPr>
                <p:cNvPr id="52254" name="Oval 77"/>
                <p:cNvSpPr>
                  <a:spLocks noChangeArrowheads="1"/>
                </p:cNvSpPr>
                <p:nvPr/>
              </p:nvSpPr>
              <p:spPr bwMode="auto">
                <a:xfrm>
                  <a:off x="4913" y="2713"/>
                  <a:ext cx="36" cy="27"/>
                </a:xfrm>
                <a:prstGeom prst="ellipse">
                  <a:avLst/>
                </a:prstGeom>
                <a:solidFill>
                  <a:srgbClr val="FF00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  <p:sp>
              <p:nvSpPr>
                <p:cNvPr id="52255" name="Oval 78"/>
                <p:cNvSpPr>
                  <a:spLocks noChangeArrowheads="1"/>
                </p:cNvSpPr>
                <p:nvPr/>
              </p:nvSpPr>
              <p:spPr bwMode="auto">
                <a:xfrm>
                  <a:off x="4824" y="2877"/>
                  <a:ext cx="37" cy="28"/>
                </a:xfrm>
                <a:prstGeom prst="ellipse">
                  <a:avLst/>
                </a:prstGeom>
                <a:solidFill>
                  <a:srgbClr val="FF00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  <p:sp>
              <p:nvSpPr>
                <p:cNvPr id="52256" name="Oval 79"/>
                <p:cNvSpPr>
                  <a:spLocks noChangeArrowheads="1"/>
                </p:cNvSpPr>
                <p:nvPr/>
              </p:nvSpPr>
              <p:spPr bwMode="auto">
                <a:xfrm>
                  <a:off x="4564" y="2670"/>
                  <a:ext cx="35" cy="26"/>
                </a:xfrm>
                <a:prstGeom prst="ellipse">
                  <a:avLst/>
                </a:prstGeom>
                <a:solidFill>
                  <a:srgbClr val="FF00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  <p:sp>
              <p:nvSpPr>
                <p:cNvPr id="52257" name="Oval 80"/>
                <p:cNvSpPr>
                  <a:spLocks noChangeArrowheads="1"/>
                </p:cNvSpPr>
                <p:nvPr/>
              </p:nvSpPr>
              <p:spPr bwMode="auto">
                <a:xfrm>
                  <a:off x="4696" y="2739"/>
                  <a:ext cx="36" cy="27"/>
                </a:xfrm>
                <a:prstGeom prst="ellipse">
                  <a:avLst/>
                </a:prstGeom>
                <a:solidFill>
                  <a:srgbClr val="FF00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  <p:sp>
              <p:nvSpPr>
                <p:cNvPr id="52258" name="Oval 81"/>
                <p:cNvSpPr>
                  <a:spLocks noChangeArrowheads="1"/>
                </p:cNvSpPr>
                <p:nvPr/>
              </p:nvSpPr>
              <p:spPr bwMode="auto">
                <a:xfrm>
                  <a:off x="4652" y="2982"/>
                  <a:ext cx="36" cy="26"/>
                </a:xfrm>
                <a:prstGeom prst="ellipse">
                  <a:avLst/>
                </a:prstGeom>
                <a:solidFill>
                  <a:srgbClr val="FF00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  <p:sp>
              <p:nvSpPr>
                <p:cNvPr id="52259" name="Oval 82"/>
                <p:cNvSpPr>
                  <a:spLocks noChangeArrowheads="1"/>
                </p:cNvSpPr>
                <p:nvPr/>
              </p:nvSpPr>
              <p:spPr bwMode="auto">
                <a:xfrm>
                  <a:off x="4479" y="2713"/>
                  <a:ext cx="35" cy="27"/>
                </a:xfrm>
                <a:prstGeom prst="ellipse">
                  <a:avLst/>
                </a:prstGeom>
                <a:solidFill>
                  <a:srgbClr val="FF00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  <p:sp>
              <p:nvSpPr>
                <p:cNvPr id="52260" name="Oval 83"/>
                <p:cNvSpPr>
                  <a:spLocks noChangeArrowheads="1"/>
                </p:cNvSpPr>
                <p:nvPr/>
              </p:nvSpPr>
              <p:spPr bwMode="auto">
                <a:xfrm>
                  <a:off x="4607" y="2808"/>
                  <a:ext cx="37" cy="27"/>
                </a:xfrm>
                <a:prstGeom prst="ellipse">
                  <a:avLst/>
                </a:prstGeom>
                <a:solidFill>
                  <a:srgbClr val="FF00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  <p:sp>
              <p:nvSpPr>
                <p:cNvPr id="52261" name="Oval 84"/>
                <p:cNvSpPr>
                  <a:spLocks noChangeArrowheads="1"/>
                </p:cNvSpPr>
                <p:nvPr/>
              </p:nvSpPr>
              <p:spPr bwMode="auto">
                <a:xfrm>
                  <a:off x="4391" y="2877"/>
                  <a:ext cx="35" cy="28"/>
                </a:xfrm>
                <a:prstGeom prst="ellipse">
                  <a:avLst/>
                </a:prstGeom>
                <a:solidFill>
                  <a:srgbClr val="FF00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</p:grpSp>
          <p:sp>
            <p:nvSpPr>
              <p:cNvPr id="52242" name="Oval 86"/>
              <p:cNvSpPr>
                <a:spLocks noChangeArrowheads="1"/>
              </p:cNvSpPr>
              <p:nvPr/>
            </p:nvSpPr>
            <p:spPr bwMode="auto">
              <a:xfrm>
                <a:off x="4677" y="1924"/>
                <a:ext cx="681" cy="693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>
                  <a:solidFill>
                    <a:schemeClr val="tx1"/>
                  </a:solidFill>
                  <a:latin typeface="Times New Roman" panose="02020603050405020304" pitchFamily="18" charset="0"/>
                  <a:ea typeface="?? ?????"/>
                </a:endParaRPr>
              </a:p>
            </p:txBody>
          </p:sp>
          <p:sp>
            <p:nvSpPr>
              <p:cNvPr id="52243" name="Rectangle 87"/>
              <p:cNvSpPr>
                <a:spLocks noChangeArrowheads="1"/>
              </p:cNvSpPr>
              <p:nvPr/>
            </p:nvSpPr>
            <p:spPr bwMode="auto">
              <a:xfrm>
                <a:off x="4750" y="2563"/>
                <a:ext cx="100" cy="7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>
                  <a:solidFill>
                    <a:schemeClr val="tx1"/>
                  </a:solidFill>
                  <a:latin typeface="Times New Roman" panose="02020603050405020304" pitchFamily="18" charset="0"/>
                  <a:ea typeface="?? ?????"/>
                </a:endParaRPr>
              </a:p>
            </p:txBody>
          </p:sp>
          <p:sp>
            <p:nvSpPr>
              <p:cNvPr id="52244" name="Oval 88"/>
              <p:cNvSpPr>
                <a:spLocks noChangeArrowheads="1"/>
              </p:cNvSpPr>
              <p:nvPr/>
            </p:nvSpPr>
            <p:spPr bwMode="auto">
              <a:xfrm>
                <a:off x="4851" y="2109"/>
                <a:ext cx="391" cy="364"/>
              </a:xfrm>
              <a:prstGeom prst="ellipse">
                <a:avLst/>
              </a:prstGeom>
              <a:solidFill>
                <a:srgbClr val="2A004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>
                  <a:solidFill>
                    <a:schemeClr val="tx1"/>
                  </a:solidFill>
                  <a:latin typeface="Times New Roman" panose="02020603050405020304" pitchFamily="18" charset="0"/>
                  <a:ea typeface="?? ?????"/>
                </a:endParaRPr>
              </a:p>
            </p:txBody>
          </p:sp>
          <p:grpSp>
            <p:nvGrpSpPr>
              <p:cNvPr id="52245" name="Group 92"/>
              <p:cNvGrpSpPr>
                <a:grpSpLocks/>
              </p:cNvGrpSpPr>
              <p:nvPr/>
            </p:nvGrpSpPr>
            <p:grpSpPr bwMode="auto">
              <a:xfrm>
                <a:off x="5030" y="2687"/>
                <a:ext cx="182" cy="271"/>
                <a:chOff x="5030" y="2687"/>
                <a:chExt cx="182" cy="271"/>
              </a:xfrm>
            </p:grpSpPr>
            <p:sp>
              <p:nvSpPr>
                <p:cNvPr id="52251" name="Rectangle 89"/>
                <p:cNvSpPr>
                  <a:spLocks noChangeArrowheads="1"/>
                </p:cNvSpPr>
                <p:nvPr/>
              </p:nvSpPr>
              <p:spPr bwMode="auto">
                <a:xfrm>
                  <a:off x="5100" y="2687"/>
                  <a:ext cx="44" cy="151"/>
                </a:xfrm>
                <a:prstGeom prst="rect">
                  <a:avLst/>
                </a:prstGeom>
                <a:solidFill>
                  <a:srgbClr val="CCCC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  <p:sp>
              <p:nvSpPr>
                <p:cNvPr id="52252" name="Rectangle 90"/>
                <p:cNvSpPr>
                  <a:spLocks noChangeArrowheads="1"/>
                </p:cNvSpPr>
                <p:nvPr/>
              </p:nvSpPr>
              <p:spPr bwMode="auto">
                <a:xfrm rot="-9060000">
                  <a:off x="5030" y="2813"/>
                  <a:ext cx="35" cy="145"/>
                </a:xfrm>
                <a:prstGeom prst="rect">
                  <a:avLst/>
                </a:prstGeom>
                <a:solidFill>
                  <a:srgbClr val="CCCC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  <p:sp>
              <p:nvSpPr>
                <p:cNvPr id="52253" name="Rectangle 91"/>
                <p:cNvSpPr>
                  <a:spLocks noChangeArrowheads="1"/>
                </p:cNvSpPr>
                <p:nvPr/>
              </p:nvSpPr>
              <p:spPr bwMode="auto">
                <a:xfrm rot="9120000">
                  <a:off x="5176" y="2813"/>
                  <a:ext cx="36" cy="145"/>
                </a:xfrm>
                <a:prstGeom prst="rect">
                  <a:avLst/>
                </a:prstGeom>
                <a:solidFill>
                  <a:srgbClr val="CCCC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</p:grpSp>
          <p:sp>
            <p:nvSpPr>
              <p:cNvPr id="52246" name="Rectangle 93"/>
              <p:cNvSpPr>
                <a:spLocks noChangeArrowheads="1"/>
              </p:cNvSpPr>
              <p:nvPr/>
            </p:nvSpPr>
            <p:spPr bwMode="auto">
              <a:xfrm>
                <a:off x="4935" y="2155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400" b="1">
                    <a:solidFill>
                      <a:schemeClr val="tx1"/>
                    </a:solidFill>
                    <a:latin typeface="?? ?????"/>
                    <a:ea typeface="?? ?????"/>
                  </a:rPr>
                  <a:t>K</a:t>
                </a:r>
              </a:p>
            </p:txBody>
          </p:sp>
          <p:sp>
            <p:nvSpPr>
              <p:cNvPr id="52247" name="Oval 94"/>
              <p:cNvSpPr>
                <a:spLocks noChangeArrowheads="1"/>
              </p:cNvSpPr>
              <p:nvPr/>
            </p:nvSpPr>
            <p:spPr bwMode="auto">
              <a:xfrm>
                <a:off x="5186" y="2893"/>
                <a:ext cx="99" cy="7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>
                  <a:solidFill>
                    <a:schemeClr val="tx1"/>
                  </a:solidFill>
                  <a:latin typeface="Times New Roman" panose="02020603050405020304" pitchFamily="18" charset="0"/>
                  <a:ea typeface="?? ?????"/>
                </a:endParaRPr>
              </a:p>
            </p:txBody>
          </p:sp>
          <p:grpSp>
            <p:nvGrpSpPr>
              <p:cNvPr id="52248" name="Group 97"/>
              <p:cNvGrpSpPr>
                <a:grpSpLocks/>
              </p:cNvGrpSpPr>
              <p:nvPr/>
            </p:nvGrpSpPr>
            <p:grpSpPr bwMode="auto">
              <a:xfrm>
                <a:off x="4564" y="2977"/>
                <a:ext cx="856" cy="715"/>
                <a:chOff x="4564" y="2977"/>
                <a:chExt cx="856" cy="715"/>
              </a:xfrm>
            </p:grpSpPr>
            <p:sp>
              <p:nvSpPr>
                <p:cNvPr id="52249" name="Oval 95"/>
                <p:cNvSpPr>
                  <a:spLocks noChangeArrowheads="1"/>
                </p:cNvSpPr>
                <p:nvPr/>
              </p:nvSpPr>
              <p:spPr bwMode="auto">
                <a:xfrm>
                  <a:off x="4564" y="2977"/>
                  <a:ext cx="856" cy="715"/>
                </a:xfrm>
                <a:prstGeom prst="ellipse">
                  <a:avLst/>
                </a:prstGeom>
                <a:solidFill>
                  <a:srgbClr val="CC99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  <p:sp>
              <p:nvSpPr>
                <p:cNvPr id="52250" name="Oval 96"/>
                <p:cNvSpPr>
                  <a:spLocks noChangeArrowheads="1"/>
                </p:cNvSpPr>
                <p:nvPr/>
              </p:nvSpPr>
              <p:spPr bwMode="auto">
                <a:xfrm>
                  <a:off x="4703" y="3162"/>
                  <a:ext cx="452" cy="409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BR" altLang="pt-BR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?? ?????"/>
                  </a:endParaRPr>
                </a:p>
              </p:txBody>
            </p:sp>
          </p:grpSp>
        </p:grpSp>
        <p:sp>
          <p:nvSpPr>
            <p:cNvPr id="52235" name="Rectangle 99"/>
            <p:cNvSpPr>
              <a:spLocks noChangeArrowheads="1"/>
            </p:cNvSpPr>
            <p:nvPr/>
          </p:nvSpPr>
          <p:spPr bwMode="auto">
            <a:xfrm>
              <a:off x="7373937" y="5793582"/>
              <a:ext cx="15367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 b="1">
                  <a:solidFill>
                    <a:schemeClr val="tx1"/>
                  </a:solidFill>
                  <a:latin typeface="Times New Roman" panose="02020603050405020304" pitchFamily="18" charset="0"/>
                  <a:ea typeface="?? ?????"/>
                </a:rPr>
                <a:t>Célula K</a:t>
              </a:r>
            </a:p>
          </p:txBody>
        </p:sp>
      </p:grpSp>
      <p:sp>
        <p:nvSpPr>
          <p:cNvPr id="105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?? ?????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?? ?????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?? ?????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?? ?????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?? ?????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?? ?????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?? ?????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?? ?????" charset="-128"/>
              </a:defRPr>
            </a:lvl9pPr>
          </a:lstStyle>
          <a:p>
            <a:pPr algn="ctr">
              <a:defRPr/>
            </a:pPr>
            <a:r>
              <a:rPr lang="pt-BR" altLang="pt-BR" sz="3200" cap="small" dirty="0" err="1">
                <a:solidFill>
                  <a:srgbClr val="0070C0"/>
                </a:solidFill>
              </a:rPr>
              <a:t>Citotoxicidade</a:t>
            </a:r>
            <a:r>
              <a:rPr lang="pt-BR" altLang="pt-BR" sz="3200" cap="small" dirty="0">
                <a:solidFill>
                  <a:srgbClr val="0070C0"/>
                </a:solidFill>
              </a:rPr>
              <a:t> mediada por células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5" b="6514"/>
          <a:stretch>
            <a:fillRect/>
          </a:stretch>
        </p:blipFill>
        <p:spPr bwMode="auto">
          <a:xfrm>
            <a:off x="1258888" y="1306513"/>
            <a:ext cx="6842125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204913" y="485775"/>
            <a:ext cx="6831012" cy="11493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AR" altLang="en-US" sz="3200" b="1" cap="small" dirty="0" err="1">
                <a:solidFill>
                  <a:srgbClr val="0070C0"/>
                </a:solidFill>
              </a:rPr>
              <a:t>Origem</a:t>
            </a:r>
            <a:r>
              <a:rPr lang="es-AR" altLang="en-US" sz="3200" b="1" cap="small" dirty="0">
                <a:solidFill>
                  <a:srgbClr val="0070C0"/>
                </a:solidFill>
              </a:rPr>
              <a:t> e </a:t>
            </a:r>
            <a:r>
              <a:rPr lang="es-AR" altLang="en-US" sz="3200" b="1" cap="small" dirty="0" err="1">
                <a:solidFill>
                  <a:srgbClr val="0070C0"/>
                </a:solidFill>
              </a:rPr>
              <a:t>Distribuição</a:t>
            </a:r>
            <a:r>
              <a:rPr lang="es-AR" altLang="en-US" sz="3200" b="1" cap="small" dirty="0">
                <a:solidFill>
                  <a:srgbClr val="0070C0"/>
                </a:solidFill>
              </a:rPr>
              <a:t> de </a:t>
            </a:r>
            <a:r>
              <a:rPr lang="es-AR" altLang="en-US" sz="3200" b="1" cap="small" dirty="0" err="1">
                <a:solidFill>
                  <a:srgbClr val="0070C0"/>
                </a:solidFill>
              </a:rPr>
              <a:t>cancer</a:t>
            </a:r>
            <a:endParaRPr lang="pt-BR" altLang="pt-BR" sz="3200" b="1" cap="small" dirty="0">
              <a:solidFill>
                <a:srgbClr val="0070C0"/>
              </a:solidFill>
            </a:endParaRPr>
          </a:p>
        </p:txBody>
      </p:sp>
      <p:sp>
        <p:nvSpPr>
          <p:cNvPr id="16388" name="CaixaDeTexto 2"/>
          <p:cNvSpPr txBox="1">
            <a:spLocks noChangeArrowheads="1"/>
          </p:cNvSpPr>
          <p:nvPr/>
        </p:nvSpPr>
        <p:spPr bwMode="auto">
          <a:xfrm>
            <a:off x="468313" y="5516563"/>
            <a:ext cx="828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solidFill>
                  <a:schemeClr val="tx1"/>
                </a:solidFill>
                <a:latin typeface="Calibri" panose="020F0502020204030204" pitchFamily="34" charset="0"/>
              </a:rPr>
              <a:t>Cancer tem origem nos tecidos do próprio hospedeiro</a:t>
            </a:r>
          </a:p>
        </p:txBody>
      </p:sp>
      <p:sp>
        <p:nvSpPr>
          <p:cNvPr id="16389" name="Retângulo 4"/>
          <p:cNvSpPr>
            <a:spLocks noChangeArrowheads="1"/>
          </p:cNvSpPr>
          <p:nvPr/>
        </p:nvSpPr>
        <p:spPr bwMode="auto">
          <a:xfrm>
            <a:off x="539750" y="6021388"/>
            <a:ext cx="81359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600" b="1">
                <a:solidFill>
                  <a:schemeClr val="tx1"/>
                </a:solidFill>
                <a:latin typeface="Calibri" panose="020F0502020204030204" pitchFamily="34" charset="0"/>
              </a:rPr>
              <a:t>Mecanismos de controle e defesa frente a tumores?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44675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00B050"/>
                </a:solidFill>
              </a:rPr>
              <a:t>Infecção </a:t>
            </a:r>
            <a:r>
              <a:rPr lang="pt-BR" b="1" cap="small" dirty="0" err="1">
                <a:solidFill>
                  <a:srgbClr val="00B050"/>
                </a:solidFill>
              </a:rPr>
              <a:t>cronica</a:t>
            </a:r>
            <a:r>
              <a:rPr lang="pt-BR" b="1" cap="small" dirty="0">
                <a:solidFill>
                  <a:srgbClr val="00B050"/>
                </a:solidFill>
              </a:rPr>
              <a:t> </a:t>
            </a:r>
            <a:br>
              <a:rPr lang="pt-BR" b="1" cap="small" dirty="0">
                <a:solidFill>
                  <a:srgbClr val="00B050"/>
                </a:solidFill>
              </a:rPr>
            </a:br>
            <a:r>
              <a:rPr lang="pt-BR" b="1" cap="small" dirty="0">
                <a:solidFill>
                  <a:srgbClr val="00B050"/>
                </a:solidFill>
              </a:rPr>
              <a:t>persistência e progressão de tumores</a:t>
            </a:r>
          </a:p>
        </p:txBody>
      </p:sp>
      <p:sp>
        <p:nvSpPr>
          <p:cNvPr id="53251" name="Subtítulo 3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/>
          <a:lstStyle/>
          <a:p>
            <a:pPr eaLnBrk="1" hangingPunct="1"/>
            <a:r>
              <a:rPr lang="pt-BR" altLang="pt-BR" b="1">
                <a:solidFill>
                  <a:srgbClr val="002060"/>
                </a:solidFill>
              </a:rPr>
              <a:t>Mecanismos de evasão da resposta imune</a:t>
            </a:r>
            <a:endParaRPr lang="pt-BR" altLang="pt-BR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57163"/>
            <a:ext cx="8474075" cy="643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ChangeArrowheads="1"/>
          </p:cNvSpPr>
          <p:nvPr/>
        </p:nvSpPr>
        <p:spPr bwMode="auto">
          <a:xfrm>
            <a:off x="4953000" y="5318125"/>
            <a:ext cx="3657600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5299" name="Rectangle 9"/>
          <p:cNvSpPr>
            <a:spLocks noChangeArrowheads="1"/>
          </p:cNvSpPr>
          <p:nvPr/>
        </p:nvSpPr>
        <p:spPr bwMode="auto">
          <a:xfrm>
            <a:off x="990600" y="5334000"/>
            <a:ext cx="3276600" cy="9747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062038"/>
            <a:ext cx="6477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 cap="small" dirty="0" err="1">
                <a:solidFill>
                  <a:srgbClr val="002060"/>
                </a:solidFill>
              </a:rPr>
              <a:t>Peculariedade</a:t>
            </a:r>
            <a:r>
              <a:rPr lang="pt-BR" sz="3200" b="1" cap="small" dirty="0">
                <a:solidFill>
                  <a:srgbClr val="002060"/>
                </a:solidFill>
              </a:rPr>
              <a:t> da infecção por parasitos</a:t>
            </a:r>
          </a:p>
        </p:txBody>
      </p:sp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1609725" y="2344738"/>
            <a:ext cx="617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1"/>
                </a:solidFill>
                <a:latin typeface="Arial" panose="020B0604020202020204" pitchFamily="34" charset="0"/>
              </a:rPr>
              <a:t>Tempo de replicação relativamente longo</a:t>
            </a:r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1752600" y="3413125"/>
            <a:ext cx="58832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1"/>
                </a:solidFill>
                <a:latin typeface="Arial" panose="020B0604020202020204" pitchFamily="34" charset="0"/>
              </a:rPr>
              <a:t>Necessidade de permanência de maior tempo do parasito dentro do hospedeiro para possibilitar a transmissão</a:t>
            </a:r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4648200" y="287972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4953000" y="5356225"/>
            <a:ext cx="365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1"/>
                </a:solidFill>
                <a:latin typeface="Arial" panose="020B0604020202020204" pitchFamily="34" charset="0"/>
              </a:rPr>
              <a:t>Modulação da resposta imune do hospedeiro</a:t>
            </a:r>
          </a:p>
        </p:txBody>
      </p:sp>
      <p:sp>
        <p:nvSpPr>
          <p:cNvPr id="55305" name="Text Box 5"/>
          <p:cNvSpPr txBox="1">
            <a:spLocks noChangeArrowheads="1"/>
          </p:cNvSpPr>
          <p:nvPr/>
        </p:nvSpPr>
        <p:spPr bwMode="auto">
          <a:xfrm>
            <a:off x="1371600" y="5486400"/>
            <a:ext cx="259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1"/>
                </a:solidFill>
                <a:latin typeface="Arial" panose="020B0604020202020204" pitchFamily="34" charset="0"/>
              </a:rPr>
              <a:t>Evasão do parasito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23850" y="152400"/>
            <a:ext cx="871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altLang="pt-BR" sz="4000" b="1" cap="small" dirty="0">
                <a:solidFill>
                  <a:srgbClr val="00B050"/>
                </a:solidFill>
                <a:latin typeface="+mj-lt"/>
              </a:rPr>
              <a:t>Imunidade a parasitos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01752" y="498764"/>
            <a:ext cx="8686800" cy="799684"/>
          </a:xfrm>
        </p:spPr>
        <p:txBody>
          <a:bodyPr/>
          <a:lstStyle/>
          <a:p>
            <a:r>
              <a:rPr lang="pt-BR" cap="small" dirty="0">
                <a:solidFill>
                  <a:srgbClr val="0070C0"/>
                </a:solidFill>
              </a:rPr>
              <a:t>Resistência a morte celular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Tumor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Alteração da biologia celular, tornando a célula resistente a morte. 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Microrganismo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Inibição da apoptose por infecção parasitária. </a:t>
            </a:r>
          </a:p>
          <a:p>
            <a:pPr marL="0" indent="0">
              <a:buNone/>
            </a:pPr>
            <a:r>
              <a:rPr lang="pt-BR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Leishmania</a:t>
            </a:r>
            <a:r>
              <a:rPr lang="pt-BR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donovani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Leishmania</a:t>
            </a:r>
            <a:r>
              <a:rPr lang="pt-BR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infantum</a:t>
            </a:r>
            <a:r>
              <a:rPr lang="pt-BR" sz="2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agentes etiológicos da leishmaniose visceral, inibem apoptose de neutrófilos e macrófagos infectados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024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01752" y="498764"/>
            <a:ext cx="8686800" cy="799684"/>
          </a:xfrm>
        </p:spPr>
        <p:txBody>
          <a:bodyPr/>
          <a:lstStyle/>
          <a:p>
            <a:r>
              <a:rPr lang="pt-BR" cap="small" dirty="0">
                <a:solidFill>
                  <a:srgbClr val="0070C0"/>
                </a:solidFill>
              </a:rPr>
              <a:t>Reconhecimento do antígeno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Tumor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Mutação frequente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Mascaramento por ‘capa’ de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glicocalix</a:t>
            </a: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Microrganismo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HIV – mutação frequente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Vermes de </a:t>
            </a:r>
            <a:r>
              <a:rPr lang="pt-BR" sz="2200" i="1" dirty="0">
                <a:latin typeface="Calibri" panose="020F0502020204030204" pitchFamily="34" charset="0"/>
                <a:cs typeface="Calibri" panose="020F0502020204030204" pitchFamily="34" charset="0"/>
              </a:rPr>
              <a:t>Schistosoma mansoni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camunflam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captando moléculas do hospedeiro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26" y="3235878"/>
            <a:ext cx="794740" cy="72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436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01752" y="498764"/>
            <a:ext cx="8686800" cy="799684"/>
          </a:xfrm>
        </p:spPr>
        <p:txBody>
          <a:bodyPr/>
          <a:lstStyle/>
          <a:p>
            <a:r>
              <a:rPr lang="pt-BR" cap="small" dirty="0">
                <a:solidFill>
                  <a:srgbClr val="0070C0"/>
                </a:solidFill>
              </a:rPr>
              <a:t>Reconhecimento do antígeno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Tumor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Mutação frequente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Mascaramento por ‘capa’ de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glicocalix</a:t>
            </a: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Microrganismo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HIV – mutação frequente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Vermes de </a:t>
            </a:r>
            <a:r>
              <a:rPr lang="pt-BR" sz="2200" i="1" dirty="0">
                <a:latin typeface="Calibri" panose="020F0502020204030204" pitchFamily="34" charset="0"/>
                <a:cs typeface="Calibri" panose="020F0502020204030204" pitchFamily="34" charset="0"/>
              </a:rPr>
              <a:t>Schistosoma mansoni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camunflam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captando moléculas do hospedeiro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Mudança de antígenos nas várias fases do ciclo de vida do parasito.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3212976"/>
            <a:ext cx="859258" cy="748537"/>
          </a:xfrm>
          <a:prstGeom prst="rect">
            <a:avLst/>
          </a:prstGeom>
        </p:spPr>
      </p:pic>
      <p:pic>
        <p:nvPicPr>
          <p:cNvPr id="107522" name="Picture 2" descr="https://www.intechopen.com/media/chapter/49134/media/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46305"/>
            <a:ext cx="2592288" cy="221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4077041" y="5157192"/>
            <a:ext cx="171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err="1"/>
              <a:t>Plasmodium</a:t>
            </a:r>
            <a:r>
              <a:rPr lang="pt-BR" i="1" dirty="0"/>
              <a:t> </a:t>
            </a:r>
            <a:r>
              <a:rPr lang="pt-BR" i="1" dirty="0" err="1"/>
              <a:t>sp</a:t>
            </a:r>
            <a:endParaRPr lang="pt-BR" i="1" dirty="0"/>
          </a:p>
        </p:txBody>
      </p:sp>
      <p:pic>
        <p:nvPicPr>
          <p:cNvPr id="119810" name="Picture 2" descr="Slid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40915"/>
            <a:ext cx="6325959" cy="474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0187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01752" y="498764"/>
            <a:ext cx="8686800" cy="799684"/>
          </a:xfrm>
        </p:spPr>
        <p:txBody>
          <a:bodyPr/>
          <a:lstStyle/>
          <a:p>
            <a:r>
              <a:rPr lang="pt-BR" cap="small" dirty="0">
                <a:solidFill>
                  <a:srgbClr val="0070C0"/>
                </a:solidFill>
              </a:rPr>
              <a:t>Reconhecimento do antígeno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Tumor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Mutação frequente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Mascaramento por ‘capa’ de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glicocalix</a:t>
            </a: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Microrganismo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HIV – mutação frequente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Vermes de </a:t>
            </a:r>
            <a:r>
              <a:rPr lang="pt-BR" sz="2200" i="1" dirty="0">
                <a:latin typeface="Calibri" panose="020F0502020204030204" pitchFamily="34" charset="0"/>
                <a:cs typeface="Calibri" panose="020F0502020204030204" pitchFamily="34" charset="0"/>
              </a:rPr>
              <a:t>Schistosoma mansoni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camunflam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captando moléculas do hospedeiro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Mudança de antígenos nas várias fases do ciclo de vida do parasito.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7522" name="Picture 2" descr="https://www.intechopen.com/media/chapter/49134/media/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46305"/>
            <a:ext cx="2592288" cy="221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4077041" y="5157192"/>
            <a:ext cx="1719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err="1"/>
              <a:t>Plasmodium</a:t>
            </a:r>
            <a:r>
              <a:rPr lang="pt-BR" i="1" dirty="0"/>
              <a:t> </a:t>
            </a:r>
            <a:r>
              <a:rPr lang="pt-BR" i="1" dirty="0" err="1"/>
              <a:t>sp</a:t>
            </a:r>
            <a:endParaRPr lang="pt-BR" i="1" dirty="0"/>
          </a:p>
          <a:p>
            <a:r>
              <a:rPr lang="pt-BR" dirty="0"/>
              <a:t>(malária)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26" y="3235878"/>
            <a:ext cx="794740" cy="72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45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01752" y="498764"/>
            <a:ext cx="8686800" cy="799684"/>
          </a:xfrm>
        </p:spPr>
        <p:txBody>
          <a:bodyPr/>
          <a:lstStyle/>
          <a:p>
            <a:r>
              <a:rPr lang="pt-BR" cap="small" dirty="0">
                <a:solidFill>
                  <a:srgbClr val="0070C0"/>
                </a:solidFill>
              </a:rPr>
              <a:t>Reconhecimento do antígeno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304800" y="1530927"/>
            <a:ext cx="4191000" cy="4724400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Tumor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Mutação frequente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Mascaramento por ‘capa’ de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glicocalix</a:t>
            </a: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Microrganismo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HIV – mutação frequente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Vermes de </a:t>
            </a:r>
            <a:r>
              <a:rPr lang="pt-BR" sz="2200" i="1" dirty="0">
                <a:latin typeface="Calibri" panose="020F0502020204030204" pitchFamily="34" charset="0"/>
                <a:cs typeface="Calibri" panose="020F0502020204030204" pitchFamily="34" charset="0"/>
              </a:rPr>
              <a:t>Schistosoma mansoni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camunflam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captando moléculas do hospedeiro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Mudança de antígenos nas várias fases do ciclo de vida do parasito.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3212976"/>
            <a:ext cx="859258" cy="748537"/>
          </a:xfrm>
          <a:prstGeom prst="rect">
            <a:avLst/>
          </a:prstGeom>
        </p:spPr>
      </p:pic>
      <p:pic>
        <p:nvPicPr>
          <p:cNvPr id="107522" name="Picture 2" descr="https://www.intechopen.com/media/chapter/49134/media/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6264696" cy="534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4077041" y="5157192"/>
            <a:ext cx="171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err="1"/>
              <a:t>Plasmodium</a:t>
            </a:r>
            <a:r>
              <a:rPr lang="pt-BR" i="1" dirty="0"/>
              <a:t> </a:t>
            </a:r>
            <a:r>
              <a:rPr lang="pt-BR" i="1" dirty="0" err="1"/>
              <a:t>sp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9124748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01752" y="387927"/>
            <a:ext cx="8686800" cy="799684"/>
          </a:xfrm>
        </p:spPr>
        <p:txBody>
          <a:bodyPr/>
          <a:lstStyle/>
          <a:p>
            <a:r>
              <a:rPr lang="pt-BR" cap="small" dirty="0">
                <a:solidFill>
                  <a:srgbClr val="0070C0"/>
                </a:solidFill>
              </a:rPr>
              <a:t>Reconhecimento do antígeno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Tumor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Tumores em santuários pouco acessíveis a elementos do sistema imune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Microrganismo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Microrganismos no sistema nervoso central, câmara ocular.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Parasitismo intracelular em células não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fagocíticas</a:t>
            </a: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7522" name="Picture 2" descr="https://www.intechopen.com/media/chapter/49134/media/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311" y="3573016"/>
            <a:ext cx="3745129" cy="319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915816" y="4293096"/>
            <a:ext cx="171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err="1"/>
              <a:t>Plasmodium</a:t>
            </a:r>
            <a:r>
              <a:rPr lang="pt-BR" i="1" dirty="0"/>
              <a:t> </a:t>
            </a:r>
            <a:r>
              <a:rPr lang="pt-BR" i="1" dirty="0" err="1"/>
              <a:t>sp</a:t>
            </a:r>
            <a:endParaRPr lang="pt-BR" i="1" dirty="0"/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3581993" y="5019598"/>
            <a:ext cx="2646191" cy="8422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627784" y="57239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Eritrócito</a:t>
            </a:r>
          </a:p>
        </p:txBody>
      </p:sp>
    </p:spTree>
    <p:extLst>
      <p:ext uri="{BB962C8B-B14F-4D97-AF65-F5344CB8AC3E}">
        <p14:creationId xmlns:p14="http://schemas.microsoft.com/office/powerpoint/2010/main" val="28648159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01752" y="332509"/>
            <a:ext cx="8686800" cy="799684"/>
          </a:xfrm>
        </p:spPr>
        <p:txBody>
          <a:bodyPr/>
          <a:lstStyle/>
          <a:p>
            <a:r>
              <a:rPr lang="pt-BR" cap="small" dirty="0">
                <a:solidFill>
                  <a:srgbClr val="0070C0"/>
                </a:solidFill>
              </a:rPr>
              <a:t>Reconhecimento do antígeno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Tumor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Tumores em santuários pouco acessíveis a elementos do sistema imune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Microrganismo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Parasitismo intracelular em células não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fagocíticas</a:t>
            </a: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3906" name="Picture 2" descr="https://www.chagasfound.org/wp-content/uploads/2016/09/Trypanosom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05128"/>
            <a:ext cx="5064624" cy="368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555776" y="4293096"/>
            <a:ext cx="207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Trypanosoma cruzi</a:t>
            </a:r>
          </a:p>
        </p:txBody>
      </p:sp>
      <p:cxnSp>
        <p:nvCxnSpPr>
          <p:cNvPr id="3" name="Conector de Seta Reta 2"/>
          <p:cNvCxnSpPr/>
          <p:nvPr/>
        </p:nvCxnSpPr>
        <p:spPr>
          <a:xfrm flipV="1">
            <a:off x="3779912" y="5661248"/>
            <a:ext cx="854999" cy="289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060817" y="5723964"/>
            <a:ext cx="171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Célula muscular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22024" y="4725144"/>
            <a:ext cx="206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(Doença de Chagas) </a:t>
            </a:r>
          </a:p>
        </p:txBody>
      </p:sp>
    </p:spTree>
    <p:extLst>
      <p:ext uri="{BB962C8B-B14F-4D97-AF65-F5344CB8AC3E}">
        <p14:creationId xmlns:p14="http://schemas.microsoft.com/office/powerpoint/2010/main" val="1535342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researchgate.net/profile/Kevin_Theis/publication/299482845/figure/fig1/AS:391352689938439@1470317160989/Holobionts-are-entities-comprised-of-the-host-and-all-of-its-symbiotic-microbes_W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8096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sgNZVgUhB04"/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610225"/>
            <a:ext cx="25733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01752" y="332509"/>
            <a:ext cx="8686800" cy="799684"/>
          </a:xfrm>
        </p:spPr>
        <p:txBody>
          <a:bodyPr/>
          <a:lstStyle/>
          <a:p>
            <a:r>
              <a:rPr lang="pt-BR" cap="small" dirty="0">
                <a:solidFill>
                  <a:srgbClr val="0070C0"/>
                </a:solidFill>
              </a:rPr>
              <a:t>Reconhecimento do antígeno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Tumor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Células tumorais não expressam ou tem baixa expressão de moléculas do MHC 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Microrganismo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Parasitismo intracelular em células que não expressam moléculas do MHC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https://www.intechopen.com/media/chapter/49134/media/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311" y="3258057"/>
            <a:ext cx="3745129" cy="319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2915816" y="3978137"/>
            <a:ext cx="171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err="1"/>
              <a:t>Plasmodium</a:t>
            </a:r>
            <a:r>
              <a:rPr lang="pt-BR" i="1" dirty="0"/>
              <a:t> </a:t>
            </a:r>
            <a:r>
              <a:rPr lang="pt-BR" i="1" dirty="0" err="1"/>
              <a:t>sp</a:t>
            </a:r>
            <a:endParaRPr lang="pt-BR" i="1" dirty="0"/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3581993" y="4704639"/>
            <a:ext cx="2646191" cy="8422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2627784" y="540900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Eritrócito</a:t>
            </a:r>
          </a:p>
        </p:txBody>
      </p:sp>
    </p:spTree>
    <p:extLst>
      <p:ext uri="{BB962C8B-B14F-4D97-AF65-F5344CB8AC3E}">
        <p14:creationId xmlns:p14="http://schemas.microsoft.com/office/powerpoint/2010/main" val="17863924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01752" y="332509"/>
            <a:ext cx="8686800" cy="799684"/>
          </a:xfrm>
        </p:spPr>
        <p:txBody>
          <a:bodyPr/>
          <a:lstStyle/>
          <a:p>
            <a:r>
              <a:rPr lang="pt-BR" cap="small" dirty="0">
                <a:solidFill>
                  <a:srgbClr val="0070C0"/>
                </a:solidFill>
              </a:rPr>
              <a:t>Reconhecimento do antígeno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Tumor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Células tumorais não expressam ou tem baixa expressão de moléculas do MHC 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Microrganismo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Parasitismo intracelular em células que não expressam moléculas do MHC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Infecção leva a diminuição da expressão de moléculas do MHC.</a:t>
            </a:r>
          </a:p>
          <a:p>
            <a:pPr marL="0" indent="0">
              <a:buNone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Ex. </a:t>
            </a:r>
            <a:r>
              <a:rPr lang="pt-BR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Leishmania</a:t>
            </a:r>
            <a:r>
              <a:rPr lang="pt-BR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donovani</a:t>
            </a:r>
            <a:endParaRPr lang="pt-BR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433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01752" y="332509"/>
            <a:ext cx="8686800" cy="799684"/>
          </a:xfrm>
        </p:spPr>
        <p:txBody>
          <a:bodyPr/>
          <a:lstStyle/>
          <a:p>
            <a:r>
              <a:rPr lang="pt-BR" cap="small" dirty="0">
                <a:solidFill>
                  <a:srgbClr val="0070C0"/>
                </a:solidFill>
              </a:rPr>
              <a:t>modulação da resposta imune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Tumor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Células tumorais se associam a moléculas que destroem o sistema imune ou inibem a resposta imune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Microrganismo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HIV infecta e mata células T CD4</a:t>
            </a:r>
            <a:r>
              <a:rPr lang="pt-BR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levando a imunossupressão</a:t>
            </a:r>
          </a:p>
        </p:txBody>
      </p:sp>
    </p:spTree>
    <p:extLst>
      <p:ext uri="{BB962C8B-B14F-4D97-AF65-F5344CB8AC3E}">
        <p14:creationId xmlns:p14="http://schemas.microsoft.com/office/powerpoint/2010/main" val="23644962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CaixaDeTexto 11"/>
          <p:cNvSpPr txBox="1">
            <a:spLocks noChangeArrowheads="1"/>
          </p:cNvSpPr>
          <p:nvPr/>
        </p:nvSpPr>
        <p:spPr bwMode="auto">
          <a:xfrm>
            <a:off x="468313" y="404664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Infecção por HIV evoluindo para AIDS</a:t>
            </a:r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07" y="1268760"/>
            <a:ext cx="7566025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4" y="4146898"/>
            <a:ext cx="4175125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ta para Baixo 2"/>
          <p:cNvSpPr/>
          <p:nvPr/>
        </p:nvSpPr>
        <p:spPr>
          <a:xfrm flipH="1" flipV="1">
            <a:off x="5661669" y="5004148"/>
            <a:ext cx="887413" cy="1298575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57351" name="CaixaDeTexto 3"/>
          <p:cNvSpPr txBox="1">
            <a:spLocks noChangeArrowheads="1"/>
          </p:cNvSpPr>
          <p:nvPr/>
        </p:nvSpPr>
        <p:spPr bwMode="auto">
          <a:xfrm>
            <a:off x="7134225" y="4824413"/>
            <a:ext cx="46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7352" name="CaixaDeTexto 5"/>
          <p:cNvSpPr txBox="1">
            <a:spLocks noChangeArrowheads="1"/>
          </p:cNvSpPr>
          <p:nvPr/>
        </p:nvSpPr>
        <p:spPr bwMode="auto">
          <a:xfrm>
            <a:off x="6549082" y="5437535"/>
            <a:ext cx="1681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>
                <a:solidFill>
                  <a:schemeClr val="tx1"/>
                </a:solidFill>
                <a:latin typeface="Calibri" panose="020F0502020204030204" pitchFamily="34" charset="0"/>
              </a:rPr>
              <a:t>Semelhante a RI a tumor ?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01752" y="332509"/>
            <a:ext cx="8686800" cy="799684"/>
          </a:xfrm>
        </p:spPr>
        <p:txBody>
          <a:bodyPr/>
          <a:lstStyle/>
          <a:p>
            <a:r>
              <a:rPr lang="pt-BR" cap="small" dirty="0">
                <a:solidFill>
                  <a:srgbClr val="0070C0"/>
                </a:solidFill>
              </a:rPr>
              <a:t>modulação da resposta imune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Tumor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Células tumorais se associam a moléculas que destroem o sistema imune ou inibem a resposta imune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Microrganismo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HIV infecta e mata células T CD4</a:t>
            </a:r>
            <a:r>
              <a:rPr lang="pt-BR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levando a imunossupressão.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Ativação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policlonal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da resposta imune levando a exaustão do SI e induzindo imunossupressão</a:t>
            </a:r>
          </a:p>
          <a:p>
            <a:pPr marL="0" indent="0">
              <a:buNone/>
            </a:pP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Exs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Plasmodium</a:t>
            </a:r>
            <a:r>
              <a:rPr lang="pt-BR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200" i="1" dirty="0">
                <a:latin typeface="Calibri" panose="020F0502020204030204" pitchFamily="34" charset="0"/>
                <a:cs typeface="Calibri" panose="020F0502020204030204" pitchFamily="34" charset="0"/>
              </a:rPr>
              <a:t>Trypanosoma </a:t>
            </a:r>
            <a:r>
              <a:rPr lang="pt-BR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brucei</a:t>
            </a:r>
            <a:r>
              <a:rPr lang="pt-BR" sz="2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Leishmania</a:t>
            </a:r>
            <a:r>
              <a:rPr lang="pt-BR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donovani</a:t>
            </a:r>
            <a:r>
              <a:rPr lang="pt-BR" sz="2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Leishmania</a:t>
            </a:r>
            <a:r>
              <a:rPr lang="pt-BR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infantum</a:t>
            </a:r>
            <a:endParaRPr lang="pt-BR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850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01752" y="277091"/>
            <a:ext cx="8686800" cy="799684"/>
          </a:xfrm>
        </p:spPr>
        <p:txBody>
          <a:bodyPr/>
          <a:lstStyle/>
          <a:p>
            <a:r>
              <a:rPr lang="pt-BR" cap="small" dirty="0">
                <a:solidFill>
                  <a:srgbClr val="0070C0"/>
                </a:solidFill>
              </a:rPr>
              <a:t>modulação da resposta imune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304800" y="1656928"/>
            <a:ext cx="4191000" cy="4724400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Tumor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Tumores estimulam aparecimento de células regulatórias e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citocinas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supressoras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>
          <a:xfrm>
            <a:off x="4648200" y="1655618"/>
            <a:ext cx="4343400" cy="4724400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Microrganismo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Infecções estimulam aparecimento de células regulatórias e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citocinas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supressoras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789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09575" y="150813"/>
            <a:ext cx="87137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altLang="pt-BR" sz="4000" b="1" cap="small" dirty="0">
                <a:solidFill>
                  <a:srgbClr val="00B050"/>
                </a:solidFill>
                <a:latin typeface="+mj-lt"/>
              </a:rPr>
              <a:t>Imunidade a vírus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125538"/>
            <a:ext cx="9250363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Baixo 2"/>
          <p:cNvSpPr/>
          <p:nvPr/>
        </p:nvSpPr>
        <p:spPr>
          <a:xfrm flipH="1">
            <a:off x="6732588" y="762000"/>
            <a:ext cx="887412" cy="1298575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56325" name="CaixaDeTexto 3"/>
          <p:cNvSpPr txBox="1">
            <a:spLocks noChangeArrowheads="1"/>
          </p:cNvSpPr>
          <p:nvPr/>
        </p:nvSpPr>
        <p:spPr bwMode="auto">
          <a:xfrm>
            <a:off x="7981950" y="574675"/>
            <a:ext cx="46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6326" name="CaixaDeTexto 5"/>
          <p:cNvSpPr txBox="1">
            <a:spLocks noChangeArrowheads="1"/>
          </p:cNvSpPr>
          <p:nvPr/>
        </p:nvSpPr>
        <p:spPr bwMode="auto">
          <a:xfrm>
            <a:off x="7140575" y="214313"/>
            <a:ext cx="1679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>
                <a:solidFill>
                  <a:schemeClr val="tx1"/>
                </a:solidFill>
                <a:latin typeface="Calibri" panose="020F0502020204030204" pitchFamily="34" charset="0"/>
              </a:rPr>
              <a:t>Semelhante a RI a tumor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3800" y="4797425"/>
            <a:ext cx="3455988" cy="863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01752" y="332509"/>
            <a:ext cx="8686800" cy="799684"/>
          </a:xfrm>
        </p:spPr>
        <p:txBody>
          <a:bodyPr/>
          <a:lstStyle/>
          <a:p>
            <a:r>
              <a:rPr lang="pt-BR" cap="small" dirty="0">
                <a:solidFill>
                  <a:srgbClr val="0070C0"/>
                </a:solidFill>
              </a:rPr>
              <a:t>modulação da resposta imune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Tumor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Tumores estimulam aparecimento de células regulatórias e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citocinas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supressoras.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Tumores induzem polarização para desenvolvimento de macrófago M2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Microrganismo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Infecções estimulam aparecimento de células regulatórias e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citocinas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supressoras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Progressão de infecção é favorecida pela polarização para desenvolvimento de macrófago M2. </a:t>
            </a:r>
          </a:p>
          <a:p>
            <a:pPr marL="0" indent="0">
              <a:buNone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Ex. infecção experimental por </a:t>
            </a:r>
            <a:r>
              <a:rPr lang="pt-BR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Leishmania</a:t>
            </a:r>
            <a:r>
              <a:rPr lang="pt-BR" sz="2200" i="1" dirty="0">
                <a:latin typeface="Calibri" panose="020F0502020204030204" pitchFamily="34" charset="0"/>
                <a:cs typeface="Calibri" panose="020F0502020204030204" pitchFamily="34" charset="0"/>
              </a:rPr>
              <a:t> major</a:t>
            </a:r>
          </a:p>
        </p:txBody>
      </p:sp>
    </p:spTree>
    <p:extLst>
      <p:ext uri="{BB962C8B-B14F-4D97-AF65-F5344CB8AC3E}">
        <p14:creationId xmlns:p14="http://schemas.microsoft.com/office/powerpoint/2010/main" val="32971461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946803"/>
            <a:ext cx="7604125" cy="579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1738891"/>
            <a:ext cx="644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M1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872127" y="1781282"/>
            <a:ext cx="644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M2</a:t>
            </a:r>
          </a:p>
        </p:txBody>
      </p:sp>
      <p:sp>
        <p:nvSpPr>
          <p:cNvPr id="8" name="Título 7"/>
          <p:cNvSpPr txBox="1">
            <a:spLocks noGrp="1"/>
          </p:cNvSpPr>
          <p:nvPr>
            <p:ph type="title"/>
          </p:nvPr>
        </p:nvSpPr>
        <p:spPr>
          <a:xfrm>
            <a:off x="96982" y="263217"/>
            <a:ext cx="8683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cap="small" dirty="0">
                <a:solidFill>
                  <a:srgbClr val="0070C0"/>
                </a:solidFill>
              </a:rPr>
              <a:t>Infecção </a:t>
            </a:r>
            <a:r>
              <a:rPr lang="pt-BR" sz="2800" cap="small" dirty="0">
                <a:solidFill>
                  <a:srgbClr val="0070C0"/>
                </a:solidFill>
              </a:rPr>
              <a:t>experimental</a:t>
            </a:r>
            <a:r>
              <a:rPr lang="pt-BR" sz="2800" b="1" cap="small" dirty="0">
                <a:solidFill>
                  <a:srgbClr val="0070C0"/>
                </a:solidFill>
              </a:rPr>
              <a:t> por </a:t>
            </a:r>
            <a:r>
              <a:rPr lang="pt-BR" sz="2800" b="1" i="1" cap="small" dirty="0" err="1">
                <a:solidFill>
                  <a:srgbClr val="0070C0"/>
                </a:solidFill>
              </a:rPr>
              <a:t>Leishmania</a:t>
            </a:r>
            <a:r>
              <a:rPr lang="pt-BR" sz="2800" b="1" i="1" cap="small" dirty="0">
                <a:solidFill>
                  <a:srgbClr val="0070C0"/>
                </a:solidFill>
              </a:rPr>
              <a:t> major </a:t>
            </a:r>
          </a:p>
        </p:txBody>
      </p:sp>
    </p:spTree>
    <p:extLst>
      <p:ext uri="{BB962C8B-B14F-4D97-AF65-F5344CB8AC3E}">
        <p14:creationId xmlns:p14="http://schemas.microsoft.com/office/powerpoint/2010/main" val="1715915421"/>
      </p:ext>
    </p:extLst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01752" y="332509"/>
            <a:ext cx="8686800" cy="799684"/>
          </a:xfrm>
        </p:spPr>
        <p:txBody>
          <a:bodyPr/>
          <a:lstStyle/>
          <a:p>
            <a:r>
              <a:rPr lang="pt-BR" cap="small" dirty="0">
                <a:solidFill>
                  <a:srgbClr val="0070C0"/>
                </a:solidFill>
              </a:rPr>
              <a:t>Anticorpo não protetor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Tumor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Anticorpo bloqueador de moléculas antigênicas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Anticorpo favorecendo crescimento tumoral </a:t>
            </a:r>
          </a:p>
          <a:p>
            <a:pPr marL="0" indent="0">
              <a:buNone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antibody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enhancement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Microrganismo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Anticorpo favorece infecção por HIV (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antibody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enhancement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pt-BR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01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1835696" y="2141984"/>
            <a:ext cx="5770984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Infecções - </a:t>
            </a:r>
            <a:r>
              <a:rPr lang="pt-BR" b="1" cap="small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peculiariedades</a:t>
            </a:r>
            <a:endParaRPr lang="pt-BR" b="1" cap="small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researchgate.net/profile/Kevin_Theis/publication/299482845/figure/fig1/AS:391352689938439@1470317160989/Holobionts-are-entities-comprised-of-the-host-and-all-of-its-symbiotic-microbes_W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6" y="1942678"/>
            <a:ext cx="8096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pt-BR" cap="small" dirty="0">
                <a:solidFill>
                  <a:srgbClr val="0070C0"/>
                </a:solidFill>
              </a:rPr>
              <a:t>A evolução da infecção e tumor depende do </a:t>
            </a:r>
            <a:r>
              <a:rPr lang="pt-BR" cap="small" dirty="0" err="1">
                <a:solidFill>
                  <a:srgbClr val="0070C0"/>
                </a:solidFill>
              </a:rPr>
              <a:t>microbioma</a:t>
            </a:r>
            <a:endParaRPr lang="pt-BR" cap="sm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697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dirty="0">
                <a:solidFill>
                  <a:srgbClr val="0070C0"/>
                </a:solidFill>
              </a:rPr>
              <a:t>Pesquisa de resposta imune e mecanismos de evasão são essenciais para o desenvolvimento de </a:t>
            </a:r>
            <a:r>
              <a:rPr lang="pt-BR" altLang="pt-BR" dirty="0" err="1">
                <a:solidFill>
                  <a:srgbClr val="0070C0"/>
                </a:solidFill>
              </a:rPr>
              <a:t>imunoterapias</a:t>
            </a:r>
            <a:endParaRPr lang="pt-BR" alt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5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81075"/>
            <a:ext cx="6048375" cy="556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692696"/>
            <a:ext cx="6048375" cy="504006"/>
          </a:xfrm>
          <a:solidFill>
            <a:schemeClr val="bg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20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Alguns patógenos causadores  de doenças no homem</a:t>
            </a:r>
          </a:p>
        </p:txBody>
      </p:sp>
      <p:sp>
        <p:nvSpPr>
          <p:cNvPr id="19460" name="Retângulo 1"/>
          <p:cNvSpPr>
            <a:spLocks noChangeArrowheads="1"/>
          </p:cNvSpPr>
          <p:nvPr/>
        </p:nvSpPr>
        <p:spPr bwMode="auto">
          <a:xfrm>
            <a:off x="1731963" y="200025"/>
            <a:ext cx="58642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600" b="1">
                <a:solidFill>
                  <a:srgbClr val="0070C0"/>
                </a:solidFill>
                <a:latin typeface="Calibri" panose="020F0502020204030204" pitchFamily="34" charset="0"/>
              </a:rPr>
              <a:t>Controle e resposta imune nas infecções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ChangeArrowheads="1"/>
          </p:cNvSpPr>
          <p:nvPr/>
        </p:nvSpPr>
        <p:spPr bwMode="auto">
          <a:xfrm>
            <a:off x="431800" y="476250"/>
            <a:ext cx="241141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800">
              <a:latin typeface="Arial" panose="020B0604020202020204" pitchFamily="34" charset="0"/>
            </a:endParaRPr>
          </a:p>
        </p:txBody>
      </p:sp>
      <p:pic>
        <p:nvPicPr>
          <p:cNvPr id="2048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08050"/>
            <a:ext cx="6192838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>
          <a:xfrm>
            <a:off x="1637506" y="224247"/>
            <a:ext cx="6048375" cy="504006"/>
          </a:xfrm>
          <a:solidFill>
            <a:schemeClr val="bg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20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Alguns patógenos causadores  de doenças no homem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4138"/>
            <a:ext cx="8207375" cy="668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</TotalTime>
  <Words>1323</Words>
  <Application>Microsoft Office PowerPoint</Application>
  <PresentationFormat>Apresentação na tela (4:3)</PresentationFormat>
  <Paragraphs>293</Paragraphs>
  <Slides>61</Slides>
  <Notes>9</Notes>
  <HiddenSlides>0</HiddenSlides>
  <MMClips>1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71" baseType="lpstr">
      <vt:lpstr>?? ?????</vt:lpstr>
      <vt:lpstr>Arial</vt:lpstr>
      <vt:lpstr>Calibri</vt:lpstr>
      <vt:lpstr>Franklin Gothic Book</vt:lpstr>
      <vt:lpstr>Franklin Gothic Medium</vt:lpstr>
      <vt:lpstr>Symbol</vt:lpstr>
      <vt:lpstr>Times New Roman</vt:lpstr>
      <vt:lpstr>Wingdings</vt:lpstr>
      <vt:lpstr>Wingdings 2</vt:lpstr>
      <vt:lpstr>Viagem</vt:lpstr>
      <vt:lpstr>Apresentação do PowerPoint</vt:lpstr>
      <vt:lpstr>Resposta Imune na Defesa</vt:lpstr>
      <vt:lpstr>Apresentação do PowerPoint</vt:lpstr>
      <vt:lpstr>Apresentação do PowerPoint</vt:lpstr>
      <vt:lpstr>Apresentação do PowerPoint</vt:lpstr>
      <vt:lpstr>Infecções - peculiariedades</vt:lpstr>
      <vt:lpstr>Alguns patógenos causadores  de doenças no homem</vt:lpstr>
      <vt:lpstr>Alguns patógenos causadores  de doenças no homem</vt:lpstr>
      <vt:lpstr>Apresentação do PowerPoint</vt:lpstr>
      <vt:lpstr>Apresentação do PowerPoint</vt:lpstr>
      <vt:lpstr>Imunidade inata</vt:lpstr>
      <vt:lpstr>Apresentação do PowerPoint</vt:lpstr>
      <vt:lpstr>Apresentação do PowerPoint</vt:lpstr>
      <vt:lpstr>Apresentação do PowerPoint</vt:lpstr>
      <vt:lpstr>Resposta inata: efeitos</vt:lpstr>
      <vt:lpstr>Imunidade adaptativa na ação antimicrobiana</vt:lpstr>
      <vt:lpstr>Cancer - peculiaridades</vt:lpstr>
      <vt:lpstr>Apresentação do PowerPoint</vt:lpstr>
      <vt:lpstr>Apresentação do PowerPoint</vt:lpstr>
      <vt:lpstr>Apresentação do PowerPoint</vt:lpstr>
      <vt:lpstr>Categorias de Genes associados a Cancer</vt:lpstr>
      <vt:lpstr>Oncogenes e indução de cancer</vt:lpstr>
      <vt:lpstr>Antígenos tumorais resultantes de genes tumorais</vt:lpstr>
      <vt:lpstr>Apresentação do PowerPoint</vt:lpstr>
      <vt:lpstr>Hospedeiro tem mecanismos de controle e defesa frente a tumores? </vt:lpstr>
      <vt:lpstr>Hospedeiro tem mecanismos de controle e defesa frente a tumores?  1. </vt:lpstr>
      <vt:lpstr>Hospedeiro tem mecanismos de controle e defesa frente a tumores?  2. </vt:lpstr>
      <vt:lpstr>Imunidade Adaptativa</vt:lpstr>
      <vt:lpstr>Imunidade adaptativa na ação antimicrobiana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Citotoxicidade mediada por células</vt:lpstr>
      <vt:lpstr>Infecção cronica  persistência e progressão de tumores</vt:lpstr>
      <vt:lpstr>Apresentação do PowerPoint</vt:lpstr>
      <vt:lpstr>Peculariedade da infecção por parasitos</vt:lpstr>
      <vt:lpstr>Resistência a morte celular</vt:lpstr>
      <vt:lpstr>Reconhecimento do antígeno</vt:lpstr>
      <vt:lpstr>Reconhecimento do antígeno</vt:lpstr>
      <vt:lpstr>Reconhecimento do antígeno</vt:lpstr>
      <vt:lpstr>Reconhecimento do antígeno</vt:lpstr>
      <vt:lpstr>Reconhecimento do antígeno</vt:lpstr>
      <vt:lpstr>Reconhecimento do antígeno</vt:lpstr>
      <vt:lpstr>Reconhecimento do antígeno</vt:lpstr>
      <vt:lpstr>Reconhecimento do antígeno</vt:lpstr>
      <vt:lpstr>modulação da resposta imune</vt:lpstr>
      <vt:lpstr>Apresentação do PowerPoint</vt:lpstr>
      <vt:lpstr>modulação da resposta imune</vt:lpstr>
      <vt:lpstr>modulação da resposta imune</vt:lpstr>
      <vt:lpstr>Apresentação do PowerPoint</vt:lpstr>
      <vt:lpstr>modulação da resposta imune</vt:lpstr>
      <vt:lpstr>Infecção experimental por Leishmania major </vt:lpstr>
      <vt:lpstr>Anticorpo não protetor</vt:lpstr>
      <vt:lpstr>A evolução da infecção e tumor depende do microbioma</vt:lpstr>
      <vt:lpstr>Pesquisa de resposta imune e mecanismos de evasão são essenciais para o desenvolvimento de imunoterapias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Hiro Goto</dc:creator>
  <cp:lastModifiedBy>Magnus Gidlund</cp:lastModifiedBy>
  <cp:revision>80</cp:revision>
  <dcterms:created xsi:type="dcterms:W3CDTF">2019-03-18T19:43:12Z</dcterms:created>
  <dcterms:modified xsi:type="dcterms:W3CDTF">2019-03-28T23:36:44Z</dcterms:modified>
</cp:coreProperties>
</file>