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84"/>
  </p:notesMasterIdLst>
  <p:sldIdLst>
    <p:sldId id="417" r:id="rId2"/>
    <p:sldId id="418" r:id="rId3"/>
    <p:sldId id="391" r:id="rId4"/>
    <p:sldId id="419" r:id="rId5"/>
    <p:sldId id="420" r:id="rId6"/>
    <p:sldId id="421" r:id="rId7"/>
    <p:sldId id="352" r:id="rId8"/>
    <p:sldId id="422" r:id="rId9"/>
    <p:sldId id="395" r:id="rId10"/>
    <p:sldId id="423" r:id="rId11"/>
    <p:sldId id="424" r:id="rId12"/>
    <p:sldId id="353" r:id="rId13"/>
    <p:sldId id="425" r:id="rId14"/>
    <p:sldId id="426" r:id="rId15"/>
    <p:sldId id="396" r:id="rId16"/>
    <p:sldId id="427" r:id="rId17"/>
    <p:sldId id="447" r:id="rId18"/>
    <p:sldId id="366" r:id="rId19"/>
    <p:sldId id="428" r:id="rId20"/>
    <p:sldId id="429" r:id="rId21"/>
    <p:sldId id="368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48" r:id="rId30"/>
    <p:sldId id="449" r:id="rId31"/>
    <p:sldId id="393" r:id="rId32"/>
    <p:sldId id="370" r:id="rId33"/>
    <p:sldId id="450" r:id="rId34"/>
    <p:sldId id="374" r:id="rId35"/>
    <p:sldId id="372" r:id="rId36"/>
    <p:sldId id="373" r:id="rId37"/>
    <p:sldId id="437" r:id="rId38"/>
    <p:sldId id="451" r:id="rId39"/>
    <p:sldId id="376" r:id="rId40"/>
    <p:sldId id="394" r:id="rId41"/>
    <p:sldId id="381" r:id="rId42"/>
    <p:sldId id="397" r:id="rId43"/>
    <p:sldId id="438" r:id="rId44"/>
    <p:sldId id="439" r:id="rId45"/>
    <p:sldId id="440" r:id="rId46"/>
    <p:sldId id="441" r:id="rId47"/>
    <p:sldId id="383" r:id="rId48"/>
    <p:sldId id="384" r:id="rId49"/>
    <p:sldId id="452" r:id="rId50"/>
    <p:sldId id="386" r:id="rId51"/>
    <p:sldId id="387" r:id="rId52"/>
    <p:sldId id="388" r:id="rId53"/>
    <p:sldId id="389" r:id="rId54"/>
    <p:sldId id="279" r:id="rId55"/>
    <p:sldId id="281" r:id="rId56"/>
    <p:sldId id="282" r:id="rId57"/>
    <p:sldId id="284" r:id="rId58"/>
    <p:sldId id="285" r:id="rId59"/>
    <p:sldId id="442" r:id="rId60"/>
    <p:sldId id="392" r:id="rId61"/>
    <p:sldId id="398" r:id="rId62"/>
    <p:sldId id="399" r:id="rId63"/>
    <p:sldId id="400" r:id="rId64"/>
    <p:sldId id="401" r:id="rId65"/>
    <p:sldId id="402" r:id="rId66"/>
    <p:sldId id="454" r:id="rId67"/>
    <p:sldId id="403" r:id="rId68"/>
    <p:sldId id="455" r:id="rId69"/>
    <p:sldId id="404" r:id="rId70"/>
    <p:sldId id="456" r:id="rId71"/>
    <p:sldId id="405" r:id="rId72"/>
    <p:sldId id="406" r:id="rId73"/>
    <p:sldId id="407" r:id="rId74"/>
    <p:sldId id="408" r:id="rId75"/>
    <p:sldId id="409" r:id="rId76"/>
    <p:sldId id="410" r:id="rId77"/>
    <p:sldId id="411" r:id="rId78"/>
    <p:sldId id="457" r:id="rId79"/>
    <p:sldId id="412" r:id="rId80"/>
    <p:sldId id="458" r:id="rId81"/>
    <p:sldId id="453" r:id="rId82"/>
    <p:sldId id="445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10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C9913-E885-8D47-80B7-03C6B7F45B91}" type="datetimeFigureOut">
              <a:rPr lang="en-US" smtClean="0"/>
              <a:t>5/24/18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141B-61AD-214A-A465-E49B86CA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3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9B2580-75DB-2E42-AE4C-73E5F8D685C4}" type="datetimeFigureOut">
              <a:rPr lang="en-US" smtClean="0"/>
              <a:t>5/24/18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2A1A35B-1DE8-434E-8452-0B1D6FE875BD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sbrasil.com.br/legislacao/102628/lei-de-responsabilidade-fiscal-lei-complementar-101-0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gu.gov.b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brasil.com.br/topicos/10664105/artigo-163-da-constitui%C3%A7%C3%A3o-federal-de-1988" TargetMode="External"/><Relationship Id="rId2" Type="http://schemas.openxmlformats.org/officeDocument/2006/relationships/hyperlink" Target="http://www.jusbrasil.com.br/legislacao/155571402/constitui%C3%A7%C3%A3o-federal-constitui%C3%A7%C3%A3o-da-republica-federativa-do-brasil-198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sbrasil.com.br/legislacao/96893/lei-de-recupera%C3%A7%C3%A3o-judicial-e-extrajudicial-e-de-fal%C3%AAncia-lei-11101-05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eLgBowxRnU" TargetMode="External"/><Relationship Id="rId2" Type="http://schemas.openxmlformats.org/officeDocument/2006/relationships/hyperlink" Target="https://www.youtube.com/watch?v=NqJsL2uMc5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Ksr6mdR1b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sbrasil.com.br/legislacao/102628/lei-de-responsabilidade-fiscal-lei-complementar-101-0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245" y="2217107"/>
            <a:ext cx="7740188" cy="1371374"/>
          </a:xfrm>
        </p:spPr>
        <p:txBody>
          <a:bodyPr>
            <a:noAutofit/>
          </a:bodyPr>
          <a:lstStyle/>
          <a:p>
            <a:pPr algn="ctr"/>
            <a:r>
              <a:rPr lang="pt-BR" dirty="0"/>
              <a:t>Lei de Responsabilidade Fiscal</a:t>
            </a:r>
          </a:p>
        </p:txBody>
      </p:sp>
    </p:spTree>
    <p:extLst>
      <p:ext uri="{BB962C8B-B14F-4D97-AF65-F5344CB8AC3E}">
        <p14:creationId xmlns:p14="http://schemas.microsoft.com/office/powerpoint/2010/main" val="157504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31" y="989580"/>
            <a:ext cx="7886700" cy="488156"/>
          </a:xfrm>
        </p:spPr>
        <p:txBody>
          <a:bodyPr>
            <a:normAutofit fontScale="90000"/>
          </a:bodyPr>
          <a:lstStyle/>
          <a:p>
            <a:r>
              <a:rPr lang="pt-BR" sz="2700" b="1" dirty="0"/>
              <a:t>Lei de Responsabilidade Fiscal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8" y="1782535"/>
            <a:ext cx="8284028" cy="3932465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 </a:t>
            </a:r>
            <a:r>
              <a:rPr lang="pt-BR" b="1" dirty="0"/>
              <a:t>Responsabilidade na Gestão Fiscal </a:t>
            </a:r>
            <a:r>
              <a:rPr lang="pt-BR" dirty="0"/>
              <a:t>pressupõe: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A ação</a:t>
            </a:r>
            <a:r>
              <a:rPr lang="pt-BR" b="1" dirty="0"/>
              <a:t> planejada e transparente</a:t>
            </a:r>
            <a:r>
              <a:rPr lang="pt-BR" dirty="0"/>
              <a:t>, </a:t>
            </a:r>
            <a:r>
              <a:rPr lang="pt-BR" b="1" dirty="0"/>
              <a:t>prevenindo riscos e corrigindo desvios</a:t>
            </a:r>
            <a:r>
              <a:rPr lang="pt-BR" dirty="0"/>
              <a:t> capazes de afetar o equilíbrio das contas públicas,  mediante </a:t>
            </a:r>
            <a:r>
              <a:rPr lang="pt-BR" b="1" dirty="0"/>
              <a:t>o cumprimento de metas de resultados entre receitas e despesas,</a:t>
            </a:r>
            <a:r>
              <a:rPr lang="pt-BR" dirty="0"/>
              <a:t> 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a </a:t>
            </a:r>
            <a:r>
              <a:rPr lang="pt-BR" b="1" dirty="0"/>
              <a:t>obediência a limites e condições no que tange à geração de despesas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com pessoal, da seguridade e outras operações de crédito, inclusive por antecipação de receita, concessão de garantia e inscrição em restos a pagar.</a:t>
            </a:r>
          </a:p>
        </p:txBody>
      </p:sp>
    </p:spTree>
    <p:extLst>
      <p:ext uri="{BB962C8B-B14F-4D97-AF65-F5344CB8AC3E}">
        <p14:creationId xmlns:p14="http://schemas.microsoft.com/office/powerpoint/2010/main" val="23958613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01" y="961253"/>
            <a:ext cx="7886700" cy="729343"/>
          </a:xfrm>
        </p:spPr>
        <p:txBody>
          <a:bodyPr>
            <a:normAutofit/>
          </a:bodyPr>
          <a:lstStyle/>
          <a:p>
            <a:r>
              <a:rPr lang="pt-BR" sz="2700" dirty="0">
                <a:latin typeface="+mn-lt"/>
              </a:rPr>
              <a:t>Características relevantes da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62" y="1690595"/>
            <a:ext cx="8000999" cy="3723132"/>
          </a:xfrm>
        </p:spPr>
        <p:txBody>
          <a:bodyPr>
            <a:noAutofit/>
          </a:bodyPr>
          <a:lstStyle/>
          <a:p>
            <a:r>
              <a:rPr lang="pt-BR" dirty="0"/>
              <a:t>Foi criada para </a:t>
            </a:r>
            <a:r>
              <a:rPr lang="pt-BR" b="1" dirty="0"/>
              <a:t>reunir tudo o que já existia em termos de normatização em relação aos gastos públicos.</a:t>
            </a:r>
          </a:p>
          <a:p>
            <a:endParaRPr lang="pt-BR" b="1" dirty="0"/>
          </a:p>
          <a:p>
            <a:r>
              <a:rPr lang="pt-BR" dirty="0"/>
              <a:t>Até a sua introdução, gestores utilizavam recursos públicos </a:t>
            </a:r>
            <a:r>
              <a:rPr lang="pt-BR" b="1" dirty="0"/>
              <a:t>sem preocupação com “prestação de contas”.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Trata-se de um </a:t>
            </a:r>
            <a:r>
              <a:rPr lang="pt-BR" b="1" dirty="0"/>
              <a:t>Instrumento Legal </a:t>
            </a:r>
            <a:r>
              <a:rPr lang="pt-BR" dirty="0"/>
              <a:t>para </a:t>
            </a:r>
            <a:r>
              <a:rPr lang="pt-BR" b="1" dirty="0"/>
              <a:t>orientar e cobrar os gestores públicos na utilização dos recursos públicos; </a:t>
            </a:r>
          </a:p>
          <a:p>
            <a:r>
              <a:rPr lang="pt-BR" dirty="0"/>
              <a:t>instrumento para </a:t>
            </a:r>
            <a:r>
              <a:rPr lang="pt-BR" b="1" dirty="0"/>
              <a:t>apurar a responsabilidade </a:t>
            </a:r>
            <a:r>
              <a:rPr lang="pt-BR" dirty="0"/>
              <a:t>e </a:t>
            </a:r>
            <a:r>
              <a:rPr lang="pt-BR" b="1" dirty="0"/>
              <a:t>forçar a utilização dos recursos públicos de forma correta.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7125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0D25-EB14-0747-8145-7ADB7695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07" y="1022237"/>
            <a:ext cx="7886700" cy="607899"/>
          </a:xfrm>
        </p:spPr>
        <p:txBody>
          <a:bodyPr>
            <a:normAutofit fontScale="90000"/>
          </a:bodyPr>
          <a:lstStyle/>
          <a:p>
            <a:r>
              <a:rPr lang="en-US" dirty="0"/>
              <a:t>LRF – </a:t>
            </a:r>
            <a:r>
              <a:rPr lang="en-US" dirty="0" err="1"/>
              <a:t>Aprendizado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34EAA-27AF-0D4E-9E4E-40FBEBF5E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45" y="1806220"/>
            <a:ext cx="8085290" cy="3490195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pt-BR" dirty="0"/>
              <a:t>A </a:t>
            </a:r>
            <a:r>
              <a:rPr lang="pt-BR" dirty="0">
                <a:hlinkClick r:id="rId2" tooltip="Lei Complementar nº 101, de 4 de maio de 2000."/>
              </a:rPr>
              <a:t>Lei de Responsabilidade Fiscal</a:t>
            </a:r>
            <a:r>
              <a:rPr lang="pt-BR" dirty="0"/>
              <a:t> baseou seu conhecimento no aprendizado internacional. </a:t>
            </a:r>
          </a:p>
          <a:p>
            <a:pPr>
              <a:lnSpc>
                <a:spcPct val="100000"/>
              </a:lnSpc>
            </a:pPr>
            <a:endParaRPr lang="pt-BR" dirty="0"/>
          </a:p>
          <a:p>
            <a:pPr>
              <a:lnSpc>
                <a:spcPct val="100000"/>
              </a:lnSpc>
            </a:pPr>
            <a:r>
              <a:rPr lang="pt-BR" dirty="0"/>
              <a:t>Alguns países, ao longo dos anos, criaram iniciativas bem sucedidas para evitar excesso de dívidas. </a:t>
            </a:r>
          </a:p>
          <a:p>
            <a:pPr>
              <a:lnSpc>
                <a:spcPct val="100000"/>
              </a:lnSpc>
            </a:pPr>
            <a:endParaRPr lang="pt-BR" dirty="0"/>
          </a:p>
          <a:p>
            <a:pPr>
              <a:lnSpc>
                <a:spcPct val="100000"/>
              </a:lnSpc>
            </a:pPr>
            <a:r>
              <a:rPr lang="pt-BR" dirty="0"/>
              <a:t>Podemos citar, a título de exemplo, o código de boas práticas fiscais, elaborado pelo FMI, bem como Budget </a:t>
            </a:r>
            <a:r>
              <a:rPr lang="pt-BR" dirty="0" err="1"/>
              <a:t>Enforcement</a:t>
            </a:r>
            <a:r>
              <a:rPr lang="pt-BR" dirty="0"/>
              <a:t> </a:t>
            </a:r>
            <a:r>
              <a:rPr lang="pt-BR" dirty="0" err="1"/>
              <a:t>Act</a:t>
            </a:r>
            <a:r>
              <a:rPr lang="pt-BR" dirty="0"/>
              <a:t> dos EUA e o </a:t>
            </a:r>
            <a:r>
              <a:rPr lang="pt-BR" i="1" dirty="0"/>
              <a:t>Fiscal </a:t>
            </a:r>
            <a:r>
              <a:rPr lang="pt-BR" i="1" dirty="0" err="1"/>
              <a:t>Responsibility</a:t>
            </a:r>
            <a:r>
              <a:rPr lang="pt-BR" i="1" dirty="0"/>
              <a:t> </a:t>
            </a:r>
            <a:r>
              <a:rPr lang="pt-BR" i="1" dirty="0" err="1"/>
              <a:t>Act</a:t>
            </a:r>
            <a:r>
              <a:rPr lang="pt-BR" i="1" dirty="0"/>
              <a:t> </a:t>
            </a:r>
            <a:r>
              <a:rPr lang="pt-BR" dirty="0"/>
              <a:t>da Nova Zelândia.</a:t>
            </a:r>
          </a:p>
        </p:txBody>
      </p:sp>
    </p:spTree>
    <p:extLst>
      <p:ext uri="{BB962C8B-B14F-4D97-AF65-F5344CB8AC3E}">
        <p14:creationId xmlns:p14="http://schemas.microsoft.com/office/powerpoint/2010/main" val="29913440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ACD1-019C-324E-AB3B-D9E630C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67632"/>
            <a:ext cx="7886700" cy="523167"/>
          </a:xfrm>
        </p:spPr>
        <p:txBody>
          <a:bodyPr>
            <a:normAutofit/>
          </a:bodyPr>
          <a:lstStyle/>
          <a:p>
            <a:r>
              <a:rPr lang="en-US" sz="2700" dirty="0"/>
              <a:t>EUA – Budget Enforcement Act - 1990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8391-9B87-8C47-9597-4FD1B4353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03743"/>
            <a:ext cx="8014310" cy="49843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pt-BR" dirty="0"/>
              <a:t>EUA: Prevê que quando determinada</a:t>
            </a:r>
            <a:r>
              <a:rPr lang="pt-BR" b="1" dirty="0"/>
              <a:t> Meta Orçamentária </a:t>
            </a:r>
            <a:r>
              <a:rPr lang="pt-BR" dirty="0"/>
              <a:t>não é alcançada, um mecanismo de </a:t>
            </a:r>
            <a:r>
              <a:rPr lang="pt-BR" b="1" dirty="0"/>
              <a:t>corte das previsões orçamentárias </a:t>
            </a:r>
            <a:r>
              <a:rPr lang="pt-BR" dirty="0"/>
              <a:t>deve ser acionado.</a:t>
            </a:r>
          </a:p>
          <a:p>
            <a:pPr lvl="1">
              <a:lnSpc>
                <a:spcPct val="100000"/>
              </a:lnSpc>
            </a:pPr>
            <a:r>
              <a:rPr lang="pt-BR" sz="2600" dirty="0"/>
              <a:t>LRF: Sempre que as previsões indicarem o não cumprimento das metas fiscais estabelecidas no processo orçamentário, esta deverá ser cortada.</a:t>
            </a:r>
            <a:r>
              <a:rPr lang="en-US" sz="2600" dirty="0"/>
              <a:t>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EUA:</a:t>
            </a:r>
            <a:r>
              <a:rPr lang="pt-BR" dirty="0"/>
              <a:t> A </a:t>
            </a:r>
            <a:r>
              <a:rPr lang="pt-BR" b="1" dirty="0"/>
              <a:t>despesa corrente precisa ser compensada</a:t>
            </a:r>
            <a:r>
              <a:rPr lang="pt-BR" dirty="0"/>
              <a:t>, no ato de sua criação </a:t>
            </a:r>
            <a:r>
              <a:rPr lang="pt-BR" b="1" dirty="0"/>
              <a:t>por um aumento de receita ou redução de despesa </a:t>
            </a:r>
            <a:r>
              <a:rPr lang="pt-BR" dirty="0"/>
              <a:t>que neutralize o impacto da expansão do gasto inicial. </a:t>
            </a:r>
          </a:p>
          <a:p>
            <a:r>
              <a:rPr lang="pt-BR" sz="2500" dirty="0"/>
              <a:t>LRF: Caso um projeto de lei institua um benefício qualquer, este projeto deverá vir acompanhado de outro que eleve a alíquota de um imposto.</a:t>
            </a:r>
            <a:r>
              <a:rPr lang="en-US" sz="2500" dirty="0"/>
              <a:t> </a:t>
            </a: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314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ACD1-019C-324E-AB3B-D9E630C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42" y="742789"/>
            <a:ext cx="7886700" cy="523167"/>
          </a:xfrm>
        </p:spPr>
        <p:txBody>
          <a:bodyPr>
            <a:normAutofit/>
          </a:bodyPr>
          <a:lstStyle/>
          <a:p>
            <a:r>
              <a:rPr lang="en-US" sz="2700" dirty="0"/>
              <a:t>Fiscal Responsibility Act Nova </a:t>
            </a:r>
            <a:r>
              <a:rPr lang="en-US" sz="2700" dirty="0" err="1"/>
              <a:t>Zelândia</a:t>
            </a:r>
            <a:r>
              <a:rPr lang="en-US" sz="2700" dirty="0"/>
              <a:t> - 1994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8391-9B87-8C47-9597-4FD1B4353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42" y="1503123"/>
            <a:ext cx="7986908" cy="4208745"/>
          </a:xfrm>
        </p:spPr>
        <p:txBody>
          <a:bodyPr>
            <a:normAutofit/>
          </a:bodyPr>
          <a:lstStyle/>
          <a:p>
            <a:r>
              <a:rPr lang="pt-BR" spc="8" dirty="0">
                <a:solidFill>
                  <a:srgbClr val="373A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restrição orçamentária que, em poucas linhas resume que não se poderá gastar mais do que se arrecada, prevenindo a geração de déficit reiterados, prevenindo a inflação, impostos, dívida.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pt-BR" dirty="0"/>
              <a:t>Princípios que dispõem sobre a adoção de uma política tributária </a:t>
            </a:r>
            <a:r>
              <a:rPr lang="pt-BR" b="1" dirty="0"/>
              <a:t>previsível e estável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Ressalta a importância de princípios que asseguram </a:t>
            </a:r>
            <a:r>
              <a:rPr lang="pt-BR" b="1" dirty="0"/>
              <a:t>Transparência e Equilíbrio das contas públicas.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579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338D-D164-7A46-A258-89AC905B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51" y="680157"/>
            <a:ext cx="6255924" cy="994172"/>
          </a:xfrm>
        </p:spPr>
        <p:txBody>
          <a:bodyPr/>
          <a:lstStyle/>
          <a:p>
            <a:r>
              <a:rPr lang="pt-BR" dirty="0"/>
              <a:t>Modelo Brasileiro: LRF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1B9D-8AE2-3848-BAD7-D9B10DDC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70" y="2255012"/>
            <a:ext cx="8581767" cy="16085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700" dirty="0"/>
              <a:t>Trata-se de uma combinação de </a:t>
            </a:r>
          </a:p>
          <a:p>
            <a:r>
              <a:rPr lang="pt-BR" sz="2700" b="1" dirty="0"/>
              <a:t>Regras e Transparência.</a:t>
            </a:r>
          </a:p>
        </p:txBody>
      </p:sp>
    </p:spTree>
    <p:extLst>
      <p:ext uri="{BB962C8B-B14F-4D97-AF65-F5344CB8AC3E}">
        <p14:creationId xmlns:p14="http://schemas.microsoft.com/office/powerpoint/2010/main" val="27619173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AD32-3597-B540-80B8-5CAE8CCA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51" y="717737"/>
            <a:ext cx="7886700" cy="523167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Pilares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E31FA-1CFC-3A41-9142-11DE4737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1" y="1240904"/>
            <a:ext cx="7987099" cy="3364706"/>
          </a:xfrm>
        </p:spPr>
        <p:txBody>
          <a:bodyPr/>
          <a:lstStyle/>
          <a:p>
            <a:r>
              <a:rPr lang="pt-BR" dirty="0"/>
              <a:t>A LRF apoia-se sobre quatro pilares, dos quais depende o alcance de seus objetivos: </a:t>
            </a:r>
          </a:p>
          <a:p>
            <a:pPr lvl="2">
              <a:lnSpc>
                <a:spcPct val="150000"/>
              </a:lnSpc>
            </a:pPr>
            <a:r>
              <a:rPr lang="pt-BR" sz="2400" dirty="0"/>
              <a:t>o </a:t>
            </a:r>
            <a:r>
              <a:rPr lang="pt-BR" sz="2400" b="1" dirty="0"/>
              <a:t>Planejamento, </a:t>
            </a:r>
          </a:p>
          <a:p>
            <a:pPr lvl="2">
              <a:lnSpc>
                <a:spcPct val="150000"/>
              </a:lnSpc>
            </a:pPr>
            <a:r>
              <a:rPr lang="pt-BR" sz="2400" dirty="0"/>
              <a:t>o </a:t>
            </a:r>
            <a:r>
              <a:rPr lang="pt-BR" sz="2400" b="1" dirty="0"/>
              <a:t>Controle</a:t>
            </a:r>
            <a:r>
              <a:rPr lang="pt-BR" sz="2400" dirty="0"/>
              <a:t> e </a:t>
            </a:r>
          </a:p>
          <a:p>
            <a:pPr lvl="2">
              <a:lnSpc>
                <a:spcPct val="150000"/>
              </a:lnSpc>
            </a:pPr>
            <a:r>
              <a:rPr lang="pt-BR" sz="2400" dirty="0"/>
              <a:t>a </a:t>
            </a:r>
            <a:r>
              <a:rPr lang="pt-BR" sz="2400" b="1" dirty="0"/>
              <a:t>Responsabilidade</a:t>
            </a:r>
          </a:p>
          <a:p>
            <a:pPr lvl="2">
              <a:lnSpc>
                <a:spcPct val="150000"/>
              </a:lnSpc>
            </a:pPr>
            <a:r>
              <a:rPr lang="pt-BR" sz="2400" dirty="0"/>
              <a:t>a </a:t>
            </a:r>
            <a:r>
              <a:rPr lang="pt-BR" sz="2400" b="1" dirty="0"/>
              <a:t>Transparência</a:t>
            </a:r>
            <a:r>
              <a:rPr lang="pt-BR" sz="2400" dirty="0"/>
              <a:t>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429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2E46-2CAB-4241-984B-7DF1B297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48" y="701457"/>
            <a:ext cx="8229600" cy="5399762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/>
              <a:t>O </a:t>
            </a:r>
            <a:r>
              <a:rPr lang="pt-BR" b="1" dirty="0">
                <a:hlinkClick r:id="rId2"/>
              </a:rPr>
              <a:t>Ministério da Transparência e Controladoria-Geral da União – CGU</a:t>
            </a:r>
            <a:endParaRPr lang="pt-BR" b="1" dirty="0"/>
          </a:p>
          <a:p>
            <a:endParaRPr lang="pt-BR" b="1" dirty="0"/>
          </a:p>
          <a:p>
            <a:r>
              <a:rPr lang="pt-BR" dirty="0"/>
              <a:t>Dentre as principais medidas anunciadas pelo governo Temer, analisaremos a polêmica </a:t>
            </a:r>
            <a:r>
              <a:rPr lang="pt-BR" b="1" dirty="0"/>
              <a:t>extinção da CGU – Controladoria Geral da União </a:t>
            </a:r>
            <a:r>
              <a:rPr lang="pt-BR" dirty="0"/>
              <a:t>– e o possível enfraquecimento do combate à corrupção. </a:t>
            </a:r>
          </a:p>
          <a:p>
            <a:r>
              <a:rPr lang="pt-BR" dirty="0"/>
              <a:t>A decisão do presidente interino em </a:t>
            </a:r>
            <a:r>
              <a:rPr lang="pt-BR" b="1" dirty="0"/>
              <a:t>transformar o órgão em Ministério trouxe duas questões à tona: </a:t>
            </a:r>
          </a:p>
          <a:p>
            <a:r>
              <a:rPr lang="pt-BR" dirty="0"/>
              <a:t>a manutenção e/ou ampliação dos poderes fiscalizatórios do órgão e </a:t>
            </a:r>
          </a:p>
          <a:p>
            <a:r>
              <a:rPr lang="pt-BR" dirty="0"/>
              <a:t>a ausência de autonomia para investigar o próprio governo federal.</a:t>
            </a:r>
          </a:p>
          <a:p>
            <a:endParaRPr lang="pt-BR" dirty="0"/>
          </a:p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canalcienciascriminais.jusbrasil.com.br</a:t>
            </a:r>
            <a:r>
              <a:rPr lang="pt-BR" dirty="0"/>
              <a:t>/artigos/338375500/a-</a:t>
            </a:r>
            <a:r>
              <a:rPr lang="pt-BR" dirty="0" err="1"/>
              <a:t>extincao</a:t>
            </a:r>
            <a:r>
              <a:rPr lang="pt-BR" dirty="0"/>
              <a:t>-da-</a:t>
            </a:r>
            <a:r>
              <a:rPr lang="pt-BR" dirty="0" err="1"/>
              <a:t>cgu</a:t>
            </a:r>
            <a:r>
              <a:rPr lang="pt-BR" dirty="0"/>
              <a:t>-e-o-enfraquecimento-do-combate-a-</a:t>
            </a:r>
            <a:r>
              <a:rPr lang="pt-BR" dirty="0" err="1"/>
              <a:t>corrupcao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0030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B6C17-8560-704B-94A0-3868D221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977030"/>
            <a:ext cx="8675914" cy="46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248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64" y="562938"/>
            <a:ext cx="7886700" cy="455499"/>
          </a:xfrm>
        </p:spPr>
        <p:txBody>
          <a:bodyPr>
            <a:normAutofit fontScale="90000"/>
          </a:bodyPr>
          <a:lstStyle/>
          <a:p>
            <a:r>
              <a:rPr lang="pt-BR" dirty="0"/>
              <a:t>Abrangência da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64" y="1114816"/>
            <a:ext cx="8291384" cy="494778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1800" dirty="0"/>
              <a:t>Quem está sujeito à LRF?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1800" dirty="0"/>
              <a:t>Quem será cobrado, caso os recursos públicos não forem utilizados de forma adequada e conforme o previsto?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800" dirty="0"/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Os órgãos de administração pública direta, incluídos no poder: </a:t>
            </a:r>
            <a:r>
              <a:rPr lang="pt-BR" sz="2000" b="1" dirty="0"/>
              <a:t>Executivo, Legislativo e Judiciário.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Os tribunais de contas (TCU, TCE e TCM).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Os Ministérios Públicos (Federal, estadual, </a:t>
            </a:r>
            <a:r>
              <a:rPr lang="pt-BR" sz="2000" dirty="0" err="1"/>
              <a:t>etc</a:t>
            </a:r>
            <a:r>
              <a:rPr lang="pt-BR" sz="20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Autarquias, inclusive aquelas em regime especial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 err="1"/>
              <a:t>Ex</a:t>
            </a:r>
            <a:r>
              <a:rPr lang="pt-BR" sz="2000" dirty="0"/>
              <a:t>: Agências executivas (Inmetro) e regulatórias (Anvisa, Anatel, </a:t>
            </a:r>
            <a:r>
              <a:rPr lang="pt-BR" sz="2000" dirty="0" err="1"/>
              <a:t>etc</a:t>
            </a:r>
            <a:r>
              <a:rPr lang="pt-BR" sz="20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Fundações Públicas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dirty="0"/>
              <a:t>Empresas estatais dependentes (sociedade de economia mista).</a:t>
            </a:r>
          </a:p>
        </p:txBody>
      </p:sp>
    </p:spTree>
    <p:extLst>
      <p:ext uri="{BB962C8B-B14F-4D97-AF65-F5344CB8AC3E}">
        <p14:creationId xmlns:p14="http://schemas.microsoft.com/office/powerpoint/2010/main" val="275468251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1BC0-1C12-B846-BCFA-6EB1CC04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671448"/>
          </a:xfrm>
        </p:spPr>
        <p:txBody>
          <a:bodyPr>
            <a:normAutofit/>
          </a:bodyPr>
          <a:lstStyle/>
          <a:p>
            <a:r>
              <a:rPr lang="en-US" sz="2700" dirty="0"/>
              <a:t>Fontes: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966BF-7D5C-A94D-943E-098B4B46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062" y="1856718"/>
            <a:ext cx="6124769" cy="240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827A6-8ABD-324B-AA70-8DC0D836AE0B}"/>
              </a:ext>
            </a:extLst>
          </p:cNvPr>
          <p:cNvSpPr txBox="1"/>
          <p:nvPr/>
        </p:nvSpPr>
        <p:spPr>
          <a:xfrm>
            <a:off x="1065154" y="5180348"/>
            <a:ext cx="61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xeLgBowxRnU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5E4F50-B60C-A147-8F71-A61EA42E4A1E}"/>
              </a:ext>
            </a:extLst>
          </p:cNvPr>
          <p:cNvSpPr/>
          <p:nvPr/>
        </p:nvSpPr>
        <p:spPr>
          <a:xfrm>
            <a:off x="732064" y="4257018"/>
            <a:ext cx="7783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b="1" kern="1800" dirty="0">
                <a:solidFill>
                  <a:srgbClr val="373A3C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Jaguaribe, P. - O Orçamento Público na LRF como Instrumento de Planejamento </a:t>
            </a:r>
            <a:r>
              <a:rPr lang="pt-BR" sz="1350" dirty="0" err="1"/>
              <a:t>https</a:t>
            </a:r>
            <a:r>
              <a:rPr lang="pt-BR" sz="1350" dirty="0"/>
              <a:t>://</a:t>
            </a:r>
            <a:r>
              <a:rPr lang="pt-BR" sz="1350" dirty="0" err="1"/>
              <a:t>pjaguaribe.jusbrasil.com.br</a:t>
            </a:r>
            <a:r>
              <a:rPr lang="pt-BR" sz="1350" dirty="0"/>
              <a:t>/artigos/184218596/o-</a:t>
            </a:r>
            <a:r>
              <a:rPr lang="pt-BR" sz="1350" dirty="0" err="1"/>
              <a:t>orcamento</a:t>
            </a:r>
            <a:r>
              <a:rPr lang="pt-BR" sz="1350" dirty="0"/>
              <a:t>-publico-na-</a:t>
            </a:r>
            <a:r>
              <a:rPr lang="pt-BR" sz="1350" dirty="0" err="1"/>
              <a:t>lrf</a:t>
            </a:r>
            <a:r>
              <a:rPr lang="pt-BR" sz="1350" dirty="0"/>
              <a:t>-como-instrumento-de-planejamento</a:t>
            </a:r>
          </a:p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00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97" y="598984"/>
            <a:ext cx="6172200" cy="363971"/>
          </a:xfrm>
        </p:spPr>
        <p:txBody>
          <a:bodyPr>
            <a:normAutofit fontScale="90000"/>
          </a:bodyPr>
          <a:lstStyle/>
          <a:p>
            <a:r>
              <a:rPr lang="pt-BR" dirty="0"/>
              <a:t>Abrangência da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98" y="1310666"/>
            <a:ext cx="8025753" cy="51778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dirty="0"/>
              <a:t>Algumas caracterizações para definir as </a:t>
            </a:r>
            <a:r>
              <a:rPr lang="pt-BR" b="1" dirty="0"/>
              <a:t>Empresas Estatais Controladas</a:t>
            </a:r>
            <a:r>
              <a:rPr lang="pt-BR" dirty="0"/>
              <a:t>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t-BR" dirty="0"/>
              <a:t>Empresas controladas (sociedade onde a maioria (+ de 50%) do </a:t>
            </a:r>
            <a:r>
              <a:rPr lang="pt-BR" dirty="0" err="1"/>
              <a:t>K</a:t>
            </a:r>
            <a:r>
              <a:rPr lang="pt-BR" dirty="0"/>
              <a:t> social com direito a voto pertença a ente da federação – sócio majoritário para que o interesse público prevaleça).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- Empresas Estatais Dependente:</a:t>
            </a:r>
          </a:p>
          <a:p>
            <a:pPr marL="0" indent="0">
              <a:buNone/>
            </a:pPr>
            <a:r>
              <a:rPr lang="pt-BR" dirty="0"/>
              <a:t>Empresas controladas que </a:t>
            </a:r>
            <a:r>
              <a:rPr lang="pt-BR" b="1" dirty="0"/>
              <a:t>recebem recursos  financeiros </a:t>
            </a:r>
            <a:r>
              <a:rPr lang="pt-BR" dirty="0"/>
              <a:t>do ente controlador </a:t>
            </a:r>
            <a:r>
              <a:rPr lang="pt-BR" b="1" dirty="0"/>
              <a:t>para pagamento dos gastos com pessoal ou custeio</a:t>
            </a:r>
          </a:p>
          <a:p>
            <a:pPr marL="0" indent="0">
              <a:buNone/>
            </a:pPr>
            <a:r>
              <a:rPr lang="pt-BR" dirty="0"/>
              <a:t>Exemplo: as fundações públicas e sociedades de economia mista.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7068061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4" y="1094016"/>
            <a:ext cx="6172200" cy="363971"/>
          </a:xfrm>
        </p:spPr>
        <p:txBody>
          <a:bodyPr>
            <a:normAutofit fontScale="90000"/>
          </a:bodyPr>
          <a:lstStyle/>
          <a:p>
            <a:r>
              <a:rPr lang="pt-BR" dirty="0"/>
              <a:t>Abrangência da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472" y="1648971"/>
            <a:ext cx="8033657" cy="390855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Todas as empresas públicas e sociedades de economia mista são Estatais?  Sim.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Todas são Empresas Estatais Dependentes? Não.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Quais são as empresas estatais dependentes?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61275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" y="998764"/>
            <a:ext cx="7886700" cy="3263504"/>
          </a:xfrm>
        </p:spPr>
        <p:txBody>
          <a:bodyPr>
            <a:normAutofit fontScale="25000" lnSpcReduction="20000"/>
          </a:bodyPr>
          <a:lstStyle/>
          <a:p>
            <a:r>
              <a:rPr lang="pt-BR" sz="8400" dirty="0"/>
              <a:t>Empresas estatais dependentes – São 17</a:t>
            </a:r>
          </a:p>
          <a:p>
            <a:r>
              <a:rPr lang="pt-BR" sz="6000" dirty="0"/>
              <a:t>EPE</a:t>
            </a:r>
          </a:p>
          <a:p>
            <a:r>
              <a:rPr lang="pt-BR" sz="6000" dirty="0"/>
              <a:t>EEBC</a:t>
            </a:r>
          </a:p>
          <a:p>
            <a:r>
              <a:rPr lang="pt-BR" sz="6000" dirty="0"/>
              <a:t>Embrapa</a:t>
            </a:r>
          </a:p>
          <a:p>
            <a:r>
              <a:rPr lang="pt-BR" sz="6000" dirty="0"/>
              <a:t>CEITEC- </a:t>
            </a:r>
          </a:p>
          <a:p>
            <a:r>
              <a:rPr lang="pt-BR" sz="6000" dirty="0"/>
              <a:t>CODEVASF</a:t>
            </a:r>
          </a:p>
          <a:p>
            <a:r>
              <a:rPr lang="pt-BR" sz="6000" dirty="0"/>
              <a:t>CCPRM</a:t>
            </a:r>
          </a:p>
          <a:p>
            <a:r>
              <a:rPr lang="pt-BR" sz="6000" dirty="0"/>
              <a:t>CBTU</a:t>
            </a:r>
          </a:p>
          <a:p>
            <a:r>
              <a:rPr lang="pt-BR" sz="6000" dirty="0"/>
              <a:t>CONAB</a:t>
            </a:r>
          </a:p>
          <a:p>
            <a:r>
              <a:rPr lang="pt-BR" sz="6000" dirty="0"/>
              <a:t>CONCEIÇÃO</a:t>
            </a:r>
          </a:p>
          <a:p>
            <a:r>
              <a:rPr lang="pt-BR" sz="6000" dirty="0" err="1"/>
              <a:t>Femana</a:t>
            </a:r>
            <a:endParaRPr lang="pt-BR" sz="6000" dirty="0"/>
          </a:p>
          <a:p>
            <a:r>
              <a:rPr lang="pt-BR" sz="6000" dirty="0"/>
              <a:t>HCPA</a:t>
            </a:r>
          </a:p>
          <a:p>
            <a:r>
              <a:rPr lang="pt-BR" sz="6000" dirty="0"/>
              <a:t>INB</a:t>
            </a:r>
          </a:p>
          <a:p>
            <a:r>
              <a:rPr lang="pt-BR" sz="6000" dirty="0"/>
              <a:t>IMBEL</a:t>
            </a:r>
          </a:p>
          <a:p>
            <a:r>
              <a:rPr lang="pt-BR" sz="6000" dirty="0"/>
              <a:t>NUCLEP</a:t>
            </a:r>
          </a:p>
          <a:p>
            <a:r>
              <a:rPr lang="pt-BR" sz="6000" dirty="0"/>
              <a:t>REDENTOR</a:t>
            </a:r>
          </a:p>
          <a:p>
            <a:r>
              <a:rPr lang="pt-BR" sz="6000" dirty="0"/>
              <a:t>TRENSURB</a:t>
            </a:r>
          </a:p>
          <a:p>
            <a:r>
              <a:rPr lang="pt-BR" sz="6000" dirty="0"/>
              <a:t>VALEC</a:t>
            </a:r>
          </a:p>
          <a:p>
            <a:endParaRPr lang="pt-BR" dirty="0"/>
          </a:p>
          <a:p>
            <a:r>
              <a:rPr lang="pt-BR" dirty="0"/>
              <a:t>Empresas estatais independentes (Não são abrangidas pela LRF) – BB, CAIXA, BNDES, BASA, ELETROBRAS, ELETRONORTE, FURNAS, PETROBRÁS (TRANSPETRO, PETROBRÁS, OUTRAS (ATIVOS S.A. , BB TURISMO, ECT, CERPRO, DATAPREV, ETC..</a:t>
            </a:r>
          </a:p>
        </p:txBody>
      </p:sp>
    </p:spTree>
    <p:extLst>
      <p:ext uri="{BB962C8B-B14F-4D97-AF65-F5344CB8AC3E}">
        <p14:creationId xmlns:p14="http://schemas.microsoft.com/office/powerpoint/2010/main" val="38990397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21" y="740195"/>
            <a:ext cx="6172200" cy="29633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Objetivos da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221" y="1036528"/>
            <a:ext cx="8050582" cy="5163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PT" dirty="0"/>
          </a:p>
          <a:p>
            <a:r>
              <a:rPr lang="pt-PT" dirty="0"/>
              <a:t>1. </a:t>
            </a:r>
            <a:r>
              <a:rPr lang="pt-PT" b="1" dirty="0"/>
              <a:t>Estabelecer normas </a:t>
            </a:r>
            <a:r>
              <a:rPr lang="pt-PT" dirty="0"/>
              <a:t>de finanças públicas.</a:t>
            </a:r>
          </a:p>
          <a:p>
            <a:r>
              <a:rPr lang="pt-PT" dirty="0"/>
              <a:t>2. </a:t>
            </a:r>
            <a:r>
              <a:rPr lang="pt-PT" b="1" dirty="0"/>
              <a:t>Consolidar normas e regras </a:t>
            </a:r>
            <a:r>
              <a:rPr lang="pt-PT" dirty="0"/>
              <a:t>já existentes.</a:t>
            </a:r>
          </a:p>
          <a:p>
            <a:r>
              <a:rPr lang="pt-PT" dirty="0"/>
              <a:t>3. </a:t>
            </a:r>
            <a:r>
              <a:rPr lang="pt-PT" b="1" dirty="0"/>
              <a:t>Introduzir conceitos novos como o da Transparência e da Responsabilidade </a:t>
            </a:r>
            <a:r>
              <a:rPr lang="pt-PT" dirty="0"/>
              <a:t>no uso dos recursos públicos.</a:t>
            </a:r>
          </a:p>
          <a:p>
            <a:endParaRPr lang="pt-PT" dirty="0"/>
          </a:p>
          <a:p>
            <a:pPr lvl="1"/>
            <a:r>
              <a:rPr lang="pt-PT" sz="2200" b="1" dirty="0"/>
              <a:t>Transparência: </a:t>
            </a:r>
            <a:r>
              <a:rPr lang="pt-PT" sz="2200" dirty="0"/>
              <a:t>Obriga o estado a </a:t>
            </a:r>
            <a:r>
              <a:rPr lang="pt-PT" sz="2200" b="1" dirty="0"/>
              <a:t>publicar não apenas o que é prometido como orçamento</a:t>
            </a:r>
            <a:r>
              <a:rPr lang="pt-PT" sz="2200" dirty="0"/>
              <a:t>, como também que </a:t>
            </a:r>
            <a:r>
              <a:rPr lang="pt-PT" sz="2200" b="1" dirty="0"/>
              <a:t>publique os relatórios fiscais</a:t>
            </a:r>
            <a:r>
              <a:rPr lang="pt-PT" sz="2200" dirty="0"/>
              <a:t>.</a:t>
            </a:r>
          </a:p>
          <a:p>
            <a:pPr lvl="1"/>
            <a:endParaRPr lang="pt-PT" sz="2200" dirty="0"/>
          </a:p>
          <a:p>
            <a:pPr lvl="1"/>
            <a:r>
              <a:rPr lang="pt-PT" sz="2200" dirty="0"/>
              <a:t>Deve publicar ainda </a:t>
            </a:r>
            <a:r>
              <a:rPr lang="pt-PT" sz="2200" b="1" dirty="0"/>
              <a:t>como foram utilizados os recursos</a:t>
            </a:r>
            <a:r>
              <a:rPr lang="pt-PT" sz="2200" dirty="0"/>
              <a:t>, </a:t>
            </a:r>
            <a:r>
              <a:rPr lang="pt-PT" sz="2200" b="1" dirty="0"/>
              <a:t>quais os resultados trazidos pelo investimento e se as metas foram ou não alcançadas</a:t>
            </a:r>
            <a:r>
              <a:rPr lang="pt-PT" sz="2200" dirty="0"/>
              <a:t>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874789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77" y="631149"/>
            <a:ext cx="6172200" cy="473117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Outros objetivos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1609793"/>
            <a:ext cx="7696200" cy="398053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4. Estabelecer </a:t>
            </a:r>
            <a:r>
              <a:rPr lang="pt-BR" b="1" dirty="0"/>
              <a:t>forma de punição </a:t>
            </a:r>
            <a:r>
              <a:rPr lang="pt-BR" dirty="0"/>
              <a:t>pela utilização incorreta de recursos públicos.</a:t>
            </a:r>
          </a:p>
          <a:p>
            <a:pPr>
              <a:lnSpc>
                <a:spcPct val="120000"/>
              </a:lnSpc>
            </a:pPr>
            <a:endParaRPr lang="pt-BR" dirty="0"/>
          </a:p>
          <a:p>
            <a:pPr>
              <a:lnSpc>
                <a:spcPct val="120000"/>
              </a:lnSpc>
            </a:pPr>
            <a:r>
              <a:rPr lang="pt-BR" b="1" dirty="0"/>
              <a:t>5. </a:t>
            </a:r>
            <a:r>
              <a:rPr lang="x-none" b="1"/>
              <a:t>Imp</a:t>
            </a:r>
            <a:r>
              <a:rPr lang="pt-BR" b="1" dirty="0" err="1"/>
              <a:t>or</a:t>
            </a:r>
            <a:r>
              <a:rPr lang="x-none" b="1"/>
              <a:t> limite</a:t>
            </a:r>
            <a:r>
              <a:rPr lang="pt-BR" b="1" dirty="0" err="1"/>
              <a:t>s</a:t>
            </a:r>
            <a:r>
              <a:rPr lang="x-none" b="1"/>
              <a:t> para o </a:t>
            </a:r>
            <a:r>
              <a:rPr lang="pt-BR" b="1" dirty="0" err="1"/>
              <a:t>G</a:t>
            </a:r>
            <a:r>
              <a:rPr lang="x-none" b="1"/>
              <a:t>asto</a:t>
            </a:r>
            <a:r>
              <a:rPr lang="pt-BR" b="1" dirty="0"/>
              <a:t> Público</a:t>
            </a:r>
            <a:r>
              <a:rPr lang="x-none" b="1"/>
              <a:t>.</a:t>
            </a:r>
            <a:endParaRPr lang="pt-BR" b="1" dirty="0"/>
          </a:p>
          <a:p>
            <a:pPr marL="0" indent="0">
              <a:lnSpc>
                <a:spcPct val="120000"/>
              </a:lnSpc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1178407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2" y="869589"/>
            <a:ext cx="6172200" cy="334205"/>
          </a:xfrm>
        </p:spPr>
        <p:txBody>
          <a:bodyPr>
            <a:normAutofit fontScale="90000"/>
          </a:bodyPr>
          <a:lstStyle/>
          <a:p>
            <a:r>
              <a:rPr lang="pt-BR" dirty="0"/>
              <a:t>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172" y="1510244"/>
            <a:ext cx="6955225" cy="3765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700" dirty="0"/>
              <a:t>Trata-se de um instrumento legal para:</a:t>
            </a:r>
          </a:p>
          <a:p>
            <a:pPr>
              <a:buFontTx/>
              <a:buChar char="•"/>
            </a:pPr>
            <a:r>
              <a:rPr lang="pt-BR" sz="2700" dirty="0"/>
              <a:t>Fiscalizar, </a:t>
            </a:r>
          </a:p>
          <a:p>
            <a:pPr>
              <a:buFontTx/>
              <a:buChar char="•"/>
            </a:pPr>
            <a:r>
              <a:rPr lang="pt-BR" sz="2700" dirty="0"/>
              <a:t>Cobrar e </a:t>
            </a:r>
          </a:p>
          <a:p>
            <a:pPr>
              <a:buFontTx/>
              <a:buChar char="•"/>
            </a:pPr>
            <a:r>
              <a:rPr lang="pt-BR" sz="2700" dirty="0"/>
              <a:t>Punir, caso necessário.</a:t>
            </a:r>
            <a:endParaRPr lang="x-none" sz="2700" dirty="0"/>
          </a:p>
        </p:txBody>
      </p:sp>
    </p:spTree>
    <p:extLst>
      <p:ext uri="{BB962C8B-B14F-4D97-AF65-F5344CB8AC3E}">
        <p14:creationId xmlns:p14="http://schemas.microsoft.com/office/powerpoint/2010/main" val="260461363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B77A-087E-F44B-B4CA-EB532CDE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00" y="489516"/>
            <a:ext cx="7888033" cy="1138867"/>
          </a:xfrm>
        </p:spPr>
        <p:txBody>
          <a:bodyPr>
            <a:normAutofit/>
          </a:bodyPr>
          <a:lstStyle/>
          <a:p>
            <a:r>
              <a:rPr lang="pt-BR" sz="2400" b="1" dirty="0"/>
              <a:t>Como atingir os objetivos? Adotando os seguintes Princípios: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51E4-D600-D44A-9C1E-4370E8F5F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00" y="1763090"/>
            <a:ext cx="7986910" cy="4437294"/>
          </a:xfrm>
        </p:spPr>
        <p:txBody>
          <a:bodyPr>
            <a:normAutofit/>
          </a:bodyPr>
          <a:lstStyle/>
          <a:p>
            <a:r>
              <a:rPr lang="pt-BR" dirty="0"/>
              <a:t>Cumprir </a:t>
            </a:r>
            <a:r>
              <a:rPr lang="pt-BR" b="1" dirty="0"/>
              <a:t>Metas Fiscais.</a:t>
            </a:r>
          </a:p>
          <a:p>
            <a:r>
              <a:rPr lang="pt-BR" dirty="0"/>
              <a:t>Cumprir regras para a </a:t>
            </a:r>
            <a:r>
              <a:rPr lang="pt-BR" b="1" dirty="0"/>
              <a:t>Administração Financeira e Patrimonial</a:t>
            </a:r>
            <a:r>
              <a:rPr lang="pt-BR" dirty="0"/>
              <a:t>.</a:t>
            </a:r>
          </a:p>
          <a:p>
            <a:r>
              <a:rPr lang="pt-BR" b="1" dirty="0"/>
              <a:t>Respeitar limites </a:t>
            </a:r>
            <a:r>
              <a:rPr lang="pt-BR" dirty="0"/>
              <a:t>para:</a:t>
            </a:r>
          </a:p>
          <a:p>
            <a:pPr lvl="1"/>
            <a:r>
              <a:rPr lang="pt-BR" b="1" dirty="0"/>
              <a:t>Dívida consolidada líquida</a:t>
            </a:r>
            <a:r>
              <a:rPr lang="pt-BR" dirty="0"/>
              <a:t>;</a:t>
            </a:r>
          </a:p>
          <a:p>
            <a:pPr lvl="1"/>
            <a:r>
              <a:rPr lang="pt-BR" b="1" dirty="0"/>
              <a:t>Operações de Crédito; Garantias; ARO e Restos a Pagar.</a:t>
            </a:r>
          </a:p>
          <a:p>
            <a:r>
              <a:rPr lang="pt-BR" dirty="0"/>
              <a:t>Adotar mecanismos de </a:t>
            </a:r>
            <a:r>
              <a:rPr lang="pt-BR" b="1" dirty="0"/>
              <a:t>compensação para Renúncia de Receita e Despesa Obrigatória de Caráter Continuado</a:t>
            </a:r>
            <a:r>
              <a:rPr lang="pt-BR" dirty="0"/>
              <a:t>. </a:t>
            </a:r>
          </a:p>
          <a:p>
            <a:r>
              <a:rPr lang="pt-BR" dirty="0"/>
              <a:t>Cumprir limites para Despesa com Pessoal, por Poder e Órgão.</a:t>
            </a:r>
          </a:p>
          <a:p>
            <a:pPr lvl="1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780046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EA66-A741-AC4C-B94B-C2B77A41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60" y="504794"/>
            <a:ext cx="7886700" cy="625110"/>
          </a:xfrm>
        </p:spPr>
        <p:txBody>
          <a:bodyPr>
            <a:normAutofit fontScale="90000"/>
          </a:bodyPr>
          <a:lstStyle/>
          <a:p>
            <a:r>
              <a:rPr lang="pt-BR" dirty="0"/>
              <a:t>Princípios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A1B4-0ADF-2349-83C1-8F13969C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76" y="1505682"/>
            <a:ext cx="8601848" cy="401829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Prevenir o </a:t>
            </a:r>
            <a:r>
              <a:rPr lang="pt-BR" b="1" dirty="0"/>
              <a:t>Déficit elevado</a:t>
            </a:r>
            <a:r>
              <a:rPr lang="pt-BR" dirty="0"/>
              <a:t>: equilíbrio entre demanda da sociedade e recursos que esta coloca à disposição do governo.</a:t>
            </a:r>
          </a:p>
          <a:p>
            <a:endParaRPr lang="pt-BR" dirty="0"/>
          </a:p>
          <a:p>
            <a:r>
              <a:rPr lang="pt-BR" dirty="0"/>
              <a:t>Limitar a </a:t>
            </a:r>
            <a:r>
              <a:rPr lang="pt-BR" b="1" dirty="0"/>
              <a:t>Dívida Pública </a:t>
            </a:r>
            <a:r>
              <a:rPr lang="pt-BR" dirty="0"/>
              <a:t>a nível prudente, compatível com Receita e Patrimônio Público.</a:t>
            </a:r>
          </a:p>
          <a:p>
            <a:endParaRPr lang="pt-BR" dirty="0"/>
          </a:p>
          <a:p>
            <a:r>
              <a:rPr lang="pt-BR" dirty="0"/>
              <a:t>Preservar o </a:t>
            </a:r>
            <a:r>
              <a:rPr lang="pt-BR" b="1" dirty="0"/>
              <a:t>Patrimônio Público </a:t>
            </a:r>
            <a:r>
              <a:rPr lang="pt-BR" dirty="0"/>
              <a:t>em nível adequado.</a:t>
            </a:r>
          </a:p>
          <a:p>
            <a:endParaRPr lang="pt-BR" dirty="0"/>
          </a:p>
          <a:p>
            <a:r>
              <a:rPr lang="pt-BR" dirty="0"/>
              <a:t>Adotar </a:t>
            </a:r>
            <a:r>
              <a:rPr lang="pt-BR" b="1" dirty="0"/>
              <a:t>Política Tributária </a:t>
            </a:r>
            <a:r>
              <a:rPr lang="pt-BR" dirty="0"/>
              <a:t>previsível e estável.</a:t>
            </a:r>
          </a:p>
        </p:txBody>
      </p:sp>
    </p:spTree>
    <p:extLst>
      <p:ext uri="{BB962C8B-B14F-4D97-AF65-F5344CB8AC3E}">
        <p14:creationId xmlns:p14="http://schemas.microsoft.com/office/powerpoint/2010/main" val="258741895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80" y="516092"/>
            <a:ext cx="7886700" cy="402689"/>
          </a:xfrm>
        </p:spPr>
        <p:txBody>
          <a:bodyPr>
            <a:normAutofit fontScale="90000"/>
          </a:bodyPr>
          <a:lstStyle/>
          <a:p>
            <a:r>
              <a:rPr lang="pt-BR" dirty="0"/>
              <a:t>Princípios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71" y="1195581"/>
            <a:ext cx="8299847" cy="524279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b="1" dirty="0"/>
              <a:t>Transparência: </a:t>
            </a:r>
            <a:r>
              <a:rPr lang="pt-BR" dirty="0"/>
              <a:t>Permitir o acesso da sociedade à LOA e aos resultados. Apresentar resultados de forma simples e compreensível. </a:t>
            </a:r>
          </a:p>
          <a:p>
            <a:pPr>
              <a:lnSpc>
                <a:spcPct val="120000"/>
              </a:lnSpc>
            </a:pPr>
            <a:endParaRPr lang="pt-BR" dirty="0"/>
          </a:p>
          <a:p>
            <a:pPr>
              <a:lnSpc>
                <a:spcPct val="120000"/>
              </a:lnSpc>
            </a:pPr>
            <a:r>
              <a:rPr lang="pt-BR" b="1" dirty="0"/>
              <a:t>Limitação de empenho (despesas) </a:t>
            </a:r>
            <a:r>
              <a:rPr lang="pt-BR" dirty="0"/>
              <a:t>– Avaliação bimestral da arrecadação e impedir a realização de despesas, caso a arrecadação seja distinta da previsão. </a:t>
            </a:r>
            <a:r>
              <a:rPr lang="pt-BR" dirty="0" err="1"/>
              <a:t>http</a:t>
            </a:r>
            <a:r>
              <a:rPr lang="pt-BR" dirty="0"/>
              <a:t>://</a:t>
            </a:r>
            <a:r>
              <a:rPr lang="pt-BR" dirty="0" err="1"/>
              <a:t>contabilidadepublica.com</a:t>
            </a:r>
            <a:r>
              <a:rPr lang="pt-BR" dirty="0"/>
              <a:t>/</a:t>
            </a:r>
            <a:r>
              <a:rPr lang="pt-BR" dirty="0" err="1"/>
              <a:t>limitacao</a:t>
            </a:r>
            <a:r>
              <a:rPr lang="pt-BR" dirty="0"/>
              <a:t>-</a:t>
            </a:r>
            <a:r>
              <a:rPr lang="pt-BR" dirty="0" err="1"/>
              <a:t>de-empenho</a:t>
            </a:r>
            <a:r>
              <a:rPr lang="pt-BR" dirty="0"/>
              <a:t>/</a:t>
            </a:r>
          </a:p>
          <a:p>
            <a:pPr>
              <a:lnSpc>
                <a:spcPct val="120000"/>
              </a:lnSpc>
            </a:pPr>
            <a:endParaRPr lang="pt-BR" dirty="0"/>
          </a:p>
          <a:p>
            <a:pPr>
              <a:lnSpc>
                <a:spcPct val="120000"/>
              </a:lnSpc>
            </a:pPr>
            <a:r>
              <a:rPr lang="pt-BR" b="1" dirty="0" err="1"/>
              <a:t>Antecipalidade</a:t>
            </a:r>
            <a:r>
              <a:rPr lang="pt-BR" b="1" dirty="0"/>
              <a:t> (Prevenção) </a:t>
            </a:r>
            <a:r>
              <a:rPr lang="pt-BR" dirty="0"/>
              <a:t>– Determinar a possibilidade de surgimento de despesas durante a execução orçamentária.</a:t>
            </a:r>
          </a:p>
          <a:p>
            <a:pPr>
              <a:lnSpc>
                <a:spcPct val="120000"/>
              </a:lnSpc>
            </a:pPr>
            <a:endParaRPr lang="pt-BR" dirty="0"/>
          </a:p>
          <a:p>
            <a:pPr>
              <a:lnSpc>
                <a:spcPct val="120000"/>
              </a:lnSpc>
            </a:pPr>
            <a:r>
              <a:rPr lang="pt-BR" b="1" dirty="0"/>
              <a:t>Exatidão: </a:t>
            </a:r>
            <a:r>
              <a:rPr lang="pt-BR" dirty="0"/>
              <a:t>Utilizar metodologia científica para o cálculo de previsão de receita fazendo com que esta seja próxima da arrecadação (3 últimos exercícios – análise de fatores que afetam/atrapalham a arrecadação).</a:t>
            </a:r>
          </a:p>
          <a:p>
            <a:pPr>
              <a:lnSpc>
                <a:spcPct val="120000"/>
              </a:lnSpc>
            </a:pPr>
            <a:endParaRPr lang="pt-BR" dirty="0"/>
          </a:p>
          <a:p>
            <a:pPr>
              <a:lnSpc>
                <a:spcPct val="12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126206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9E3E-EF2A-2846-B724-7478EB84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43838"/>
          </a:xfrm>
        </p:spPr>
        <p:txBody>
          <a:bodyPr>
            <a:normAutofit fontScale="90000"/>
          </a:bodyPr>
          <a:lstStyle/>
          <a:p>
            <a:r>
              <a:rPr lang="en-US" dirty="0"/>
              <a:t>No que </a:t>
            </a:r>
            <a:r>
              <a:rPr lang="en-US" dirty="0" err="1"/>
              <a:t>tange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 </a:t>
            </a:r>
            <a:r>
              <a:rPr lang="en-US" dirty="0" err="1"/>
              <a:t>Fiscais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FD0BE-7040-0645-AD01-34BE3605F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701458"/>
            <a:ext cx="8455068" cy="615654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endParaRPr lang="pt-BR" sz="3600" dirty="0"/>
          </a:p>
          <a:p>
            <a:pPr>
              <a:lnSpc>
                <a:spcPct val="120000"/>
              </a:lnSpc>
            </a:pPr>
            <a:endParaRPr lang="pt-BR" sz="3600" dirty="0"/>
          </a:p>
          <a:p>
            <a:pPr>
              <a:lnSpc>
                <a:spcPct val="120000"/>
              </a:lnSpc>
            </a:pPr>
            <a:r>
              <a:rPr lang="pt-BR" sz="6200" dirty="0"/>
              <a:t>No que concerne ao processo de execução orçamentária, a LRF estabelece que:</a:t>
            </a:r>
          </a:p>
          <a:p>
            <a:pPr>
              <a:lnSpc>
                <a:spcPct val="120000"/>
              </a:lnSpc>
            </a:pPr>
            <a:r>
              <a:rPr lang="pt-BR" sz="6200" dirty="0"/>
              <a:t> </a:t>
            </a:r>
            <a:r>
              <a:rPr lang="pt-BR" sz="6200" b="1" dirty="0"/>
              <a:t>o Poder Executivo estabelecerá a programação financeira e o cronograma de execução mensal de desembolso no prazo de até 30 dias após a publicação da LOA.</a:t>
            </a:r>
            <a:r>
              <a:rPr lang="pt-BR" sz="6200" dirty="0"/>
              <a:t> </a:t>
            </a:r>
          </a:p>
          <a:p>
            <a:pPr>
              <a:lnSpc>
                <a:spcPct val="120000"/>
              </a:lnSpc>
            </a:pPr>
            <a:endParaRPr lang="pt-BR" sz="5000" dirty="0"/>
          </a:p>
          <a:p>
            <a:pPr>
              <a:lnSpc>
                <a:spcPct val="120000"/>
              </a:lnSpc>
            </a:pPr>
            <a:r>
              <a:rPr lang="pt-BR" sz="6200" dirty="0"/>
              <a:t>De forma a proceder-se a um contínuo monitoramento da compatibilidade </a:t>
            </a:r>
            <a:r>
              <a:rPr lang="pt-BR" sz="6200" b="1" dirty="0"/>
              <a:t>entre a execução orçamentária e financeira e a meta de superávit primário prevista na LDO</a:t>
            </a:r>
            <a:r>
              <a:rPr lang="pt-BR" sz="6200" dirty="0"/>
              <a:t>, no âmbito do Governo Federal é </a:t>
            </a:r>
            <a:r>
              <a:rPr lang="pt-BR" sz="6200" b="1" dirty="0"/>
              <a:t>publicado bimestralmente o relatório de avaliação das receitas e despesas primárias</a:t>
            </a:r>
            <a:r>
              <a:rPr lang="pt-BR" sz="5000" b="1" dirty="0"/>
              <a:t>.</a:t>
            </a:r>
            <a:r>
              <a:rPr lang="pt-BR" sz="5000" dirty="0"/>
              <a:t> </a:t>
            </a:r>
          </a:p>
          <a:p>
            <a:pPr>
              <a:lnSpc>
                <a:spcPct val="120000"/>
              </a:lnSpc>
            </a:pPr>
            <a:endParaRPr lang="pt-BR" sz="5000" dirty="0"/>
          </a:p>
          <a:p>
            <a:pPr>
              <a:lnSpc>
                <a:spcPct val="120000"/>
              </a:lnSpc>
            </a:pPr>
            <a:r>
              <a:rPr lang="pt-BR" sz="5000" dirty="0"/>
              <a:t>Se verificado, ao final de um bimestre, que </a:t>
            </a:r>
            <a:r>
              <a:rPr lang="pt-BR" sz="5000" b="1" dirty="0"/>
              <a:t>a realização da receita poderá não comportar o cumprimento da meta</a:t>
            </a:r>
            <a:r>
              <a:rPr lang="pt-BR" sz="5000" dirty="0"/>
              <a:t>, o Poder Executivo apura a necessidade de </a:t>
            </a:r>
            <a:r>
              <a:rPr lang="pt-BR" sz="5000" b="1" dirty="0"/>
              <a:t>limitação de empenho e movimentação financeira da União, </a:t>
            </a:r>
            <a:r>
              <a:rPr lang="pt-BR" sz="5000" dirty="0"/>
              <a:t>comunicando aos Poderes Legislativo e Judiciário e ao Ministério Público, </a:t>
            </a:r>
            <a:r>
              <a:rPr lang="pt-BR" sz="5000" b="1" dirty="0"/>
              <a:t>que por ato próprio promovem a limitação segundo os critérios estabelecidos pela LDO.</a:t>
            </a:r>
          </a:p>
          <a:p>
            <a:pPr>
              <a:lnSpc>
                <a:spcPct val="120000"/>
              </a:lnSpc>
            </a:pPr>
            <a:br>
              <a:rPr lang="pt-BR" sz="5000" dirty="0"/>
            </a:b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240206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DEF9AA-B29E-4048-86C0-5206C3AAD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97" y="857251"/>
            <a:ext cx="8958282" cy="54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144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B6C17-8560-704B-94A0-3868D221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977030"/>
            <a:ext cx="8675914" cy="46978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6D81F1-1F37-3341-9140-95F1BE139C74}"/>
              </a:ext>
            </a:extLst>
          </p:cNvPr>
          <p:cNvCxnSpPr/>
          <p:nvPr/>
        </p:nvCxnSpPr>
        <p:spPr>
          <a:xfrm flipH="1">
            <a:off x="6338170" y="1327759"/>
            <a:ext cx="864296" cy="78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0613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42D6-84E1-C446-A5ED-5C041DA6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33192"/>
            <a:ext cx="8229600" cy="990600"/>
          </a:xfrm>
        </p:spPr>
        <p:txBody>
          <a:bodyPr/>
          <a:lstStyle/>
          <a:p>
            <a:r>
              <a:rPr lang="pt-BR" dirty="0"/>
              <a:t>Capítulo II – Planejamento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B6DB-03C0-0F4D-AA75-6AD110391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384"/>
            <a:ext cx="7886700" cy="3760386"/>
          </a:xfrm>
        </p:spPr>
        <p:txBody>
          <a:bodyPr/>
          <a:lstStyle/>
          <a:p>
            <a:r>
              <a:rPr lang="pt-BR" dirty="0" err="1"/>
              <a:t>Art</a:t>
            </a:r>
            <a:r>
              <a:rPr lang="pt-BR" dirty="0"/>
              <a:t> 3</a:t>
            </a:r>
            <a:r>
              <a:rPr lang="pt-BR" baseline="30000" dirty="0"/>
              <a:t>o</a:t>
            </a:r>
            <a:r>
              <a:rPr lang="pt-BR" dirty="0"/>
              <a:t>: Da PPA</a:t>
            </a:r>
          </a:p>
          <a:p>
            <a:r>
              <a:rPr lang="pt-BR" dirty="0" err="1"/>
              <a:t>Art</a:t>
            </a:r>
            <a:r>
              <a:rPr lang="pt-BR" dirty="0"/>
              <a:t> 4</a:t>
            </a:r>
            <a:r>
              <a:rPr lang="pt-BR" baseline="30000" dirty="0"/>
              <a:t>o </a:t>
            </a:r>
            <a:r>
              <a:rPr lang="pt-BR" dirty="0"/>
              <a:t>: Da LDO</a:t>
            </a:r>
          </a:p>
          <a:p>
            <a:r>
              <a:rPr lang="pt-BR" dirty="0" err="1"/>
              <a:t>Art</a:t>
            </a:r>
            <a:r>
              <a:rPr lang="pt-BR" dirty="0"/>
              <a:t> 5</a:t>
            </a:r>
            <a:r>
              <a:rPr lang="pt-BR" baseline="30000" dirty="0"/>
              <a:t>o</a:t>
            </a:r>
            <a:r>
              <a:rPr lang="pt-BR" dirty="0"/>
              <a:t> : Da LOA</a:t>
            </a:r>
          </a:p>
          <a:p>
            <a:endParaRPr lang="pt-BR" dirty="0"/>
          </a:p>
          <a:p>
            <a:r>
              <a:rPr lang="pt-BR" dirty="0" err="1"/>
              <a:t>Arts</a:t>
            </a:r>
            <a:r>
              <a:rPr lang="pt-BR" dirty="0"/>
              <a:t> 8</a:t>
            </a:r>
            <a:r>
              <a:rPr lang="pt-BR" baseline="30000" dirty="0"/>
              <a:t>o</a:t>
            </a:r>
            <a:r>
              <a:rPr lang="pt-BR" dirty="0"/>
              <a:t> a 10</a:t>
            </a:r>
            <a:r>
              <a:rPr lang="pt-BR" baseline="30000" dirty="0"/>
              <a:t>o</a:t>
            </a:r>
            <a:r>
              <a:rPr lang="pt-BR" dirty="0"/>
              <a:t> – Da Execução Orçamentária e Cumprimento de metas</a:t>
            </a:r>
          </a:p>
        </p:txBody>
      </p:sp>
    </p:spTree>
    <p:extLst>
      <p:ext uri="{BB962C8B-B14F-4D97-AF65-F5344CB8AC3E}">
        <p14:creationId xmlns:p14="http://schemas.microsoft.com/office/powerpoint/2010/main" val="283826337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29574-95D3-D74A-AC0D-0D5CED53E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14" y="1042307"/>
            <a:ext cx="8228045" cy="44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849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B6C17-8560-704B-94A0-3868D221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977030"/>
            <a:ext cx="8675914" cy="46978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D80F79-102F-F940-9A2D-BBA3DEE8DC3E}"/>
              </a:ext>
            </a:extLst>
          </p:cNvPr>
          <p:cNvCxnSpPr>
            <a:cxnSpLocks/>
          </p:cNvCxnSpPr>
          <p:nvPr/>
        </p:nvCxnSpPr>
        <p:spPr>
          <a:xfrm flipH="1">
            <a:off x="6288067" y="1139868"/>
            <a:ext cx="1064711" cy="145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3380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BB915-60E9-A245-99BD-B971E292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4" y="951979"/>
            <a:ext cx="8000323" cy="46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809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1FD99-477A-1944-BE24-85518D56D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04" y="1096735"/>
            <a:ext cx="8413448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110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60A76-91BA-AD4A-9C28-8E7D6B7B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36" y="1089146"/>
            <a:ext cx="8688407" cy="45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988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1FDE-79A6-B243-B096-2B3ABD93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62" y="927208"/>
            <a:ext cx="7886700" cy="994172"/>
          </a:xfrm>
        </p:spPr>
        <p:txBody>
          <a:bodyPr>
            <a:normAutofit/>
          </a:bodyPr>
          <a:lstStyle/>
          <a:p>
            <a:r>
              <a:rPr lang="pt-BR" sz="2400" b="1" dirty="0"/>
              <a:t>Itens que representam renúncia de Receita Pública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D726B-9F74-4041-AB34-C7746029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12" y="1921379"/>
            <a:ext cx="7886700" cy="380790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Anistia (IPVA – parcelamento de dívida);</a:t>
            </a:r>
          </a:p>
          <a:p>
            <a:r>
              <a:rPr lang="pt-BR" dirty="0"/>
              <a:t>Remissão (“perdoar” dívida);</a:t>
            </a:r>
          </a:p>
          <a:p>
            <a:r>
              <a:rPr lang="pt-BR" dirty="0"/>
              <a:t>Subsídio;</a:t>
            </a:r>
          </a:p>
          <a:p>
            <a:r>
              <a:rPr lang="pt-BR" dirty="0"/>
              <a:t>Crédito presumido;</a:t>
            </a:r>
          </a:p>
          <a:p>
            <a:r>
              <a:rPr lang="pt-BR" dirty="0"/>
              <a:t>Concessão de isenção em caráter não geral;</a:t>
            </a:r>
          </a:p>
          <a:p>
            <a:r>
              <a:rPr lang="pt-BR" dirty="0"/>
              <a:t>Alteração de alíquota;</a:t>
            </a:r>
          </a:p>
          <a:p>
            <a:r>
              <a:rPr lang="pt-BR" dirty="0"/>
              <a:t>Modificação da base de cálculo que implique redução discriminada de tributos ou contribuições;</a:t>
            </a:r>
          </a:p>
          <a:p>
            <a:r>
              <a:rPr lang="pt-BR" dirty="0"/>
              <a:t>Outros benefícios que correspondam a tratamento diferenciado.</a:t>
            </a:r>
          </a:p>
        </p:txBody>
      </p:sp>
    </p:spTree>
    <p:extLst>
      <p:ext uri="{BB962C8B-B14F-4D97-AF65-F5344CB8AC3E}">
        <p14:creationId xmlns:p14="http://schemas.microsoft.com/office/powerpoint/2010/main" val="1803264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B6C17-8560-704B-94A0-3868D221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977030"/>
            <a:ext cx="8675914" cy="46978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D80F79-102F-F940-9A2D-BBA3DEE8DC3E}"/>
              </a:ext>
            </a:extLst>
          </p:cNvPr>
          <p:cNvCxnSpPr>
            <a:cxnSpLocks/>
          </p:cNvCxnSpPr>
          <p:nvPr/>
        </p:nvCxnSpPr>
        <p:spPr>
          <a:xfrm flipH="1">
            <a:off x="6288067" y="1490596"/>
            <a:ext cx="1064711" cy="145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6827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588D1E-451C-7F47-B712-8CE78775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0" y="1020535"/>
            <a:ext cx="8483367" cy="47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5036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E014-7EA4-6849-9264-1E1EB277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97" y="1207295"/>
            <a:ext cx="8471807" cy="422842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Art. 2º Para </a:t>
            </a:r>
            <a:r>
              <a:rPr lang="en-US" sz="2700" b="1" dirty="0" err="1"/>
              <a:t>os</a:t>
            </a:r>
            <a:r>
              <a:rPr lang="en-US" sz="2700" b="1" dirty="0"/>
              <a:t> </a:t>
            </a:r>
            <a:r>
              <a:rPr lang="en-US" sz="2700" b="1" dirty="0" err="1"/>
              <a:t>efeitos</a:t>
            </a:r>
            <a:r>
              <a:rPr lang="en-US" sz="2700" b="1" dirty="0"/>
              <a:t> </a:t>
            </a:r>
            <a:r>
              <a:rPr lang="en-US" sz="2700" b="1" dirty="0" err="1"/>
              <a:t>desta</a:t>
            </a:r>
            <a:r>
              <a:rPr lang="en-US" sz="2700" b="1" dirty="0"/>
              <a:t> Lei </a:t>
            </a:r>
            <a:r>
              <a:rPr lang="en-US" sz="2700" b="1" dirty="0" err="1"/>
              <a:t>Complementar</a:t>
            </a:r>
            <a:r>
              <a:rPr lang="en-US" sz="2700" b="1" dirty="0"/>
              <a:t>, </a:t>
            </a:r>
            <a:r>
              <a:rPr lang="en-US" sz="2700" dirty="0" err="1"/>
              <a:t>entende</a:t>
            </a:r>
            <a:r>
              <a:rPr lang="en-US" sz="2700" dirty="0"/>
              <a:t>-se </a:t>
            </a:r>
            <a:r>
              <a:rPr lang="en-US" sz="2700" dirty="0" err="1"/>
              <a:t>como</a:t>
            </a:r>
            <a:r>
              <a:rPr lang="en-US" sz="2700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78E3-E7A1-8748-B643-66AD1E1AF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81" y="1643083"/>
            <a:ext cx="8143578" cy="4444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I. </a:t>
            </a:r>
            <a:r>
              <a:rPr lang="pt-BR" b="1" dirty="0"/>
              <a:t>Ente da Federação</a:t>
            </a:r>
            <a:r>
              <a:rPr lang="pt-BR" dirty="0"/>
              <a:t>: a União, cada Estado, o Distrito Federal e cada Município;</a:t>
            </a:r>
          </a:p>
          <a:p>
            <a:pPr marL="428625" indent="-428625">
              <a:buAutoNum type="romanUcPeriod"/>
            </a:pPr>
            <a:endParaRPr lang="pt-BR" dirty="0"/>
          </a:p>
          <a:p>
            <a:pPr marL="0" indent="0">
              <a:buNone/>
            </a:pPr>
            <a:r>
              <a:rPr lang="pt-BR" dirty="0"/>
              <a:t>II. </a:t>
            </a:r>
            <a:r>
              <a:rPr lang="pt-BR" b="1" dirty="0"/>
              <a:t>Empresa controlada</a:t>
            </a:r>
            <a:r>
              <a:rPr lang="pt-BR" dirty="0"/>
              <a:t>: sociedade </a:t>
            </a:r>
            <a:r>
              <a:rPr lang="pt-BR" b="1" dirty="0"/>
              <a:t>cuja maioria do capital social com direito a voto pertença</a:t>
            </a:r>
            <a:r>
              <a:rPr lang="pt-BR" dirty="0"/>
              <a:t>, direta ou indiretamente, </a:t>
            </a:r>
            <a:r>
              <a:rPr lang="pt-BR" b="1" dirty="0"/>
              <a:t>a ente da Federação</a:t>
            </a:r>
            <a:r>
              <a:rPr lang="pt-BR" dirty="0"/>
              <a:t>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III. </a:t>
            </a:r>
            <a:r>
              <a:rPr lang="pt-BR" b="1" dirty="0"/>
              <a:t>Empresa estatal dependente</a:t>
            </a:r>
            <a:r>
              <a:rPr lang="pt-BR" dirty="0"/>
              <a:t>: </a:t>
            </a:r>
            <a:r>
              <a:rPr lang="pt-BR" b="1" dirty="0"/>
              <a:t>empresa controlada </a:t>
            </a:r>
            <a:r>
              <a:rPr lang="pt-BR" dirty="0"/>
              <a:t>que </a:t>
            </a:r>
            <a:r>
              <a:rPr lang="pt-BR" b="1" dirty="0"/>
              <a:t>receba do ente controlador recursos financeiros para pagamento de despesas com pessoal ou de custeio em geral ou de capital</a:t>
            </a:r>
            <a:r>
              <a:rPr lang="pt-BR" dirty="0"/>
              <a:t>, excluídos, no último caso, aqueles provenientes de aumento de participação acionária;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56899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10E3-2D2E-C940-A893-05F4042C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935152"/>
            <a:ext cx="7886700" cy="390185"/>
          </a:xfrm>
        </p:spPr>
        <p:txBody>
          <a:bodyPr>
            <a:normAutofit fontScale="90000"/>
          </a:bodyPr>
          <a:lstStyle/>
          <a:p>
            <a:r>
              <a:rPr lang="pt-BR" dirty="0"/>
              <a:t>Regras para a geração de despesa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B27A2-11B0-454B-9D4A-4CF99A387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20" y="1521279"/>
            <a:ext cx="8373837" cy="35813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dirty="0"/>
              <a:t>PPA =&gt; LDO = &gt; LOA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Programação Financeira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Impacto Orçamentário e Financeiro, Declaração do Ordenador de Despesa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000" dirty="0"/>
              <a:t>Licitação          Empenho      Contrato      Liquidação      Pagamento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A61F93-F524-5A40-B8EE-A60E1330C24A}"/>
              </a:ext>
            </a:extLst>
          </p:cNvPr>
          <p:cNvCxnSpPr>
            <a:cxnSpLocks/>
          </p:cNvCxnSpPr>
          <p:nvPr/>
        </p:nvCxnSpPr>
        <p:spPr>
          <a:xfrm>
            <a:off x="1203701" y="5290271"/>
            <a:ext cx="0" cy="308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60151C-B009-084D-ADF2-9E289F37CD7A}"/>
              </a:ext>
            </a:extLst>
          </p:cNvPr>
          <p:cNvCxnSpPr>
            <a:cxnSpLocks/>
          </p:cNvCxnSpPr>
          <p:nvPr/>
        </p:nvCxnSpPr>
        <p:spPr>
          <a:xfrm>
            <a:off x="2118094" y="2492679"/>
            <a:ext cx="0" cy="516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6513DC-EE34-884A-98E6-E0A8DA9A7570}"/>
              </a:ext>
            </a:extLst>
          </p:cNvPr>
          <p:cNvCxnSpPr>
            <a:cxnSpLocks/>
          </p:cNvCxnSpPr>
          <p:nvPr/>
        </p:nvCxnSpPr>
        <p:spPr>
          <a:xfrm flipH="1">
            <a:off x="2118093" y="3515977"/>
            <a:ext cx="1" cy="70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685B93-DD8E-4341-9C39-A3C514798CE3}"/>
              </a:ext>
            </a:extLst>
          </p:cNvPr>
          <p:cNvCxnSpPr>
            <a:cxnSpLocks/>
          </p:cNvCxnSpPr>
          <p:nvPr/>
        </p:nvCxnSpPr>
        <p:spPr>
          <a:xfrm>
            <a:off x="1722777" y="5824901"/>
            <a:ext cx="20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389B43-3EAF-EE48-81B0-80BFD7670CA8}"/>
              </a:ext>
            </a:extLst>
          </p:cNvPr>
          <p:cNvCxnSpPr/>
          <p:nvPr/>
        </p:nvCxnSpPr>
        <p:spPr>
          <a:xfrm>
            <a:off x="4114503" y="5784117"/>
            <a:ext cx="20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B03CA1-CC90-7144-BCC4-22C2AB0BF08C}"/>
              </a:ext>
            </a:extLst>
          </p:cNvPr>
          <p:cNvCxnSpPr/>
          <p:nvPr/>
        </p:nvCxnSpPr>
        <p:spPr>
          <a:xfrm>
            <a:off x="5758767" y="5820092"/>
            <a:ext cx="2068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BDA9C85-5CBD-0141-B57F-1F8459332198}"/>
              </a:ext>
            </a:extLst>
          </p:cNvPr>
          <p:cNvSpPr/>
          <p:nvPr/>
        </p:nvSpPr>
        <p:spPr>
          <a:xfrm>
            <a:off x="425885" y="1746040"/>
            <a:ext cx="3519814" cy="746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68B64A-FA70-3E4A-AADA-E7A94CF71B91}"/>
              </a:ext>
            </a:extLst>
          </p:cNvPr>
          <p:cNvCxnSpPr>
            <a:cxnSpLocks/>
          </p:cNvCxnSpPr>
          <p:nvPr/>
        </p:nvCxnSpPr>
        <p:spPr>
          <a:xfrm>
            <a:off x="3365775" y="5820092"/>
            <a:ext cx="20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4485B0-FD63-0140-AACB-BECE25241731}"/>
              </a:ext>
            </a:extLst>
          </p:cNvPr>
          <p:cNvCxnSpPr>
            <a:cxnSpLocks/>
          </p:cNvCxnSpPr>
          <p:nvPr/>
        </p:nvCxnSpPr>
        <p:spPr>
          <a:xfrm>
            <a:off x="4783304" y="5830195"/>
            <a:ext cx="20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9430F-0334-4349-837A-B6E02A296061}"/>
              </a:ext>
            </a:extLst>
          </p:cNvPr>
          <p:cNvCxnSpPr>
            <a:cxnSpLocks/>
          </p:cNvCxnSpPr>
          <p:nvPr/>
        </p:nvCxnSpPr>
        <p:spPr>
          <a:xfrm>
            <a:off x="6388273" y="5809952"/>
            <a:ext cx="2320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33509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E5F04E-F5F5-B049-95CF-B1BCBE46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5" y="776615"/>
            <a:ext cx="8952465" cy="49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096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B109-C7F2-F040-9552-A3C600FA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7840"/>
            <a:ext cx="7886700" cy="486097"/>
          </a:xfrm>
        </p:spPr>
        <p:txBody>
          <a:bodyPr>
            <a:normAutofit fontScale="90000"/>
          </a:bodyPr>
          <a:lstStyle/>
          <a:p>
            <a:r>
              <a:rPr lang="pt-BR" dirty="0"/>
              <a:t>Limites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F4CC1-F3B4-8E46-88FF-094846FF4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607" y="181943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ea typeface="Hiragino Sans GB W3" panose="020B0300000000000000" pitchFamily="34" charset="-128"/>
              </a:rPr>
              <a:t>Os itens do orçamento sujeitos a limites pela LRF são os seguintes:</a:t>
            </a:r>
          </a:p>
          <a:p>
            <a:r>
              <a:rPr lang="pt-BR" dirty="0">
                <a:ea typeface="Hiragino Sans GB W3" panose="020B0300000000000000" pitchFamily="34" charset="-128"/>
              </a:rPr>
              <a:t>Despesa com pessoal;</a:t>
            </a:r>
          </a:p>
          <a:p>
            <a:r>
              <a:rPr lang="pt-BR" dirty="0">
                <a:ea typeface="Hiragino Sans GB W3" panose="020B0300000000000000" pitchFamily="34" charset="-128"/>
              </a:rPr>
              <a:t>Dívida, endividamento e operações de crédito;</a:t>
            </a:r>
          </a:p>
          <a:p>
            <a:r>
              <a:rPr lang="pt-BR" dirty="0">
                <a:ea typeface="Hiragino Sans GB W3" panose="020B0300000000000000" pitchFamily="34" charset="-128"/>
              </a:rPr>
              <a:t>Antecipação de Receita Orçamentária – ARO;</a:t>
            </a:r>
          </a:p>
          <a:p>
            <a:r>
              <a:rPr lang="pt-BR" dirty="0">
                <a:ea typeface="Hiragino Sans GB W3" panose="020B0300000000000000" pitchFamily="34" charset="-128"/>
              </a:rPr>
              <a:t>Garantias e </a:t>
            </a:r>
            <a:r>
              <a:rPr lang="pt-BR" dirty="0" err="1">
                <a:ea typeface="Hiragino Sans GB W3" panose="020B0300000000000000" pitchFamily="34" charset="-128"/>
              </a:rPr>
              <a:t>Contra-Garantias</a:t>
            </a:r>
            <a:r>
              <a:rPr lang="pt-BR" dirty="0">
                <a:ea typeface="Hiragino Sans GB W3" panose="020B0300000000000000" pitchFamily="34" charset="-128"/>
              </a:rPr>
              <a:t>;</a:t>
            </a:r>
          </a:p>
          <a:p>
            <a:r>
              <a:rPr lang="pt-BR" dirty="0">
                <a:ea typeface="Hiragino Sans GB W3" panose="020B0300000000000000" pitchFamily="34" charset="-128"/>
              </a:rPr>
              <a:t>Restos a Pagar.</a:t>
            </a:r>
          </a:p>
        </p:txBody>
      </p:sp>
    </p:spTree>
    <p:extLst>
      <p:ext uri="{BB962C8B-B14F-4D97-AF65-F5344CB8AC3E}">
        <p14:creationId xmlns:p14="http://schemas.microsoft.com/office/powerpoint/2010/main" val="399996454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936799"/>
            <a:ext cx="7371144" cy="671564"/>
          </a:xfrm>
        </p:spPr>
        <p:txBody>
          <a:bodyPr>
            <a:normAutofit fontScale="90000"/>
          </a:bodyPr>
          <a:lstStyle/>
          <a:p>
            <a:r>
              <a:rPr lang="pt-BR"/>
              <a:t>LRF: Limites de gastos com pessoal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813841"/>
            <a:ext cx="8120744" cy="3185077"/>
          </a:xfrm>
        </p:spPr>
        <p:txBody>
          <a:bodyPr>
            <a:normAutofit/>
          </a:bodyPr>
          <a:lstStyle/>
          <a:p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No que concerne aos gastos com pessoal, o  Artigo 19 da LRF define, para os fins do disposto no </a:t>
            </a:r>
            <a:r>
              <a:rPr lang="pt-PT" sz="1950" dirty="0" err="1">
                <a:ea typeface="Hiragino Sans GB W3" panose="020B0300000000000000" pitchFamily="34" charset="-128"/>
                <a:cs typeface="Farah" pitchFamily="2" charset="-78"/>
              </a:rPr>
              <a:t>caput</a:t>
            </a:r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 do </a:t>
            </a:r>
            <a:r>
              <a:rPr lang="pt-PT" sz="1950" dirty="0" err="1">
                <a:ea typeface="Hiragino Sans GB W3" panose="020B0300000000000000" pitchFamily="34" charset="-128"/>
                <a:cs typeface="Farah" pitchFamily="2" charset="-78"/>
              </a:rPr>
              <a:t>art</a:t>
            </a:r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. 169 da Constituição, que </a:t>
            </a:r>
            <a:r>
              <a:rPr lang="pt-PT" sz="1950" b="1" dirty="0">
                <a:ea typeface="Hiragino Sans GB W3" panose="020B0300000000000000" pitchFamily="34" charset="-128"/>
                <a:cs typeface="Farah" pitchFamily="2" charset="-78"/>
              </a:rPr>
              <a:t>a despesa total com pessoal</a:t>
            </a:r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, em cada período de apuração e em cada ente da Federação, não poderá exceder os percentuais da </a:t>
            </a:r>
            <a:r>
              <a:rPr lang="pt-PT" sz="1950" b="1" dirty="0">
                <a:ea typeface="Hiragino Sans GB W3" panose="020B0300000000000000" pitchFamily="34" charset="-128"/>
                <a:cs typeface="Farah" pitchFamily="2" charset="-78"/>
              </a:rPr>
              <a:t>receita corrente líquida (RCL)</a:t>
            </a:r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, a seguir discriminados:</a:t>
            </a:r>
          </a:p>
          <a:p>
            <a:endParaRPr lang="pt-PT" sz="1950" dirty="0">
              <a:ea typeface="Hiragino Sans GB W3" panose="020B0300000000000000" pitchFamily="34" charset="-128"/>
              <a:cs typeface="Farah" pitchFamily="2" charset="-78"/>
            </a:endParaRPr>
          </a:p>
          <a:p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I –   União: 50% (cinquenta por cento) da RCL. </a:t>
            </a:r>
          </a:p>
          <a:p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II –  Estados: 60% (sessenta por cento) da RCL.</a:t>
            </a:r>
          </a:p>
          <a:p>
            <a:r>
              <a:rPr lang="pt-PT" sz="1950" dirty="0">
                <a:ea typeface="Hiragino Sans GB W3" panose="020B0300000000000000" pitchFamily="34" charset="-128"/>
                <a:cs typeface="Farah" pitchFamily="2" charset="-78"/>
              </a:rPr>
              <a:t>III – Municípios: 60% (sessenta por cento) da RCL.</a:t>
            </a:r>
          </a:p>
          <a:p>
            <a:pPr marL="0" indent="0">
              <a:buNone/>
            </a:pPr>
            <a:endParaRPr lang="pt-PT" dirty="0">
              <a:ea typeface="Hiragino Sans GB W3" panose="020B0300000000000000" pitchFamily="34" charset="-128"/>
              <a:cs typeface="Farah" pitchFamily="2" charset="-78"/>
            </a:endParaRPr>
          </a:p>
          <a:p>
            <a:endParaRPr lang="pt-PT" dirty="0">
              <a:ea typeface="Hiragino Sans GB W3" panose="020B0300000000000000" pitchFamily="34" charset="-128"/>
              <a:cs typeface="Fara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394742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40" y="574295"/>
            <a:ext cx="7671258" cy="1017885"/>
          </a:xfrm>
        </p:spPr>
        <p:txBody>
          <a:bodyPr/>
          <a:lstStyle/>
          <a:p>
            <a:r>
              <a:rPr lang="pt-PT" sz="1500" dirty="0"/>
              <a:t>A repartição dos limites globais também se encontra definida na Lei de Responsabilidade Fiscal, mais precisamente no Artigo 20, que determina a observância  dos  percentuais  máximos  destacados  no  demonstrativo seguinte.</a:t>
            </a:r>
          </a:p>
          <a:p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82AA0-3428-4642-9BC4-13B2B4FF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59" y="1679863"/>
            <a:ext cx="7873407" cy="44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294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46" y="1081217"/>
            <a:ext cx="6172200" cy="306573"/>
          </a:xfrm>
        </p:spPr>
        <p:txBody>
          <a:bodyPr>
            <a:normAutofit fontScale="90000"/>
          </a:bodyPr>
          <a:lstStyle/>
          <a:p>
            <a:r>
              <a:rPr lang="pt-BR" dirty="0"/>
              <a:t>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946" y="1530918"/>
            <a:ext cx="8076846" cy="4032646"/>
          </a:xfrm>
        </p:spPr>
        <p:txBody>
          <a:bodyPr>
            <a:normAutofit fontScale="92500"/>
          </a:bodyPr>
          <a:lstStyle/>
          <a:p>
            <a:pPr>
              <a:lnSpc>
                <a:spcPct val="140000"/>
              </a:lnSpc>
            </a:pPr>
            <a:r>
              <a:rPr lang="pt-PT" sz="1500" dirty="0"/>
              <a:t>2º Observado o disposto no inciso IV do § 1º, as despesas com pessoal decorrentes de sentenças judiciais serão incluídas no limite do respectivo Poder ou órgão referido no </a:t>
            </a:r>
            <a:r>
              <a:rPr lang="pt-PT" sz="1500" dirty="0" err="1"/>
              <a:t>art</a:t>
            </a:r>
            <a:r>
              <a:rPr lang="pt-PT" sz="1500" dirty="0"/>
              <a:t>. 20.</a:t>
            </a:r>
          </a:p>
          <a:p>
            <a:pPr marL="0" indent="0">
              <a:lnSpc>
                <a:spcPct val="140000"/>
              </a:lnSpc>
              <a:buNone/>
            </a:pPr>
            <a:endParaRPr lang="pt-PT" sz="15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>
              <a:lnSpc>
                <a:spcPct val="140000"/>
              </a:lnSpc>
            </a:pPr>
            <a:r>
              <a:rPr lang="pt-PT" dirty="0">
                <a:ea typeface="Hiragino Sans GB W3" panose="020B0300000000000000" pitchFamily="34" charset="-128"/>
              </a:rPr>
              <a:t>É importante observar que </a:t>
            </a:r>
            <a:r>
              <a:rPr lang="pt-PT" b="1" dirty="0">
                <a:ea typeface="Hiragino Sans GB W3" panose="020B0300000000000000" pitchFamily="34" charset="-128"/>
              </a:rPr>
              <a:t>os percentuais definidos </a:t>
            </a:r>
            <a:r>
              <a:rPr lang="pt-PT" dirty="0">
                <a:ea typeface="Hiragino Sans GB W3" panose="020B0300000000000000" pitchFamily="34" charset="-128"/>
              </a:rPr>
              <a:t>pela Lei de Responsabilidade Fiscal</a:t>
            </a:r>
            <a:r>
              <a:rPr lang="pt-PT" b="1" dirty="0">
                <a:ea typeface="Hiragino Sans GB W3" panose="020B0300000000000000" pitchFamily="34" charset="-128"/>
              </a:rPr>
              <a:t>, têm como parâmetro a Receita Corrente Líquida </a:t>
            </a:r>
            <a:r>
              <a:rPr lang="pt-PT" dirty="0">
                <a:ea typeface="Hiragino Sans GB W3" panose="020B0300000000000000" pitchFamily="34" charset="-128"/>
              </a:rPr>
              <a:t>auferida no período de apuração, isto é, </a:t>
            </a:r>
            <a:r>
              <a:rPr lang="pt-PT" b="1" dirty="0">
                <a:solidFill>
                  <a:srgbClr val="FF0000"/>
                </a:solidFill>
                <a:ea typeface="Hiragino Sans GB W3" panose="020B0300000000000000" pitchFamily="34" charset="-128"/>
              </a:rPr>
              <a:t>aquela efetivamente arrecadada no mês de apuração e nos onze meses anteriores.</a:t>
            </a:r>
          </a:p>
          <a:p>
            <a:pPr>
              <a:lnSpc>
                <a:spcPct val="14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066868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14" y="1016170"/>
            <a:ext cx="7723562" cy="742950"/>
          </a:xfrm>
        </p:spPr>
        <p:txBody>
          <a:bodyPr>
            <a:no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efeitos</a:t>
            </a:r>
            <a:r>
              <a:rPr lang="en-US" sz="2400" dirty="0"/>
              <a:t> </a:t>
            </a:r>
            <a:r>
              <a:rPr lang="en-US" sz="2400" dirty="0" err="1"/>
              <a:t>desta</a:t>
            </a:r>
            <a:r>
              <a:rPr lang="en-US" sz="2400" dirty="0"/>
              <a:t> Lei, </a:t>
            </a:r>
            <a:r>
              <a:rPr lang="en-US" sz="2400" dirty="0" err="1"/>
              <a:t>considera</a:t>
            </a:r>
            <a:r>
              <a:rPr lang="en-US" sz="2400" dirty="0"/>
              <a:t>-se </a:t>
            </a:r>
            <a:r>
              <a:rPr lang="en-US" sz="2400" dirty="0" err="1"/>
              <a:t>despesa</a:t>
            </a:r>
            <a:r>
              <a:rPr lang="en-US" sz="2400" dirty="0"/>
              <a:t> de </a:t>
            </a:r>
            <a:r>
              <a:rPr lang="en-US" sz="2400" dirty="0" err="1"/>
              <a:t>pessoal</a:t>
            </a:r>
            <a:r>
              <a:rPr lang="en-US" sz="2400" dirty="0"/>
              <a:t>:</a:t>
            </a:r>
            <a:br>
              <a:rPr lang="en-US" sz="2400" dirty="0"/>
            </a:br>
            <a:endParaRPr lang="pt-BR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190780"/>
              </p:ext>
            </p:extLst>
          </p:nvPr>
        </p:nvGraphicFramePr>
        <p:xfrm>
          <a:off x="451892" y="1633882"/>
          <a:ext cx="8116210" cy="470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Document" r:id="rId3" imgW="7416800" imgH="3530600" progId="Word.Document.12">
                  <p:embed/>
                </p:oleObj>
              </mc:Choice>
              <mc:Fallback>
                <p:oleObj name="Document" r:id="rId3" imgW="7416800" imgH="35306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892" y="1633882"/>
                        <a:ext cx="8116210" cy="470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96571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64C7-E2D6-774C-BF7F-4CD91A5A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2349329"/>
            <a:ext cx="8014608" cy="116771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dirty="0"/>
              <a:t>Existem outras disposições/Artigos que foram excluídos por envolver um detalhamento desnecessário para fins da análise sendo conduzida.</a:t>
            </a:r>
          </a:p>
        </p:txBody>
      </p:sp>
    </p:spTree>
    <p:extLst>
      <p:ext uri="{BB962C8B-B14F-4D97-AF65-F5344CB8AC3E}">
        <p14:creationId xmlns:p14="http://schemas.microsoft.com/office/powerpoint/2010/main" val="154955413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E000A-2C21-1144-B98A-42188C98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3" y="726510"/>
            <a:ext cx="8645053" cy="56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766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B6C17-8560-704B-94A0-3868D221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977030"/>
            <a:ext cx="8675914" cy="46978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D80F79-102F-F940-9A2D-BBA3DEE8DC3E}"/>
              </a:ext>
            </a:extLst>
          </p:cNvPr>
          <p:cNvCxnSpPr>
            <a:cxnSpLocks/>
          </p:cNvCxnSpPr>
          <p:nvPr/>
        </p:nvCxnSpPr>
        <p:spPr>
          <a:xfrm flipH="1" flipV="1">
            <a:off x="6325646" y="4947781"/>
            <a:ext cx="1277653" cy="1077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4574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E014-7EA4-6849-9264-1E1EB277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42" y="709991"/>
            <a:ext cx="7886700" cy="303099"/>
          </a:xfrm>
        </p:spPr>
        <p:txBody>
          <a:bodyPr>
            <a:normAutofit fontScale="90000"/>
          </a:bodyPr>
          <a:lstStyle/>
          <a:p>
            <a:r>
              <a:rPr lang="en-US" dirty="0"/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78E3-E7A1-8748-B643-66AD1E1AF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42" y="1340284"/>
            <a:ext cx="8308522" cy="50855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IV. </a:t>
            </a:r>
            <a:r>
              <a:rPr lang="pt-BR" b="1" dirty="0"/>
              <a:t>Receita corrente líquida</a:t>
            </a:r>
            <a:r>
              <a:rPr lang="pt-BR" dirty="0"/>
              <a:t>: somatório das receitas tributárias, de contribuições, patrimoniais, industriais, agropecuárias, de serviços, transferências correntes e outras receitas também correntes, </a:t>
            </a:r>
            <a:r>
              <a:rPr lang="pt-BR" b="1" dirty="0"/>
              <a:t>deduzidos</a:t>
            </a:r>
            <a:r>
              <a:rPr lang="pt-BR" dirty="0"/>
              <a:t>:</a:t>
            </a:r>
          </a:p>
          <a:p>
            <a:pPr marL="0" indent="0">
              <a:buNone/>
            </a:pPr>
            <a:r>
              <a:rPr lang="pt-BR" dirty="0"/>
              <a:t>a) </a:t>
            </a:r>
            <a:r>
              <a:rPr lang="pt-BR" b="1" dirty="0"/>
              <a:t>na União, os valores transferidos aos Estados e Municípios por determinação constitucional ou legal,</a:t>
            </a:r>
            <a:r>
              <a:rPr lang="pt-BR" dirty="0"/>
              <a:t> e as contribuições mencionadas na alínea a do inciso </a:t>
            </a:r>
            <a:r>
              <a:rPr lang="pt-BR" dirty="0" err="1"/>
              <a:t>I</a:t>
            </a:r>
            <a:r>
              <a:rPr lang="pt-BR" dirty="0"/>
              <a:t> e no inciso II do art. 195, e no art. 239 da Constituição;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b="1" dirty="0"/>
              <a:t>nos Estados, as parcelas entregues aos Municípios por determinação</a:t>
            </a:r>
          </a:p>
          <a:p>
            <a:pPr marL="0" indent="0">
              <a:buNone/>
            </a:pPr>
            <a:r>
              <a:rPr lang="pt-BR" b="1" dirty="0"/>
              <a:t>constitucional</a:t>
            </a:r>
            <a:r>
              <a:rPr lang="pt-BR" dirty="0"/>
              <a:t>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err="1"/>
              <a:t>c</a:t>
            </a:r>
            <a:r>
              <a:rPr lang="pt-BR" dirty="0"/>
              <a:t>) na União, nos Estados e nos Municípios, a </a:t>
            </a:r>
            <a:r>
              <a:rPr lang="pt-BR" b="1" dirty="0"/>
              <a:t>contribuição dos servidores para o custeio do seu sistema de previdência e assistência social e as receitas provenientes da compensação financeira </a:t>
            </a:r>
            <a:r>
              <a:rPr lang="pt-BR" dirty="0"/>
              <a:t>citada no § 9o do art. 201 da Constituição.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1535728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86B9CF-7D01-A54D-844E-34FCC5636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50" y="1140278"/>
            <a:ext cx="8170610" cy="45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497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067AC9-C6AC-E940-8AA3-E4591AFDA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3" y="1064712"/>
            <a:ext cx="7658755" cy="4501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07F10-F340-CE45-ACFB-AEB234164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5657850"/>
            <a:ext cx="3467100" cy="34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C43CF-E93C-DB4A-A1B3-000ED4C0D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345" y="5381625"/>
            <a:ext cx="1800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268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B94791-A3C9-7845-AF2C-E01ED861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1447"/>
            <a:ext cx="7630886" cy="44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1118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6048C-C2A1-7040-B423-2C6DAE34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0" y="1151165"/>
            <a:ext cx="875262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716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22759C0-5103-474C-A405-D3879CAF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372" y="1099457"/>
            <a:ext cx="8686800" cy="857250"/>
          </a:xfrm>
        </p:spPr>
        <p:txBody>
          <a:bodyPr>
            <a:normAutofit fontScale="90000"/>
          </a:bodyPr>
          <a:lstStyle/>
          <a:p>
            <a:r>
              <a:rPr lang="pt-BR" altLang="en-US" sz="3000" b="1" dirty="0">
                <a:latin typeface="+mn-lt"/>
                <a:cs typeface="Arial" panose="020B0604020202020204" pitchFamily="34" charset="0"/>
              </a:rPr>
              <a:t>O que acontecerá se as regras não forem respeitadas? </a:t>
            </a:r>
            <a:br>
              <a:rPr lang="pt-BR" altLang="en-US" sz="3000" dirty="0">
                <a:latin typeface="+mn-lt"/>
              </a:rPr>
            </a:br>
            <a:endParaRPr lang="pt-BR" altLang="en-US" sz="3000" dirty="0">
              <a:latin typeface="+mn-lt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BEBD649-72CE-E141-A92E-B4E1BD351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401" y="1857338"/>
            <a:ext cx="7982402" cy="4530935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altLang="en-US" dirty="0">
                <a:cs typeface="Arial" panose="020B0604020202020204" pitchFamily="34" charset="0"/>
              </a:rPr>
              <a:t>O governante que não cumprir a LRF, que inclusive apresenta prazos, alternativas e caminhos para que suas regras possam ser cumpridas, vai estar sujeito a penalidades, também chamadas de </a:t>
            </a:r>
            <a:r>
              <a:rPr lang="pt-BR" altLang="en-US" b="1" i="1" dirty="0">
                <a:cs typeface="Arial" panose="020B0604020202020204" pitchFamily="34" charset="0"/>
              </a:rPr>
              <a:t>sanções</a:t>
            </a:r>
            <a:r>
              <a:rPr lang="pt-BR" altLang="en-US" i="1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pt-BR" altLang="en-US" b="1" i="1" dirty="0">
              <a:cs typeface="Arial" panose="020B0604020202020204" pitchFamily="34" charset="0"/>
            </a:endParaRPr>
          </a:p>
          <a:p>
            <a:pPr algn="just"/>
            <a:r>
              <a:rPr lang="pt-BR" altLang="en-US" dirty="0">
                <a:cs typeface="Arial" panose="020B0604020202020204" pitchFamily="34" charset="0"/>
              </a:rPr>
              <a:t>Há </a:t>
            </a:r>
            <a:r>
              <a:rPr lang="pt-BR" altLang="en-US" b="1" dirty="0">
                <a:cs typeface="Arial" panose="020B0604020202020204" pitchFamily="34" charset="0"/>
              </a:rPr>
              <a:t>dois tipos de sanções</a:t>
            </a:r>
            <a:r>
              <a:rPr lang="pt-BR" altLang="en-US" dirty="0">
                <a:cs typeface="Arial" panose="020B0604020202020204" pitchFamily="34" charset="0"/>
              </a:rPr>
              <a:t>: </a:t>
            </a:r>
            <a:r>
              <a:rPr lang="pt-BR" altLang="en-US" b="1" dirty="0">
                <a:cs typeface="Arial" panose="020B0604020202020204" pitchFamily="34" charset="0"/>
              </a:rPr>
              <a:t>as institucionais</a:t>
            </a:r>
            <a:r>
              <a:rPr lang="pt-BR" altLang="en-US" dirty="0">
                <a:cs typeface="Arial" panose="020B0604020202020204" pitchFamily="34" charset="0"/>
              </a:rPr>
              <a:t>, previstas na própria LRF, e </a:t>
            </a:r>
            <a:r>
              <a:rPr lang="pt-BR" altLang="en-US" b="1" dirty="0">
                <a:cs typeface="Arial" panose="020B0604020202020204" pitchFamily="34" charset="0"/>
              </a:rPr>
              <a:t>as pessoais</a:t>
            </a:r>
            <a:r>
              <a:rPr lang="pt-BR" altLang="en-US" dirty="0">
                <a:cs typeface="Arial" panose="020B0604020202020204" pitchFamily="34" charset="0"/>
              </a:rPr>
              <a:t>, previstas na lei ordinária que trata de Crimes de Responsabilidade Fiscal. </a:t>
            </a:r>
          </a:p>
          <a:p>
            <a:pPr algn="just"/>
            <a:endParaRPr lang="pt-BR" altLang="en-US" dirty="0">
              <a:cs typeface="Arial" panose="020B0604020202020204" pitchFamily="34" charset="0"/>
            </a:endParaRPr>
          </a:p>
          <a:p>
            <a:pPr algn="just"/>
            <a:r>
              <a:rPr lang="pt-BR" altLang="en-US" dirty="0">
                <a:cs typeface="Arial" panose="020B0604020202020204" pitchFamily="34" charset="0"/>
              </a:rPr>
              <a:t>Segundo a LRF, </a:t>
            </a:r>
            <a:r>
              <a:rPr lang="pt-BR" altLang="en-US" b="1" dirty="0">
                <a:cs typeface="Arial" panose="020B0604020202020204" pitchFamily="34" charset="0"/>
              </a:rPr>
              <a:t>os Tribunais de Contas fiscalizarão o cumprimento de suas normas.</a:t>
            </a:r>
            <a:endParaRPr lang="pt-BR" altLang="en-US" b="1" dirty="0"/>
          </a:p>
          <a:p>
            <a:pPr algn="just"/>
            <a:endParaRPr lang="pt-BR" altLang="en-US" b="1" dirty="0"/>
          </a:p>
          <a:p>
            <a:endParaRPr lang="pt-BR" altLang="en-US" b="1" dirty="0"/>
          </a:p>
        </p:txBody>
      </p:sp>
    </p:spTree>
    <p:extLst>
      <p:ext uri="{BB962C8B-B14F-4D97-AF65-F5344CB8AC3E}">
        <p14:creationId xmlns:p14="http://schemas.microsoft.com/office/powerpoint/2010/main" val="3728163809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DC6582E-93BF-6B46-B821-50278D23F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Exemplos de </a:t>
            </a:r>
            <a:r>
              <a:rPr lang="pt-BR" alt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sanções institucionais</a:t>
            </a:r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pt-BR" altLang="en-US" sz="3000" b="1" dirty="0">
                <a:latin typeface="Arial" panose="020B0604020202020204" pitchFamily="34" charset="0"/>
              </a:rPr>
            </a:br>
            <a:endParaRPr lang="pt-BR" altLang="en-US" sz="3000" b="1" dirty="0">
              <a:latin typeface="Arial" panose="020B0604020202020204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B6338B2-9CC4-9445-94F1-CFC5C3F6F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27967"/>
            <a:ext cx="8229600" cy="4534422"/>
          </a:xfrm>
        </p:spPr>
        <p:txBody>
          <a:bodyPr/>
          <a:lstStyle/>
          <a:p>
            <a:pPr algn="just"/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Para o governante que não prevê, arrecada e cobra  tributos (impostos, taxas e contribuições) que sejam de sua competência, serão suspensas: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transferências voluntárias</a:t>
            </a: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, que são recursos geralmente da União ou dos Estados, 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transferidos, por exemplo, através de convênios, que permitirão a </a:t>
            </a:r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construção de casas populares, escolas, obras de saneamento e outros;</a:t>
            </a:r>
            <a:r>
              <a:rPr lang="pt-BR" altLang="en-US" b="1" dirty="0">
                <a:latin typeface="Arial" panose="020B0604020202020204" pitchFamily="34" charset="0"/>
              </a:rPr>
              <a:t> </a:t>
            </a:r>
          </a:p>
          <a:p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13998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5CF27CF-D319-8241-A251-93E8AC5D2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307" y="46348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Exemplos de </a:t>
            </a:r>
            <a:r>
              <a:rPr lang="pt-BR" alt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sanções institucionais</a:t>
            </a:r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pt-BR" altLang="en-US" sz="3000" b="1" dirty="0">
                <a:latin typeface="Arial" panose="020B0604020202020204" pitchFamily="34" charset="0"/>
              </a:rPr>
            </a:br>
            <a:endParaRPr lang="pt-BR" altLang="en-US" sz="3000" b="1" dirty="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6345461-7775-9F47-9548-9F992A68E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8307" y="1252602"/>
            <a:ext cx="8029587" cy="5223353"/>
          </a:xfrm>
        </p:spPr>
        <p:txBody>
          <a:bodyPr>
            <a:normAutofit/>
          </a:bodyPr>
          <a:lstStyle/>
          <a:p>
            <a:pPr algn="just"/>
            <a:r>
              <a:rPr lang="pt-BR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Para quem exceder o limite prudencial - 95% do limite máximo de gastos com pessoal </a:t>
            </a:r>
            <a:r>
              <a:rPr lang="pt-BR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- fica </a:t>
            </a:r>
            <a:r>
              <a:rPr lang="pt-BR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suspensa a concessão de novas vantagens aos servidores, a criação de cargos, as novas admissões e a contratação de horas extras. 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Uma vez ultrapassado o limite máximo ficam também </a:t>
            </a:r>
            <a:r>
              <a:rPr lang="pt-BR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suspensas a contratação de operações de crédito e a obtenção de garantias da União</a:t>
            </a:r>
            <a:r>
              <a:rPr lang="pt-BR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; e</a:t>
            </a: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   </a:t>
            </a:r>
            <a:endParaRPr lang="pt-BR" altLang="en-US" dirty="0">
              <a:latin typeface="Arial" panose="020B0604020202020204" pitchFamily="34" charset="0"/>
            </a:endParaRPr>
          </a:p>
          <a:p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quem desrespeitar os limites para a dívida, depois de vencido o prazo de retorno ao limite máximo e enquanto perdurar o excesso, </a:t>
            </a:r>
          </a:p>
          <a:p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não receberá recursos da União ou do Estado, através de transferências voluntárias</a:t>
            </a:r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89801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B2A487D-D8EE-ED4D-B85B-9AA9075EA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129" y="416566"/>
            <a:ext cx="5829300" cy="857250"/>
          </a:xfrm>
        </p:spPr>
        <p:txBody>
          <a:bodyPr/>
          <a:lstStyle/>
          <a:p>
            <a:r>
              <a:rPr lang="pt-BR" altLang="en-US" sz="3000" b="1" dirty="0">
                <a:latin typeface="Arial" panose="020B0604020202020204" pitchFamily="34" charset="0"/>
              </a:rPr>
              <a:t>Sanções Pessoais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8D21BC1-1B43-664A-B6B4-E0E6960A9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1129" y="1273817"/>
            <a:ext cx="8409512" cy="4613416"/>
          </a:xfrm>
        </p:spPr>
        <p:txBody>
          <a:bodyPr>
            <a:normAutofit/>
          </a:bodyPr>
          <a:lstStyle/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Há também as </a:t>
            </a:r>
            <a:r>
              <a:rPr lang="pt-BR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sanções pessoais</a:t>
            </a: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, previstas em uma lei ordinária (Lei </a:t>
            </a:r>
            <a:r>
              <a:rPr lang="pt-B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 10.028/2000  -  a Lei de Crimes de Responsabilidade Fiscal.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 Segundo a Lei de Crimes,  </a:t>
            </a:r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os governantes poderão ser responsabilizados pessoalmente e punidos, por exemplo, com: 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perda de cargo, proibição de exercer emprego público, pagamento de multas e até prisão.</a:t>
            </a:r>
            <a:endParaRPr lang="pt-BR" altLang="en-US" dirty="0"/>
          </a:p>
          <a:p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267762528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0288F8A-17D9-3D40-8289-2ABBDFE6D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000" b="1" dirty="0">
                <a:latin typeface="Arial" panose="020B0604020202020204" pitchFamily="34" charset="0"/>
              </a:rPr>
              <a:t>Sanções Pessoais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0C0E17C-3A5A-2143-8B1B-A5F22BD534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68013"/>
            <a:ext cx="8069036" cy="3385457"/>
          </a:xfrm>
        </p:spPr>
        <p:txBody>
          <a:bodyPr/>
          <a:lstStyle/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As penalidades alcançam todos os responsáveis, dos três Poderes e nas três esferas de governo. </a:t>
            </a:r>
          </a:p>
          <a:p>
            <a:pPr algn="just"/>
            <a:endParaRPr lang="pt-B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É bom lembrar que todo cidadão será parte legítima para denunciar.</a:t>
            </a:r>
            <a:endParaRPr lang="pt-BR" altLang="en-US" dirty="0">
              <a:latin typeface="Arial" panose="020B0604020202020204" pitchFamily="34" charset="0"/>
            </a:endParaRPr>
          </a:p>
          <a:p>
            <a:endParaRPr lang="pt-B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47366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981CE71-4D67-5347-A14D-CC9A0AC50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ANO DE ELEIÇÃO</a:t>
            </a:r>
            <a:br>
              <a:rPr lang="pt-BR" altLang="en-US" sz="3000" dirty="0"/>
            </a:br>
            <a:endParaRPr lang="pt-BR" altLang="en-US" sz="30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D2AF71-895A-6E44-B7E9-9D78DD441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2000250"/>
            <a:ext cx="7143750" cy="2114550"/>
          </a:xfrm>
        </p:spPr>
        <p:txBody>
          <a:bodyPr/>
          <a:lstStyle/>
          <a:p>
            <a:pPr algn="just">
              <a:buClr>
                <a:srgbClr val="FF3300"/>
              </a:buClr>
              <a:buFont typeface="Wingdings" pitchFamily="2" charset="2"/>
              <a:buChar char="ü"/>
            </a:pPr>
            <a:r>
              <a:rPr lang="pt-BR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Lei de Responsabilidade Fiscal contém </a:t>
            </a:r>
            <a:r>
              <a:rPr lang="pt-BR" alt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restrições adicionais para controle das contas públicas  em anos de eleição</a:t>
            </a:r>
            <a:r>
              <a:rPr lang="pt-BR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, com destaque para o seguinte:</a:t>
            </a:r>
            <a:endParaRPr lang="pt-BR" altLang="en-US" dirty="0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300D92EC-CA81-0549-AB10-2813119CD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3829050"/>
            <a:ext cx="7249886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pt-B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fica impedida a contratação  de operações  de crédito por antecipação de receita orçamentária (ARO);</a:t>
            </a:r>
            <a:r>
              <a:rPr lang="pt-BR" altLang="en-US" sz="2100" b="1" dirty="0"/>
              <a:t> </a:t>
            </a:r>
          </a:p>
          <a:p>
            <a:pPr>
              <a:spcBef>
                <a:spcPct val="50000"/>
              </a:spcBef>
            </a:pPr>
            <a:endParaRPr lang="pt-BR" altLang="en-US" sz="2100" dirty="0"/>
          </a:p>
        </p:txBody>
      </p:sp>
    </p:spTree>
    <p:extLst>
      <p:ext uri="{BB962C8B-B14F-4D97-AF65-F5344CB8AC3E}">
        <p14:creationId xmlns:p14="http://schemas.microsoft.com/office/powerpoint/2010/main" val="14370932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52C5C-809D-E845-94D8-DCADFB69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1" y="642579"/>
            <a:ext cx="7886700" cy="390185"/>
          </a:xfrm>
        </p:spPr>
        <p:txBody>
          <a:bodyPr>
            <a:normAutofit fontScale="90000"/>
          </a:bodyPr>
          <a:lstStyle/>
          <a:p>
            <a:r>
              <a:rPr lang="en-US" dirty="0"/>
              <a:t>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38A2E-EC0E-D14E-9A3D-0132E1DA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84565"/>
            <a:ext cx="7886700" cy="3805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§ 1o Serão computados no cálculo da receita corrente líquida os valores</a:t>
            </a:r>
          </a:p>
          <a:p>
            <a:pPr marL="0" indent="0">
              <a:buNone/>
            </a:pPr>
            <a:r>
              <a:rPr lang="pt-BR" dirty="0"/>
              <a:t>pagos e recebidos em decorrência da Lei Complementar no 87, de 13 de</a:t>
            </a:r>
          </a:p>
          <a:p>
            <a:pPr marL="0" indent="0">
              <a:buNone/>
            </a:pPr>
            <a:r>
              <a:rPr lang="pt-BR" dirty="0"/>
              <a:t>setembro de 1996, e do fundo previsto pelo art. 60 do Ato das</a:t>
            </a:r>
          </a:p>
          <a:p>
            <a:pPr marL="0" indent="0">
              <a:buNone/>
            </a:pPr>
            <a:r>
              <a:rPr lang="pt-BR" dirty="0"/>
              <a:t>Disposições Constitucionais Transitórias.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§ 2o Não serão considerados na receita corrente líquida do Distrito Federal e</a:t>
            </a:r>
          </a:p>
          <a:p>
            <a:pPr marL="0" indent="0">
              <a:buNone/>
            </a:pPr>
            <a:r>
              <a:rPr lang="pt-BR" dirty="0"/>
              <a:t>dos Estados do Amapá e de Roraima os recursos recebidos da União para</a:t>
            </a:r>
          </a:p>
          <a:p>
            <a:pPr marL="0" indent="0">
              <a:buNone/>
            </a:pPr>
            <a:r>
              <a:rPr lang="pt-BR" dirty="0"/>
              <a:t>atendimento das despesas de que trata o inciso V do § 1o do art.19.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§ 3o </a:t>
            </a:r>
            <a:r>
              <a:rPr lang="pt-BR" b="1" dirty="0"/>
              <a:t>A receita corrente líquida será apurada somando-se as receitas</a:t>
            </a:r>
          </a:p>
          <a:p>
            <a:pPr marL="0" indent="0">
              <a:buNone/>
            </a:pPr>
            <a:r>
              <a:rPr lang="pt-BR" b="1" dirty="0"/>
              <a:t>arrecadadas no mês em referência e nos onze anteriores, excluídas as</a:t>
            </a:r>
          </a:p>
          <a:p>
            <a:pPr marL="0" indent="0">
              <a:buNone/>
            </a:pPr>
            <a:r>
              <a:rPr lang="pt-BR" b="1" dirty="0"/>
              <a:t>duplicidades.</a:t>
            </a:r>
          </a:p>
        </p:txBody>
      </p:sp>
    </p:spTree>
    <p:extLst>
      <p:ext uri="{BB962C8B-B14F-4D97-AF65-F5344CB8AC3E}">
        <p14:creationId xmlns:p14="http://schemas.microsoft.com/office/powerpoint/2010/main" val="570128600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8E33CF7-ED51-0C4C-8CCB-F083CCE39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9406" y="369284"/>
            <a:ext cx="7405007" cy="994172"/>
          </a:xfrm>
        </p:spPr>
        <p:txBody>
          <a:bodyPr>
            <a:normAutofit fontScale="90000"/>
          </a:bodyPr>
          <a:lstStyle/>
          <a:p>
            <a:r>
              <a:rPr lang="pt-BR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ANO DE ELEIÇÃO</a:t>
            </a:r>
            <a:br>
              <a:rPr lang="pt-BR" altLang="en-US" sz="3000" dirty="0"/>
            </a:br>
            <a:endParaRPr lang="pt-BR" altLang="en-US" sz="30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7D23211-F5EE-CB4B-9BE0-297D43B0A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1041" y="1885950"/>
            <a:ext cx="8142216" cy="154305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É proibido ao governante contrair despesa que não possa ser paga no mesmo ano</a:t>
            </a: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A despesa só pode ser transferida para o ano seguinte se houver disponibilidade de caixa; e</a:t>
            </a:r>
            <a:r>
              <a:rPr lang="pt-BR" altLang="en-US" dirty="0"/>
              <a:t> 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D899A4D4-0F54-E94E-A49A-8D74C249C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41" y="3479817"/>
            <a:ext cx="8014309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é proibida </a:t>
            </a:r>
            <a:r>
              <a:rPr lang="pt-BR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qualquer ação que provoque aumento da despesa de pessoal nos Poderes Legislativo e Executivo nos 180 dias anteriores ao final da legislatura ou mandato dos chefes do Poder Executivo.</a:t>
            </a:r>
            <a:r>
              <a:rPr lang="pt-BR" altLang="en-US" sz="21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456063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34C7-A7B5-384C-B58D-00C9F099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74" y="7312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De acordo com a Lei Complementar federal n</a:t>
            </a:r>
            <a:r>
              <a:rPr lang="pt-BR" sz="2700" baseline="30000" dirty="0"/>
              <a:t>o</a:t>
            </a:r>
            <a:r>
              <a:rPr lang="pt-BR" sz="2700" dirty="0"/>
              <a:t> 101/2000, conhecida como Lei de Responsabilidade Fiscal, o projeto de lei orçamentária anual </a:t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BACA2-AB34-D247-AF97-4C047B95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" y="1725428"/>
            <a:ext cx="8066762" cy="4587690"/>
          </a:xfrm>
        </p:spPr>
        <p:txBody>
          <a:bodyPr>
            <a:normAutofit fontScale="70000" lnSpcReduction="20000"/>
          </a:bodyPr>
          <a:lstStyle/>
          <a:p>
            <a:r>
              <a:rPr lang="pt-BR" sz="2550" dirty="0"/>
              <a:t>A. deverá ser elaborado de forma compatível com o plano plurianual, com a lei de diretrizes orçamentárias e com as normas estabelecidas na própria Lei Complementar federal n</a:t>
            </a:r>
            <a:r>
              <a:rPr lang="pt-BR" sz="2550" baseline="30000" dirty="0"/>
              <a:t>o</a:t>
            </a:r>
            <a:r>
              <a:rPr lang="pt-BR" sz="2550" dirty="0"/>
              <a:t> 101/2000.</a:t>
            </a:r>
          </a:p>
          <a:p>
            <a:r>
              <a:rPr lang="pt-BR" sz="2550" dirty="0"/>
              <a:t>B. da União, dos Estados e dos Municípios, quando apresentarem expectativa de receita tributária inferior à média de arrecadação dos três anos anteriores ao do projeto, não poderá ir à votação, sem parecer decisivo do Tribunal de Contas da União, no caso de projeto federal, ou dos Tribunais de Contas dos Estados, nos demais casos.</a:t>
            </a:r>
          </a:p>
          <a:p>
            <a:r>
              <a:rPr lang="pt-BR" sz="2550" dirty="0"/>
              <a:t>C. dos Estados e dos Municípios, quando apresentar o terceiro déficit anual consecutivo, será submetido necessariamente à apreciação da Comissão Mista de Planos, Orçamentos Públicos e Fiscalização - CMO do Congresso Nacional, para elaboração de parecer e tomada das providências cabíveis. </a:t>
            </a:r>
          </a:p>
          <a:p>
            <a:r>
              <a:rPr lang="pt-BR" sz="2550" dirty="0"/>
              <a:t>D. da União deverá ser elaborado de forma compatível com as regras anualmente fixadas em Resolução do Senado Federal.</a:t>
            </a:r>
          </a:p>
          <a:p>
            <a:r>
              <a:rPr lang="pt-BR" sz="2550" dirty="0"/>
              <a:t>E.  dos Estados e dos Municípios, quando apresentar o segundo déficit anual consecutivo, será submetido à apreciação da Comissão Mista de Planos, Orçamentos Públicos e Fiscalização - CMO do Congresso Nacional, para elaboração de parecer e tomada de providências cabíveis.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6585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34C7-A7B5-384C-B58D-00C9F099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91" y="7563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De acordo com a Lei Complementar federal n</a:t>
            </a:r>
            <a:r>
              <a:rPr lang="pt-BR" sz="2700" baseline="30000" dirty="0"/>
              <a:t>o</a:t>
            </a:r>
            <a:r>
              <a:rPr lang="pt-BR" sz="2700" dirty="0"/>
              <a:t> 101/2000, conhecida como Lei de Responsabilidade Fiscal, o projeto de lei orçamentária anual </a:t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BACA2-AB34-D247-AF97-4C047B95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38" y="1653436"/>
            <a:ext cx="8064412" cy="4634630"/>
          </a:xfrm>
        </p:spPr>
        <p:txBody>
          <a:bodyPr>
            <a:normAutofit fontScale="70000" lnSpcReduction="20000"/>
          </a:bodyPr>
          <a:lstStyle/>
          <a:p>
            <a:r>
              <a:rPr lang="pt-BR" sz="2550" b="1" dirty="0"/>
              <a:t>A. deverá ser elaborado de forma compatível com o plano plurianual, com a lei de diretrizes orçamentárias e com as normas estabelecidas na própria Lei Complementar federal n</a:t>
            </a:r>
            <a:r>
              <a:rPr lang="pt-BR" sz="2550" b="1" baseline="30000" dirty="0"/>
              <a:t>o</a:t>
            </a:r>
            <a:r>
              <a:rPr lang="pt-BR" sz="2550" b="1" dirty="0"/>
              <a:t> 101/2000.</a:t>
            </a:r>
          </a:p>
          <a:p>
            <a:r>
              <a:rPr lang="pt-BR" sz="2550" dirty="0"/>
              <a:t>B. da União, dos Estados e dos Municípios, quando apresentarem expectativa de receita tributária inferior à média de arrecadação dos três anos anteriores ao do projeto, não poderá ir à votação, sem parecer decisivo do Tribunal de Contas da União, no caso de projeto federal, ou dos Tribunais de Contas dos Estados, nos demais casos.</a:t>
            </a:r>
          </a:p>
          <a:p>
            <a:r>
              <a:rPr lang="pt-BR" sz="2550" dirty="0"/>
              <a:t>C. dos Estados e dos Municípios, quando apresentar o terceiro déficit anual consecutivo, será submetido necessariamente à apreciação da Comissão Mista de Planos, Orçamentos Públicos e Fiscalização - CMO do Congresso Nacional, para elaboração de parecer e tomada das providências cabíveis. </a:t>
            </a:r>
          </a:p>
          <a:p>
            <a:r>
              <a:rPr lang="pt-BR" sz="2550" dirty="0"/>
              <a:t>D. da União deverá ser elaborado de forma compatível com as regras anualmente fixadas em Resolução do Senado Federal.</a:t>
            </a:r>
          </a:p>
          <a:p>
            <a:r>
              <a:rPr lang="pt-BR" sz="2550" dirty="0"/>
              <a:t>E.  dos Estados e dos Municípios, quando apresentar o segundo déficit anual consecutivo, será submetido à apreciação da Comissão Mista de Planos, Orçamentos Públicos e Fiscalização - CMO do Congresso Nacional, para elaboração de parecer e tomada de providências cabíveis.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67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71A50-6FDB-E043-9DA9-52626C3D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9" y="845023"/>
            <a:ext cx="8152095" cy="53553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A Lei Complementar nº 101/2000 estabelece os limites para gasto com pessoal como percentuais da receita corrente líquida em cada ente da Federação. Sobre esses limites, assinale a alternativa INCORRETA.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a. Na verificação do atendimento dos limites percentuais, não são computadas as despesas relativas a cargos, funções ou empregos militares.</a:t>
            </a:r>
          </a:p>
          <a:p>
            <a:pPr marL="0" indent="0">
              <a:buNone/>
            </a:pPr>
            <a:r>
              <a:rPr lang="pt-BR" dirty="0"/>
              <a:t> b. Na verificação do atendimento dos limites percentuais, não são computadas as despesas de indenização por demissão de servidores ou empregados. </a:t>
            </a:r>
          </a:p>
          <a:p>
            <a:pPr marL="0" indent="0">
              <a:buNone/>
            </a:pPr>
            <a:r>
              <a:rPr lang="pt-BR" dirty="0"/>
              <a:t> c. Na verificação do atendimento dos limites percentuais, não são computadas as despesas relativas a incentivos à demissão voluntária.</a:t>
            </a:r>
          </a:p>
          <a:p>
            <a:pPr marL="0" indent="0">
              <a:buNone/>
            </a:pPr>
            <a:r>
              <a:rPr lang="pt-BR" dirty="0"/>
              <a:t> d. Na verificação do atendimento dos limites percentuais, não são computadas as despesas com inativos custeadas por recursos provenientes da arrecadação de contribuições dos segurados.</a:t>
            </a:r>
          </a:p>
          <a:p>
            <a:pPr marL="0" indent="0">
              <a:buNone/>
            </a:pPr>
            <a:r>
              <a:rPr lang="pt-BR" dirty="0"/>
              <a:t> e. Na verificação do atendimento dos limites percentuais, não são computadas as despesas decorrentes de decisão judicial e da competência de período anterior ao da apuração.</a:t>
            </a:r>
          </a:p>
        </p:txBody>
      </p:sp>
    </p:spTree>
    <p:extLst>
      <p:ext uri="{BB962C8B-B14F-4D97-AF65-F5344CB8AC3E}">
        <p14:creationId xmlns:p14="http://schemas.microsoft.com/office/powerpoint/2010/main" val="3459499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71A50-6FDB-E043-9DA9-52626C3D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914400"/>
            <a:ext cx="8104340" cy="50479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A Lei Complementar nº 101/2000 estabelece os limites para gasto com pessoal como percentuais da receita corrente líquida em cada ente da Federação. Sobre esses limites, assinale a alternativa INCORRETA. </a:t>
            </a:r>
          </a:p>
          <a:p>
            <a:pPr marL="0" indent="0">
              <a:buNone/>
            </a:pPr>
            <a:r>
              <a:rPr lang="pt-BR" b="1" dirty="0"/>
              <a:t> a. Na verificação do atendimento dos limites percentuais, não são computadas as despesas relativas a cargos, funções ou empregos militares.</a:t>
            </a:r>
          </a:p>
          <a:p>
            <a:pPr marL="0" indent="0">
              <a:buNone/>
            </a:pPr>
            <a:r>
              <a:rPr lang="pt-BR" dirty="0"/>
              <a:t> b. Na verificação do atendimento dos limites percentuais, não são computadas as despesas de indenização por demissão de servidores ou empregados. </a:t>
            </a:r>
          </a:p>
          <a:p>
            <a:pPr marL="0" indent="0">
              <a:buNone/>
            </a:pPr>
            <a:r>
              <a:rPr lang="pt-BR" dirty="0"/>
              <a:t> c. Na verificação do atendimento dos limites percentuais, não são computadas as despesas relativas a incentivos à demissão voluntária.</a:t>
            </a:r>
          </a:p>
          <a:p>
            <a:pPr marL="0" indent="0">
              <a:buNone/>
            </a:pPr>
            <a:r>
              <a:rPr lang="pt-BR" dirty="0"/>
              <a:t> d. Na verificação do atendimento dos limites percentuais, não são computadas as despesas com inativos custeadas por recursos provenientes da arrecadação de contribuições dos segurados.</a:t>
            </a:r>
          </a:p>
          <a:p>
            <a:pPr marL="0" indent="0">
              <a:buNone/>
            </a:pPr>
            <a:r>
              <a:rPr lang="pt-BR" dirty="0"/>
              <a:t> e. Na verificação do atendimento dos limites percentuais, não são computadas as despesas decorrentes de decisão judicial e da competência de período anterior ao da apuração.</a:t>
            </a:r>
          </a:p>
        </p:txBody>
      </p:sp>
    </p:spTree>
    <p:extLst>
      <p:ext uri="{BB962C8B-B14F-4D97-AF65-F5344CB8AC3E}">
        <p14:creationId xmlns:p14="http://schemas.microsoft.com/office/powerpoint/2010/main" val="3472465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24C8-62BD-1A4F-A6CA-C0C2DC666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Se um </a:t>
            </a:r>
            <a:r>
              <a:rPr lang="en-US" dirty="0" err="1"/>
              <a:t>órgão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alienar</a:t>
            </a:r>
            <a:r>
              <a:rPr lang="en-US" dirty="0"/>
              <a:t> </a:t>
            </a:r>
            <a:r>
              <a:rPr lang="en-US" dirty="0" err="1"/>
              <a:t>edifício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propriedade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obtidos</a:t>
            </a:r>
            <a:r>
              <a:rPr lang="en-US" dirty="0"/>
              <a:t> com a </a:t>
            </a:r>
            <a:r>
              <a:rPr lang="en-US" dirty="0" err="1"/>
              <a:t>alienação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destinação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,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demonstrados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anexo</a:t>
            </a:r>
            <a:r>
              <a:rPr lang="en-US" dirty="0"/>
              <a:t> </a:t>
            </a:r>
            <a:r>
              <a:rPr lang="en-US" dirty="0" err="1"/>
              <a:t>próprio</a:t>
            </a:r>
            <a:r>
              <a:rPr lang="en-US" dirty="0"/>
              <a:t> da lei de </a:t>
            </a:r>
            <a:r>
              <a:rPr lang="en-US" dirty="0" err="1"/>
              <a:t>diretrizes</a:t>
            </a:r>
            <a:r>
              <a:rPr lang="en-US" dirty="0"/>
              <a:t> </a:t>
            </a:r>
            <a:r>
              <a:rPr lang="en-US" dirty="0" err="1"/>
              <a:t>orçamentárias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29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24C8-62BD-1A4F-A6CA-C0C2DC666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Se um </a:t>
            </a:r>
            <a:r>
              <a:rPr lang="en-US" dirty="0" err="1"/>
              <a:t>órgão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alienar</a:t>
            </a:r>
            <a:r>
              <a:rPr lang="en-US" dirty="0"/>
              <a:t> </a:t>
            </a:r>
            <a:r>
              <a:rPr lang="en-US" dirty="0" err="1"/>
              <a:t>edifício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propriedade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obtidos</a:t>
            </a:r>
            <a:r>
              <a:rPr lang="en-US" dirty="0"/>
              <a:t> com a </a:t>
            </a:r>
            <a:r>
              <a:rPr lang="en-US" dirty="0" err="1"/>
              <a:t>alienação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destinação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,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demonstrados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anexo</a:t>
            </a:r>
            <a:r>
              <a:rPr lang="en-US" dirty="0"/>
              <a:t> </a:t>
            </a:r>
            <a:r>
              <a:rPr lang="en-US" dirty="0" err="1"/>
              <a:t>próprio</a:t>
            </a:r>
            <a:r>
              <a:rPr lang="en-US" dirty="0"/>
              <a:t> da lei de </a:t>
            </a:r>
            <a:r>
              <a:rPr lang="en-US" dirty="0" err="1"/>
              <a:t>diretrizes</a:t>
            </a:r>
            <a:r>
              <a:rPr lang="en-US" dirty="0"/>
              <a:t> </a:t>
            </a:r>
            <a:r>
              <a:rPr lang="en-US" dirty="0" err="1"/>
              <a:t>orçamentárias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V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66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4F96-65E0-4E42-84E5-78468A65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1D1E-71B3-4D44-BA0D-633E5698D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 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parecer</a:t>
            </a:r>
            <a:r>
              <a:rPr lang="en-US" dirty="0"/>
              <a:t> </a:t>
            </a:r>
            <a:r>
              <a:rPr lang="en-US" dirty="0" err="1"/>
              <a:t>prévio</a:t>
            </a:r>
            <a:r>
              <a:rPr lang="en-US" dirty="0"/>
              <a:t> </a:t>
            </a:r>
            <a:r>
              <a:rPr lang="en-US" dirty="0" err="1"/>
              <a:t>emitido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Tribunal de </a:t>
            </a:r>
            <a:r>
              <a:rPr lang="en-US" dirty="0" err="1"/>
              <a:t>Contas</a:t>
            </a:r>
            <a:r>
              <a:rPr lang="en-US" dirty="0"/>
              <a:t> da </a:t>
            </a:r>
            <a:r>
              <a:rPr lang="en-US" dirty="0" err="1"/>
              <a:t>União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as </a:t>
            </a:r>
            <a:r>
              <a:rPr lang="en-US" dirty="0" err="1"/>
              <a:t>contas</a:t>
            </a:r>
            <a:r>
              <a:rPr lang="en-US" dirty="0"/>
              <a:t> </a:t>
            </a:r>
            <a:r>
              <a:rPr lang="en-US" dirty="0" err="1"/>
              <a:t>prestadas</a:t>
            </a:r>
            <a:r>
              <a:rPr lang="en-US" dirty="0"/>
              <a:t> </a:t>
            </a:r>
            <a:r>
              <a:rPr lang="en-US" dirty="0" err="1"/>
              <a:t>anualmente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 da </a:t>
            </a:r>
            <a:r>
              <a:rPr lang="en-US" dirty="0" err="1"/>
              <a:t>República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dispensado</a:t>
            </a:r>
            <a:r>
              <a:rPr lang="en-US" dirty="0"/>
              <a:t> de </a:t>
            </a:r>
            <a:r>
              <a:rPr lang="en-US" dirty="0" err="1"/>
              <a:t>divulgação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meios</a:t>
            </a:r>
            <a:r>
              <a:rPr lang="en-US" dirty="0"/>
              <a:t> </a:t>
            </a:r>
            <a:r>
              <a:rPr lang="en-US" dirty="0" err="1"/>
              <a:t>eletrônicos</a:t>
            </a:r>
            <a:r>
              <a:rPr lang="en-US" dirty="0"/>
              <a:t> de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765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4F96-65E0-4E42-84E5-78468A65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1D1E-71B3-4D44-BA0D-633E5698D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 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parecer</a:t>
            </a:r>
            <a:r>
              <a:rPr lang="en-US" dirty="0"/>
              <a:t> </a:t>
            </a:r>
            <a:r>
              <a:rPr lang="en-US" dirty="0" err="1"/>
              <a:t>prévio</a:t>
            </a:r>
            <a:r>
              <a:rPr lang="en-US" dirty="0"/>
              <a:t> </a:t>
            </a:r>
            <a:r>
              <a:rPr lang="en-US" dirty="0" err="1"/>
              <a:t>emitido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Tribunal de </a:t>
            </a:r>
            <a:r>
              <a:rPr lang="en-US" dirty="0" err="1"/>
              <a:t>Contas</a:t>
            </a:r>
            <a:r>
              <a:rPr lang="en-US" dirty="0"/>
              <a:t> da </a:t>
            </a:r>
            <a:r>
              <a:rPr lang="en-US" dirty="0" err="1"/>
              <a:t>União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as </a:t>
            </a:r>
            <a:r>
              <a:rPr lang="en-US" dirty="0" err="1"/>
              <a:t>contas</a:t>
            </a:r>
            <a:r>
              <a:rPr lang="en-US" dirty="0"/>
              <a:t> </a:t>
            </a:r>
            <a:r>
              <a:rPr lang="en-US" dirty="0" err="1"/>
              <a:t>prestadas</a:t>
            </a:r>
            <a:r>
              <a:rPr lang="en-US" dirty="0"/>
              <a:t> </a:t>
            </a:r>
            <a:r>
              <a:rPr lang="en-US" dirty="0" err="1"/>
              <a:t>anualmente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 da </a:t>
            </a:r>
            <a:r>
              <a:rPr lang="en-US" dirty="0" err="1"/>
              <a:t>República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dispensado</a:t>
            </a:r>
            <a:r>
              <a:rPr lang="en-US" dirty="0"/>
              <a:t> de </a:t>
            </a:r>
            <a:r>
              <a:rPr lang="en-US" dirty="0" err="1"/>
              <a:t>divulgação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meios</a:t>
            </a:r>
            <a:r>
              <a:rPr lang="en-US" dirty="0"/>
              <a:t> </a:t>
            </a:r>
            <a:r>
              <a:rPr lang="en-US" dirty="0" err="1"/>
              <a:t>eletrônicos</a:t>
            </a:r>
            <a:r>
              <a:rPr lang="en-US" dirty="0"/>
              <a:t> de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F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720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7C2A-E1BC-7D4D-99F4-F392908C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C574F-32C0-6245-815D-CE0EBAEB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Se o </a:t>
            </a:r>
            <a:r>
              <a:rPr lang="en-US" dirty="0" err="1"/>
              <a:t>Senado</a:t>
            </a:r>
            <a:r>
              <a:rPr lang="en-US" dirty="0"/>
              <a:t> Federal </a:t>
            </a:r>
            <a:r>
              <a:rPr lang="en-US" dirty="0" err="1"/>
              <a:t>ultrapassar</a:t>
            </a:r>
            <a:r>
              <a:rPr lang="en-US" dirty="0"/>
              <a:t> o </a:t>
            </a:r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individualizado</a:t>
            </a:r>
            <a:r>
              <a:rPr lang="en-US" dirty="0"/>
              <a:t> de </a:t>
            </a:r>
            <a:r>
              <a:rPr lang="en-US" dirty="0" err="1"/>
              <a:t>despesas</a:t>
            </a:r>
            <a:r>
              <a:rPr lang="en-US" dirty="0"/>
              <a:t> </a:t>
            </a:r>
            <a:r>
              <a:rPr lang="en-US" dirty="0" err="1"/>
              <a:t>definido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novo regime fiscal, a </a:t>
            </a:r>
            <a:r>
              <a:rPr lang="en-US" dirty="0" err="1"/>
              <a:t>Câmara</a:t>
            </a:r>
            <a:r>
              <a:rPr lang="en-US" dirty="0"/>
              <a:t> dos </a:t>
            </a:r>
            <a:r>
              <a:rPr lang="en-US" dirty="0" err="1"/>
              <a:t>Deputados</a:t>
            </a:r>
            <a:r>
              <a:rPr lang="en-US" dirty="0"/>
              <a:t> </a:t>
            </a:r>
            <a:r>
              <a:rPr lang="en-US" dirty="0" err="1"/>
              <a:t>ficará</a:t>
            </a:r>
            <a:r>
              <a:rPr lang="en-US" dirty="0"/>
              <a:t> </a:t>
            </a:r>
            <a:r>
              <a:rPr lang="en-US" dirty="0" err="1"/>
              <a:t>proibida</a:t>
            </a:r>
            <a:r>
              <a:rPr lang="en-US" dirty="0"/>
              <a:t> de 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alteração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estrutura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carreiras</a:t>
            </a:r>
            <a:r>
              <a:rPr lang="en-US" dirty="0"/>
              <a:t> que </a:t>
            </a:r>
            <a:r>
              <a:rPr lang="en-US" dirty="0" err="1"/>
              <a:t>implique</a:t>
            </a:r>
            <a:r>
              <a:rPr lang="en-US" dirty="0"/>
              <a:t> </a:t>
            </a:r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despesa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o final do </a:t>
            </a:r>
            <a:r>
              <a:rPr lang="en-US" dirty="0" err="1"/>
              <a:t>exercício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que as </a:t>
            </a:r>
            <a:r>
              <a:rPr lang="en-US" dirty="0" err="1"/>
              <a:t>despesas</a:t>
            </a:r>
            <a:r>
              <a:rPr lang="en-US" dirty="0"/>
              <a:t> do </a:t>
            </a:r>
            <a:r>
              <a:rPr lang="en-US" dirty="0" err="1"/>
              <a:t>Senado</a:t>
            </a:r>
            <a:r>
              <a:rPr lang="en-US" dirty="0"/>
              <a:t> Federal </a:t>
            </a:r>
            <a:r>
              <a:rPr lang="en-US" dirty="0" err="1"/>
              <a:t>retornarem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respectivos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49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705B-7597-6D47-ABDA-E57AE624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1137558"/>
            <a:ext cx="6172200" cy="47364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Desde</a:t>
            </a:r>
            <a:r>
              <a:rPr lang="en-US" dirty="0"/>
              <a:t> a </a:t>
            </a:r>
            <a:r>
              <a:rPr lang="en-US" dirty="0" err="1"/>
              <a:t>Constituição</a:t>
            </a:r>
            <a:r>
              <a:rPr lang="en-US" dirty="0"/>
              <a:t> de 88…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02F1-7DD1-EB4F-9411-756E002C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910783"/>
            <a:ext cx="8371113" cy="358378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 </a:t>
            </a:r>
            <a:r>
              <a:rPr lang="pt-BR" dirty="0">
                <a:hlinkClick r:id="rId2" tooltip="CONSTITUIÇÃO DA REPÚBLICA FEDERATIVA DO BRASIL DE 1988"/>
              </a:rPr>
              <a:t>Constituição Federal</a:t>
            </a:r>
            <a:r>
              <a:rPr lang="pt-BR" dirty="0"/>
              <a:t>, no seu artigo </a:t>
            </a:r>
            <a:r>
              <a:rPr lang="pt-BR" dirty="0">
                <a:hlinkClick r:id="rId3" tooltip="Artigo 163 da Constituição Federal de 1988"/>
              </a:rPr>
              <a:t>163</a:t>
            </a:r>
            <a:r>
              <a:rPr lang="pt-BR" dirty="0"/>
              <a:t>, cristalizou que uma Lei Complementar </a:t>
            </a:r>
            <a:r>
              <a:rPr lang="pt-BR" b="1" dirty="0"/>
              <a:t>regulamentaria princípios das finanças públicas </a:t>
            </a:r>
            <a:r>
              <a:rPr lang="pt-BR" dirty="0"/>
              <a:t>no Brasil.</a:t>
            </a:r>
          </a:p>
          <a:p>
            <a:endParaRPr lang="pt-BR" dirty="0"/>
          </a:p>
          <a:p>
            <a:r>
              <a:rPr lang="pt-BR" dirty="0"/>
              <a:t>Entretanto, </a:t>
            </a:r>
            <a:r>
              <a:rPr lang="pt-BR" b="1" dirty="0"/>
              <a:t>passados mais de dez anos </a:t>
            </a:r>
            <a:r>
              <a:rPr lang="pt-BR" dirty="0"/>
              <a:t>de sua promulgação, esse artigo não havia sido regulamentado.</a:t>
            </a:r>
          </a:p>
          <a:p>
            <a:endParaRPr lang="pt-BR" dirty="0"/>
          </a:p>
          <a:p>
            <a:r>
              <a:rPr lang="pt-BR" dirty="0"/>
              <a:t>Notar que o processo de aprovação e implementação da </a:t>
            </a:r>
            <a:r>
              <a:rPr lang="pt-BR" dirty="0">
                <a:hlinkClick r:id="rId4" tooltip="Lei no 11.101, de 9 de fevereiro de 2005."/>
              </a:rPr>
              <a:t>LRF</a:t>
            </a:r>
            <a:r>
              <a:rPr lang="pt-BR" dirty="0"/>
              <a:t> é resultado de uma </a:t>
            </a:r>
            <a:r>
              <a:rPr lang="pt-BR" b="1" dirty="0"/>
              <a:t>cobrança da sociedade </a:t>
            </a:r>
            <a:r>
              <a:rPr lang="pt-BR" dirty="0"/>
              <a:t>- consenso quanto à necessidade de mudanças na gestão e transparência das finanças públicas administradas pelo Brasil.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85353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7C2A-E1BC-7D4D-99F4-F392908C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C574F-32C0-6245-815D-CE0EBAEB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respeito</a:t>
            </a:r>
            <a:r>
              <a:rPr lang="en-US" dirty="0"/>
              <a:t> da Lei de </a:t>
            </a:r>
            <a:r>
              <a:rPr lang="en-US" dirty="0" err="1"/>
              <a:t>Responsabilidade</a:t>
            </a:r>
            <a:r>
              <a:rPr lang="en-US" dirty="0"/>
              <a:t> Fiscal e do novo regime fiscal, </a:t>
            </a:r>
            <a:r>
              <a:rPr lang="en-US" dirty="0" err="1"/>
              <a:t>julgue</a:t>
            </a:r>
            <a:r>
              <a:rPr lang="en-US" dirty="0"/>
              <a:t> o item </a:t>
            </a:r>
            <a:r>
              <a:rPr lang="en-US" dirty="0" err="1"/>
              <a:t>subsequente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Se o </a:t>
            </a:r>
            <a:r>
              <a:rPr lang="en-US" dirty="0" err="1"/>
              <a:t>Senado</a:t>
            </a:r>
            <a:r>
              <a:rPr lang="en-US" dirty="0"/>
              <a:t> Federal </a:t>
            </a:r>
            <a:r>
              <a:rPr lang="en-US" dirty="0" err="1"/>
              <a:t>ultrapassar</a:t>
            </a:r>
            <a:r>
              <a:rPr lang="en-US" dirty="0"/>
              <a:t> o </a:t>
            </a:r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individualizado</a:t>
            </a:r>
            <a:r>
              <a:rPr lang="en-US" dirty="0"/>
              <a:t> de </a:t>
            </a:r>
            <a:r>
              <a:rPr lang="en-US" dirty="0" err="1"/>
              <a:t>despesas</a:t>
            </a:r>
            <a:r>
              <a:rPr lang="en-US" dirty="0"/>
              <a:t> </a:t>
            </a:r>
            <a:r>
              <a:rPr lang="en-US" dirty="0" err="1"/>
              <a:t>definido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novo regime fiscal, a </a:t>
            </a:r>
            <a:r>
              <a:rPr lang="en-US" dirty="0" err="1"/>
              <a:t>Câmara</a:t>
            </a:r>
            <a:r>
              <a:rPr lang="en-US" dirty="0"/>
              <a:t> dos </a:t>
            </a:r>
            <a:r>
              <a:rPr lang="en-US" dirty="0" err="1"/>
              <a:t>Deputados</a:t>
            </a:r>
            <a:r>
              <a:rPr lang="en-US" dirty="0"/>
              <a:t> </a:t>
            </a:r>
            <a:r>
              <a:rPr lang="en-US" dirty="0" err="1"/>
              <a:t>ficará</a:t>
            </a:r>
            <a:r>
              <a:rPr lang="en-US" dirty="0"/>
              <a:t> </a:t>
            </a:r>
            <a:r>
              <a:rPr lang="en-US" dirty="0" err="1"/>
              <a:t>proibida</a:t>
            </a:r>
            <a:r>
              <a:rPr lang="en-US" dirty="0"/>
              <a:t> de 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alteração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estrutura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carreiras</a:t>
            </a:r>
            <a:r>
              <a:rPr lang="en-US" dirty="0"/>
              <a:t> que </a:t>
            </a:r>
            <a:r>
              <a:rPr lang="en-US" dirty="0" err="1"/>
              <a:t>implique</a:t>
            </a:r>
            <a:r>
              <a:rPr lang="en-US" dirty="0"/>
              <a:t> </a:t>
            </a:r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despesa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o final do </a:t>
            </a:r>
            <a:r>
              <a:rPr lang="en-US" dirty="0" err="1"/>
              <a:t>exercício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que as </a:t>
            </a:r>
            <a:r>
              <a:rPr lang="en-US" dirty="0" err="1"/>
              <a:t>despesas</a:t>
            </a:r>
            <a:r>
              <a:rPr lang="en-US" dirty="0"/>
              <a:t> do </a:t>
            </a:r>
            <a:r>
              <a:rPr lang="en-US" dirty="0" err="1"/>
              <a:t>Senado</a:t>
            </a:r>
            <a:r>
              <a:rPr lang="en-US" dirty="0"/>
              <a:t> Federal </a:t>
            </a:r>
            <a:r>
              <a:rPr lang="en-US" dirty="0" err="1"/>
              <a:t>retornarem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respectivos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.</a:t>
            </a:r>
          </a:p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7964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81D0-F53D-1747-A757-8FA339108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41" y="739036"/>
            <a:ext cx="8467595" cy="56492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Lei </a:t>
            </a:r>
            <a:r>
              <a:rPr lang="en-US" dirty="0" err="1"/>
              <a:t>Complementar</a:t>
            </a:r>
            <a:r>
              <a:rPr lang="en-US" dirty="0"/>
              <a:t> nº 101, de 04 de </a:t>
            </a:r>
            <a:r>
              <a:rPr lang="en-US" dirty="0" err="1"/>
              <a:t>maio</a:t>
            </a:r>
            <a:r>
              <a:rPr lang="en-US" dirty="0"/>
              <a:t> de 2000 -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estabelece</a:t>
            </a:r>
            <a:r>
              <a:rPr lang="en-US" dirty="0"/>
              <a:t> </a:t>
            </a:r>
            <a:r>
              <a:rPr lang="en-US" dirty="0" err="1"/>
              <a:t>normas</a:t>
            </a:r>
            <a:r>
              <a:rPr lang="en-US" dirty="0"/>
              <a:t> de </a:t>
            </a:r>
            <a:r>
              <a:rPr lang="en-US" dirty="0" err="1"/>
              <a:t>finanças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</a:t>
            </a:r>
            <a:r>
              <a:rPr lang="en-US" dirty="0" err="1"/>
              <a:t>voltadas</a:t>
            </a:r>
            <a:r>
              <a:rPr lang="en-US" dirty="0"/>
              <a:t> para a </a:t>
            </a:r>
            <a:r>
              <a:rPr lang="en-US" dirty="0" err="1"/>
              <a:t>responsabilidade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gestão</a:t>
            </a:r>
            <a:r>
              <a:rPr lang="en-US" dirty="0"/>
              <a:t> fiscal. Essa Lei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considerada</a:t>
            </a:r>
            <a:r>
              <a:rPr lang="en-US" dirty="0"/>
              <a:t> um </a:t>
            </a:r>
            <a:r>
              <a:rPr lang="en-US" dirty="0" err="1"/>
              <a:t>código</a:t>
            </a:r>
            <a:r>
              <a:rPr lang="en-US" dirty="0"/>
              <a:t> de </a:t>
            </a:r>
            <a:r>
              <a:rPr lang="en-US" dirty="0" err="1"/>
              <a:t>conduta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administradores</a:t>
            </a:r>
            <a:r>
              <a:rPr lang="en-US" dirty="0"/>
              <a:t> </a:t>
            </a:r>
            <a:r>
              <a:rPr lang="en-US" dirty="0" err="1"/>
              <a:t>públicos</a:t>
            </a:r>
            <a:r>
              <a:rPr lang="en-US" dirty="0"/>
              <a:t> que </a:t>
            </a:r>
            <a:r>
              <a:rPr lang="en-US" dirty="0" err="1"/>
              <a:t>passam</a:t>
            </a:r>
            <a:r>
              <a:rPr lang="en-US" dirty="0"/>
              <a:t> a </a:t>
            </a:r>
            <a:r>
              <a:rPr lang="en-US" dirty="0" err="1"/>
              <a:t>obedecer</a:t>
            </a:r>
            <a:r>
              <a:rPr lang="en-US" dirty="0"/>
              <a:t> </a:t>
            </a:r>
            <a:r>
              <a:rPr lang="en-US" dirty="0" err="1"/>
              <a:t>regras</a:t>
            </a:r>
            <a:r>
              <a:rPr lang="en-US" dirty="0"/>
              <a:t> e </a:t>
            </a:r>
            <a:r>
              <a:rPr lang="en-US" dirty="0" err="1"/>
              <a:t>limites</a:t>
            </a:r>
            <a:r>
              <a:rPr lang="en-US" dirty="0"/>
              <a:t> para </a:t>
            </a:r>
            <a:r>
              <a:rPr lang="en-US" dirty="0" err="1"/>
              <a:t>administrar</a:t>
            </a:r>
            <a:r>
              <a:rPr lang="en-US" dirty="0"/>
              <a:t> as </a:t>
            </a:r>
            <a:r>
              <a:rPr lang="en-US" dirty="0" err="1"/>
              <a:t>finanças</a:t>
            </a:r>
            <a:r>
              <a:rPr lang="en-US" dirty="0"/>
              <a:t>, </a:t>
            </a:r>
            <a:r>
              <a:rPr lang="en-US" dirty="0" err="1"/>
              <a:t>prestando</a:t>
            </a:r>
            <a:r>
              <a:rPr lang="en-US" dirty="0"/>
              <a:t> </a:t>
            </a:r>
            <a:r>
              <a:rPr lang="en-US" dirty="0" err="1"/>
              <a:t>contas</a:t>
            </a:r>
            <a:r>
              <a:rPr lang="en-US" dirty="0"/>
              <a:t> de </a:t>
            </a:r>
            <a:r>
              <a:rPr lang="en-US" dirty="0" err="1"/>
              <a:t>quanto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gastam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. </a:t>
            </a:r>
            <a:r>
              <a:rPr lang="en-US" dirty="0" err="1"/>
              <a:t>Conforme</a:t>
            </a:r>
            <a:r>
              <a:rPr lang="en-US" dirty="0"/>
              <a:t> a LRF, no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 de </a:t>
            </a:r>
            <a:r>
              <a:rPr lang="en-US" dirty="0" err="1"/>
              <a:t>mandato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vedado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, Governador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Prefeito</a:t>
            </a:r>
            <a:r>
              <a:rPr lang="en-US" dirty="0"/>
              <a:t> Municipal: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</a:t>
            </a:r>
            <a:r>
              <a:rPr lang="en-US" dirty="0" err="1"/>
              <a:t>interna</a:t>
            </a:r>
            <a:r>
              <a:rPr lang="en-US" dirty="0"/>
              <a:t> e externa.</a:t>
            </a:r>
          </a:p>
          <a:p>
            <a:pPr marL="0" indent="0">
              <a:buNone/>
            </a:pPr>
            <a:r>
              <a:rPr lang="en-US" dirty="0"/>
              <a:t> b </a:t>
            </a:r>
            <a:r>
              <a:rPr lang="en-US" dirty="0" err="1"/>
              <a:t>propor</a:t>
            </a:r>
            <a:r>
              <a:rPr lang="en-US" dirty="0"/>
              <a:t> </a:t>
            </a:r>
            <a:r>
              <a:rPr lang="en-US" dirty="0" err="1"/>
              <a:t>despesa</a:t>
            </a:r>
            <a:r>
              <a:rPr lang="en-US" dirty="0"/>
              <a:t> </a:t>
            </a:r>
            <a:r>
              <a:rPr lang="en-US" dirty="0" err="1"/>
              <a:t>obrigatória</a:t>
            </a:r>
            <a:r>
              <a:rPr lang="en-US" dirty="0"/>
              <a:t> de </a:t>
            </a:r>
            <a:r>
              <a:rPr lang="en-US" dirty="0" err="1"/>
              <a:t>caráter</a:t>
            </a:r>
            <a:r>
              <a:rPr lang="en-US" dirty="0"/>
              <a:t> </a:t>
            </a:r>
            <a:r>
              <a:rPr lang="en-US" dirty="0" err="1"/>
              <a:t>continuado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c </a:t>
            </a:r>
            <a:r>
              <a:rPr lang="en-US" dirty="0" err="1"/>
              <a:t>propor</a:t>
            </a:r>
            <a:r>
              <a:rPr lang="en-US" dirty="0"/>
              <a:t> </a:t>
            </a:r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salário</a:t>
            </a:r>
            <a:r>
              <a:rPr lang="en-US" dirty="0"/>
              <a:t> dos </a:t>
            </a:r>
            <a:r>
              <a:rPr lang="en-US" dirty="0" err="1"/>
              <a:t>profissionais</a:t>
            </a:r>
            <a:r>
              <a:rPr lang="en-US" dirty="0"/>
              <a:t> de </a:t>
            </a:r>
            <a:r>
              <a:rPr lang="en-US" dirty="0" err="1"/>
              <a:t>saúde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janeiro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 d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antecipação</a:t>
            </a:r>
            <a:r>
              <a:rPr lang="en-US" dirty="0"/>
              <a:t> de </a:t>
            </a:r>
            <a:r>
              <a:rPr lang="en-US" dirty="0" err="1"/>
              <a:t>receita</a:t>
            </a:r>
            <a:r>
              <a:rPr lang="en-US" dirty="0"/>
              <a:t> </a:t>
            </a:r>
            <a:r>
              <a:rPr lang="en-US" dirty="0" err="1"/>
              <a:t>orçamentária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79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81D0-F53D-1747-A757-8FA339108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878"/>
            <a:ext cx="7886700" cy="41210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Lei </a:t>
            </a:r>
            <a:r>
              <a:rPr lang="en-US" dirty="0" err="1"/>
              <a:t>Complementar</a:t>
            </a:r>
            <a:r>
              <a:rPr lang="en-US" dirty="0"/>
              <a:t> nº 101, de 04 de </a:t>
            </a:r>
            <a:r>
              <a:rPr lang="en-US" dirty="0" err="1"/>
              <a:t>maio</a:t>
            </a:r>
            <a:r>
              <a:rPr lang="en-US" dirty="0"/>
              <a:t> de 2000 -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estabelece</a:t>
            </a:r>
            <a:r>
              <a:rPr lang="en-US" dirty="0"/>
              <a:t> </a:t>
            </a:r>
            <a:r>
              <a:rPr lang="en-US" dirty="0" err="1"/>
              <a:t>normas</a:t>
            </a:r>
            <a:r>
              <a:rPr lang="en-US" dirty="0"/>
              <a:t> de </a:t>
            </a:r>
            <a:r>
              <a:rPr lang="en-US" dirty="0" err="1"/>
              <a:t>finanças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</a:t>
            </a:r>
            <a:r>
              <a:rPr lang="en-US" dirty="0" err="1"/>
              <a:t>voltadas</a:t>
            </a:r>
            <a:r>
              <a:rPr lang="en-US" dirty="0"/>
              <a:t> para a </a:t>
            </a:r>
            <a:r>
              <a:rPr lang="en-US" dirty="0" err="1"/>
              <a:t>responsabilidade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gestão</a:t>
            </a:r>
            <a:r>
              <a:rPr lang="en-US" dirty="0"/>
              <a:t> fiscal. Essa Lei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considerada</a:t>
            </a:r>
            <a:r>
              <a:rPr lang="en-US" dirty="0"/>
              <a:t> um </a:t>
            </a:r>
            <a:r>
              <a:rPr lang="en-US" dirty="0" err="1"/>
              <a:t>código</a:t>
            </a:r>
            <a:r>
              <a:rPr lang="en-US" dirty="0"/>
              <a:t> de </a:t>
            </a:r>
            <a:r>
              <a:rPr lang="en-US" dirty="0" err="1"/>
              <a:t>conduta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administradores</a:t>
            </a:r>
            <a:r>
              <a:rPr lang="en-US" dirty="0"/>
              <a:t> </a:t>
            </a:r>
            <a:r>
              <a:rPr lang="en-US" dirty="0" err="1"/>
              <a:t>públicos</a:t>
            </a:r>
            <a:r>
              <a:rPr lang="en-US" dirty="0"/>
              <a:t> que </a:t>
            </a:r>
            <a:r>
              <a:rPr lang="en-US" dirty="0" err="1"/>
              <a:t>passam</a:t>
            </a:r>
            <a:r>
              <a:rPr lang="en-US" dirty="0"/>
              <a:t> a </a:t>
            </a:r>
            <a:r>
              <a:rPr lang="en-US" dirty="0" err="1"/>
              <a:t>obedecer</a:t>
            </a:r>
            <a:r>
              <a:rPr lang="en-US" dirty="0"/>
              <a:t> </a:t>
            </a:r>
            <a:r>
              <a:rPr lang="en-US" dirty="0" err="1"/>
              <a:t>regras</a:t>
            </a:r>
            <a:r>
              <a:rPr lang="en-US" dirty="0"/>
              <a:t> e </a:t>
            </a:r>
            <a:r>
              <a:rPr lang="en-US" dirty="0" err="1"/>
              <a:t>limites</a:t>
            </a:r>
            <a:r>
              <a:rPr lang="en-US" dirty="0"/>
              <a:t> para </a:t>
            </a:r>
            <a:r>
              <a:rPr lang="en-US" dirty="0" err="1"/>
              <a:t>administrar</a:t>
            </a:r>
            <a:r>
              <a:rPr lang="en-US" dirty="0"/>
              <a:t> as </a:t>
            </a:r>
            <a:r>
              <a:rPr lang="en-US" dirty="0" err="1"/>
              <a:t>finanças</a:t>
            </a:r>
            <a:r>
              <a:rPr lang="en-US" dirty="0"/>
              <a:t>, </a:t>
            </a:r>
            <a:r>
              <a:rPr lang="en-US" dirty="0" err="1"/>
              <a:t>prestando</a:t>
            </a:r>
            <a:r>
              <a:rPr lang="en-US" dirty="0"/>
              <a:t> </a:t>
            </a:r>
            <a:r>
              <a:rPr lang="en-US" dirty="0" err="1"/>
              <a:t>contas</a:t>
            </a:r>
            <a:r>
              <a:rPr lang="en-US" dirty="0"/>
              <a:t> de </a:t>
            </a:r>
            <a:r>
              <a:rPr lang="en-US" dirty="0" err="1"/>
              <a:t>quanto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gastam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. </a:t>
            </a:r>
            <a:r>
              <a:rPr lang="en-US" dirty="0" err="1"/>
              <a:t>Conforme</a:t>
            </a:r>
            <a:r>
              <a:rPr lang="en-US" dirty="0"/>
              <a:t> a LRF, no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 de </a:t>
            </a:r>
            <a:r>
              <a:rPr lang="en-US" dirty="0" err="1"/>
              <a:t>mandato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vedado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Presidente</a:t>
            </a:r>
            <a:r>
              <a:rPr lang="en-US" dirty="0"/>
              <a:t>, Governador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Prefeito</a:t>
            </a:r>
            <a:r>
              <a:rPr lang="en-US" dirty="0"/>
              <a:t> Municipal: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</a:t>
            </a:r>
            <a:r>
              <a:rPr lang="en-US" dirty="0" err="1"/>
              <a:t>interna</a:t>
            </a:r>
            <a:r>
              <a:rPr lang="en-US" dirty="0"/>
              <a:t> e externa.</a:t>
            </a:r>
          </a:p>
          <a:p>
            <a:pPr marL="0" indent="0">
              <a:buNone/>
            </a:pPr>
            <a:r>
              <a:rPr lang="en-US" dirty="0"/>
              <a:t> b </a:t>
            </a:r>
            <a:r>
              <a:rPr lang="en-US" dirty="0" err="1"/>
              <a:t>propor</a:t>
            </a:r>
            <a:r>
              <a:rPr lang="en-US" dirty="0"/>
              <a:t> </a:t>
            </a:r>
            <a:r>
              <a:rPr lang="en-US" dirty="0" err="1"/>
              <a:t>despesa</a:t>
            </a:r>
            <a:r>
              <a:rPr lang="en-US" dirty="0"/>
              <a:t> </a:t>
            </a:r>
            <a:r>
              <a:rPr lang="en-US" dirty="0" err="1"/>
              <a:t>obrigatória</a:t>
            </a:r>
            <a:r>
              <a:rPr lang="en-US" dirty="0"/>
              <a:t> de </a:t>
            </a:r>
            <a:r>
              <a:rPr lang="en-US" dirty="0" err="1"/>
              <a:t>caráter</a:t>
            </a:r>
            <a:r>
              <a:rPr lang="en-US" dirty="0"/>
              <a:t> </a:t>
            </a:r>
            <a:r>
              <a:rPr lang="en-US" dirty="0" err="1"/>
              <a:t>continuado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c </a:t>
            </a:r>
            <a:r>
              <a:rPr lang="en-US" dirty="0" err="1"/>
              <a:t>propor</a:t>
            </a:r>
            <a:r>
              <a:rPr lang="en-US" dirty="0"/>
              <a:t> </a:t>
            </a:r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salário</a:t>
            </a:r>
            <a:r>
              <a:rPr lang="en-US" dirty="0"/>
              <a:t> dos </a:t>
            </a:r>
            <a:r>
              <a:rPr lang="en-US" dirty="0" err="1"/>
              <a:t>profissionais</a:t>
            </a:r>
            <a:r>
              <a:rPr lang="en-US" dirty="0"/>
              <a:t> de </a:t>
            </a:r>
            <a:r>
              <a:rPr lang="en-US" dirty="0" err="1"/>
              <a:t>saúde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janeiro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b="1" dirty="0"/>
              <a:t> d </a:t>
            </a:r>
            <a:r>
              <a:rPr lang="en-US" b="1" dirty="0" err="1"/>
              <a:t>realizar</a:t>
            </a:r>
            <a:r>
              <a:rPr lang="en-US" b="1" dirty="0"/>
              <a:t> </a:t>
            </a:r>
            <a:r>
              <a:rPr lang="en-US" b="1" dirty="0" err="1"/>
              <a:t>operação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antecipação</a:t>
            </a:r>
            <a:r>
              <a:rPr lang="en-US" b="1" dirty="0"/>
              <a:t> de </a:t>
            </a:r>
            <a:r>
              <a:rPr lang="en-US" b="1" dirty="0" err="1"/>
              <a:t>receita</a:t>
            </a:r>
            <a:r>
              <a:rPr lang="en-US" b="1" dirty="0"/>
              <a:t> </a:t>
            </a:r>
            <a:r>
              <a:rPr lang="en-US" b="1" dirty="0" err="1"/>
              <a:t>orçamentária</a:t>
            </a:r>
            <a:r>
              <a:rPr lang="en-US" b="1" dirty="0"/>
              <a:t>.</a:t>
            </a:r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73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8D87E-0B00-964F-8DC4-DD7EBC91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Se o </a:t>
            </a:r>
            <a:r>
              <a:rPr lang="en-US" dirty="0" err="1"/>
              <a:t>prazo</a:t>
            </a:r>
            <a:r>
              <a:rPr lang="en-US" dirty="0"/>
              <a:t> para </a:t>
            </a:r>
            <a:r>
              <a:rPr lang="en-US" dirty="0" err="1"/>
              <a:t>pagamento</a:t>
            </a:r>
            <a:r>
              <a:rPr lang="en-US" dirty="0"/>
              <a:t> de </a:t>
            </a:r>
            <a:r>
              <a:rPr lang="en-US" dirty="0" err="1"/>
              <a:t>determinada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for inferior a doze </a:t>
            </a:r>
            <a:r>
              <a:rPr lang="en-US" dirty="0" err="1"/>
              <a:t>meses</a:t>
            </a:r>
            <a:r>
              <a:rPr lang="en-US" dirty="0"/>
              <a:t> e se as </a:t>
            </a:r>
            <a:r>
              <a:rPr lang="en-US" dirty="0" err="1"/>
              <a:t>respectivas</a:t>
            </a:r>
            <a:r>
              <a:rPr lang="en-US" dirty="0"/>
              <a:t> </a:t>
            </a:r>
            <a:r>
              <a:rPr lang="en-US" dirty="0" err="1"/>
              <a:t>receitas</a:t>
            </a:r>
            <a:r>
              <a:rPr lang="en-US" dirty="0"/>
              <a:t> </a:t>
            </a:r>
            <a:r>
              <a:rPr lang="en-US" dirty="0" err="1"/>
              <a:t>constarem</a:t>
            </a:r>
            <a:r>
              <a:rPr lang="en-US" dirty="0"/>
              <a:t> do </a:t>
            </a:r>
            <a:r>
              <a:rPr lang="en-US" dirty="0" err="1"/>
              <a:t>orçamento</a:t>
            </a:r>
            <a:r>
              <a:rPr lang="en-US" dirty="0"/>
              <a:t>, a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incluída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dívida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consolidada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478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8D87E-0B00-964F-8DC4-DD7EBC91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Se o </a:t>
            </a:r>
            <a:r>
              <a:rPr lang="en-US" dirty="0" err="1"/>
              <a:t>prazo</a:t>
            </a:r>
            <a:r>
              <a:rPr lang="en-US" dirty="0"/>
              <a:t> para </a:t>
            </a:r>
            <a:r>
              <a:rPr lang="en-US" dirty="0" err="1"/>
              <a:t>pagamento</a:t>
            </a:r>
            <a:r>
              <a:rPr lang="en-US" dirty="0"/>
              <a:t> de </a:t>
            </a:r>
            <a:r>
              <a:rPr lang="en-US" dirty="0" err="1"/>
              <a:t>determinada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for inferior a doze </a:t>
            </a:r>
            <a:r>
              <a:rPr lang="en-US" dirty="0" err="1"/>
              <a:t>meses</a:t>
            </a:r>
            <a:r>
              <a:rPr lang="en-US" dirty="0"/>
              <a:t> e se as </a:t>
            </a:r>
            <a:r>
              <a:rPr lang="en-US" dirty="0" err="1"/>
              <a:t>respectivas</a:t>
            </a:r>
            <a:r>
              <a:rPr lang="en-US" dirty="0"/>
              <a:t> </a:t>
            </a:r>
            <a:r>
              <a:rPr lang="en-US" dirty="0" err="1"/>
              <a:t>receitas</a:t>
            </a:r>
            <a:r>
              <a:rPr lang="en-US" dirty="0"/>
              <a:t> </a:t>
            </a:r>
            <a:r>
              <a:rPr lang="en-US" dirty="0" err="1"/>
              <a:t>constarem</a:t>
            </a:r>
            <a:r>
              <a:rPr lang="en-US" dirty="0"/>
              <a:t> do </a:t>
            </a:r>
            <a:r>
              <a:rPr lang="en-US" dirty="0" err="1"/>
              <a:t>orçamento</a:t>
            </a:r>
            <a:r>
              <a:rPr lang="en-US" dirty="0"/>
              <a:t>, a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incluída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dívida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consolidada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>
                <a:effectLst/>
              </a:rPr>
              <a:t>V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736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8BE87-75E4-C64C-9C76-8B1B5771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1573325"/>
            <a:ext cx="8067693" cy="42638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 o Banco Nacional de </a:t>
            </a:r>
            <a:r>
              <a:rPr lang="en-US" dirty="0" err="1"/>
              <a:t>Desenvolvimento</a:t>
            </a:r>
            <a:r>
              <a:rPr lang="en-US" dirty="0"/>
              <a:t> </a:t>
            </a:r>
            <a:r>
              <a:rPr lang="en-US" dirty="0" err="1"/>
              <a:t>Econômico</a:t>
            </a:r>
            <a:r>
              <a:rPr lang="en-US" dirty="0"/>
              <a:t> e Social </a:t>
            </a:r>
            <a:r>
              <a:rPr lang="en-US" dirty="0" err="1"/>
              <a:t>efetuar</a:t>
            </a:r>
            <a:r>
              <a:rPr lang="en-US" dirty="0"/>
              <a:t> </a:t>
            </a:r>
            <a:r>
              <a:rPr lang="en-US" dirty="0" err="1"/>
              <a:t>empréstimos</a:t>
            </a:r>
            <a:r>
              <a:rPr lang="en-US" dirty="0"/>
              <a:t> e </a:t>
            </a:r>
            <a:r>
              <a:rPr lang="en-US" dirty="0" err="1"/>
              <a:t>financiamentos</a:t>
            </a:r>
            <a:r>
              <a:rPr lang="en-US" dirty="0"/>
              <a:t> com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oriundos</a:t>
            </a:r>
            <a:r>
              <a:rPr lang="en-US" dirty="0"/>
              <a:t> do </a:t>
            </a:r>
            <a:r>
              <a:rPr lang="en-US" dirty="0" err="1"/>
              <a:t>orçamento</a:t>
            </a:r>
            <a:r>
              <a:rPr lang="en-US" dirty="0"/>
              <a:t> fiscal, </a:t>
            </a:r>
            <a:r>
              <a:rPr lang="en-US" dirty="0" err="1"/>
              <a:t>então</a:t>
            </a:r>
            <a:r>
              <a:rPr lang="en-US" dirty="0"/>
              <a:t> a </a:t>
            </a:r>
            <a:r>
              <a:rPr lang="en-US" dirty="0" err="1"/>
              <a:t>prestação</a:t>
            </a:r>
            <a:r>
              <a:rPr lang="en-US" dirty="0"/>
              <a:t> de </a:t>
            </a:r>
            <a:r>
              <a:rPr lang="en-US" dirty="0" err="1"/>
              <a:t>contas</a:t>
            </a:r>
            <a:r>
              <a:rPr lang="en-US" dirty="0"/>
              <a:t> das </a:t>
            </a:r>
            <a:r>
              <a:rPr lang="en-US" dirty="0" err="1"/>
              <a:t>referidas</a:t>
            </a:r>
            <a:r>
              <a:rPr lang="en-US" dirty="0"/>
              <a:t> </a:t>
            </a:r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deverá</a:t>
            </a:r>
            <a:r>
              <a:rPr lang="en-US" dirty="0"/>
              <a:t> </a:t>
            </a:r>
            <a:r>
              <a:rPr lang="en-US" dirty="0" err="1"/>
              <a:t>ficar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para </a:t>
            </a:r>
            <a:r>
              <a:rPr lang="en-US" dirty="0" err="1"/>
              <a:t>consulta</a:t>
            </a:r>
            <a:r>
              <a:rPr lang="en-US" dirty="0"/>
              <a:t> e </a:t>
            </a:r>
            <a:r>
              <a:rPr lang="en-US" dirty="0" err="1"/>
              <a:t>apreciação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cidadãos</a:t>
            </a:r>
            <a:r>
              <a:rPr lang="en-US" dirty="0"/>
              <a:t> e </a:t>
            </a:r>
            <a:r>
              <a:rPr lang="en-US" dirty="0" err="1"/>
              <a:t>instituições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17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8BE87-75E4-C64C-9C76-8B1B5771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78" y="1573326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 o Banco Nacional de </a:t>
            </a:r>
            <a:r>
              <a:rPr lang="en-US" dirty="0" err="1"/>
              <a:t>Desenvolvimento</a:t>
            </a:r>
            <a:r>
              <a:rPr lang="en-US" dirty="0"/>
              <a:t> </a:t>
            </a:r>
            <a:r>
              <a:rPr lang="en-US" dirty="0" err="1"/>
              <a:t>Econômico</a:t>
            </a:r>
            <a:r>
              <a:rPr lang="en-US" dirty="0"/>
              <a:t> e Social </a:t>
            </a:r>
            <a:r>
              <a:rPr lang="en-US" dirty="0" err="1"/>
              <a:t>efetuar</a:t>
            </a:r>
            <a:r>
              <a:rPr lang="en-US" dirty="0"/>
              <a:t> </a:t>
            </a:r>
            <a:r>
              <a:rPr lang="en-US" dirty="0" err="1"/>
              <a:t>empréstimos</a:t>
            </a:r>
            <a:r>
              <a:rPr lang="en-US" dirty="0"/>
              <a:t> e </a:t>
            </a:r>
            <a:r>
              <a:rPr lang="en-US" dirty="0" err="1"/>
              <a:t>financiamentos</a:t>
            </a:r>
            <a:r>
              <a:rPr lang="en-US" dirty="0"/>
              <a:t> com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oriundos</a:t>
            </a:r>
            <a:r>
              <a:rPr lang="en-US" dirty="0"/>
              <a:t> do </a:t>
            </a:r>
            <a:r>
              <a:rPr lang="en-US" dirty="0" err="1"/>
              <a:t>orçamento</a:t>
            </a:r>
            <a:r>
              <a:rPr lang="en-US" dirty="0"/>
              <a:t> fiscal, </a:t>
            </a:r>
            <a:r>
              <a:rPr lang="en-US" dirty="0" err="1"/>
              <a:t>então</a:t>
            </a:r>
            <a:r>
              <a:rPr lang="en-US" dirty="0"/>
              <a:t> a </a:t>
            </a:r>
            <a:r>
              <a:rPr lang="en-US" dirty="0" err="1"/>
              <a:t>prestação</a:t>
            </a:r>
            <a:r>
              <a:rPr lang="en-US" dirty="0"/>
              <a:t> de </a:t>
            </a:r>
            <a:r>
              <a:rPr lang="en-US" dirty="0" err="1"/>
              <a:t>contas</a:t>
            </a:r>
            <a:r>
              <a:rPr lang="en-US" dirty="0"/>
              <a:t> das </a:t>
            </a:r>
            <a:r>
              <a:rPr lang="en-US" dirty="0" err="1"/>
              <a:t>referidas</a:t>
            </a:r>
            <a:r>
              <a:rPr lang="en-US" dirty="0"/>
              <a:t> </a:t>
            </a:r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deverá</a:t>
            </a:r>
            <a:r>
              <a:rPr lang="en-US" dirty="0"/>
              <a:t> </a:t>
            </a:r>
            <a:r>
              <a:rPr lang="en-US" dirty="0" err="1"/>
              <a:t>ficar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para </a:t>
            </a:r>
            <a:r>
              <a:rPr lang="en-US" dirty="0" err="1"/>
              <a:t>consulta</a:t>
            </a:r>
            <a:r>
              <a:rPr lang="en-US" dirty="0"/>
              <a:t> e </a:t>
            </a:r>
            <a:r>
              <a:rPr lang="en-US" dirty="0" err="1"/>
              <a:t>apreciação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cidadãos</a:t>
            </a:r>
            <a:r>
              <a:rPr lang="en-US" dirty="0"/>
              <a:t> e </a:t>
            </a:r>
            <a:r>
              <a:rPr lang="en-US" dirty="0" err="1"/>
              <a:t>instituições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>
                <a:effectLst/>
              </a:rPr>
              <a:t>V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01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27B9-6DC8-554D-9B52-8E73F1AC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81457-0977-8549-9105-E069B3FC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conceito</a:t>
            </a:r>
            <a:r>
              <a:rPr lang="en-US" dirty="0"/>
              <a:t> legal de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estatal</a:t>
            </a:r>
            <a:r>
              <a:rPr lang="en-US" dirty="0"/>
              <a:t> </a:t>
            </a:r>
            <a:r>
              <a:rPr lang="en-US" dirty="0" err="1"/>
              <a:t>dependente</a:t>
            </a:r>
            <a:r>
              <a:rPr lang="en-US" dirty="0"/>
              <a:t>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estatais</a:t>
            </a:r>
            <a:r>
              <a:rPr lang="en-US" dirty="0"/>
              <a:t> </a:t>
            </a:r>
            <a:r>
              <a:rPr lang="en-US" dirty="0" err="1"/>
              <a:t>controladas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57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27B9-6DC8-554D-9B52-8E73F1AC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81457-0977-8549-9105-E069B3FC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conceito</a:t>
            </a:r>
            <a:r>
              <a:rPr lang="en-US" dirty="0"/>
              <a:t> legal de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estatal</a:t>
            </a:r>
            <a:r>
              <a:rPr lang="en-US" dirty="0"/>
              <a:t> </a:t>
            </a:r>
            <a:r>
              <a:rPr lang="en-US" dirty="0" err="1"/>
              <a:t>dependente</a:t>
            </a:r>
            <a:r>
              <a:rPr lang="en-US" dirty="0"/>
              <a:t>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estatais</a:t>
            </a:r>
            <a:r>
              <a:rPr lang="en-US" dirty="0"/>
              <a:t> </a:t>
            </a:r>
            <a:r>
              <a:rPr lang="en-US" dirty="0" err="1"/>
              <a:t>controladas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92413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0901-E159-5A40-96E4-23A1B19F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A103-9C32-124A-9A23-4ECB9ED91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 das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monetária</a:t>
            </a:r>
            <a:r>
              <a:rPr lang="en-US" dirty="0"/>
              <a:t>, </a:t>
            </a:r>
            <a:r>
              <a:rPr lang="en-US" dirty="0" err="1"/>
              <a:t>creditícia</a:t>
            </a:r>
            <a:r>
              <a:rPr lang="en-US" dirty="0"/>
              <a:t> e cambial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apresentados</a:t>
            </a:r>
            <a:r>
              <a:rPr lang="en-US" dirty="0"/>
              <a:t> no </a:t>
            </a:r>
            <a:r>
              <a:rPr lang="en-US" dirty="0" err="1"/>
              <a:t>projeto</a:t>
            </a:r>
            <a:r>
              <a:rPr lang="en-US" dirty="0"/>
              <a:t> da lei </a:t>
            </a:r>
            <a:r>
              <a:rPr lang="en-US" dirty="0" err="1"/>
              <a:t>orçamentária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18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A3AD-39E1-B74D-9345-61311FE5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13" y="868049"/>
            <a:ext cx="8554662" cy="467562"/>
          </a:xfrm>
        </p:spPr>
        <p:txBody>
          <a:bodyPr>
            <a:noAutofit/>
          </a:bodyPr>
          <a:lstStyle/>
          <a:p>
            <a:r>
              <a:rPr lang="pt-BR" sz="3200" dirty="0"/>
              <a:t>Contexto Nacional anterior à LRF – </a:t>
            </a:r>
            <a:r>
              <a:rPr lang="pt-BR" sz="2800" dirty="0"/>
              <a:t>Final da década de 80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DB28-1903-A54A-8684-FAF30BE1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07" y="1793275"/>
            <a:ext cx="8053622" cy="4206692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Déficits elevados </a:t>
            </a:r>
            <a:r>
              <a:rPr lang="pt-BR" dirty="0"/>
              <a:t>em todos os níveis de governo;</a:t>
            </a:r>
          </a:p>
          <a:p>
            <a:endParaRPr lang="pt-BR" dirty="0"/>
          </a:p>
          <a:p>
            <a:r>
              <a:rPr lang="pt-BR" b="1" dirty="0"/>
              <a:t>Dívida pública elevada </a:t>
            </a:r>
            <a:r>
              <a:rPr lang="pt-BR" dirty="0"/>
              <a:t>em todos os níveis de governo;</a:t>
            </a:r>
          </a:p>
          <a:p>
            <a:endParaRPr lang="pt-BR" dirty="0"/>
          </a:p>
          <a:p>
            <a:r>
              <a:rPr lang="pt-BR" b="1" dirty="0"/>
              <a:t>Gastos com pessoal elevados </a:t>
            </a:r>
            <a:r>
              <a:rPr lang="pt-BR" dirty="0"/>
              <a:t>em todos os níveis de governo;</a:t>
            </a:r>
          </a:p>
          <a:p>
            <a:endParaRPr lang="pt-BR" dirty="0"/>
          </a:p>
          <a:p>
            <a:r>
              <a:rPr lang="pt-BR" b="1" dirty="0"/>
              <a:t>Carga tributária elevada</a:t>
            </a:r>
            <a:r>
              <a:rPr lang="pt-BR" dirty="0"/>
              <a:t>;</a:t>
            </a:r>
          </a:p>
          <a:p>
            <a:endParaRPr lang="pt-BR" dirty="0"/>
          </a:p>
          <a:p>
            <a:r>
              <a:rPr lang="pt-BR" b="1" dirty="0"/>
              <a:t>Guerra fiscal entre estados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738964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0901-E159-5A40-96E4-23A1B19F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A103-9C32-124A-9A23-4ECB9ED91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 base </a:t>
            </a:r>
            <a:r>
              <a:rPr lang="en-US" dirty="0" err="1"/>
              <a:t>na</a:t>
            </a:r>
            <a:r>
              <a:rPr lang="en-US" dirty="0"/>
              <a:t> Lei de </a:t>
            </a:r>
            <a:r>
              <a:rPr lang="en-US" dirty="0" err="1"/>
              <a:t>Responsabilidade</a:t>
            </a:r>
            <a:r>
              <a:rPr lang="en-US" dirty="0"/>
              <a:t> Fiscal, </a:t>
            </a:r>
            <a:r>
              <a:rPr lang="en-US" dirty="0" err="1"/>
              <a:t>julgue</a:t>
            </a:r>
            <a:r>
              <a:rPr lang="en-US" dirty="0"/>
              <a:t> o item a </a:t>
            </a:r>
            <a:r>
              <a:rPr lang="en-US" dirty="0" err="1"/>
              <a:t>seguir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 das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monetária</a:t>
            </a:r>
            <a:r>
              <a:rPr lang="en-US" dirty="0"/>
              <a:t>, </a:t>
            </a:r>
            <a:r>
              <a:rPr lang="en-US" dirty="0" err="1"/>
              <a:t>creditícia</a:t>
            </a:r>
            <a:r>
              <a:rPr lang="en-US" dirty="0"/>
              <a:t> e cambial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apresentados</a:t>
            </a:r>
            <a:r>
              <a:rPr lang="en-US" dirty="0"/>
              <a:t> no </a:t>
            </a:r>
            <a:r>
              <a:rPr lang="en-US" dirty="0" err="1"/>
              <a:t>projeto</a:t>
            </a:r>
            <a:r>
              <a:rPr lang="en-US" dirty="0"/>
              <a:t> da lei </a:t>
            </a:r>
            <a:r>
              <a:rPr lang="en-US" dirty="0" err="1"/>
              <a:t>orçamentária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985819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C65CB-56F0-3045-8F7C-037FC53C8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92" y="1442698"/>
            <a:ext cx="8526087" cy="49330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(FUNRIO - </a:t>
            </a:r>
            <a:r>
              <a:rPr lang="en-US" dirty="0" err="1"/>
              <a:t>Analista</a:t>
            </a:r>
            <a:r>
              <a:rPr lang="en-US" dirty="0"/>
              <a:t> </a:t>
            </a:r>
            <a:r>
              <a:rPr lang="en-US" dirty="0" err="1"/>
              <a:t>Administrativo</a:t>
            </a:r>
            <a:r>
              <a:rPr lang="en-US" dirty="0"/>
              <a:t>- MPOG - 2009 ) A </a:t>
            </a:r>
            <a:r>
              <a:rPr lang="en-US" dirty="0" err="1"/>
              <a:t>Receita</a:t>
            </a:r>
            <a:r>
              <a:rPr lang="en-US" dirty="0"/>
              <a:t> </a:t>
            </a:r>
            <a:r>
              <a:rPr lang="en-US" dirty="0" err="1"/>
              <a:t>Corrente</a:t>
            </a:r>
            <a:r>
              <a:rPr lang="en-US" dirty="0"/>
              <a:t> </a:t>
            </a:r>
            <a:r>
              <a:rPr lang="en-US" dirty="0" err="1"/>
              <a:t>líquida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composta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basicamente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receitas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dirty="0" err="1"/>
              <a:t>Correntes</a:t>
            </a:r>
            <a:r>
              <a:rPr lang="en-US" dirty="0"/>
              <a:t>, de </a:t>
            </a:r>
            <a:r>
              <a:rPr lang="en-US" dirty="0" err="1"/>
              <a:t>custeio</a:t>
            </a:r>
            <a:r>
              <a:rPr lang="en-US" dirty="0"/>
              <a:t> e de capital</a:t>
            </a:r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/>
              <a:t>Previdenciárias</a:t>
            </a:r>
            <a:r>
              <a:rPr lang="en-US" dirty="0"/>
              <a:t>, </a:t>
            </a:r>
            <a:r>
              <a:rPr lang="en-US" dirty="0" err="1"/>
              <a:t>decorrentes</a:t>
            </a:r>
            <a:r>
              <a:rPr lang="en-US" dirty="0"/>
              <a:t> de </a:t>
            </a:r>
            <a:r>
              <a:rPr lang="en-US" dirty="0" err="1"/>
              <a:t>alienação</a:t>
            </a:r>
            <a:r>
              <a:rPr lang="en-US" dirty="0"/>
              <a:t> de </a:t>
            </a:r>
            <a:r>
              <a:rPr lang="en-US" dirty="0" err="1"/>
              <a:t>imóveis</a:t>
            </a:r>
            <a:r>
              <a:rPr lang="en-US" dirty="0"/>
              <a:t> e </a:t>
            </a:r>
            <a:r>
              <a:rPr lang="en-US" dirty="0" err="1"/>
              <a:t>proveniente</a:t>
            </a:r>
            <a:r>
              <a:rPr lang="en-US" dirty="0"/>
              <a:t> de </a:t>
            </a:r>
            <a:r>
              <a:rPr lang="en-US" dirty="0" err="1"/>
              <a:t>dividendos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c) </a:t>
            </a:r>
            <a:r>
              <a:rPr lang="en-US" dirty="0" err="1"/>
              <a:t>Correntes</a:t>
            </a:r>
            <a:r>
              <a:rPr lang="en-US" dirty="0"/>
              <a:t> e de capital </a:t>
            </a:r>
            <a:r>
              <a:rPr lang="en-US" dirty="0" err="1"/>
              <a:t>independentemente</a:t>
            </a:r>
            <a:r>
              <a:rPr lang="en-US" dirty="0"/>
              <a:t> do </a:t>
            </a:r>
            <a:r>
              <a:rPr lang="en-US" dirty="0" err="1"/>
              <a:t>mês</a:t>
            </a:r>
            <a:r>
              <a:rPr lang="en-US" dirty="0"/>
              <a:t> de </a:t>
            </a:r>
            <a:r>
              <a:rPr lang="en-US" dirty="0" err="1"/>
              <a:t>referência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d) </a:t>
            </a:r>
            <a:r>
              <a:rPr lang="en-US" dirty="0" err="1"/>
              <a:t>Previdenciárias</a:t>
            </a:r>
            <a:r>
              <a:rPr lang="en-US" dirty="0"/>
              <a:t>, </a:t>
            </a:r>
            <a:r>
              <a:rPr lang="en-US" dirty="0" err="1"/>
              <a:t>correntes</a:t>
            </a:r>
            <a:r>
              <a:rPr lang="en-US" dirty="0"/>
              <a:t> e de capital</a:t>
            </a:r>
          </a:p>
          <a:p>
            <a:pPr marL="0" indent="0">
              <a:buNone/>
            </a:pPr>
            <a:r>
              <a:rPr lang="en-US" dirty="0"/>
              <a:t>e) </a:t>
            </a:r>
            <a:r>
              <a:rPr lang="en-US" dirty="0" err="1"/>
              <a:t>Agropecuárias</a:t>
            </a:r>
            <a:r>
              <a:rPr lang="en-US" dirty="0"/>
              <a:t>, </a:t>
            </a:r>
            <a:r>
              <a:rPr lang="en-US" dirty="0" err="1"/>
              <a:t>transferências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, de </a:t>
            </a:r>
            <a:r>
              <a:rPr lang="en-US" dirty="0" err="1"/>
              <a:t>serviços</a:t>
            </a:r>
            <a:r>
              <a:rPr lang="en-US" dirty="0"/>
              <a:t>, </a:t>
            </a:r>
            <a:r>
              <a:rPr lang="en-US" dirty="0" err="1"/>
              <a:t>industriais</a:t>
            </a:r>
            <a:r>
              <a:rPr lang="en-US" dirty="0"/>
              <a:t>, </a:t>
            </a:r>
            <a:r>
              <a:rPr lang="en-US" dirty="0" err="1"/>
              <a:t>patrimoniais</a:t>
            </a:r>
            <a:r>
              <a:rPr lang="en-US" dirty="0"/>
              <a:t> e</a:t>
            </a:r>
          </a:p>
          <a:p>
            <a:pPr marL="0" indent="0">
              <a:buNone/>
            </a:pPr>
            <a:r>
              <a:rPr lang="en-US" dirty="0" err="1"/>
              <a:t>tributárias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LETRA E. O § 1º do art. 11 da Lei no 4.320, de 1964, </a:t>
            </a:r>
            <a:r>
              <a:rPr lang="en-US" dirty="0" err="1"/>
              <a:t>classifica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 as </a:t>
            </a:r>
            <a:r>
              <a:rPr lang="en-US" dirty="0" err="1"/>
              <a:t>receitas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provenientes</a:t>
            </a:r>
            <a:r>
              <a:rPr lang="en-US" dirty="0"/>
              <a:t> de </a:t>
            </a:r>
            <a:r>
              <a:rPr lang="en-US" dirty="0" err="1"/>
              <a:t>tributos</a:t>
            </a:r>
            <a:r>
              <a:rPr lang="en-US" dirty="0"/>
              <a:t>; de </a:t>
            </a:r>
            <a:r>
              <a:rPr lang="en-US" dirty="0" err="1"/>
              <a:t>contribuições</a:t>
            </a:r>
            <a:r>
              <a:rPr lang="en-US" dirty="0"/>
              <a:t>; da </a:t>
            </a:r>
            <a:r>
              <a:rPr lang="en-US" dirty="0" err="1"/>
              <a:t>exploração</a:t>
            </a:r>
            <a:r>
              <a:rPr lang="en-US" dirty="0"/>
              <a:t> do </a:t>
            </a:r>
            <a:r>
              <a:rPr lang="en-US" dirty="0" err="1"/>
              <a:t>patrimônio</a:t>
            </a:r>
            <a:r>
              <a:rPr lang="en-US" dirty="0"/>
              <a:t> </a:t>
            </a:r>
            <a:r>
              <a:rPr lang="en-US" dirty="0" err="1"/>
              <a:t>estatal</a:t>
            </a:r>
            <a:r>
              <a:rPr lang="en-US" dirty="0"/>
              <a:t> (Patrimonial);</a:t>
            </a:r>
          </a:p>
          <a:p>
            <a:pPr marL="0" indent="0">
              <a:buNone/>
            </a:pPr>
            <a:r>
              <a:rPr lang="en-US" dirty="0"/>
              <a:t>da </a:t>
            </a:r>
            <a:r>
              <a:rPr lang="en-US" dirty="0" err="1"/>
              <a:t>exploração</a:t>
            </a:r>
            <a:r>
              <a:rPr lang="en-US" dirty="0"/>
              <a:t> de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econômicas</a:t>
            </a:r>
            <a:r>
              <a:rPr lang="en-US" dirty="0"/>
              <a:t> (</a:t>
            </a:r>
            <a:r>
              <a:rPr lang="en-US" dirty="0" err="1"/>
              <a:t>agropecuária</a:t>
            </a:r>
            <a:r>
              <a:rPr lang="en-US" dirty="0"/>
              <a:t>, industrial e de </a:t>
            </a:r>
            <a:r>
              <a:rPr lang="en-US" dirty="0" err="1"/>
              <a:t>serviços</a:t>
            </a:r>
            <a:r>
              <a:rPr lang="en-US" dirty="0"/>
              <a:t>); de </a:t>
            </a:r>
            <a:r>
              <a:rPr lang="en-US" dirty="0" err="1"/>
              <a:t>recursos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financeiros</a:t>
            </a:r>
            <a:r>
              <a:rPr lang="en-US" dirty="0"/>
              <a:t> </a:t>
            </a:r>
            <a:r>
              <a:rPr lang="en-US" dirty="0" err="1"/>
              <a:t>recebidos</a:t>
            </a:r>
            <a:r>
              <a:rPr lang="en-US" dirty="0"/>
              <a:t> de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de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privado</a:t>
            </a:r>
            <a:r>
              <a:rPr lang="en-US" dirty="0"/>
              <a:t>,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destinadas</a:t>
            </a:r>
            <a:r>
              <a:rPr lang="en-US" dirty="0"/>
              <a:t> a</a:t>
            </a:r>
          </a:p>
          <a:p>
            <a:pPr marL="0" indent="0">
              <a:buNone/>
            </a:pPr>
            <a:r>
              <a:rPr lang="en-US" dirty="0" err="1"/>
              <a:t>atender</a:t>
            </a:r>
            <a:r>
              <a:rPr lang="en-US" dirty="0"/>
              <a:t> </a:t>
            </a:r>
            <a:r>
              <a:rPr lang="en-US" dirty="0" err="1"/>
              <a:t>despesas</a:t>
            </a:r>
            <a:r>
              <a:rPr lang="en-US" dirty="0"/>
              <a:t> </a:t>
            </a:r>
            <a:r>
              <a:rPr lang="en-US" dirty="0" err="1"/>
              <a:t>classificáveis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Despesas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 (</a:t>
            </a:r>
            <a:r>
              <a:rPr lang="en-US" dirty="0" err="1"/>
              <a:t>transferências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); e </a:t>
            </a:r>
            <a:r>
              <a:rPr lang="en-US" dirty="0" err="1"/>
              <a:t>demais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receitas</a:t>
            </a:r>
            <a:r>
              <a:rPr lang="en-US" dirty="0"/>
              <a:t> que </a:t>
            </a:r>
            <a:r>
              <a:rPr lang="en-US" dirty="0" err="1"/>
              <a:t>não</a:t>
            </a:r>
            <a:r>
              <a:rPr lang="en-US" dirty="0"/>
              <a:t> se </a:t>
            </a:r>
            <a:r>
              <a:rPr lang="en-US" dirty="0" err="1"/>
              <a:t>enquadram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itens</a:t>
            </a:r>
            <a:r>
              <a:rPr lang="en-US" dirty="0"/>
              <a:t> </a:t>
            </a:r>
            <a:r>
              <a:rPr lang="en-US" dirty="0" err="1"/>
              <a:t>anteriores</a:t>
            </a:r>
            <a:r>
              <a:rPr lang="en-US" dirty="0"/>
              <a:t> (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receitas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). </a:t>
            </a:r>
            <a:r>
              <a:rPr lang="en-US" dirty="0" err="1"/>
              <a:t>Vimos</a:t>
            </a:r>
            <a:r>
              <a:rPr lang="en-US" dirty="0"/>
              <a:t> que as</a:t>
            </a:r>
          </a:p>
          <a:p>
            <a:pPr marL="0" indent="0">
              <a:buNone/>
            </a:pPr>
            <a:r>
              <a:rPr lang="en-US" dirty="0" err="1"/>
              <a:t>receitas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a base da RCL e </a:t>
            </a:r>
            <a:r>
              <a:rPr lang="en-US" dirty="0" err="1"/>
              <a:t>nesta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consta</a:t>
            </a:r>
            <a:r>
              <a:rPr lang="en-US" dirty="0"/>
              <a:t> </a:t>
            </a:r>
            <a:r>
              <a:rPr lang="en-US" dirty="0" err="1"/>
              <a:t>receitas</a:t>
            </a:r>
            <a:r>
              <a:rPr lang="en-US" dirty="0"/>
              <a:t> de capital.</a:t>
            </a:r>
          </a:p>
        </p:txBody>
      </p:sp>
    </p:spTree>
    <p:extLst>
      <p:ext uri="{BB962C8B-B14F-4D97-AF65-F5344CB8AC3E}">
        <p14:creationId xmlns:p14="http://schemas.microsoft.com/office/powerpoint/2010/main" val="4357918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Links 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https://www.youtube.com/watch?v=NqJsL2uMc5Q</a:t>
            </a:r>
            <a:endParaRPr lang="pt-BR" dirty="0"/>
          </a:p>
          <a:p>
            <a:endParaRPr lang="pt-BR" dirty="0"/>
          </a:p>
          <a:p>
            <a:r>
              <a:rPr lang="pt-BR" dirty="0">
                <a:hlinkClick r:id="rId3"/>
              </a:rPr>
              <a:t>https://www.youtube.com/watch?v=xeLgBowxRnU</a:t>
            </a:r>
            <a:endParaRPr lang="pt-BR" dirty="0"/>
          </a:p>
          <a:p>
            <a:endParaRPr lang="pt-BR" dirty="0"/>
          </a:p>
          <a:p>
            <a:r>
              <a:rPr lang="pt-BR" dirty="0">
                <a:hlinkClick r:id="rId4"/>
              </a:rPr>
              <a:t>https://www.youtube.com/watch?v=OKsr6mdR1bc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475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FE9C-0454-9A41-92F5-093C15D5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5" y="857251"/>
            <a:ext cx="7886700" cy="611660"/>
          </a:xfrm>
        </p:spPr>
        <p:txBody>
          <a:bodyPr>
            <a:normAutofit fontScale="90000"/>
          </a:bodyPr>
          <a:lstStyle/>
          <a:p>
            <a:r>
              <a:rPr lang="en-US" dirty="0"/>
              <a:t>O que </a:t>
            </a:r>
            <a:r>
              <a:rPr lang="en-US" dirty="0" err="1"/>
              <a:t>é</a:t>
            </a:r>
            <a:r>
              <a:rPr lang="en-US" dirty="0"/>
              <a:t> a LRF?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BE28B-0456-8041-8DC3-4452242DE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65" y="1607923"/>
            <a:ext cx="8322276" cy="408699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A LRF é um </a:t>
            </a:r>
            <a:r>
              <a:rPr lang="pt-BR" b="1" dirty="0"/>
              <a:t>Código de Conduta para Administradores Públicos</a:t>
            </a:r>
            <a:r>
              <a:rPr lang="pt-BR" dirty="0"/>
              <a:t>. </a:t>
            </a:r>
          </a:p>
          <a:p>
            <a:pPr lvl="1">
              <a:lnSpc>
                <a:spcPct val="120000"/>
              </a:lnSpc>
            </a:pPr>
            <a:r>
              <a:rPr lang="pt-BR" sz="2100" dirty="0"/>
              <a:t>Estabelece que estes passem a </a:t>
            </a:r>
            <a:r>
              <a:rPr lang="pt-BR" sz="2100" b="1" dirty="0"/>
              <a:t>obedecer normas e limites </a:t>
            </a:r>
            <a:r>
              <a:rPr lang="pt-BR" sz="2100" dirty="0"/>
              <a:t>para administrar as finanças.</a:t>
            </a:r>
          </a:p>
          <a:p>
            <a:pPr lvl="1">
              <a:lnSpc>
                <a:spcPct val="120000"/>
              </a:lnSpc>
            </a:pPr>
            <a:r>
              <a:rPr lang="pt-BR" sz="2100" dirty="0"/>
              <a:t>Estabelece que </a:t>
            </a:r>
            <a:r>
              <a:rPr lang="pt-BR" sz="2100" b="1" dirty="0"/>
              <a:t>deve haver prestação de contas de quanto e como são gastos os recursos da sociedade. </a:t>
            </a:r>
          </a:p>
          <a:p>
            <a:endParaRPr lang="pt-BR" sz="1800" dirty="0"/>
          </a:p>
          <a:p>
            <a:pPr>
              <a:lnSpc>
                <a:spcPct val="120000"/>
              </a:lnSpc>
            </a:pPr>
            <a:r>
              <a:rPr lang="pt-BR" dirty="0">
                <a:ea typeface="Apple Color Emoji" pitchFamily="2" charset="0"/>
                <a:cs typeface="Farah" pitchFamily="2" charset="-78"/>
              </a:rPr>
              <a:t>A </a:t>
            </a:r>
            <a:r>
              <a:rPr lang="pt-BR" dirty="0">
                <a:ea typeface="Apple Color Emoji" pitchFamily="2" charset="0"/>
                <a:cs typeface="Farah" pitchFamily="2" charset="-78"/>
                <a:hlinkClick r:id="rId2" tooltip="Lei Complementar nº 101, de 4 de maio de 2000."/>
              </a:rPr>
              <a:t>Lei de Responsabilidade Fiscal</a:t>
            </a:r>
            <a:r>
              <a:rPr lang="pt-BR" dirty="0">
                <a:ea typeface="Apple Color Emoji" pitchFamily="2" charset="0"/>
                <a:cs typeface="Farah" pitchFamily="2" charset="-78"/>
              </a:rPr>
              <a:t>, aprovada em maio de 2000, </a:t>
            </a:r>
            <a:r>
              <a:rPr lang="pt-BR" b="1" dirty="0">
                <a:ea typeface="Apple Color Emoji" pitchFamily="2" charset="0"/>
                <a:cs typeface="Farah" pitchFamily="2" charset="-78"/>
              </a:rPr>
              <a:t>por exigência do Fundo Monetário Internacional</a:t>
            </a:r>
            <a:r>
              <a:rPr lang="pt-BR" dirty="0">
                <a:ea typeface="Apple Color Emoji" pitchFamily="2" charset="0"/>
                <a:cs typeface="Farah" pitchFamily="2" charset="-78"/>
              </a:rPr>
              <a:t>, consolidou em uma nova era muitos dos avanços realizados no regime fiscal do Brasil nos últimos anos.</a:t>
            </a:r>
          </a:p>
          <a:p>
            <a:pPr marL="0" indent="0">
              <a:buNone/>
            </a:pP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226605213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1242</TotalTime>
  <Words>3633</Words>
  <Application>Microsoft Macintosh PowerPoint</Application>
  <PresentationFormat>On-screen Show (4:3)</PresentationFormat>
  <Paragraphs>392</Paragraphs>
  <Slides>82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Hiragino Sans GB W3</vt:lpstr>
      <vt:lpstr>Apple Color Emoji</vt:lpstr>
      <vt:lpstr>Arial</vt:lpstr>
      <vt:lpstr>Calibri</vt:lpstr>
      <vt:lpstr>Farah</vt:lpstr>
      <vt:lpstr>inherit</vt:lpstr>
      <vt:lpstr>Times New Roman</vt:lpstr>
      <vt:lpstr>Wingdings</vt:lpstr>
      <vt:lpstr>Clarity</vt:lpstr>
      <vt:lpstr>Document</vt:lpstr>
      <vt:lpstr>Lei de Responsabilidade Fiscal</vt:lpstr>
      <vt:lpstr>Fontes:</vt:lpstr>
      <vt:lpstr>PowerPoint Presentation</vt:lpstr>
      <vt:lpstr>Art. 2º Para os efeitos desta Lei Complementar, entende-se como: </vt:lpstr>
      <vt:lpstr>Cont.</vt:lpstr>
      <vt:lpstr>Cont. </vt:lpstr>
      <vt:lpstr>Desde a Constituição de 88…</vt:lpstr>
      <vt:lpstr>Contexto Nacional anterior à LRF – Final da década de 80</vt:lpstr>
      <vt:lpstr>O que é a LRF?</vt:lpstr>
      <vt:lpstr>Lei de Responsabilidade Fiscal</vt:lpstr>
      <vt:lpstr>Características relevantes da LRF</vt:lpstr>
      <vt:lpstr>LRF – Aprendizado internacional</vt:lpstr>
      <vt:lpstr>EUA – Budget Enforcement Act - 1990 </vt:lpstr>
      <vt:lpstr>Fiscal Responsibility Act Nova Zelândia - 1994 </vt:lpstr>
      <vt:lpstr>Modelo Brasileiro: LRF</vt:lpstr>
      <vt:lpstr>Pilares</vt:lpstr>
      <vt:lpstr>PowerPoint Presentation</vt:lpstr>
      <vt:lpstr>PowerPoint Presentation</vt:lpstr>
      <vt:lpstr>Abrangência da LRF</vt:lpstr>
      <vt:lpstr>Abrangência da LRF</vt:lpstr>
      <vt:lpstr>Abrangência da LRF</vt:lpstr>
      <vt:lpstr>PowerPoint Presentation</vt:lpstr>
      <vt:lpstr>Objetivos da LRF</vt:lpstr>
      <vt:lpstr>Outros objetivos</vt:lpstr>
      <vt:lpstr>LRF</vt:lpstr>
      <vt:lpstr>Como atingir os objetivos? Adotando os seguintes Princípios:</vt:lpstr>
      <vt:lpstr>Princípios</vt:lpstr>
      <vt:lpstr>Princípios</vt:lpstr>
      <vt:lpstr>No que tange às Metas Fiscais</vt:lpstr>
      <vt:lpstr>PowerPoint Presentation</vt:lpstr>
      <vt:lpstr>Capítulo II – Planejamento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Itens que representam renúncia de Receita Pública</vt:lpstr>
      <vt:lpstr>PowerPoint Presentation</vt:lpstr>
      <vt:lpstr>PowerPoint Presentation</vt:lpstr>
      <vt:lpstr>Regras para a geração de despesa</vt:lpstr>
      <vt:lpstr>PowerPoint Presentation</vt:lpstr>
      <vt:lpstr>Limites</vt:lpstr>
      <vt:lpstr>LRF: Limites de gastos com pessoal  </vt:lpstr>
      <vt:lpstr>PowerPoint Presentation</vt:lpstr>
      <vt:lpstr>Cont.</vt:lpstr>
      <vt:lpstr>Para efeitos desta Lei, considera-se despesa de pessoal: </vt:lpstr>
      <vt:lpstr>Existem outras disposições/Artigos que foram excluídos por envolver um detalhamento desnecessário para fins da análise sendo conduzida.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que acontecerá se as regras não forem respeitadas?  </vt:lpstr>
      <vt:lpstr>Exemplos de sanções institucionais: </vt:lpstr>
      <vt:lpstr>Exemplos de sanções institucionais: </vt:lpstr>
      <vt:lpstr>Sanções Pessoais</vt:lpstr>
      <vt:lpstr>Sanções Pessoais</vt:lpstr>
      <vt:lpstr>ANO DE ELEIÇÃO </vt:lpstr>
      <vt:lpstr>ANO DE ELEIÇÃO </vt:lpstr>
      <vt:lpstr>De acordo com a Lei Complementar federal no 101/2000, conhecida como Lei de Responsabilidade Fiscal, o projeto de lei orçamentária anual  </vt:lpstr>
      <vt:lpstr>De acordo com a Lei Complementar federal no 101/2000, conhecida como Lei de Responsabilidade Fiscal, o projeto de lei orçamentária anual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Links LRF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Heloisa Burnquist</dc:creator>
  <cp:lastModifiedBy>Heloisa Burnquist</cp:lastModifiedBy>
  <cp:revision>144</cp:revision>
  <dcterms:created xsi:type="dcterms:W3CDTF">2016-05-31T17:15:01Z</dcterms:created>
  <dcterms:modified xsi:type="dcterms:W3CDTF">2018-05-24T13:21:20Z</dcterms:modified>
</cp:coreProperties>
</file>