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27"/>
  </p:notesMasterIdLst>
  <p:sldIdLst>
    <p:sldId id="256" r:id="rId2"/>
    <p:sldId id="336" r:id="rId3"/>
    <p:sldId id="365" r:id="rId4"/>
    <p:sldId id="366" r:id="rId5"/>
    <p:sldId id="368" r:id="rId6"/>
    <p:sldId id="369" r:id="rId7"/>
    <p:sldId id="370" r:id="rId8"/>
    <p:sldId id="371" r:id="rId9"/>
    <p:sldId id="372" r:id="rId10"/>
    <p:sldId id="374" r:id="rId11"/>
    <p:sldId id="375" r:id="rId12"/>
    <p:sldId id="376" r:id="rId13"/>
    <p:sldId id="377" r:id="rId14"/>
    <p:sldId id="379" r:id="rId15"/>
    <p:sldId id="380" r:id="rId16"/>
    <p:sldId id="382" r:id="rId17"/>
    <p:sldId id="383" r:id="rId18"/>
    <p:sldId id="390" r:id="rId19"/>
    <p:sldId id="410" r:id="rId20"/>
    <p:sldId id="406" r:id="rId21"/>
    <p:sldId id="407" r:id="rId22"/>
    <p:sldId id="384" r:id="rId23"/>
    <p:sldId id="315" r:id="rId24"/>
    <p:sldId id="385" r:id="rId25"/>
    <p:sldId id="39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7ED08-654D-4062-9619-EFBC4076C815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7633-F7FB-4118-B3CC-A57F8B1BF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8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7633-F7FB-4118-B3CC-A57F8B1BF4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5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12/10/2017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2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604320" cy="3744416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0312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ELÉTRICAS II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4800" dirty="0" smtClean="0">
                <a:solidFill>
                  <a:srgbClr val="FF9900"/>
                </a:solidFill>
              </a:rPr>
              <a:t>Aula 7 – Dimensionamento de condutores</a:t>
            </a:r>
            <a:endParaRPr lang="pt-BR" sz="72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373216"/>
            <a:ext cx="6189583" cy="949569"/>
          </a:xfrm>
        </p:spPr>
        <p:txBody>
          <a:bodyPr>
            <a:noAutofit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2995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640960" cy="64807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</a:rPr>
              <a:t>1.</a:t>
            </a:r>
            <a:r>
              <a:rPr lang="pt-BR" sz="2400" b="1" dirty="0" smtClean="0"/>
              <a:t> Critério da capacidade de condução de corrente:</a:t>
            </a:r>
            <a:endParaRPr lang="pt-BR" sz="1100" b="1" dirty="0" smtClean="0">
              <a:sym typeface="Symbo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14600"/>
            <a:ext cx="7578741" cy="23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6" y="5371198"/>
            <a:ext cx="8820472" cy="137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8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" y="260648"/>
            <a:ext cx="910291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" y="621336"/>
            <a:ext cx="905175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8" y="59181"/>
            <a:ext cx="8570352" cy="67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" y="116632"/>
            <a:ext cx="9070745" cy="66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981079" cy="509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3" y="5417840"/>
            <a:ext cx="724688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" y="719276"/>
            <a:ext cx="9073406" cy="378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68952" cy="42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6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Exemplos de Aplicações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5328592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9900"/>
                </a:solidFill>
              </a:rPr>
              <a:t>Exemplo de aplicação </a:t>
            </a:r>
            <a:r>
              <a:rPr lang="pt-BR" sz="2400" b="1" dirty="0" smtClean="0">
                <a:solidFill>
                  <a:srgbClr val="FF9900"/>
                </a:solidFill>
              </a:rPr>
              <a:t>1: </a:t>
            </a:r>
            <a:r>
              <a:rPr lang="pt-BR" sz="2400" dirty="0"/>
              <a:t>Determinar a seção dos condutores isolados em PVC </a:t>
            </a:r>
            <a:r>
              <a:rPr lang="pt-BR" sz="2400" dirty="0" smtClean="0"/>
              <a:t>que alimentam </a:t>
            </a:r>
            <a:r>
              <a:rPr lang="pt-BR" sz="2400" dirty="0"/>
              <a:t>um CCM que alimenta três motores de 40 </a:t>
            </a:r>
            <a:r>
              <a:rPr lang="pt-BR" sz="2400" dirty="0" err="1"/>
              <a:t>cv</a:t>
            </a:r>
            <a:r>
              <a:rPr lang="pt-BR" sz="2400" dirty="0"/>
              <a:t> e quatro motores de 15 </a:t>
            </a:r>
            <a:r>
              <a:rPr lang="pt-BR" sz="2400" dirty="0" err="1"/>
              <a:t>cv</a:t>
            </a:r>
            <a:r>
              <a:rPr lang="pt-BR" sz="2400" dirty="0"/>
              <a:t>, todos </a:t>
            </a:r>
            <a:r>
              <a:rPr lang="pt-BR" sz="2400" dirty="0" smtClean="0"/>
              <a:t>de IV </a:t>
            </a:r>
            <a:r>
              <a:rPr lang="pt-BR" sz="2400" dirty="0"/>
              <a:t>polos ligados em tensão de 380V e com fatores de serviço unitários</a:t>
            </a:r>
            <a:r>
              <a:rPr lang="pt-BR" sz="2400" dirty="0" smtClean="0"/>
              <a:t>. Adotar condutores em </a:t>
            </a:r>
            <a:r>
              <a:rPr lang="pt-BR" sz="2400" dirty="0" err="1" smtClean="0"/>
              <a:t>eletroduto</a:t>
            </a:r>
            <a:r>
              <a:rPr lang="pt-BR" sz="2400" dirty="0" smtClean="0"/>
              <a:t> circular contido em canaleta ventilada embutida no piso.</a:t>
            </a:r>
          </a:p>
          <a:p>
            <a:endParaRPr lang="pt-BR" sz="1400" dirty="0"/>
          </a:p>
          <a:p>
            <a:r>
              <a:rPr lang="pt-BR" sz="2400" b="1" dirty="0" smtClean="0">
                <a:solidFill>
                  <a:srgbClr val="FF9900"/>
                </a:solidFill>
              </a:rPr>
              <a:t>Exemplo </a:t>
            </a:r>
            <a:r>
              <a:rPr lang="pt-BR" sz="2400" b="1" dirty="0">
                <a:solidFill>
                  <a:srgbClr val="FF9900"/>
                </a:solidFill>
              </a:rPr>
              <a:t>de aplicação </a:t>
            </a:r>
            <a:r>
              <a:rPr lang="pt-BR" sz="2400" b="1" dirty="0" smtClean="0">
                <a:solidFill>
                  <a:srgbClr val="FF9900"/>
                </a:solidFill>
              </a:rPr>
              <a:t>2</a:t>
            </a:r>
            <a:r>
              <a:rPr lang="pt-BR" sz="2400" b="1" dirty="0">
                <a:solidFill>
                  <a:srgbClr val="FF9900"/>
                </a:solidFill>
              </a:rPr>
              <a:t>:</a:t>
            </a:r>
            <a:r>
              <a:rPr lang="pt-BR" sz="2400" b="1" dirty="0"/>
              <a:t> </a:t>
            </a:r>
            <a:r>
              <a:rPr lang="pt-BR" sz="2400" dirty="0"/>
              <a:t>Determinar a seção dos condutores isolados em PVC </a:t>
            </a:r>
            <a:r>
              <a:rPr lang="pt-BR" sz="2400" dirty="0" smtClean="0"/>
              <a:t>que alimentam </a:t>
            </a:r>
            <a:r>
              <a:rPr lang="pt-BR" sz="2400" dirty="0"/>
              <a:t>um CCM que alimenta dois motores de 40 </a:t>
            </a:r>
            <a:r>
              <a:rPr lang="pt-BR" sz="2400" dirty="0" err="1"/>
              <a:t>cv</a:t>
            </a:r>
            <a:r>
              <a:rPr lang="pt-BR" sz="2400" dirty="0"/>
              <a:t> e três motores de 50 </a:t>
            </a:r>
            <a:r>
              <a:rPr lang="pt-BR" sz="2400" dirty="0" err="1"/>
              <a:t>cv</a:t>
            </a:r>
            <a:r>
              <a:rPr lang="pt-BR" sz="2400" dirty="0"/>
              <a:t>, todos de </a:t>
            </a:r>
            <a:r>
              <a:rPr lang="pt-BR" sz="2400" dirty="0" smtClean="0"/>
              <a:t>II polos </a:t>
            </a:r>
            <a:r>
              <a:rPr lang="pt-BR" sz="2400" dirty="0"/>
              <a:t>ligados em tensão de </a:t>
            </a:r>
            <a:r>
              <a:rPr lang="pt-BR" sz="2400" dirty="0" smtClean="0"/>
              <a:t>220V. </a:t>
            </a:r>
            <a:r>
              <a:rPr lang="pt-BR" sz="2400" dirty="0"/>
              <a:t>Os motores são da marca WEG trifásico gaiola de </a:t>
            </a:r>
            <a:r>
              <a:rPr lang="pt-BR" sz="2400" dirty="0" smtClean="0"/>
              <a:t>esquilo</a:t>
            </a:r>
            <a:r>
              <a:rPr lang="pt-BR" sz="2400" dirty="0"/>
              <a:t>. Adotar condutores em </a:t>
            </a:r>
            <a:r>
              <a:rPr lang="pt-BR" sz="2400" dirty="0" err="1"/>
              <a:t>eletroduto</a:t>
            </a:r>
            <a:r>
              <a:rPr lang="pt-BR" sz="2400" dirty="0"/>
              <a:t> circular contido em canaleta ventilada embutida no piso.</a:t>
            </a:r>
          </a:p>
          <a:p>
            <a:endParaRPr lang="pt-BR" sz="2400" dirty="0" smtClean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5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Exemplos de Aplicações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532859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</a:rPr>
              <a:t>Exemplo </a:t>
            </a:r>
            <a:r>
              <a:rPr lang="pt-BR" sz="2400" b="1" dirty="0">
                <a:solidFill>
                  <a:srgbClr val="FF9900"/>
                </a:solidFill>
              </a:rPr>
              <a:t>de aplicação </a:t>
            </a:r>
            <a:r>
              <a:rPr lang="pt-BR" sz="2400" b="1" dirty="0" smtClean="0">
                <a:solidFill>
                  <a:srgbClr val="FF9900"/>
                </a:solidFill>
              </a:rPr>
              <a:t>3</a:t>
            </a:r>
            <a:r>
              <a:rPr lang="pt-BR" sz="2400" b="1" dirty="0">
                <a:solidFill>
                  <a:srgbClr val="FF9900"/>
                </a:solidFill>
              </a:rPr>
              <a:t>:</a:t>
            </a:r>
            <a:r>
              <a:rPr lang="pt-BR" sz="2400" b="1" dirty="0"/>
              <a:t> </a:t>
            </a:r>
            <a:r>
              <a:rPr lang="pt-BR" sz="2400" dirty="0"/>
              <a:t>Determinar a seção dos condutores instalados em </a:t>
            </a:r>
            <a:r>
              <a:rPr lang="pt-BR" sz="2400" dirty="0" err="1" smtClean="0"/>
              <a:t>eletroduto</a:t>
            </a:r>
            <a:r>
              <a:rPr lang="pt-BR" sz="2400" dirty="0" smtClean="0"/>
              <a:t> aparente </a:t>
            </a:r>
            <a:r>
              <a:rPr lang="pt-BR" sz="2400" dirty="0"/>
              <a:t>isolados em PVC para instalar um banco de capacitores com potência de 50 kVAr</a:t>
            </a:r>
            <a:r>
              <a:rPr lang="pt-BR" sz="2400" dirty="0" smtClean="0"/>
              <a:t>, 380 </a:t>
            </a:r>
            <a:r>
              <a:rPr lang="pt-BR" sz="2400" dirty="0"/>
              <a:t>V e 60 Hz.</a:t>
            </a:r>
            <a:endParaRPr lang="pt-BR" sz="11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251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Fios e Cabos Condutores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8" y="1544277"/>
            <a:ext cx="6510455" cy="288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6" y="4499650"/>
            <a:ext cx="8571002" cy="20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12" y="836712"/>
            <a:ext cx="2118649" cy="35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6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0" y="0"/>
            <a:ext cx="661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" y="137160"/>
            <a:ext cx="9050000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069328" y="1556792"/>
            <a:ext cx="144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648072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9900"/>
                </a:solidFill>
              </a:rPr>
              <a:t>2</a:t>
            </a:r>
            <a:r>
              <a:rPr lang="pt-BR" sz="2400" b="1" dirty="0" smtClean="0">
                <a:solidFill>
                  <a:srgbClr val="FF9900"/>
                </a:solidFill>
              </a:rPr>
              <a:t>.</a:t>
            </a:r>
            <a:r>
              <a:rPr lang="pt-BR" sz="2400" b="1" dirty="0" smtClean="0"/>
              <a:t> Critério do limite da queda de tensão (qualquer carga):</a:t>
            </a:r>
            <a:endParaRPr lang="pt-BR" sz="1100" b="1" dirty="0" smtClean="0">
              <a:sym typeface="Symbo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9" y="2204864"/>
            <a:ext cx="8135408" cy="17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1" y="4221088"/>
            <a:ext cx="8345201" cy="14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8232"/>
            <a:ext cx="404953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59" y="476672"/>
            <a:ext cx="6579754" cy="60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8360155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28" y="4005064"/>
            <a:ext cx="5400600" cy="25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Exemplo de Aplicação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3744416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9900"/>
                </a:solidFill>
              </a:rPr>
              <a:t>Exemplo de aplicação </a:t>
            </a:r>
            <a:r>
              <a:rPr lang="pt-BR" sz="2400" b="1" dirty="0" smtClean="0">
                <a:solidFill>
                  <a:srgbClr val="FF9900"/>
                </a:solidFill>
              </a:rPr>
              <a:t>3: </a:t>
            </a:r>
            <a:r>
              <a:rPr lang="pt-BR" sz="2400" dirty="0"/>
              <a:t>Calcular a seção do condutor que liga um QGF ao CCM</a:t>
            </a:r>
            <a:r>
              <a:rPr lang="pt-BR" sz="2400" dirty="0" smtClean="0"/>
              <a:t>, sabendo‐se </a:t>
            </a:r>
            <a:r>
              <a:rPr lang="pt-BR" sz="2400" dirty="0"/>
              <a:t>que a carga é composta por dez motores de 10 </a:t>
            </a:r>
            <a:r>
              <a:rPr lang="pt-BR" sz="2400" dirty="0" err="1"/>
              <a:t>cv</a:t>
            </a:r>
            <a:r>
              <a:rPr lang="pt-BR" sz="2400" dirty="0"/>
              <a:t>, IV polos, 380V, fator </a:t>
            </a:r>
            <a:r>
              <a:rPr lang="pt-BR" sz="2400" dirty="0" smtClean="0"/>
              <a:t>de serviço </a:t>
            </a:r>
            <a:r>
              <a:rPr lang="pt-BR" sz="2400" dirty="0"/>
              <a:t>unitário, e o comprimento do circuito é de 150 m. Adotar o condutor </a:t>
            </a:r>
            <a:r>
              <a:rPr lang="pt-BR" sz="2400" dirty="0" smtClean="0"/>
              <a:t>unipolar isolado </a:t>
            </a:r>
            <a:r>
              <a:rPr lang="pt-BR" sz="2400" dirty="0"/>
              <a:t>em PVC, instalado no interior de canaleta não ventilada, admitindo uma queda </a:t>
            </a:r>
            <a:r>
              <a:rPr lang="pt-BR" sz="2400" dirty="0" smtClean="0"/>
              <a:t>de tensão </a:t>
            </a:r>
            <a:r>
              <a:rPr lang="pt-BR" sz="2400" dirty="0"/>
              <a:t>máxima de </a:t>
            </a:r>
            <a:r>
              <a:rPr lang="pt-BR" sz="2400" dirty="0" smtClean="0"/>
              <a:t>5%.</a:t>
            </a:r>
            <a:endParaRPr lang="pt-BR" sz="11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73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88641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Sistemas de Distribuição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6" y="1099327"/>
            <a:ext cx="8784406" cy="55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08720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Critérios Básicos para a Divisão de Circuitos (NBR 5410)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728"/>
            <a:ext cx="8797201" cy="425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908720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Critérios Básicos para a Divisão de Circuitos (NBR 5410)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7500"/>
            <a:ext cx="8692874" cy="13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7883"/>
            <a:ext cx="8891561" cy="262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9687"/>
            <a:ext cx="8784976" cy="14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100811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</a:rPr>
              <a:t>1.</a:t>
            </a:r>
            <a:r>
              <a:rPr lang="pt-BR" sz="2400" b="1" dirty="0" smtClean="0"/>
              <a:t> Critério da capacidade de condução de corrente (iluminação, tomada e cargas gerais):</a:t>
            </a:r>
            <a:endParaRPr lang="pt-BR" sz="1100" b="1" dirty="0" smtClean="0">
              <a:sym typeface="Symbo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8656"/>
            <a:ext cx="2300177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7" y="4617280"/>
            <a:ext cx="3444828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50" y="3003776"/>
            <a:ext cx="1935833" cy="123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16" y="4454252"/>
            <a:ext cx="26193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30" y="5288472"/>
            <a:ext cx="2409807" cy="13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64807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</a:rPr>
              <a:t>1.</a:t>
            </a:r>
            <a:r>
              <a:rPr lang="pt-BR" sz="2400" b="1" dirty="0" smtClean="0"/>
              <a:t> Critério da capacidade de condução de corrente (motores):</a:t>
            </a:r>
            <a:endParaRPr lang="pt-BR" sz="1100" b="1" dirty="0" smtClean="0">
              <a:sym typeface="Symbo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1" y="2752724"/>
            <a:ext cx="8769803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35538"/>
            <a:ext cx="891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7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87877" y="858042"/>
            <a:ext cx="2001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II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76470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 smtClean="0">
                <a:solidFill>
                  <a:srgbClr val="FF9900"/>
                </a:solidFill>
              </a:rPr>
              <a:t>Critérios para o Dimensionamento da Seção Mínima dos Condutores de Fase</a:t>
            </a:r>
            <a:endParaRPr lang="pt-BR" sz="4000" dirty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64807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9900"/>
                </a:solidFill>
              </a:rPr>
              <a:t>1.</a:t>
            </a:r>
            <a:r>
              <a:rPr lang="pt-BR" sz="2400" b="1" dirty="0" smtClean="0"/>
              <a:t> Critério da capacidade de condução de corrente (motores):</a:t>
            </a:r>
            <a:endParaRPr lang="pt-BR" sz="1100" b="1" dirty="0" smtClean="0">
              <a:sym typeface="Symbo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2" y="2708920"/>
            <a:ext cx="8799382" cy="14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4" y="4797152"/>
            <a:ext cx="88320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4504</TotalTime>
  <Words>509</Words>
  <Application>Microsoft Office PowerPoint</Application>
  <PresentationFormat>Apresentação na tela (4:3)</PresentationFormat>
  <Paragraphs>74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térmico</vt:lpstr>
      <vt:lpstr>SEL 0312  INSTALAÇÃOES ELÉTRICAS II Aula 7 – Dimensionamento de condutores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218</cp:revision>
  <dcterms:created xsi:type="dcterms:W3CDTF">2016-07-30T18:39:25Z</dcterms:created>
  <dcterms:modified xsi:type="dcterms:W3CDTF">2017-10-12T14:16:43Z</dcterms:modified>
</cp:coreProperties>
</file>