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0" r:id="rId3"/>
    <p:sldId id="339" r:id="rId4"/>
    <p:sldId id="283" r:id="rId5"/>
    <p:sldId id="341" r:id="rId6"/>
    <p:sldId id="334" r:id="rId7"/>
    <p:sldId id="330" r:id="rId8"/>
    <p:sldId id="331" r:id="rId9"/>
    <p:sldId id="332" r:id="rId10"/>
    <p:sldId id="361" r:id="rId11"/>
    <p:sldId id="333" r:id="rId12"/>
    <p:sldId id="366" r:id="rId13"/>
    <p:sldId id="367" r:id="rId14"/>
    <p:sldId id="368" r:id="rId15"/>
    <p:sldId id="369" r:id="rId16"/>
    <p:sldId id="342" r:id="rId17"/>
    <p:sldId id="343" r:id="rId18"/>
    <p:sldId id="344" r:id="rId19"/>
    <p:sldId id="340" r:id="rId20"/>
    <p:sldId id="345" r:id="rId21"/>
    <p:sldId id="352" r:id="rId22"/>
    <p:sldId id="351" r:id="rId23"/>
    <p:sldId id="353" r:id="rId24"/>
    <p:sldId id="354" r:id="rId25"/>
    <p:sldId id="355" r:id="rId26"/>
    <p:sldId id="356" r:id="rId27"/>
    <p:sldId id="349" r:id="rId28"/>
    <p:sldId id="365" r:id="rId29"/>
    <p:sldId id="350" r:id="rId30"/>
    <p:sldId id="346" r:id="rId31"/>
    <p:sldId id="347" r:id="rId32"/>
    <p:sldId id="348" r:id="rId33"/>
    <p:sldId id="362" r:id="rId34"/>
    <p:sldId id="363" r:id="rId35"/>
    <p:sldId id="364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Sistema chumbo-estanho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Resfriamento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880569C-8550-E3C1-6CB0-03C54DBE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71" y="2017134"/>
            <a:ext cx="69056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5714FC30-00DC-443D-4D73-07A2B7F8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16" y="1398769"/>
            <a:ext cx="5041184" cy="41073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Frações mássicas (regra da alavanca):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Microconstituintes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9AA30616-A185-DB9E-F15C-1D293024E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60" y="3836458"/>
            <a:ext cx="2066925" cy="6572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358386E-80B1-1FA1-A57A-12173ABA0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922" y="4639999"/>
            <a:ext cx="1524000" cy="6286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27BC3BF-2D10-8190-B555-6C2319E4D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3250200"/>
            <a:ext cx="1924050" cy="7048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5A12A4A-FD1C-A642-5F83-14C520FED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38" y="4155334"/>
            <a:ext cx="18764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Sistema binário </a:t>
            </a:r>
            <a:r>
              <a:rPr lang="pt-BR" sz="4000" b="1" dirty="0" err="1"/>
              <a:t>eutético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407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uma liga de cobre-prata de composição 25 %p Ag (75 %p Cu) logo abaixo da temperatura </a:t>
            </a:r>
            <a:r>
              <a:rPr lang="pt-BR" sz="2200" dirty="0" err="1"/>
              <a:t>eutética</a:t>
            </a:r>
            <a:r>
              <a:rPr lang="pt-BR" sz="2200" dirty="0"/>
              <a:t>, determinar: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(a) as frações de massa de cada fase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(b) as frações mássicas dos microconstituintes </a:t>
            </a:r>
            <a:r>
              <a:rPr lang="el-GR" sz="2000" dirty="0">
                <a:cs typeface="Times New Roman" panose="02020603050405020304" pitchFamily="18" charset="0"/>
              </a:rPr>
              <a:t>α</a:t>
            </a:r>
            <a:r>
              <a:rPr lang="pt-BR" sz="2000" dirty="0"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cs typeface="Times New Roman" panose="02020603050405020304" pitchFamily="18" charset="0"/>
              </a:rPr>
              <a:t>eutético</a:t>
            </a:r>
            <a:r>
              <a:rPr lang="pt-BR" sz="2000" dirty="0">
                <a:cs typeface="Times New Roman" panose="02020603050405020304" pitchFamily="18" charset="0"/>
              </a:rPr>
              <a:t> primário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(c) a fração de massa de </a:t>
            </a:r>
            <a:r>
              <a:rPr lang="el-GR" sz="2000" dirty="0">
                <a:cs typeface="Times New Roman" panose="02020603050405020304" pitchFamily="18" charset="0"/>
              </a:rPr>
              <a:t>α</a:t>
            </a: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eutético</a:t>
            </a:r>
            <a:endParaRPr lang="pt-BR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2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407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as frações de massa de cada fase (25 %p Ag, logo abaixo de </a:t>
            </a:r>
            <a:r>
              <a:rPr lang="pt-BR" sz="2200" i="1" dirty="0"/>
              <a:t>T</a:t>
            </a:r>
            <a:r>
              <a:rPr lang="pt-BR" sz="2200" baseline="-25000" dirty="0"/>
              <a:t>e</a:t>
            </a:r>
            <a:r>
              <a:rPr lang="pt-BR" sz="2200" dirty="0"/>
              <a:t>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Sistema binário </a:t>
            </a:r>
            <a:r>
              <a:rPr lang="pt-BR" sz="4000" b="1" dirty="0" err="1"/>
              <a:t>eutético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/>
              <p:nvPr/>
            </p:nvSpPr>
            <p:spPr>
              <a:xfrm>
                <a:off x="1089238" y="2397320"/>
                <a:ext cx="3206327" cy="55528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91,2−25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91,2−8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=79,6 %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97320"/>
                <a:ext cx="3206327" cy="555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/>
              <p:nvPr/>
            </p:nvSpPr>
            <p:spPr>
              <a:xfrm>
                <a:off x="1084777" y="3419856"/>
                <a:ext cx="3088731" cy="5552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91,2−8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=20,4 %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77" y="3419856"/>
                <a:ext cx="3088731" cy="55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13B8C7B7-8779-6B5A-135C-A62CC2091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890" y="1974040"/>
            <a:ext cx="5130282" cy="375755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E42EEEB-A9C8-59B7-410D-FD81BD342146}"/>
              </a:ext>
            </a:extLst>
          </p:cNvPr>
          <p:cNvSpPr/>
          <p:nvPr/>
        </p:nvSpPr>
        <p:spPr>
          <a:xfrm>
            <a:off x="6467856" y="3419856"/>
            <a:ext cx="115824" cy="121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190553A-EDE7-CA47-0119-DBE499C29CF5}"/>
              </a:ext>
            </a:extLst>
          </p:cNvPr>
          <p:cNvSpPr/>
          <p:nvPr/>
        </p:nvSpPr>
        <p:spPr>
          <a:xfrm>
            <a:off x="9924288" y="3429000"/>
            <a:ext cx="115824" cy="121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936EC7-8582-91FC-9B4F-976F20231EEE}"/>
              </a:ext>
            </a:extLst>
          </p:cNvPr>
          <p:cNvCxnSpPr/>
          <p:nvPr/>
        </p:nvCxnSpPr>
        <p:spPr>
          <a:xfrm flipV="1">
            <a:off x="7229856" y="2121408"/>
            <a:ext cx="0" cy="320040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5D1D70-EB49-9CAC-8CB5-ED10EA089643}"/>
              </a:ext>
            </a:extLst>
          </p:cNvPr>
          <p:cNvSpPr txBox="1"/>
          <p:nvPr/>
        </p:nvSpPr>
        <p:spPr>
          <a:xfrm>
            <a:off x="7034783" y="5366511"/>
            <a:ext cx="390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n>
                  <a:solidFill>
                    <a:srgbClr val="7030A0"/>
                  </a:solidFill>
                </a:ln>
              </a:rPr>
              <a:t>25</a:t>
            </a:r>
            <a:endParaRPr lang="en-US" sz="1200" dirty="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61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  <p:bldP spid="1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407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as frações mássicas dos microconstituintes α e </a:t>
            </a:r>
            <a:r>
              <a:rPr lang="pt-BR" sz="2200" dirty="0" err="1"/>
              <a:t>eutético</a:t>
            </a:r>
            <a:r>
              <a:rPr lang="pt-BR" sz="2200" dirty="0"/>
              <a:t> primário (25 %p Ag, logo abaixo de </a:t>
            </a:r>
            <a:r>
              <a:rPr lang="pt-BR" sz="2200" i="1" dirty="0"/>
              <a:t>T</a:t>
            </a:r>
            <a:r>
              <a:rPr lang="pt-BR" sz="2200" baseline="-25000" dirty="0"/>
              <a:t>e</a:t>
            </a:r>
            <a:r>
              <a:rPr lang="pt-BR" sz="2200" dirty="0"/>
              <a:t>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Sistema binário </a:t>
            </a:r>
            <a:r>
              <a:rPr lang="pt-BR" sz="4000" b="1" dirty="0" err="1"/>
              <a:t>eutético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/>
              <p:nvPr/>
            </p:nvSpPr>
            <p:spPr>
              <a:xfrm>
                <a:off x="1089238" y="2556293"/>
                <a:ext cx="3347391" cy="55528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71,9−25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71,9−8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=73,4 %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556293"/>
                <a:ext cx="3347391" cy="555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/>
              <p:nvPr/>
            </p:nvSpPr>
            <p:spPr>
              <a:xfrm>
                <a:off x="1089238" y="3324008"/>
                <a:ext cx="3652987" cy="5552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−8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71,9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−8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=26,6 %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24008"/>
                <a:ext cx="3652987" cy="55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13B8C7B7-8779-6B5A-135C-A62CC2091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890" y="1974040"/>
            <a:ext cx="5130282" cy="375755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E42EEEB-A9C8-59B7-410D-FD81BD342146}"/>
              </a:ext>
            </a:extLst>
          </p:cNvPr>
          <p:cNvSpPr/>
          <p:nvPr/>
        </p:nvSpPr>
        <p:spPr>
          <a:xfrm>
            <a:off x="6467856" y="3419856"/>
            <a:ext cx="115824" cy="121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190553A-EDE7-CA47-0119-DBE499C29CF5}"/>
              </a:ext>
            </a:extLst>
          </p:cNvPr>
          <p:cNvSpPr/>
          <p:nvPr/>
        </p:nvSpPr>
        <p:spPr>
          <a:xfrm>
            <a:off x="9128493" y="3429000"/>
            <a:ext cx="115824" cy="121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936EC7-8582-91FC-9B4F-976F20231EEE}"/>
              </a:ext>
            </a:extLst>
          </p:cNvPr>
          <p:cNvCxnSpPr/>
          <p:nvPr/>
        </p:nvCxnSpPr>
        <p:spPr>
          <a:xfrm flipV="1">
            <a:off x="7229856" y="2121408"/>
            <a:ext cx="0" cy="320040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5D1D70-EB49-9CAC-8CB5-ED10EA089643}"/>
              </a:ext>
            </a:extLst>
          </p:cNvPr>
          <p:cNvSpPr txBox="1"/>
          <p:nvPr/>
        </p:nvSpPr>
        <p:spPr>
          <a:xfrm>
            <a:off x="7034783" y="5366511"/>
            <a:ext cx="390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en-US" sz="12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C7A42D-5F65-2C4D-8E84-F0CE566FB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4028846"/>
            <a:ext cx="2056458" cy="17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  <p:bldP spid="1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407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(c) a fração de massa de α </a:t>
            </a:r>
            <a:r>
              <a:rPr lang="pt-BR" sz="2200" dirty="0" err="1"/>
              <a:t>eutético</a:t>
            </a:r>
            <a:r>
              <a:rPr lang="pt-BR" sz="2200" dirty="0"/>
              <a:t> (25 %p Ag, logo abaixo de </a:t>
            </a:r>
            <a:r>
              <a:rPr lang="pt-BR" sz="2200" i="1" dirty="0"/>
              <a:t>T</a:t>
            </a:r>
            <a:r>
              <a:rPr lang="pt-BR" sz="2200" baseline="-25000" dirty="0"/>
              <a:t>e</a:t>
            </a:r>
            <a:r>
              <a:rPr lang="pt-BR" sz="2200" dirty="0"/>
              <a:t>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Sistema binário </a:t>
            </a:r>
            <a:r>
              <a:rPr lang="pt-BR" sz="4000" b="1" dirty="0" err="1"/>
              <a:t>eutético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3B8C7B7-8779-6B5A-135C-A62CC209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890" y="1974040"/>
            <a:ext cx="5130282" cy="375755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936EC7-8582-91FC-9B4F-976F20231EEE}"/>
              </a:ext>
            </a:extLst>
          </p:cNvPr>
          <p:cNvCxnSpPr/>
          <p:nvPr/>
        </p:nvCxnSpPr>
        <p:spPr>
          <a:xfrm flipV="1">
            <a:off x="7229856" y="2121408"/>
            <a:ext cx="0" cy="320040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5D1D70-EB49-9CAC-8CB5-ED10EA089643}"/>
              </a:ext>
            </a:extLst>
          </p:cNvPr>
          <p:cNvSpPr txBox="1"/>
          <p:nvPr/>
        </p:nvSpPr>
        <p:spPr>
          <a:xfrm>
            <a:off x="7034783" y="5366511"/>
            <a:ext cx="390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en-US" sz="12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C7A42D-5F65-2C4D-8E84-F0CE566FB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4028846"/>
            <a:ext cx="2056458" cy="1702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04B0D1F-5EFB-2784-06E6-CCFE75C6C850}"/>
                  </a:ext>
                </a:extLst>
              </p:cNvPr>
              <p:cNvSpPr txBox="1"/>
              <p:nvPr/>
            </p:nvSpPr>
            <p:spPr>
              <a:xfrm>
                <a:off x="842496" y="2289023"/>
                <a:ext cx="1519967" cy="276999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=79,6 %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04B0D1F-5EFB-2784-06E6-CCFE75C6C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6" y="2289023"/>
                <a:ext cx="1519967" cy="276999"/>
              </a:xfrm>
              <a:prstGeom prst="rect">
                <a:avLst/>
              </a:prstGeom>
              <a:blipFill>
                <a:blip r:embed="rId6"/>
                <a:stretch>
                  <a:fillRect l="-791" r="-1186" b="-18367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028369-CE3A-AA60-6C53-32124022FC2D}"/>
                  </a:ext>
                </a:extLst>
              </p:cNvPr>
              <p:cNvSpPr txBox="1"/>
              <p:nvPr/>
            </p:nvSpPr>
            <p:spPr>
              <a:xfrm>
                <a:off x="3347305" y="2289023"/>
                <a:ext cx="1609736" cy="329514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=73,4 %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028369-CE3A-AA60-6C53-32124022F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05" y="2289023"/>
                <a:ext cx="1609736" cy="329514"/>
              </a:xfrm>
              <a:prstGeom prst="rect">
                <a:avLst/>
              </a:prstGeom>
              <a:blipFill>
                <a:blip r:embed="rId7"/>
                <a:stretch>
                  <a:fillRect l="-2247" r="-2622" b="-12069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BE5CF44-E48E-744C-A6AC-1035058E2D86}"/>
                  </a:ext>
                </a:extLst>
              </p:cNvPr>
              <p:cNvSpPr txBox="1"/>
              <p:nvPr/>
            </p:nvSpPr>
            <p:spPr>
              <a:xfrm>
                <a:off x="838200" y="2948418"/>
                <a:ext cx="4769498" cy="3661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79,6−73,4=6,2 %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BE5CF44-E48E-744C-A6AC-1035058E2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8418"/>
                <a:ext cx="4769498" cy="366126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3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4"/>
            <a:ext cx="10515600" cy="43046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Reação </a:t>
            </a:r>
            <a:r>
              <a:rPr lang="pt-BR" sz="2200" dirty="0" err="1"/>
              <a:t>eutética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Reação </a:t>
            </a:r>
            <a:r>
              <a:rPr lang="pt-BR" sz="2200" dirty="0" err="1"/>
              <a:t>eutetóide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Reação peritética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Reação </a:t>
            </a:r>
            <a:r>
              <a:rPr lang="pt-BR" sz="2400" dirty="0" err="1"/>
              <a:t>eutetoide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cobre-zinco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560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˚C</a:t>
            </a:r>
            <a:r>
              <a:rPr lang="pt-BR" sz="2000" dirty="0"/>
              <a:t> e 74 %p (Zn)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D8A3763-23D4-3E64-1811-CF6AE1F43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878" y="730969"/>
            <a:ext cx="7324725" cy="5000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9B5805-A957-DC74-FCF4-3755327D8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877" y="730968"/>
            <a:ext cx="7324725" cy="50006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7BCD54-F719-CA2E-CED1-BA0E2261D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231280"/>
            <a:ext cx="14668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Reação peritética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cobre-zinco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598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˚C</a:t>
            </a:r>
            <a:r>
              <a:rPr lang="pt-BR" sz="2000" dirty="0"/>
              <a:t> e 78,6 %p (Zn)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08BB0B4-4578-1207-0DE7-9A7A65FF4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03" y="998202"/>
            <a:ext cx="7239000" cy="46196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43F0A94-C37D-8AB5-9A83-2EA71C61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772" y="3308014"/>
            <a:ext cx="1533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630"/>
            <a:ext cx="10515600" cy="4452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Diagrama de fases ferro-carbeto de ferro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A473976-F66E-F515-EBCD-06478780A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415" y="1879438"/>
            <a:ext cx="5399169" cy="39716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780CCF3-7B18-7FDA-77C1-F6B76E3E284E}"/>
              </a:ext>
            </a:extLst>
          </p:cNvPr>
          <p:cNvSpPr txBox="1"/>
          <p:nvPr/>
        </p:nvSpPr>
        <p:spPr>
          <a:xfrm>
            <a:off x="838199" y="4823739"/>
            <a:ext cx="2331099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Ferrita (ferro </a:t>
            </a:r>
            <a:r>
              <a:rPr lang="el-GR" sz="1600" dirty="0"/>
              <a:t>α</a:t>
            </a:r>
            <a:r>
              <a:rPr lang="pt-BR" sz="1600" dirty="0"/>
              <a:t>)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 err="1"/>
              <a:t>Estrutura</a:t>
            </a:r>
            <a:r>
              <a:rPr lang="en-US" sz="1600" dirty="0"/>
              <a:t> CCC</a:t>
            </a:r>
          </a:p>
          <a:p>
            <a:pPr algn="ctr"/>
            <a:r>
              <a:rPr lang="en-US" sz="1600" dirty="0" err="1"/>
              <a:t>Propriedades</a:t>
            </a:r>
            <a:r>
              <a:rPr lang="en-US" sz="1600" dirty="0"/>
              <a:t> </a:t>
            </a:r>
            <a:r>
              <a:rPr lang="en-US" sz="1600" dirty="0" err="1"/>
              <a:t>magnéticas</a:t>
            </a:r>
            <a:endParaRPr lang="pt-BR" sz="1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BA28FF8-0C18-B3B7-1960-CCD5A6E17564}"/>
              </a:ext>
            </a:extLst>
          </p:cNvPr>
          <p:cNvSpPr/>
          <p:nvPr/>
        </p:nvSpPr>
        <p:spPr>
          <a:xfrm>
            <a:off x="4161453" y="4917233"/>
            <a:ext cx="578498" cy="2705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8632951-0F95-EEE5-BF6E-2BA2B06B861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3169298" y="5052527"/>
            <a:ext cx="992155" cy="18671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A8A26B-D93E-2230-2890-B070BE453543}"/>
              </a:ext>
            </a:extLst>
          </p:cNvPr>
          <p:cNvSpPr txBox="1"/>
          <p:nvPr/>
        </p:nvSpPr>
        <p:spPr>
          <a:xfrm>
            <a:off x="961159" y="3402984"/>
            <a:ext cx="2079173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Austenita (ferro </a:t>
            </a:r>
            <a:r>
              <a:rPr lang="el-GR" sz="1600" dirty="0"/>
              <a:t>γ</a:t>
            </a:r>
            <a:r>
              <a:rPr lang="pt-BR" sz="1600" dirty="0"/>
              <a:t>)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 err="1"/>
              <a:t>Estrutura</a:t>
            </a:r>
            <a:r>
              <a:rPr lang="en-US" sz="1600" dirty="0"/>
              <a:t> CFC</a:t>
            </a:r>
          </a:p>
          <a:p>
            <a:pPr algn="ctr"/>
            <a:r>
              <a:rPr lang="en-US" sz="1600" dirty="0" err="1"/>
              <a:t>Tratamentos</a:t>
            </a:r>
            <a:r>
              <a:rPr lang="en-US" sz="1600" dirty="0"/>
              <a:t> </a:t>
            </a:r>
            <a:r>
              <a:rPr lang="en-US" sz="1600" dirty="0" err="1"/>
              <a:t>térmicos</a:t>
            </a:r>
            <a:endParaRPr lang="pt-BR" sz="16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44DA1FE-F4E7-870F-CF6E-2A558FFF0BC6}"/>
              </a:ext>
            </a:extLst>
          </p:cNvPr>
          <p:cNvSpPr/>
          <p:nvPr/>
        </p:nvSpPr>
        <p:spPr>
          <a:xfrm>
            <a:off x="4108581" y="3456508"/>
            <a:ext cx="668694" cy="27058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AE2020C-2185-B621-1461-077995F7079A}"/>
              </a:ext>
            </a:extLst>
          </p:cNvPr>
          <p:cNvCxnSpPr>
            <a:cxnSpLocks/>
            <a:stCxn id="17" idx="2"/>
            <a:endCxn id="16" idx="3"/>
          </p:cNvCxnSpPr>
          <p:nvPr/>
        </p:nvCxnSpPr>
        <p:spPr>
          <a:xfrm flipH="1">
            <a:off x="3040332" y="3591802"/>
            <a:ext cx="1068249" cy="2266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3662C9-760B-E8E1-0B08-A0960298766C}"/>
              </a:ext>
            </a:extLst>
          </p:cNvPr>
          <p:cNvSpPr txBox="1"/>
          <p:nvPr/>
        </p:nvSpPr>
        <p:spPr>
          <a:xfrm>
            <a:off x="961159" y="2220008"/>
            <a:ext cx="195621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Ferrita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 err="1"/>
              <a:t>Estrutura</a:t>
            </a:r>
            <a:r>
              <a:rPr lang="en-US" sz="1600" dirty="0"/>
              <a:t> CCC</a:t>
            </a:r>
          </a:p>
          <a:p>
            <a:pPr algn="ctr"/>
            <a:r>
              <a:rPr lang="en-US" sz="1600" dirty="0" err="1"/>
              <a:t>Presença</a:t>
            </a:r>
            <a:r>
              <a:rPr lang="en-US" sz="1600" dirty="0"/>
              <a:t> </a:t>
            </a:r>
            <a:r>
              <a:rPr lang="en-US" sz="1600" dirty="0" err="1"/>
              <a:t>limitada</a:t>
            </a:r>
            <a:endParaRPr lang="pt-BR" sz="16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CD990EF-243A-4B16-EEA7-E48703FA9768}"/>
              </a:ext>
            </a:extLst>
          </p:cNvPr>
          <p:cNvSpPr/>
          <p:nvPr/>
        </p:nvSpPr>
        <p:spPr>
          <a:xfrm>
            <a:off x="4071257" y="2586546"/>
            <a:ext cx="267478" cy="2529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B2C5E01B-6205-C0F8-1F72-15966AD4AC6C}"/>
              </a:ext>
            </a:extLst>
          </p:cNvPr>
          <p:cNvCxnSpPr>
            <a:cxnSpLocks/>
            <a:stCxn id="29" idx="2"/>
            <a:endCxn id="28" idx="3"/>
          </p:cNvCxnSpPr>
          <p:nvPr/>
        </p:nvCxnSpPr>
        <p:spPr>
          <a:xfrm flipH="1" flipV="1">
            <a:off x="2917372" y="2635507"/>
            <a:ext cx="1153885" cy="775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47B5554-B892-BE94-A20E-B621EFEA4DDD}"/>
              </a:ext>
            </a:extLst>
          </p:cNvPr>
          <p:cNvSpPr txBox="1"/>
          <p:nvPr/>
        </p:nvSpPr>
        <p:spPr>
          <a:xfrm>
            <a:off x="9084798" y="4110601"/>
            <a:ext cx="2269001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Cementita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 err="1"/>
              <a:t>Composto</a:t>
            </a:r>
            <a:r>
              <a:rPr lang="en-US" sz="1600" dirty="0"/>
              <a:t> </a:t>
            </a:r>
            <a:r>
              <a:rPr lang="en-US" sz="1600" dirty="0" err="1"/>
              <a:t>intermetálico</a:t>
            </a:r>
            <a:endParaRPr lang="en-US" sz="1600" dirty="0"/>
          </a:p>
          <a:p>
            <a:pPr algn="ctr"/>
            <a:r>
              <a:rPr lang="en-US" sz="1600" dirty="0" err="1"/>
              <a:t>Estrutura</a:t>
            </a:r>
            <a:r>
              <a:rPr lang="en-US" sz="1600" dirty="0"/>
              <a:t> </a:t>
            </a:r>
            <a:r>
              <a:rPr lang="en-US" sz="1600" dirty="0" err="1"/>
              <a:t>ortorrômbica</a:t>
            </a:r>
            <a:endParaRPr lang="en-US" sz="1600" dirty="0"/>
          </a:p>
          <a:p>
            <a:pPr algn="ctr"/>
            <a:r>
              <a:rPr lang="en-US" sz="1600" dirty="0"/>
              <a:t>Dura e </a:t>
            </a:r>
            <a:r>
              <a:rPr lang="en-US" sz="1600" dirty="0" err="1"/>
              <a:t>frágil</a:t>
            </a:r>
            <a:endParaRPr lang="en-US" sz="1600" dirty="0"/>
          </a:p>
          <a:p>
            <a:pPr algn="ctr"/>
            <a:r>
              <a:rPr lang="en-US" sz="1600" dirty="0" err="1"/>
              <a:t>Metaestável</a:t>
            </a:r>
            <a:endParaRPr lang="pt-BR" sz="160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E2518FE-F303-D2F6-35E5-D8BDEBC07170}"/>
              </a:ext>
            </a:extLst>
          </p:cNvPr>
          <p:cNvSpPr/>
          <p:nvPr/>
        </p:nvSpPr>
        <p:spPr>
          <a:xfrm>
            <a:off x="7117703" y="5052526"/>
            <a:ext cx="912845" cy="27058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2DE0EED-2E5B-3547-A82D-728BCC4BA905}"/>
              </a:ext>
            </a:extLst>
          </p:cNvPr>
          <p:cNvCxnSpPr>
            <a:cxnSpLocks/>
            <a:stCxn id="35" idx="6"/>
            <a:endCxn id="34" idx="1"/>
          </p:cNvCxnSpPr>
          <p:nvPr/>
        </p:nvCxnSpPr>
        <p:spPr>
          <a:xfrm flipV="1">
            <a:off x="8030548" y="4772321"/>
            <a:ext cx="1054250" cy="41549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1921DC4-B062-698E-3A17-45C41CB33271}"/>
              </a:ext>
            </a:extLst>
          </p:cNvPr>
          <p:cNvSpPr txBox="1"/>
          <p:nvPr/>
        </p:nvSpPr>
        <p:spPr>
          <a:xfrm>
            <a:off x="9470426" y="2514583"/>
            <a:ext cx="1213125" cy="830997"/>
          </a:xfrm>
          <a:prstGeom prst="rect">
            <a:avLst/>
          </a:prstGeom>
          <a:noFill/>
          <a:ln w="28575">
            <a:solidFill>
              <a:srgbClr val="9C24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Perlita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 err="1"/>
              <a:t>Bifásica</a:t>
            </a:r>
            <a:endParaRPr lang="en-US" sz="1600" dirty="0"/>
          </a:p>
          <a:p>
            <a:pPr algn="ctr"/>
            <a:r>
              <a:rPr lang="en-US" sz="1600" dirty="0" err="1"/>
              <a:t>Lamelar</a:t>
            </a:r>
            <a:endParaRPr lang="pt-BR" sz="1600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B40DDC51-1524-CB8B-4266-490B09E43B4D}"/>
              </a:ext>
            </a:extLst>
          </p:cNvPr>
          <p:cNvSpPr/>
          <p:nvPr/>
        </p:nvSpPr>
        <p:spPr>
          <a:xfrm>
            <a:off x="5634878" y="4917233"/>
            <a:ext cx="717790" cy="228649"/>
          </a:xfrm>
          <a:prstGeom prst="ellipse">
            <a:avLst/>
          </a:prstGeom>
          <a:noFill/>
          <a:ln w="28575">
            <a:solidFill>
              <a:srgbClr val="9C2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B8A12127-93C5-5C8C-D9DC-B96036C2B23B}"/>
              </a:ext>
            </a:extLst>
          </p:cNvPr>
          <p:cNvCxnSpPr>
            <a:cxnSpLocks/>
            <a:stCxn id="50" idx="6"/>
            <a:endCxn id="49" idx="1"/>
          </p:cNvCxnSpPr>
          <p:nvPr/>
        </p:nvCxnSpPr>
        <p:spPr>
          <a:xfrm flipV="1">
            <a:off x="6352668" y="2930082"/>
            <a:ext cx="3117758" cy="2101476"/>
          </a:xfrm>
          <a:prstGeom prst="straightConnector1">
            <a:avLst/>
          </a:prstGeom>
          <a:ln w="28575">
            <a:solidFill>
              <a:srgbClr val="9C24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09)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4. Diagrama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4.1. Definição de “fase”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4.2. Regra de Gibbs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4.3. Curva de resfriamento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4.4. Diagramas de equilíbrio de sistemas binários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4.5. Equilíbrio de formação e decomposição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4.6. Exemplos de diagramas de fases relacionados com a microestrutura dos materiais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Ferrita (ferro </a:t>
            </a:r>
            <a:r>
              <a:rPr lang="el-GR" sz="2400" dirty="0"/>
              <a:t>α</a:t>
            </a:r>
            <a:r>
              <a:rPr lang="pt-BR" sz="2400" dirty="0"/>
              <a:t>) e austenita (ferro </a:t>
            </a:r>
            <a:r>
              <a:rPr lang="el-GR" sz="2400" dirty="0"/>
              <a:t>γ</a:t>
            </a:r>
            <a:r>
              <a:rPr lang="pt-BR" sz="2400" dirty="0"/>
              <a:t>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3D43E2-181A-A85A-C1AF-41B6728B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47" y="2059354"/>
            <a:ext cx="6023105" cy="3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Desenvolvimento da microestrutura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Aço </a:t>
            </a:r>
            <a:r>
              <a:rPr lang="pt-BR" sz="2000" dirty="0" err="1">
                <a:cs typeface="Times New Roman" panose="02020603050405020304" pitchFamily="18" charset="0"/>
              </a:rPr>
              <a:t>eutetoide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6E3AA93-5229-0A6E-73D1-C51D8C77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82" y="369393"/>
            <a:ext cx="4217071" cy="54436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D07AD8-1B9C-734C-8235-77C4375B0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966988"/>
            <a:ext cx="3516320" cy="27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Perlita em aço </a:t>
            </a:r>
            <a:r>
              <a:rPr lang="pt-BR" sz="2400" dirty="0" err="1"/>
              <a:t>eutetoide</a:t>
            </a:r>
            <a:r>
              <a:rPr lang="pt-BR" sz="2400" dirty="0"/>
              <a:t> (0,76 %p C)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85A57DC-ED40-6A03-6207-4B15B1AA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846" y="2193838"/>
            <a:ext cx="3399361" cy="33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Desenvolvimento da microestrutura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Aço </a:t>
            </a:r>
            <a:r>
              <a:rPr lang="pt-BR" sz="2000" dirty="0" err="1">
                <a:cs typeface="Times New Roman" panose="02020603050405020304" pitchFamily="18" charset="0"/>
              </a:rPr>
              <a:t>hipoeutetoide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30ADD44-6B9F-4810-D2BA-202E41D0D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77" y="365126"/>
            <a:ext cx="4162276" cy="53013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C5100A-2989-D4B7-12B6-ACB03944E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91" y="2563950"/>
            <a:ext cx="2577598" cy="25775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28169FB-1749-7624-DE20-AD34A8B6B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709029"/>
            <a:ext cx="4606152" cy="29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Frações mássicas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Aço </a:t>
            </a:r>
            <a:r>
              <a:rPr lang="pt-BR" sz="2000" dirty="0" err="1">
                <a:cs typeface="Times New Roman" panose="02020603050405020304" pitchFamily="18" charset="0"/>
              </a:rPr>
              <a:t>hipoeutetoide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016481A-221A-105A-D1C2-47BC77840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72" y="1487482"/>
            <a:ext cx="5410200" cy="41243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8F4E28-13CA-7101-349A-1E0566B92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860098"/>
            <a:ext cx="1447766" cy="66733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F47D58D-7BB1-97C5-3187-C8AA97C06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865844"/>
            <a:ext cx="1515630" cy="6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Desenvolvimento da microestrutura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Aço </a:t>
            </a:r>
            <a:r>
              <a:rPr lang="pt-BR" sz="2000" dirty="0" err="1">
                <a:cs typeface="Times New Roman" panose="02020603050405020304" pitchFamily="18" charset="0"/>
              </a:rPr>
              <a:t>hipereutetoide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8D4318-640B-83E6-589A-59874B24C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886" y="365126"/>
            <a:ext cx="4150167" cy="54168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EFD0FB-94F3-4F40-245D-DE20F4AA2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0" y="2669309"/>
            <a:ext cx="3489397" cy="31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Frações mássicas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Aço </a:t>
            </a:r>
            <a:r>
              <a:rPr lang="pt-BR" sz="2000" dirty="0" err="1">
                <a:cs typeface="Times New Roman" panose="02020603050405020304" pitchFamily="18" charset="0"/>
              </a:rPr>
              <a:t>hipereutetoide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016481A-221A-105A-D1C2-47BC77840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72" y="1487482"/>
            <a:ext cx="5410200" cy="4124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833B99-0F2D-5AD0-7572-85E1D7E93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867025"/>
            <a:ext cx="1476039" cy="6647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B04E8FC-97FE-5604-0A37-2AE1DE886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870222"/>
            <a:ext cx="1690121" cy="6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Martensita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Solução sólida, intersticial, supersaturada de carbono em ferro alfa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Têmpera (austenita)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Metaestável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rtensita revenida | Resumo e Exercícios Resolvido">
            <a:extLst>
              <a:ext uri="{FF2B5EF4-FFF2-40B4-BE49-F238E27FC236}">
                <a16:creationId xmlns:a16="http://schemas.microsoft.com/office/drawing/2014/main" id="{D8468BC3-4444-4F94-18C3-3D86E023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01" y="2842726"/>
            <a:ext cx="4572531" cy="19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Aço inoxidável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dirty="0" err="1"/>
              <a:t>Austenítico</a:t>
            </a:r>
            <a:r>
              <a:rPr lang="pt-BR" sz="2000" dirty="0"/>
              <a:t> (CFC) - corrosão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Martensítico (CCC) - desgaste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16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Bainita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Transformação isotérmica da austenita (banho resfriamento é de 250 a 500 °C)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en-US" sz="1800" b="0" i="0" u="none" strike="noStrike" baseline="0" dirty="0" err="1">
                <a:latin typeface="Helvetica" panose="020B0604020202020204" pitchFamily="34" charset="0"/>
              </a:rPr>
              <a:t>Bainita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 superior (</a:t>
            </a:r>
            <a:r>
              <a:rPr lang="en-US" sz="1800" b="0" i="0" u="none" strike="noStrike" baseline="0" dirty="0" err="1">
                <a:latin typeface="Helvetica" panose="020B0604020202020204" pitchFamily="34" charset="0"/>
              </a:rPr>
              <a:t>placas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Helvetica" panose="020B0604020202020204" pitchFamily="34" charset="0"/>
              </a:rPr>
              <a:t> Bainite inferior (</a:t>
            </a:r>
            <a:r>
              <a:rPr lang="en-US" sz="1800" dirty="0" err="1">
                <a:latin typeface="Helvetica" panose="020B0604020202020204" pitchFamily="34" charset="0"/>
              </a:rPr>
              <a:t>agulhas</a:t>
            </a:r>
            <a:r>
              <a:rPr lang="en-US" sz="1800" dirty="0">
                <a:latin typeface="Helvetica" panose="020B0604020202020204" pitchFamily="34" charset="0"/>
              </a:rPr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C7FB431-515B-E664-4346-7FDC7EB5D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45" y="2633624"/>
            <a:ext cx="5264408" cy="28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4. Diagrama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4.6. Exemplos de diagramas de fases relacionados com a microestrutura dos materiais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2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Reação </a:t>
            </a:r>
            <a:r>
              <a:rPr lang="pt-BR" sz="2400" dirty="0" err="1"/>
              <a:t>eutética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1147</a:t>
            </a:r>
            <a:r>
              <a:rPr lang="pt-BR" sz="2000" dirty="0">
                <a:cs typeface="Times New Roman" panose="02020603050405020304" pitchFamily="18" charset="0"/>
              </a:rPr>
              <a:t>˚C</a:t>
            </a:r>
            <a:r>
              <a:rPr lang="pt-BR" sz="2000" dirty="0"/>
              <a:t> e 4,3 %p (C)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Ledeburita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292E2A7-8320-439E-57FD-8CE39FD1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497" y="1336617"/>
            <a:ext cx="5972675" cy="44143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C06DC0-BA10-05E5-B28C-2443E1302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527610"/>
            <a:ext cx="18478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Reação </a:t>
            </a:r>
            <a:r>
              <a:rPr lang="pt-BR" sz="2400" dirty="0" err="1"/>
              <a:t>eutetoide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727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˚C</a:t>
            </a:r>
            <a:r>
              <a:rPr lang="pt-BR" sz="2000" dirty="0"/>
              <a:t> e 0,76 %p (C)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2337A71-8027-C601-F9FE-B2054B748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96" y="1599497"/>
            <a:ext cx="5306404" cy="39218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9DB4FD-E2AF-3CE9-C8C7-F17726017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60489"/>
            <a:ext cx="5046057" cy="5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Sistema Ferro-Carbono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Ferro puro: até 0,008 %p C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Aço: entre 0,008 e 2,14 %p C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Ferro fundido: entre 2,14 a 6,7 %p C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34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Sistema ferro-carbono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D2A0304-3DAE-6905-4FB8-49CE1110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9352"/>
            <a:ext cx="5105395" cy="15102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8E1A652-B314-2656-9A9D-0C8AF762D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31" y="1539353"/>
            <a:ext cx="5275669" cy="387240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B5BE4B3-0964-AB68-DAA1-FD11C08A7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131" y="1539352"/>
            <a:ext cx="5276850" cy="386715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9901477-09EA-2CDD-AF94-DBBDA2A6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950" y="1539352"/>
            <a:ext cx="5276850" cy="3867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/>
              <p:nvPr/>
            </p:nvSpPr>
            <p:spPr>
              <a:xfrm>
                <a:off x="1089238" y="3589112"/>
                <a:ext cx="3513719" cy="55528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6,70−0,35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6,70−0,022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=95,1 %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13BF954-AFA0-E205-0AF6-BF39FA84F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89112"/>
                <a:ext cx="3513719" cy="55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/>
              <p:nvPr/>
            </p:nvSpPr>
            <p:spPr>
              <a:xfrm>
                <a:off x="1089238" y="4561591"/>
                <a:ext cx="3672352" cy="5552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0,35−0,022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6,70−0,022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=4,9 %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561591"/>
                <a:ext cx="3672352" cy="555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6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Sistema ferro-carbono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D2A0304-3DAE-6905-4FB8-49CE1110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9352"/>
            <a:ext cx="5105395" cy="151029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9901477-09EA-2CDD-AF94-DBBDA2A65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539352"/>
            <a:ext cx="5276850" cy="3867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/>
              <p:nvPr/>
            </p:nvSpPr>
            <p:spPr>
              <a:xfrm>
                <a:off x="1089238" y="3437536"/>
                <a:ext cx="3607398" cy="5552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0,76−0,35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0,76−0,022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=55,6 %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437536"/>
                <a:ext cx="3607398" cy="555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60D350-3322-F939-CD43-C6CD336A693F}"/>
                  </a:ext>
                </a:extLst>
              </p:cNvPr>
              <p:cNvSpPr txBox="1"/>
              <p:nvPr/>
            </p:nvSpPr>
            <p:spPr>
              <a:xfrm>
                <a:off x="1089238" y="4351939"/>
                <a:ext cx="4039696" cy="555280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=100.</m:t>
                      </m:r>
                      <m:f>
                        <m:fPr>
                          <m:ctrlP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−0,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022</m:t>
                          </m:r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0,76−0,022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=44,4 %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60D350-3322-F939-CD43-C6CD336A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351939"/>
                <a:ext cx="4039696" cy="555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861B586E-7825-59ED-DB7C-2B4997A421AB}"/>
              </a:ext>
            </a:extLst>
          </p:cNvPr>
          <p:cNvSpPr txBox="1"/>
          <p:nvPr/>
        </p:nvSpPr>
        <p:spPr>
          <a:xfrm>
            <a:off x="6726375" y="2781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α</a:t>
            </a:r>
            <a:r>
              <a:rPr lang="pt-BR" sz="1400" dirty="0"/>
              <a:t>+</a:t>
            </a:r>
            <a:r>
              <a:rPr lang="el-GR" sz="1400" i="1" dirty="0"/>
              <a:t>γ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416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Sistema ferro-carbono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D2A0304-3DAE-6905-4FB8-49CE1110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9352"/>
            <a:ext cx="5105395" cy="151029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9901477-09EA-2CDD-AF94-DBBDA2A65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539352"/>
            <a:ext cx="5276850" cy="3867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/>
              <p:nvPr/>
            </p:nvSpPr>
            <p:spPr>
              <a:xfrm>
                <a:off x="3158523" y="3429000"/>
                <a:ext cx="1616468" cy="3295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=55,6 %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448856-4354-A0A3-95FC-A19B466C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23" y="3429000"/>
                <a:ext cx="1616468" cy="329514"/>
              </a:xfrm>
              <a:prstGeom prst="rect">
                <a:avLst/>
              </a:prstGeom>
              <a:blipFill>
                <a:blip r:embed="rId6"/>
                <a:stretch>
                  <a:fillRect l="-2239" r="-2985" b="-1228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60D350-3322-F939-CD43-C6CD336A693F}"/>
                  </a:ext>
                </a:extLst>
              </p:cNvPr>
              <p:cNvSpPr txBox="1"/>
              <p:nvPr/>
            </p:nvSpPr>
            <p:spPr>
              <a:xfrm>
                <a:off x="1089238" y="4460955"/>
                <a:ext cx="3685753" cy="36612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=39,5 %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60D350-3322-F939-CD43-C6CD336A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460955"/>
                <a:ext cx="3685753" cy="366126"/>
              </a:xfrm>
              <a:prstGeom prst="rect">
                <a:avLst/>
              </a:prstGeom>
              <a:blipFill>
                <a:blip r:embed="rId7"/>
                <a:stretch>
                  <a:fillRect l="-821" r="-821" b="-9231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861B586E-7825-59ED-DB7C-2B4997A421AB}"/>
              </a:ext>
            </a:extLst>
          </p:cNvPr>
          <p:cNvSpPr txBox="1"/>
          <p:nvPr/>
        </p:nvSpPr>
        <p:spPr>
          <a:xfrm>
            <a:off x="6726375" y="2781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744D07-262C-98B6-B77C-E593C76AABE1}"/>
                  </a:ext>
                </a:extLst>
              </p:cNvPr>
              <p:cNvSpPr txBox="1"/>
              <p:nvPr/>
            </p:nvSpPr>
            <p:spPr>
              <a:xfrm>
                <a:off x="1089238" y="3425946"/>
                <a:ext cx="1468672" cy="276999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=95,1 %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744D07-262C-98B6-B77C-E593C76AA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425946"/>
                <a:ext cx="1468672" cy="276999"/>
              </a:xfrm>
              <a:prstGeom prst="rect">
                <a:avLst/>
              </a:prstGeom>
              <a:blipFill>
                <a:blip r:embed="rId8"/>
                <a:stretch>
                  <a:fillRect l="-3279" r="-2869" b="-20833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8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5.3. Deformação plástica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5.4. Plasticidade 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5.5. Materiais não newtonianos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5.6. Relaxação e 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5.7. Fadiga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5.8. Exemplos e casos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 desenvolvimento da microestrutura para uma liga </a:t>
            </a:r>
            <a:r>
              <a:rPr lang="pt-BR" sz="2000" dirty="0" err="1"/>
              <a:t>eutética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as reações </a:t>
            </a:r>
            <a:r>
              <a:rPr lang="pt-BR" sz="2000" dirty="0" err="1"/>
              <a:t>eutetoide</a:t>
            </a:r>
            <a:r>
              <a:rPr lang="pt-BR" sz="2000" dirty="0"/>
              <a:t> e peritética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Descrever os principais detalhes do sistema ferro-carbono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isomorfo x </a:t>
            </a:r>
            <a:r>
              <a:rPr lang="pt-BR" sz="2400" dirty="0" err="1"/>
              <a:t>eutético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BB0E109-FF4B-8E3B-B953-5A026C917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124" y="2021445"/>
            <a:ext cx="4846772" cy="3789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383D8E-B167-C23D-2930-66F9024B8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99" y="2030002"/>
            <a:ext cx="3584134" cy="3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Desenvolvimento da microestrutura em ligas </a:t>
            </a:r>
            <a:r>
              <a:rPr lang="pt-BR" sz="2400" dirty="0" err="1"/>
              <a:t>eutéticas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chumbo-estanho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BB0E109-FF4B-8E3B-B953-5A026C917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78" y="998202"/>
            <a:ext cx="5942938" cy="464716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CD8E698-6569-5D45-357E-BD4A1EBB8361}"/>
              </a:ext>
            </a:extLst>
          </p:cNvPr>
          <p:cNvCxnSpPr/>
          <p:nvPr/>
        </p:nvCxnSpPr>
        <p:spPr>
          <a:xfrm flipV="1">
            <a:off x="5505061" y="1418253"/>
            <a:ext cx="0" cy="3788229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7B7ECDF-3E67-71C4-DD96-D8DFEA2B8122}"/>
              </a:ext>
            </a:extLst>
          </p:cNvPr>
          <p:cNvCxnSpPr/>
          <p:nvPr/>
        </p:nvCxnSpPr>
        <p:spPr>
          <a:xfrm flipV="1">
            <a:off x="6089779" y="1418253"/>
            <a:ext cx="0" cy="378822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23C87E0-BBF0-A3FD-DFC2-4BDD8AC0F712}"/>
              </a:ext>
            </a:extLst>
          </p:cNvPr>
          <p:cNvCxnSpPr>
            <a:cxnSpLocks/>
          </p:cNvCxnSpPr>
          <p:nvPr/>
        </p:nvCxnSpPr>
        <p:spPr>
          <a:xfrm flipV="1">
            <a:off x="9638522" y="1418253"/>
            <a:ext cx="0" cy="378822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EFE9C91-CC0D-9937-BE60-962D360EACFA}"/>
              </a:ext>
            </a:extLst>
          </p:cNvPr>
          <p:cNvCxnSpPr/>
          <p:nvPr/>
        </p:nvCxnSpPr>
        <p:spPr>
          <a:xfrm flipV="1">
            <a:off x="8475306" y="1418253"/>
            <a:ext cx="0" cy="378822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F8727F9-5BFF-6278-1FDA-8E94E1F67DBE}"/>
              </a:ext>
            </a:extLst>
          </p:cNvPr>
          <p:cNvCxnSpPr/>
          <p:nvPr/>
        </p:nvCxnSpPr>
        <p:spPr>
          <a:xfrm flipV="1">
            <a:off x="7162800" y="1418253"/>
            <a:ext cx="0" cy="37882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E1E9A8D-DB59-5C8F-3F97-EC5C8453E982}"/>
              </a:ext>
            </a:extLst>
          </p:cNvPr>
          <p:cNvCxnSpPr/>
          <p:nvPr/>
        </p:nvCxnSpPr>
        <p:spPr>
          <a:xfrm flipV="1">
            <a:off x="9088017" y="1418253"/>
            <a:ext cx="0" cy="37882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Sistema chumbo-estanho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9F81AF4-FA8B-D7C8-F676-24F7E34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60584"/>
            <a:ext cx="3984172" cy="53903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7157FA-7AB5-6E6C-124B-E5BE84528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544" y="368540"/>
            <a:ext cx="3877509" cy="53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Sistema chumbo-estanho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0440DA7-C9DF-294C-3985-6A1B1CFF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21" y="368540"/>
            <a:ext cx="5597052" cy="428449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0920191-F151-3CB8-25D5-DB7566884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20" y="4884820"/>
            <a:ext cx="5597052" cy="6566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F1E0FC-C757-D1BA-D43D-C724996F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968682"/>
            <a:ext cx="3257550" cy="2552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2EBECA1-B058-2214-DAE9-45C6BE15E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894" y="2425959"/>
            <a:ext cx="2808894" cy="28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Sistema chumbo-estanho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E14A3F-4023-CD1A-5C57-028E9B052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315" y="606415"/>
            <a:ext cx="6359857" cy="51562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B130C0-1A56-B5D0-7CB7-6229748B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835535"/>
            <a:ext cx="3048972" cy="246406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D6DFF82-2C27-1B3E-0837-3C54114DE264}"/>
              </a:ext>
            </a:extLst>
          </p:cNvPr>
          <p:cNvSpPr/>
          <p:nvPr/>
        </p:nvSpPr>
        <p:spPr>
          <a:xfrm>
            <a:off x="5934269" y="2835535"/>
            <a:ext cx="161731" cy="16173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894F58-87A2-C2B9-CEBC-BDC3FADEE71E}"/>
              </a:ext>
            </a:extLst>
          </p:cNvPr>
          <p:cNvSpPr/>
          <p:nvPr/>
        </p:nvSpPr>
        <p:spPr>
          <a:xfrm>
            <a:off x="8235489" y="2835534"/>
            <a:ext cx="161731" cy="16173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1401</Words>
  <Application>Microsoft Office PowerPoint</Application>
  <PresentationFormat>Widescreen</PresentationFormat>
  <Paragraphs>190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Tema do Office</vt:lpstr>
      <vt:lpstr>LOM3016 Introdução à Ciência dos Materiais</vt:lpstr>
      <vt:lpstr>Semana passada (Aula 09)</vt:lpstr>
      <vt:lpstr>Aula de hoje</vt:lpstr>
      <vt:lpstr>Aula 10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Exemplo 4.1. Sistema binário eutético</vt:lpstr>
      <vt:lpstr>Exemplo 4.1. Sistema binário eutético</vt:lpstr>
      <vt:lpstr>Exemplo 4.1. Sistema binário eutético</vt:lpstr>
      <vt:lpstr>Exemplo 4.1. Sistema binário eutético</vt:lpstr>
      <vt:lpstr>4.5. Equilíbrio de formação e decomposição de fases</vt:lpstr>
      <vt:lpstr>4.5. Equilíbrio de formação e decomposição de fases</vt:lpstr>
      <vt:lpstr>4.5. Equilíbrio de formação e decomposição de fases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Sistema Ferro-Carbono</vt:lpstr>
      <vt:lpstr>* Sistema Ferro-Carbono</vt:lpstr>
      <vt:lpstr>Exemplo 4.2. Sistema ferro-carbono</vt:lpstr>
      <vt:lpstr>Exemplo 4.2. Sistema ferro-carbono</vt:lpstr>
      <vt:lpstr>Exemplo 4.2. Sistema ferro-carbono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552</cp:revision>
  <dcterms:created xsi:type="dcterms:W3CDTF">2022-03-20T22:13:44Z</dcterms:created>
  <dcterms:modified xsi:type="dcterms:W3CDTF">2022-06-07T16:07:53Z</dcterms:modified>
</cp:coreProperties>
</file>