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9" r:id="rId3"/>
    <p:sldId id="275" r:id="rId4"/>
    <p:sldId id="278" r:id="rId5"/>
    <p:sldId id="281" r:id="rId6"/>
    <p:sldId id="285" r:id="rId7"/>
    <p:sldId id="283" r:id="rId8"/>
    <p:sldId id="280" r:id="rId9"/>
    <p:sldId id="279" r:id="rId10"/>
    <p:sldId id="284" r:id="rId11"/>
    <p:sldId id="282" r:id="rId12"/>
    <p:sldId id="269" r:id="rId13"/>
    <p:sldId id="288" r:id="rId14"/>
    <p:sldId id="289" r:id="rId15"/>
    <p:sldId id="290" r:id="rId16"/>
    <p:sldId id="2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image" Target="../media/image17.emf"/><Relationship Id="rId4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7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2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28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55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73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68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93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17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49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72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23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7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03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0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2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iqueira@lac.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2.e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8.png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1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5.e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9.e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.docx"/><Relationship Id="rId11" Type="http://schemas.openxmlformats.org/officeDocument/2006/relationships/image" Target="../media/image20.png"/><Relationship Id="rId5" Type="http://schemas.openxmlformats.org/officeDocument/2006/relationships/image" Target="../media/image21.png"/><Relationship Id="rId10" Type="http://schemas.openxmlformats.org/officeDocument/2006/relationships/package" Target="../embeddings/Microsoft_Word_Document1.docx"/><Relationship Id="rId4" Type="http://schemas.openxmlformats.org/officeDocument/2006/relationships/image" Target="../media/image17.emf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5.png"/><Relationship Id="rId4" Type="http://schemas.openxmlformats.org/officeDocument/2006/relationships/image" Target="../media/image22.emf"/><Relationship Id="rId9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Matemática Aplicada à Engenharia de Sistemas-PTC </a:t>
            </a:r>
            <a:r>
              <a:rPr lang="pt-BR" sz="3600">
                <a:solidFill>
                  <a:schemeClr val="bg1"/>
                </a:solidFill>
                <a:latin typeface="Arial Black" panose="020B0A04020102020204" pitchFamily="34" charset="0"/>
              </a:rPr>
              <a:t>5007 (20/08/2020</a:t>
            </a:r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José Roberto Castilho Piqueira</a:t>
            </a:r>
          </a:p>
          <a:p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dirty="0">
                <a:solidFill>
                  <a:srgbClr val="000000"/>
                </a:solidFill>
                <a:hlinkClick r:id="rId2"/>
              </a:rPr>
              <a:t>piqueira@lac.usp.br</a:t>
            </a:r>
            <a:r>
              <a:rPr lang="pt-BR" dirty="0">
                <a:solidFill>
                  <a:srgbClr val="000000"/>
                </a:solidFill>
              </a:rPr>
              <a:t>)</a:t>
            </a:r>
          </a:p>
          <a:p>
            <a:r>
              <a:rPr lang="pt-BR" dirty="0">
                <a:solidFill>
                  <a:srgbClr val="000000"/>
                </a:solidFill>
              </a:rPr>
              <a:t>Osvaldo Guimarães</a:t>
            </a:r>
          </a:p>
          <a:p>
            <a:r>
              <a:rPr lang="pt-BR" dirty="0">
                <a:solidFill>
                  <a:srgbClr val="000000"/>
                </a:solidFill>
              </a:rPr>
              <a:t>osvaldo.guimaraes@usp.br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" y="174240"/>
            <a:ext cx="5139267" cy="2215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736972"/>
            <a:ext cx="8737600" cy="490749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65364"/>
              </p:ext>
            </p:extLst>
          </p:nvPr>
        </p:nvGraphicFramePr>
        <p:xfrm>
          <a:off x="9740900" y="63754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40900" y="63754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318283"/>
              </p:ext>
            </p:extLst>
          </p:nvPr>
        </p:nvGraphicFramePr>
        <p:xfrm>
          <a:off x="9740900" y="63754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3" name="Equation" r:id="rId7" imgW="127000" imgH="190500" progId="Equation.DSMT4">
                  <p:embed/>
                </p:oleObj>
              </mc:Choice>
              <mc:Fallback>
                <p:oleObj name="Equation" r:id="rId7" imgW="127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40900" y="63754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251548"/>
              </p:ext>
            </p:extLst>
          </p:nvPr>
        </p:nvGraphicFramePr>
        <p:xfrm>
          <a:off x="351366" y="2929467"/>
          <a:ext cx="2639877" cy="110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4" name="Equation" r:id="rId9" imgW="1422400" imgH="596900" progId="Equation.DSMT4">
                  <p:embed/>
                </p:oleObj>
              </mc:Choice>
              <mc:Fallback>
                <p:oleObj name="Equation" r:id="rId9" imgW="14224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1366" y="2929467"/>
                        <a:ext cx="2639877" cy="1109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10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202" y="356210"/>
            <a:ext cx="422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Polinômios de Chebyshev (</a:t>
            </a:r>
            <a:r>
              <a:rPr lang="en-US" sz="2400" i="1">
                <a:solidFill>
                  <a:schemeClr val="bg1"/>
                </a:solidFill>
              </a:rPr>
              <a:t>T</a:t>
            </a:r>
            <a:r>
              <a:rPr lang="en-US" sz="240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194253"/>
              </p:ext>
            </p:extLst>
          </p:nvPr>
        </p:nvGraphicFramePr>
        <p:xfrm>
          <a:off x="2355849" y="1127654"/>
          <a:ext cx="2684994" cy="58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8" name="Equation" r:id="rId3" imgW="1219200" imgH="266700" progId="Equation.DSMT4">
                  <p:embed/>
                </p:oleObj>
              </mc:Choice>
              <mc:Fallback>
                <p:oleObj name="Equation" r:id="rId3" imgW="12192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5849" y="1127654"/>
                        <a:ext cx="2684994" cy="586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95953"/>
              </p:ext>
            </p:extLst>
          </p:nvPr>
        </p:nvGraphicFramePr>
        <p:xfrm>
          <a:off x="455083" y="845608"/>
          <a:ext cx="1195917" cy="70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9" name="Equation" r:id="rId5" imgW="774700" imgH="457200" progId="Equation.DSMT4">
                  <p:embed/>
                </p:oleObj>
              </mc:Choice>
              <mc:Fallback>
                <p:oleObj name="Equation" r:id="rId5" imgW="774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083" y="845608"/>
                        <a:ext cx="1195917" cy="705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7" y="2341034"/>
            <a:ext cx="3975100" cy="119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835" y="3623732"/>
            <a:ext cx="5676900" cy="1524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334" y="5228167"/>
            <a:ext cx="5791199" cy="505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4966" y="317500"/>
            <a:ext cx="5448300" cy="35687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523094"/>
              </p:ext>
            </p:extLst>
          </p:nvPr>
        </p:nvGraphicFramePr>
        <p:xfrm>
          <a:off x="6453188" y="4265612"/>
          <a:ext cx="4270578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0" name="Equation" r:id="rId11" imgW="2197100" imgH="901700" progId="Equation.DSMT4">
                  <p:embed/>
                </p:oleObj>
              </mc:Choice>
              <mc:Fallback>
                <p:oleObj name="Equation" r:id="rId11" imgW="21971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53188" y="4265612"/>
                        <a:ext cx="4270578" cy="175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05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0"/>
            <a:ext cx="10731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5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202" y="356210"/>
            <a:ext cx="406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Séries de Chebyshev (tipo 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1367" y="520700"/>
            <a:ext cx="2667000" cy="59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9600" y="1173986"/>
            <a:ext cx="4876800" cy="136177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871182"/>
              </p:ext>
            </p:extLst>
          </p:nvPr>
        </p:nvGraphicFramePr>
        <p:xfrm>
          <a:off x="6161089" y="2551113"/>
          <a:ext cx="4011612" cy="126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7" name="Equation" r:id="rId5" imgW="1651000" imgH="520700" progId="Equation.DSMT4">
                  <p:embed/>
                </p:oleObj>
              </mc:Choice>
              <mc:Fallback>
                <p:oleObj name="Equation" r:id="rId5" imgW="16510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1089" y="2551113"/>
                        <a:ext cx="4011612" cy="1265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132099"/>
              </p:ext>
            </p:extLst>
          </p:nvPr>
        </p:nvGraphicFramePr>
        <p:xfrm>
          <a:off x="501650" y="1356783"/>
          <a:ext cx="3997325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8" name="Equation" r:id="rId7" imgW="1841500" imgH="1612900" progId="Equation.DSMT4">
                  <p:embed/>
                </p:oleObj>
              </mc:Choice>
              <mc:Fallback>
                <p:oleObj name="Equation" r:id="rId7" imgW="1841500" imgH="161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1650" y="1356783"/>
                        <a:ext cx="3997325" cy="350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402856"/>
              </p:ext>
            </p:extLst>
          </p:nvPr>
        </p:nvGraphicFramePr>
        <p:xfrm>
          <a:off x="520699" y="5029200"/>
          <a:ext cx="3243053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9" name="Equation" r:id="rId9" imgW="1701800" imgH="673100" progId="Equation.DSMT4">
                  <p:embed/>
                </p:oleObj>
              </mc:Choice>
              <mc:Fallback>
                <p:oleObj name="Equation" r:id="rId9" imgW="17018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699" y="5029200"/>
                        <a:ext cx="3243053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55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854" t="5062" r="7848" b="7284"/>
          <a:stretch/>
        </p:blipFill>
        <p:spPr>
          <a:xfrm>
            <a:off x="262467" y="254002"/>
            <a:ext cx="4576234" cy="3924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635" y="207434"/>
            <a:ext cx="5727699" cy="3709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267199"/>
            <a:ext cx="4711700" cy="2362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3721653"/>
            <a:ext cx="5473700" cy="31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1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202" y="356210"/>
            <a:ext cx="665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Integração e diferenciação no espaço espectral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81260"/>
              </p:ext>
            </p:extLst>
          </p:nvPr>
        </p:nvGraphicFramePr>
        <p:xfrm>
          <a:off x="889000" y="1022879"/>
          <a:ext cx="3692632" cy="45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" name="Equation" r:id="rId3" imgW="2082800" imgH="254000" progId="Equation.DSMT4">
                  <p:embed/>
                </p:oleObj>
              </mc:Choice>
              <mc:Fallback>
                <p:oleObj name="Equation" r:id="rId3" imgW="20828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1022879"/>
                        <a:ext cx="3692632" cy="45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121178"/>
              </p:ext>
            </p:extLst>
          </p:nvPr>
        </p:nvGraphicFramePr>
        <p:xfrm>
          <a:off x="930276" y="1888596"/>
          <a:ext cx="504825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" name="Equation" r:id="rId5" imgW="2908300" imgH="2463800" progId="Equation.DSMT4">
                  <p:embed/>
                </p:oleObj>
              </mc:Choice>
              <mc:Fallback>
                <p:oleObj name="Equation" r:id="rId5" imgW="2908300" imgH="246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0276" y="1888596"/>
                        <a:ext cx="5048250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28289"/>
              </p:ext>
            </p:extLst>
          </p:nvPr>
        </p:nvGraphicFramePr>
        <p:xfrm>
          <a:off x="7488237" y="1246716"/>
          <a:ext cx="367665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" name="Equation" r:id="rId7" imgW="1993900" imgH="876300" progId="Equation.DSMT4">
                  <p:embed/>
                </p:oleObj>
              </mc:Choice>
              <mc:Fallback>
                <p:oleObj name="Equation" r:id="rId7" imgW="19939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88237" y="1246716"/>
                        <a:ext cx="3676650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659964"/>
              </p:ext>
            </p:extLst>
          </p:nvPr>
        </p:nvGraphicFramePr>
        <p:xfrm>
          <a:off x="6434666" y="2982383"/>
          <a:ext cx="5331349" cy="32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" name="Equation" r:id="rId9" imgW="3302000" imgH="203200" progId="Equation.DSMT4">
                  <p:embed/>
                </p:oleObj>
              </mc:Choice>
              <mc:Fallback>
                <p:oleObj name="Equation" r:id="rId9" imgW="3302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34666" y="2982383"/>
                        <a:ext cx="5331349" cy="328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4933" y="3793067"/>
            <a:ext cx="5901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Teorema do Sandwich</a:t>
            </a:r>
          </a:p>
          <a:p>
            <a:r>
              <a:rPr lang="en-US" i="1">
                <a:solidFill>
                  <a:schemeClr val="bg1"/>
                </a:solidFill>
              </a:rPr>
              <a:t>Todas as matrizes operacionais polinomiais, ortogonais</a:t>
            </a:r>
          </a:p>
          <a:p>
            <a:r>
              <a:rPr lang="en-US" i="1">
                <a:solidFill>
                  <a:schemeClr val="bg1"/>
                </a:solidFill>
              </a:rPr>
              <a:t>ou não, perfazem uma classe de similaridade.</a:t>
            </a:r>
            <a:endParaRPr lang="en-US" sz="2000" i="1">
              <a:solidFill>
                <a:schemeClr val="bg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249057"/>
              </p:ext>
            </p:extLst>
          </p:nvPr>
        </p:nvGraphicFramePr>
        <p:xfrm>
          <a:off x="5799667" y="4997449"/>
          <a:ext cx="1918760" cy="548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5" name="Equation" r:id="rId11" imgW="1066800" imgH="304800" progId="Equation.DSMT4">
                  <p:embed/>
                </p:oleObj>
              </mc:Choice>
              <mc:Fallback>
                <p:oleObj name="Equation" r:id="rId11" imgW="10668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99667" y="4997449"/>
                        <a:ext cx="1918760" cy="548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80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61607"/>
              </p:ext>
            </p:extLst>
          </p:nvPr>
        </p:nvGraphicFramePr>
        <p:xfrm>
          <a:off x="411162" y="307447"/>
          <a:ext cx="4330263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name="Equation" r:id="rId3" imgW="1905000" imgH="1117600" progId="Equation.DSMT4">
                  <p:embed/>
                </p:oleObj>
              </mc:Choice>
              <mc:Fallback>
                <p:oleObj name="Equation" r:id="rId3" imgW="19050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162" y="307447"/>
                        <a:ext cx="4330263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714339"/>
              </p:ext>
            </p:extLst>
          </p:nvPr>
        </p:nvGraphicFramePr>
        <p:xfrm>
          <a:off x="6248928" y="337608"/>
          <a:ext cx="4086683" cy="2532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Equation" r:id="rId5" imgW="1803400" imgH="1117600" progId="Equation.DSMT4">
                  <p:embed/>
                </p:oleObj>
              </mc:Choice>
              <mc:Fallback>
                <p:oleObj name="Equation" r:id="rId5" imgW="18034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8928" y="337608"/>
                        <a:ext cx="4086683" cy="2532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700" y="2918114"/>
            <a:ext cx="3581400" cy="3825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100" y="3441700"/>
            <a:ext cx="57658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8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42" y="278773"/>
            <a:ext cx="2896388" cy="410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7945" y="2055283"/>
            <a:ext cx="4281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Capítulos</a:t>
            </a:r>
            <a:r>
              <a:rPr lang="en-US" sz="2400" dirty="0">
                <a:solidFill>
                  <a:srgbClr val="000000"/>
                </a:solidFill>
              </a:rPr>
              <a:t> 12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Quadraturas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Espaço</a:t>
            </a:r>
            <a:r>
              <a:rPr lang="en-US" sz="2400" dirty="0">
                <a:solidFill>
                  <a:srgbClr val="000000"/>
                </a:solidFill>
              </a:rPr>
              <a:t> de Hilbert e </a:t>
            </a:r>
            <a:r>
              <a:rPr lang="en-US" sz="2400" dirty="0" err="1">
                <a:solidFill>
                  <a:srgbClr val="000000"/>
                </a:solidFill>
              </a:rPr>
              <a:t>condições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contorno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24" y="6264642"/>
            <a:ext cx="11344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/>
                </a:solidFill>
              </a:rPr>
              <a:t>Quarteroni, Alfio; Saleri, Fausto; Gervasio, </a:t>
            </a:r>
            <a:r>
              <a:rPr lang="pt-BR" sz="1400" i="1">
                <a:solidFill>
                  <a:schemeClr val="bg1"/>
                </a:solidFill>
              </a:rPr>
              <a:t>Scientific Computing with Matlab and Octave</a:t>
            </a:r>
            <a:r>
              <a:rPr lang="pt-BR" sz="1400">
                <a:solidFill>
                  <a:schemeClr val="bg1"/>
                </a:solidFill>
              </a:rPr>
              <a:t>, vol. 1. Berlin, Heidelberg: Springer Science, 2015.</a:t>
            </a:r>
            <a:r>
              <a:rPr lang="en-US" sz="1400">
                <a:solidFill>
                  <a:schemeClr val="bg1"/>
                </a:solidFill>
                <a:effectLst/>
              </a:rPr>
              <a:t> 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932" y="363952"/>
            <a:ext cx="5854469" cy="462781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405789"/>
              </p:ext>
            </p:extLst>
          </p:nvPr>
        </p:nvGraphicFramePr>
        <p:xfrm>
          <a:off x="2629931" y="4939497"/>
          <a:ext cx="1562850" cy="758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4" imgW="863600" imgH="419100" progId="Equation.DSMT4">
                  <p:embed/>
                </p:oleObj>
              </mc:Choice>
              <mc:Fallback>
                <p:oleObj name="Equation" r:id="rId4" imgW="863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9931" y="4939497"/>
                        <a:ext cx="1562850" cy="758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377" y="154874"/>
            <a:ext cx="6018536" cy="5002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2229" y="5268685"/>
            <a:ext cx="519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Polinômio de grau 11-</a:t>
            </a:r>
            <a:r>
              <a:rPr lang="en-US" i="1">
                <a:solidFill>
                  <a:schemeClr val="bg1"/>
                </a:solidFill>
              </a:rPr>
              <a:t>grid</a:t>
            </a:r>
            <a:r>
              <a:rPr lang="en-US">
                <a:solidFill>
                  <a:schemeClr val="bg1"/>
                </a:solidFill>
              </a:rPr>
              <a:t> de Chebyshev-Lobatto</a:t>
            </a:r>
          </a:p>
        </p:txBody>
      </p:sp>
    </p:spTree>
    <p:extLst>
      <p:ext uri="{BB962C8B-B14F-4D97-AF65-F5344CB8AC3E}">
        <p14:creationId xmlns:p14="http://schemas.microsoft.com/office/powerpoint/2010/main" val="282091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2900" y="64755"/>
            <a:ext cx="5436306" cy="34199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202" y="356210"/>
            <a:ext cx="3504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Polinômios de Legendre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56737"/>
              </p:ext>
            </p:extLst>
          </p:nvPr>
        </p:nvGraphicFramePr>
        <p:xfrm>
          <a:off x="183573" y="1740948"/>
          <a:ext cx="5418768" cy="79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" name="Equation" r:id="rId4" imgW="2870200" imgH="419100" progId="Equation.DSMT4">
                  <p:embed/>
                </p:oleObj>
              </mc:Choice>
              <mc:Fallback>
                <p:oleObj name="Equation" r:id="rId4" imgW="2870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73" y="1740948"/>
                        <a:ext cx="5418768" cy="791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44439"/>
              </p:ext>
            </p:extLst>
          </p:nvPr>
        </p:nvGraphicFramePr>
        <p:xfrm>
          <a:off x="6130246" y="4208917"/>
          <a:ext cx="5745162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name="Equation" r:id="rId6" imgW="4064000" imgH="1397000" progId="Equation.DSMT4">
                  <p:embed/>
                </p:oleObj>
              </mc:Choice>
              <mc:Fallback>
                <p:oleObj name="Equation" r:id="rId6" imgW="4064000" imgH="139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30246" y="4208917"/>
                        <a:ext cx="5745162" cy="197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14" y="2777186"/>
            <a:ext cx="5788210" cy="39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6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293" y="257575"/>
            <a:ext cx="8508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Legendre como base completa no espaço de Hilbert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119805"/>
              </p:ext>
            </p:extLst>
          </p:nvPr>
        </p:nvGraphicFramePr>
        <p:xfrm>
          <a:off x="414338" y="1122363"/>
          <a:ext cx="40751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" name="Equation" r:id="rId3" imgW="2514600" imgH="520700" progId="Equation.DSMT4">
                  <p:embed/>
                </p:oleObj>
              </mc:Choice>
              <mc:Fallback>
                <p:oleObj name="Equation" r:id="rId3" imgW="25146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122363"/>
                        <a:ext cx="4075112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00143"/>
              </p:ext>
            </p:extLst>
          </p:nvPr>
        </p:nvGraphicFramePr>
        <p:xfrm>
          <a:off x="249011" y="2849336"/>
          <a:ext cx="4905375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" name="Equation" r:id="rId5" imgW="2895600" imgH="1193800" progId="Equation.DSMT4">
                  <p:embed/>
                </p:oleObj>
              </mc:Choice>
              <mc:Fallback>
                <p:oleObj name="Equation" r:id="rId5" imgW="2895600" imgH="119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011" y="2849336"/>
                        <a:ext cx="4905375" cy="202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827169"/>
              </p:ext>
            </p:extLst>
          </p:nvPr>
        </p:nvGraphicFramePr>
        <p:xfrm>
          <a:off x="9194800" y="66548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" name="Equation" r:id="rId7" imgW="127000" imgH="190500" progId="Equation.DSMT4">
                  <p:embed/>
                </p:oleObj>
              </mc:Choice>
              <mc:Fallback>
                <p:oleObj name="Equation" r:id="rId7" imgW="127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94800" y="66548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04747"/>
              </p:ext>
            </p:extLst>
          </p:nvPr>
        </p:nvGraphicFramePr>
        <p:xfrm>
          <a:off x="9194800" y="66548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" name="Equation" r:id="rId9" imgW="127000" imgH="190500" progId="Equation.DSMT4">
                  <p:embed/>
                </p:oleObj>
              </mc:Choice>
              <mc:Fallback>
                <p:oleObj name="Equation" r:id="rId9" imgW="127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94800" y="66548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933259"/>
              </p:ext>
            </p:extLst>
          </p:nvPr>
        </p:nvGraphicFramePr>
        <p:xfrm>
          <a:off x="9194800" y="66548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0" name="Equation" r:id="rId10" imgW="127000" imgH="190500" progId="Equation.DSMT4">
                  <p:embed/>
                </p:oleObj>
              </mc:Choice>
              <mc:Fallback>
                <p:oleObj name="Equation" r:id="rId10" imgW="127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94800" y="66548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549504"/>
              </p:ext>
            </p:extLst>
          </p:nvPr>
        </p:nvGraphicFramePr>
        <p:xfrm>
          <a:off x="5780996" y="1064986"/>
          <a:ext cx="6008687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1" name="Equation" r:id="rId11" imgW="4673600" imgH="1600200" progId="Equation.DSMT4">
                  <p:embed/>
                </p:oleObj>
              </mc:Choice>
              <mc:Fallback>
                <p:oleObj name="Equation" r:id="rId11" imgW="467360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80996" y="1064986"/>
                        <a:ext cx="6008687" cy="205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71029" y="3388591"/>
            <a:ext cx="584867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25992D"/>
                </a:solidFill>
                <a:latin typeface="Courier"/>
                <a:ea typeface="Courier"/>
                <a:cs typeface="Courier"/>
              </a:rPr>
              <a:t>% Teste of Leg points</a:t>
            </a:r>
            <a:endParaRPr lang="en-US" sz="160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r>
              <a:rPr lang="en-US" sz="1600">
                <a:solidFill>
                  <a:srgbClr val="25992D"/>
                </a:solidFill>
                <a:latin typeface="Courier"/>
                <a:ea typeface="Courier"/>
                <a:cs typeface="Courier"/>
              </a:rPr>
              <a:t>%%</a:t>
            </a:r>
            <a:endParaRPr lang="en-US" sz="160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r>
              <a:rPr lang="en-US" sz="16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N = 100;</a:t>
            </a:r>
          </a:p>
          <a:p>
            <a:r>
              <a:rPr lang="en-US" sz="16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Tb = legpoly(0:N); </a:t>
            </a:r>
          </a:p>
          <a:p>
            <a:r>
              <a:rPr lang="en-US" sz="16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[xs,ws] = legpts(N+1); Bx = Tb(xs);</a:t>
            </a:r>
          </a:p>
          <a:p>
            <a:r>
              <a:rPr lang="en-US" sz="16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f = @(x)1./(1+16*x.^2); c = zeros(N+1,1);</a:t>
            </a:r>
          </a:p>
          <a:p>
            <a:r>
              <a:rPr lang="en-US" sz="1600">
                <a:solidFill>
                  <a:srgbClr val="0432FF"/>
                </a:solidFill>
                <a:latin typeface="Courier"/>
                <a:ea typeface="Courier"/>
                <a:cs typeface="Courier"/>
              </a:rPr>
              <a:t>for</a:t>
            </a:r>
            <a:r>
              <a:rPr lang="en-US" sz="16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k = 1:N+1</a:t>
            </a:r>
          </a:p>
          <a:p>
            <a:r>
              <a:rPr lang="en-US" sz="16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c(k) = ws*(Bx(:,k).*f(xs))*(2*k-1)/2;</a:t>
            </a:r>
          </a:p>
          <a:p>
            <a:r>
              <a:rPr lang="en-US" sz="1600">
                <a:solidFill>
                  <a:srgbClr val="0432FF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60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r>
              <a:rPr lang="en-US" sz="1600">
                <a:solidFill>
                  <a:srgbClr val="25992D"/>
                </a:solidFill>
                <a:latin typeface="Courier"/>
                <a:ea typeface="Courier"/>
                <a:cs typeface="Courier"/>
              </a:rPr>
              <a:t>%% Plot results</a:t>
            </a:r>
            <a:endParaRPr lang="en-US" sz="160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r>
              <a:rPr lang="en-US" sz="16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xp = linspace(-1,1,101).'; yn = Tb(xp)*c;</a:t>
            </a:r>
            <a:endParaRPr lang="mr-IN" sz="160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r>
              <a:rPr lang="en-US" sz="16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plot(xp,yn-f(xp)); title([</a:t>
            </a:r>
            <a:r>
              <a:rPr lang="en-US" sz="1600">
                <a:solidFill>
                  <a:srgbClr val="B245F4"/>
                </a:solidFill>
                <a:latin typeface="Courier"/>
                <a:ea typeface="Courier"/>
                <a:cs typeface="Courier"/>
              </a:rPr>
              <a:t>'N = '</a:t>
            </a:r>
            <a:r>
              <a:rPr lang="en-US" sz="16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,num2str(N)]);</a:t>
            </a:r>
          </a:p>
          <a:p>
            <a:r>
              <a:rPr lang="en-US" sz="16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set(gca,</a:t>
            </a:r>
            <a:r>
              <a:rPr lang="en-US" sz="1600">
                <a:solidFill>
                  <a:srgbClr val="B245F4"/>
                </a:solidFill>
                <a:latin typeface="Courier"/>
                <a:ea typeface="Courier"/>
                <a:cs typeface="Courier"/>
              </a:rPr>
              <a:t>'xtick'</a:t>
            </a:r>
            <a:r>
              <a:rPr lang="en-US" sz="16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,[-1:0.2:1]); grid </a:t>
            </a:r>
            <a:r>
              <a:rPr lang="en-US" sz="1600">
                <a:solidFill>
                  <a:srgbClr val="B245F4"/>
                </a:solidFill>
                <a:latin typeface="Courier"/>
                <a:ea typeface="Courier"/>
                <a:cs typeface="Courier"/>
              </a:rPr>
              <a:t>on</a:t>
            </a: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3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355050"/>
              </p:ext>
            </p:extLst>
          </p:nvPr>
        </p:nvGraphicFramePr>
        <p:xfrm>
          <a:off x="188005" y="0"/>
          <a:ext cx="2867026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Equation" r:id="rId3" imgW="2057400" imgH="419100" progId="Equation.DSMT4">
                  <p:embed/>
                </p:oleObj>
              </mc:Choice>
              <mc:Fallback>
                <p:oleObj name="Equation" r:id="rId3" imgW="20574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005" y="0"/>
                        <a:ext cx="2867026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9200" t="3387" r="51920" b="54496"/>
          <a:stretch/>
        </p:blipFill>
        <p:spPr>
          <a:xfrm>
            <a:off x="83284" y="513966"/>
            <a:ext cx="3313059" cy="3345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086" y="4171152"/>
            <a:ext cx="76340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25992D"/>
                </a:solidFill>
                <a:latin typeface="Courier"/>
                <a:ea typeface="Courier"/>
                <a:cs typeface="Courier"/>
              </a:rPr>
              <a:t>% Teste of Leg points</a:t>
            </a:r>
            <a:endParaRPr lang="en-US" sz="110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r>
              <a:rPr lang="en-US" sz="1100">
                <a:solidFill>
                  <a:srgbClr val="25992D"/>
                </a:solidFill>
                <a:latin typeface="Courier"/>
                <a:ea typeface="Courier"/>
                <a:cs typeface="Courier"/>
              </a:rPr>
              <a:t>%%</a:t>
            </a:r>
            <a:endParaRPr lang="en-US" sz="110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r>
              <a:rPr lang="en-US" sz="11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N = 100;</a:t>
            </a:r>
          </a:p>
          <a:p>
            <a:r>
              <a:rPr lang="en-US" sz="11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Tb = legpoly(0:N); </a:t>
            </a:r>
          </a:p>
          <a:p>
            <a:r>
              <a:rPr lang="en-US" sz="11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[xs,ws] = legpts(N+1); Bx = Tb(xs);</a:t>
            </a:r>
          </a:p>
          <a:p>
            <a:r>
              <a:rPr lang="en-US" sz="11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f = @(x)1./(1+16*x.^2); c = zeros(N+1,1);</a:t>
            </a:r>
          </a:p>
          <a:p>
            <a:r>
              <a:rPr lang="en-US" sz="1100">
                <a:solidFill>
                  <a:srgbClr val="0432FF"/>
                </a:solidFill>
                <a:latin typeface="Courier"/>
                <a:ea typeface="Courier"/>
                <a:cs typeface="Courier"/>
              </a:rPr>
              <a:t>for</a:t>
            </a:r>
            <a:r>
              <a:rPr lang="en-US" sz="11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k = 1:N+1</a:t>
            </a:r>
          </a:p>
          <a:p>
            <a:r>
              <a:rPr lang="en-US" sz="11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c(k) = ws*(Bx(:,k).*f(xs))*(2*k-1)/2;</a:t>
            </a:r>
          </a:p>
          <a:p>
            <a:r>
              <a:rPr lang="en-US" sz="1100">
                <a:solidFill>
                  <a:srgbClr val="0432FF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10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r>
              <a:rPr lang="en-US" sz="1100">
                <a:solidFill>
                  <a:srgbClr val="25992D"/>
                </a:solidFill>
                <a:latin typeface="Courier"/>
                <a:ea typeface="Courier"/>
                <a:cs typeface="Courier"/>
              </a:rPr>
              <a:t>%% Plot results</a:t>
            </a:r>
            <a:endParaRPr lang="en-US" sz="110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r>
              <a:rPr lang="en-US" sz="11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xp = linspace(-1,1,101).'; yn = Tb(xp)*c; plot(xp,yn-f(xp)); title([</a:t>
            </a:r>
            <a:r>
              <a:rPr lang="en-US" sz="1100">
                <a:solidFill>
                  <a:srgbClr val="B245F4"/>
                </a:solidFill>
                <a:latin typeface="Courier"/>
                <a:ea typeface="Courier"/>
                <a:cs typeface="Courier"/>
              </a:rPr>
              <a:t>'N = '</a:t>
            </a:r>
            <a:r>
              <a:rPr lang="en-US" sz="11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,num2str(N)]);</a:t>
            </a:r>
          </a:p>
          <a:p>
            <a:r>
              <a:rPr lang="en-US" sz="11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set(gca,</a:t>
            </a:r>
            <a:r>
              <a:rPr lang="en-US" sz="1100">
                <a:solidFill>
                  <a:srgbClr val="B245F4"/>
                </a:solidFill>
                <a:latin typeface="Courier"/>
                <a:ea typeface="Courier"/>
                <a:cs typeface="Courier"/>
              </a:rPr>
              <a:t>'xtick'</a:t>
            </a:r>
            <a:r>
              <a:rPr lang="en-US" sz="110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,[-1:0.2:1]); grid </a:t>
            </a:r>
            <a:r>
              <a:rPr lang="en-US" sz="1100">
                <a:solidFill>
                  <a:srgbClr val="B245F4"/>
                </a:solidFill>
                <a:latin typeface="Courier"/>
                <a:ea typeface="Courier"/>
                <a:cs typeface="Courier"/>
              </a:rPr>
              <a:t>on</a:t>
            </a:r>
            <a:endParaRPr lang="en-US" sz="110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730768"/>
              </p:ext>
            </p:extLst>
          </p:nvPr>
        </p:nvGraphicFramePr>
        <p:xfrm>
          <a:off x="9194800" y="66548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Equation" r:id="rId6" imgW="127000" imgH="190500" progId="Equation.DSMT4">
                  <p:embed/>
                </p:oleObj>
              </mc:Choice>
              <mc:Fallback>
                <p:oleObj name="Equation" r:id="rId6" imgW="127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94800" y="66548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3247"/>
              </p:ext>
            </p:extLst>
          </p:nvPr>
        </p:nvGraphicFramePr>
        <p:xfrm>
          <a:off x="5041898" y="5092701"/>
          <a:ext cx="2842033" cy="46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Equation" r:id="rId8" imgW="1625600" imgH="266700" progId="Equation.DSMT4">
                  <p:embed/>
                </p:oleObj>
              </mc:Choice>
              <mc:Fallback>
                <p:oleObj name="Equation" r:id="rId8" imgW="16256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41898" y="5092701"/>
                        <a:ext cx="2842033" cy="466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l="7439" r="6326"/>
          <a:stretch/>
        </p:blipFill>
        <p:spPr>
          <a:xfrm>
            <a:off x="4550228" y="326571"/>
            <a:ext cx="5508172" cy="47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4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293" y="257575"/>
            <a:ext cx="5374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Quadratura de Gauss-Legendre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665750"/>
              </p:ext>
            </p:extLst>
          </p:nvPr>
        </p:nvGraphicFramePr>
        <p:xfrm>
          <a:off x="6619875" y="152400"/>
          <a:ext cx="4216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Equation" r:id="rId3" imgW="2413000" imgH="571500" progId="Equation.DSMT4">
                  <p:embed/>
                </p:oleObj>
              </mc:Choice>
              <mc:Fallback>
                <p:oleObj name="Equation" r:id="rId3" imgW="24130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9875" y="152400"/>
                        <a:ext cx="42164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72" y="1197428"/>
            <a:ext cx="3241358" cy="488587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517791"/>
              </p:ext>
            </p:extLst>
          </p:nvPr>
        </p:nvGraphicFramePr>
        <p:xfrm>
          <a:off x="4286921" y="1788125"/>
          <a:ext cx="5270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Document" r:id="rId6" imgW="5270500" imgH="711200" progId="Word.Document.12">
                  <p:embed/>
                </p:oleObj>
              </mc:Choice>
              <mc:Fallback>
                <p:oleObj name="Document" r:id="rId6" imgW="5270500" imgH="71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6921" y="1788125"/>
                        <a:ext cx="52705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665553"/>
              </p:ext>
            </p:extLst>
          </p:nvPr>
        </p:nvGraphicFramePr>
        <p:xfrm>
          <a:off x="4228978" y="2700839"/>
          <a:ext cx="1862609" cy="63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" name="Equation" r:id="rId8" imgW="1371600" imgH="469900" progId="Equation.DSMT4">
                  <p:embed/>
                </p:oleObj>
              </mc:Choice>
              <mc:Fallback>
                <p:oleObj name="Equation" r:id="rId8" imgW="1371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28978" y="2700839"/>
                        <a:ext cx="1862609" cy="638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902698"/>
              </p:ext>
            </p:extLst>
          </p:nvPr>
        </p:nvGraphicFramePr>
        <p:xfrm>
          <a:off x="4164019" y="3434390"/>
          <a:ext cx="7183790" cy="1488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" name="Document" r:id="rId10" imgW="5270500" imgH="1092200" progId="Word.Document.12">
                  <p:embed/>
                </p:oleObj>
              </mc:Choice>
              <mc:Fallback>
                <p:oleObj name="Document" r:id="rId10" imgW="5270500" imgH="109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64019" y="3434390"/>
                        <a:ext cx="7183790" cy="1488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15634" y="5838049"/>
            <a:ext cx="338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Quem são as raízes de um </a:t>
            </a:r>
            <a:r>
              <a:rPr lang="en-US" i="1">
                <a:solidFill>
                  <a:schemeClr val="bg1"/>
                </a:solidFill>
              </a:rPr>
              <a:t>P</a:t>
            </a:r>
            <a:r>
              <a:rPr lang="en-US" i="1" baseline="-25000">
                <a:solidFill>
                  <a:schemeClr val="bg1"/>
                </a:solidFill>
              </a:rPr>
              <a:t>n</a:t>
            </a:r>
            <a:r>
              <a:rPr lang="en-US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914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832461"/>
              </p:ext>
            </p:extLst>
          </p:nvPr>
        </p:nvGraphicFramePr>
        <p:xfrm>
          <a:off x="6184621" y="414327"/>
          <a:ext cx="4622347" cy="157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0" name="Equation" r:id="rId3" imgW="3911600" imgH="1333500" progId="Equation.DSMT4">
                  <p:embed/>
                </p:oleObj>
              </mc:Choice>
              <mc:Fallback>
                <p:oleObj name="Equation" r:id="rId3" imgW="3911600" imgH="1333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84621" y="414327"/>
                        <a:ext cx="4622347" cy="157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013519"/>
              </p:ext>
            </p:extLst>
          </p:nvPr>
        </p:nvGraphicFramePr>
        <p:xfrm>
          <a:off x="5595938" y="2392363"/>
          <a:ext cx="6005512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1" name="Equation" r:id="rId5" imgW="4216400" imgH="1511300" progId="Equation.DSMT4">
                  <p:embed/>
                </p:oleObj>
              </mc:Choice>
              <mc:Fallback>
                <p:oleObj name="Equation" r:id="rId5" imgW="4216400" imgH="151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5938" y="2392363"/>
                        <a:ext cx="6005512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908008"/>
              </p:ext>
            </p:extLst>
          </p:nvPr>
        </p:nvGraphicFramePr>
        <p:xfrm>
          <a:off x="997811" y="1134811"/>
          <a:ext cx="3100783" cy="74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" name="Equation" r:id="rId7" imgW="1739900" imgH="419100" progId="Equation.DSMT4">
                  <p:embed/>
                </p:oleObj>
              </mc:Choice>
              <mc:Fallback>
                <p:oleObj name="Equation" r:id="rId7" imgW="1739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7811" y="1134811"/>
                        <a:ext cx="3100783" cy="746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307418"/>
              </p:ext>
            </p:extLst>
          </p:nvPr>
        </p:nvGraphicFramePr>
        <p:xfrm>
          <a:off x="301188" y="4800813"/>
          <a:ext cx="7594090" cy="186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" name="Document" r:id="rId9" imgW="5270500" imgH="1295400" progId="Word.Document.12">
                  <p:embed/>
                </p:oleObj>
              </mc:Choice>
              <mc:Fallback>
                <p:oleObj name="Document" r:id="rId9" imgW="5270500" imgH="129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188" y="4800813"/>
                        <a:ext cx="7594090" cy="1866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952149"/>
              </p:ext>
            </p:extLst>
          </p:nvPr>
        </p:nvGraphicFramePr>
        <p:xfrm>
          <a:off x="908912" y="545055"/>
          <a:ext cx="3263613" cy="45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4" name="Equation" r:id="rId11" imgW="1917700" imgH="266700" progId="Equation.DSMT4">
                  <p:embed/>
                </p:oleObj>
              </mc:Choice>
              <mc:Fallback>
                <p:oleObj name="Equation" r:id="rId11" imgW="19177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8912" y="545055"/>
                        <a:ext cx="3263613" cy="45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09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0665" y="511083"/>
            <a:ext cx="5889842" cy="5247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0514" y="6040073"/>
            <a:ext cx="56328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>
                <a:solidFill>
                  <a:srgbClr val="000000"/>
                </a:solidFill>
              </a:rPr>
              <a:t>H. S. Wilf, </a:t>
            </a:r>
            <a:r>
              <a:rPr lang="pt-BR" sz="1050" i="1">
                <a:solidFill>
                  <a:srgbClr val="000000"/>
                </a:solidFill>
              </a:rPr>
              <a:t>Mathematics for the Physical Sciences</a:t>
            </a:r>
            <a:r>
              <a:rPr lang="pt-BR" sz="1050">
                <a:solidFill>
                  <a:srgbClr val="000000"/>
                </a:solidFill>
              </a:rPr>
              <a:t>. New York, NY: Dover Publications, 1962.</a:t>
            </a:r>
            <a:r>
              <a:rPr lang="en-US" sz="1050">
                <a:solidFill>
                  <a:srgbClr val="000000"/>
                </a:solidFill>
                <a:effectLst/>
              </a:rPr>
              <a:t> </a:t>
            </a:r>
            <a:endParaRPr lang="en-US" sz="105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854987"/>
              </p:ext>
            </p:extLst>
          </p:nvPr>
        </p:nvGraphicFramePr>
        <p:xfrm>
          <a:off x="887775" y="3814053"/>
          <a:ext cx="3789617" cy="72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4" imgW="2463800" imgH="469900" progId="Equation.DSMT4">
                  <p:embed/>
                </p:oleObj>
              </mc:Choice>
              <mc:Fallback>
                <p:oleObj name="Equation" r:id="rId4" imgW="2463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7775" y="3814053"/>
                        <a:ext cx="3789617" cy="724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038215" y="635043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>
                <a:solidFill>
                  <a:srgbClr val="000000"/>
                </a:solidFill>
              </a:rPr>
              <a:t>J. H. Golub, G. H.; Welsch, “Calculation of Gauss quadrature rules,” </a:t>
            </a:r>
            <a:r>
              <a:rPr lang="pt-BR" sz="1100" i="1">
                <a:solidFill>
                  <a:srgbClr val="000000"/>
                </a:solidFill>
              </a:rPr>
              <a:t>Math. Comput.</a:t>
            </a:r>
            <a:r>
              <a:rPr lang="pt-BR" sz="1100">
                <a:solidFill>
                  <a:srgbClr val="000000"/>
                </a:solidFill>
              </a:rPr>
              <a:t>, 1969.</a:t>
            </a:r>
            <a:r>
              <a:rPr lang="en-US" sz="1100">
                <a:solidFill>
                  <a:srgbClr val="000000"/>
                </a:solidFill>
                <a:effectLst/>
              </a:rPr>
              <a:t> </a:t>
            </a:r>
            <a:endParaRPr lang="en-US" sz="110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74506"/>
              </p:ext>
            </p:extLst>
          </p:nvPr>
        </p:nvGraphicFramePr>
        <p:xfrm>
          <a:off x="339689" y="903856"/>
          <a:ext cx="3496948" cy="706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6" imgW="2387600" imgH="482600" progId="Equation.DSMT4">
                  <p:embed/>
                </p:oleObj>
              </mc:Choice>
              <mc:Fallback>
                <p:oleObj name="Equation" r:id="rId6" imgW="23876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9689" y="903856"/>
                        <a:ext cx="3496948" cy="706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092301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4464</TotalTime>
  <Words>451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 Black</vt:lpstr>
      <vt:lpstr>Century Gothic</vt:lpstr>
      <vt:lpstr>Courier</vt:lpstr>
      <vt:lpstr>Wingdings 3</vt:lpstr>
      <vt:lpstr>Fatia</vt:lpstr>
      <vt:lpstr>Equation</vt:lpstr>
      <vt:lpstr>Document</vt:lpstr>
      <vt:lpstr>Matemática Aplicada à Engenharia de Sistemas-PTC 5007 (20/08/2020)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M[etodos numéricos</dc:title>
  <dc:subject/>
  <dc:creator>Osvaldo Guimarães</dc:creator>
  <cp:keywords/>
  <dc:description/>
  <cp:lastModifiedBy>José Roberto Piqueira</cp:lastModifiedBy>
  <cp:revision>226</cp:revision>
  <dcterms:created xsi:type="dcterms:W3CDTF">2019-06-28T19:51:26Z</dcterms:created>
  <dcterms:modified xsi:type="dcterms:W3CDTF">2020-08-20T19:05:34Z</dcterms:modified>
  <cp:category/>
</cp:coreProperties>
</file>