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536" r:id="rId3"/>
    <p:sldId id="571" r:id="rId4"/>
    <p:sldId id="572" r:id="rId5"/>
    <p:sldId id="573" r:id="rId6"/>
    <p:sldId id="574" r:id="rId7"/>
    <p:sldId id="575" r:id="rId8"/>
    <p:sldId id="576" r:id="rId9"/>
    <p:sldId id="577" r:id="rId10"/>
    <p:sldId id="578" r:id="rId11"/>
    <p:sldId id="537" r:id="rId12"/>
    <p:sldId id="517" r:id="rId13"/>
    <p:sldId id="541" r:id="rId14"/>
    <p:sldId id="538" r:id="rId15"/>
    <p:sldId id="539" r:id="rId1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B2C09"/>
    <a:srgbClr val="EDE433"/>
    <a:srgbClr val="B2484B"/>
    <a:srgbClr val="A3A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6AC0CE-459F-42F9-8C7C-1550221015C8}" v="7" dt="2019-10-14T23:49:55.2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4" autoAdjust="0"/>
    <p:restoredTop sz="95356" autoAdjust="0"/>
  </p:normalViewPr>
  <p:slideViewPr>
    <p:cSldViewPr snapToGrid="0">
      <p:cViewPr varScale="1">
        <p:scale>
          <a:sx n="55" d="100"/>
          <a:sy n="55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0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52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Windows Live" clId="Web-{D16AC0CE-459F-42F9-8C7C-1550221015C8}"/>
    <pc:docChg chg="modSld">
      <pc:chgData name="Amaury Gremaud" userId="d26e1613d7451de6" providerId="Windows Live" clId="Web-{D16AC0CE-459F-42F9-8C7C-1550221015C8}" dt="2019-10-14T22:12:10.379" v="5" actId="20577"/>
      <pc:docMkLst>
        <pc:docMk/>
      </pc:docMkLst>
      <pc:sldChg chg="modSp">
        <pc:chgData name="Amaury Gremaud" userId="d26e1613d7451de6" providerId="Windows Live" clId="Web-{D16AC0CE-459F-42F9-8C7C-1550221015C8}" dt="2019-10-14T22:12:10.379" v="4" actId="20577"/>
        <pc:sldMkLst>
          <pc:docMk/>
          <pc:sldMk cId="0" sldId="269"/>
        </pc:sldMkLst>
        <pc:spChg chg="mod">
          <ac:chgData name="Amaury Gremaud" userId="d26e1613d7451de6" providerId="Windows Live" clId="Web-{D16AC0CE-459F-42F9-8C7C-1550221015C8}" dt="2019-10-14T22:12:10.379" v="4" actId="20577"/>
          <ac:spMkLst>
            <pc:docMk/>
            <pc:sldMk cId="0" sldId="269"/>
            <ac:spMk id="7170" creationId="{01A74CCB-5EEB-48B0-8785-F2B13B90271A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457AD196-50D2-4CAB-A745-3757FF42F9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ED5ACF24-270A-4587-B838-667530EEAE8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2AB524F8-09EB-43BE-BC2D-1BF2C8115123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4" name="Espaço reservado do rodapé 3">
            <a:extLst>
              <a:ext uri="{FF2B5EF4-FFF2-40B4-BE49-F238E27FC236}">
                <a16:creationId xmlns:a16="http://schemas.microsoft.com/office/drawing/2014/main" id="{80A4BD0B-D943-4535-8162-4516CECC38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4">
            <a:extLst>
              <a:ext uri="{FF2B5EF4-FFF2-40B4-BE49-F238E27FC236}">
                <a16:creationId xmlns:a16="http://schemas.microsoft.com/office/drawing/2014/main" id="{6B03EF14-D638-4BAF-9C48-54E47BB26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itchFamily="34" charset="0"/>
              </a:defRPr>
            </a:lvl1pPr>
          </a:lstStyle>
          <a:p>
            <a:pPr>
              <a:defRPr/>
            </a:pPr>
            <a:fld id="{B243A181-EA2F-4171-8889-A96F4E53E9B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o cabeçalho 1">
            <a:extLst>
              <a:ext uri="{FF2B5EF4-FFF2-40B4-BE49-F238E27FC236}">
                <a16:creationId xmlns:a16="http://schemas.microsoft.com/office/drawing/2014/main" id="{DD640F23-8B91-447C-AD50-60DA70E5D1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Espaço reservado de data 2">
            <a:extLst>
              <a:ext uri="{FF2B5EF4-FFF2-40B4-BE49-F238E27FC236}">
                <a16:creationId xmlns:a16="http://schemas.microsoft.com/office/drawing/2014/main" id="{E671EF10-F442-4AC1-A6C2-65670D210F6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fld id="{47B77C44-767B-44BF-B0F4-77883D9C3A1E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4" name="Espaço reservado para a imagem do slide 3">
            <a:extLst>
              <a:ext uri="{FF2B5EF4-FFF2-40B4-BE49-F238E27FC236}">
                <a16:creationId xmlns:a16="http://schemas.microsoft.com/office/drawing/2014/main" id="{8E9F8D9D-42FB-4CC9-BFE6-A06BF73A6DF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observações 4">
            <a:extLst>
              <a:ext uri="{FF2B5EF4-FFF2-40B4-BE49-F238E27FC236}">
                <a16:creationId xmlns:a16="http://schemas.microsoft.com/office/drawing/2014/main" id="{6D42695F-1801-4F7A-A1A0-EEE42CA118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dirty="0"/>
              <a:t>Clique para editar o texto mestre </a:t>
            </a:r>
          </a:p>
          <a:p>
            <a:pPr lvl="1"/>
            <a:r>
              <a:rPr lang="pt-BR" noProof="0" dirty="0"/>
              <a:t>Segundo nível</a:t>
            </a:r>
          </a:p>
          <a:p>
            <a:pPr lvl="2"/>
            <a:r>
              <a:rPr lang="pt-BR" noProof="0" dirty="0"/>
              <a:t>Terceiro nível</a:t>
            </a:r>
          </a:p>
          <a:p>
            <a:pPr lvl="3"/>
            <a:r>
              <a:rPr lang="pt-BR" noProof="0" dirty="0"/>
              <a:t>Quarto nível</a:t>
            </a:r>
          </a:p>
          <a:p>
            <a:pPr lvl="4"/>
            <a:r>
              <a:rPr lang="pt-BR" noProof="0" dirty="0"/>
              <a:t>Quinto nível</a:t>
            </a:r>
          </a:p>
        </p:txBody>
      </p:sp>
      <p:sp>
        <p:nvSpPr>
          <p:cNvPr id="6" name="Espaço reservado do rodapé 5">
            <a:extLst>
              <a:ext uri="{FF2B5EF4-FFF2-40B4-BE49-F238E27FC236}">
                <a16:creationId xmlns:a16="http://schemas.microsoft.com/office/drawing/2014/main" id="{3FFE2564-2379-44A3-8855-B614A5955EB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6">
            <a:extLst>
              <a:ext uri="{FF2B5EF4-FFF2-40B4-BE49-F238E27FC236}">
                <a16:creationId xmlns:a16="http://schemas.microsoft.com/office/drawing/2014/main" id="{93EA1FE9-D3CB-423F-AAF4-D594A6FBDB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Euphemia" pitchFamily="34" charset="0"/>
              </a:defRPr>
            </a:lvl1pPr>
          </a:lstStyle>
          <a:p>
            <a:pPr>
              <a:defRPr/>
            </a:pPr>
            <a:fld id="{5EE0F897-27B0-45C6-8091-516C7F06C5A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pt-B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t-B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448DC4B-A9A1-4E7E-A2E8-EF68E6831F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A5F61A41-6063-424A-9559-1B3C463F9F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6">
            <a:extLst>
              <a:ext uri="{FF2B5EF4-FFF2-40B4-BE49-F238E27FC236}">
                <a16:creationId xmlns:a16="http://schemas.microsoft.com/office/drawing/2014/main" id="{254DA888-F092-412F-9FD6-0F55BD5B8A29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Retângulo 7">
            <a:extLst>
              <a:ext uri="{FF2B5EF4-FFF2-40B4-BE49-F238E27FC236}">
                <a16:creationId xmlns:a16="http://schemas.microsoft.com/office/drawing/2014/main" id="{9DF4E85B-D848-4CE9-8A11-4D45B87AB592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6" name="Imagem 10">
            <a:extLst>
              <a:ext uri="{FF2B5EF4-FFF2-40B4-BE49-F238E27FC236}">
                <a16:creationId xmlns:a16="http://schemas.microsoft.com/office/drawing/2014/main" id="{990EDD88-1786-43AA-99C6-161588C2971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4D691EC0-A020-4FBD-8513-EF0F9ACD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48C15-E4D7-4AB0-9B6D-140F80DB457A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729957C4-6AB1-47E4-B887-E7762042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704EA5CD-18F9-4170-86DD-7ABD9A80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BF3EE-43D7-48A0-BCA5-4994C3BFB6A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572570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6">
            <a:extLst>
              <a:ext uri="{FF2B5EF4-FFF2-40B4-BE49-F238E27FC236}">
                <a16:creationId xmlns:a16="http://schemas.microsoft.com/office/drawing/2014/main" id="{9D268752-E3E7-4AA0-B2BD-22F44707C869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6513513" y="3228975"/>
            <a:ext cx="5634038" cy="84137"/>
            <a:chOff x="1073150" y="1219201"/>
            <a:chExt cx="10058400" cy="63125"/>
          </a:xfrm>
        </p:grpSpPr>
        <p:cxnSp>
          <p:nvCxnSpPr>
            <p:cNvPr id="5" name="Conector de Linha Reta 7">
              <a:extLst>
                <a:ext uri="{FF2B5EF4-FFF2-40B4-BE49-F238E27FC236}">
                  <a16:creationId xmlns:a16="http://schemas.microsoft.com/office/drawing/2014/main" id="{C55ABDAD-D118-4D25-B7A7-462E115B46EB}"/>
                </a:ext>
              </a:extLst>
            </p:cNvPr>
            <p:cNvCxnSpPr/>
            <p:nvPr/>
          </p:nvCxnSpPr>
          <p:spPr>
            <a:xfrm rot="10800000">
              <a:off x="1073151" y="1195380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de Linha Reta 8">
              <a:extLst>
                <a:ext uri="{FF2B5EF4-FFF2-40B4-BE49-F238E27FC236}">
                  <a16:creationId xmlns:a16="http://schemas.microsoft.com/office/drawing/2014/main" id="{16EDF12C-7114-4BBB-A1E5-23EB0E5D8DAB}"/>
                </a:ext>
              </a:extLst>
            </p:cNvPr>
            <p:cNvCxnSpPr/>
            <p:nvPr/>
          </p:nvCxnSpPr>
          <p:spPr>
            <a:xfrm rot="10800000">
              <a:off x="1073151" y="1258505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16205D8F-5104-4841-9643-135C02F48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7648E-CF04-47C5-9DE4-FA70BFEF8FBE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C51A9A03-C106-42BC-AE7F-D18C4D071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4284B532-291A-4ADB-B228-B3D7535A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4D56A-99E0-44F1-B072-C64E1E4705E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75736542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de data 3">
            <a:extLst>
              <a:ext uri="{FF2B5EF4-FFF2-40B4-BE49-F238E27FC236}">
                <a16:creationId xmlns:a16="http://schemas.microsoft.com/office/drawing/2014/main" id="{F6EAD7E6-BCD1-4A97-B7AF-42EB152AE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71EA-A46E-4478-9EE7-9839EB19A692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3" name="Espaço reservado do rodapé 4">
            <a:extLst>
              <a:ext uri="{FF2B5EF4-FFF2-40B4-BE49-F238E27FC236}">
                <a16:creationId xmlns:a16="http://schemas.microsoft.com/office/drawing/2014/main" id="{773050FA-171E-4483-83AE-6856672A9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4" name="Espaço reservado do número do slide 5">
            <a:extLst>
              <a:ext uri="{FF2B5EF4-FFF2-40B4-BE49-F238E27FC236}">
                <a16:creationId xmlns:a16="http://schemas.microsoft.com/office/drawing/2014/main" id="{3C49E6F3-8DC2-44A1-941E-0A09F68BE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C422-6C47-45FB-894C-A4B6549061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6973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Clique para editar o estilo do subtítulo mestre</a:t>
            </a:r>
            <a:endParaRPr lang="pt-BR"/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576A286C-81A8-4A46-A5F5-B4A184EBD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1F81-D6EF-4C61-9172-66BAC7A7900D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D3846596-89BC-493C-8CEA-45AC35C4A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71820E67-D6D4-42B0-811C-7B1EEF2DC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4A440-3A6F-476D-8B19-824BE7A584B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920248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1104900" y="76200"/>
            <a:ext cx="9982200" cy="60960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C5CEC84C-40D2-403B-B0A7-46CEBFCB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99854-DF56-4E1F-9CC8-5FCFC31C13A9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5A292420-C8C9-437C-9725-223A142F3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7AD5774B-C26A-4178-9F88-79166C43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38F7A-4DF2-4A7E-8599-C1C88E4FACF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681411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62CE688C-A918-4E0C-86CB-B2F21F6E5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2F1AD-C6E3-407E-872B-42BF0FFD6282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ABD17314-B1B1-43D8-A08B-F9B7D9D5F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340FDD7C-E861-4C58-8508-9A93500D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50A5B-AE8E-4DB1-BF96-5598AFFD6C2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8893836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lide de título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12">
            <a:extLst>
              <a:ext uri="{FF2B5EF4-FFF2-40B4-BE49-F238E27FC236}">
                <a16:creationId xmlns:a16="http://schemas.microsoft.com/office/drawing/2014/main" id="{2FE304F8-2F16-4503-8851-F68C900CEEF6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0" y="5645150"/>
            <a:ext cx="12192000" cy="63500"/>
            <a:chOff x="507492" y="1501519"/>
            <a:chExt cx="8129016" cy="63125"/>
          </a:xfrm>
        </p:grpSpPr>
        <p:cxnSp>
          <p:nvCxnSpPr>
            <p:cNvPr id="6" name="Conector de Linha Reta 16">
              <a:extLst>
                <a:ext uri="{FF2B5EF4-FFF2-40B4-BE49-F238E27FC236}">
                  <a16:creationId xmlns:a16="http://schemas.microsoft.com/office/drawing/2014/main" id="{EA3B3E1E-DFFF-4387-AEC4-77EC0A236D7C}"/>
                </a:ext>
              </a:extLst>
            </p:cNvPr>
            <p:cNvCxnSpPr/>
            <p:nvPr/>
          </p:nvCxnSpPr>
          <p:spPr>
            <a:xfrm>
              <a:off x="528661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de Linha Reta 17">
              <a:extLst>
                <a:ext uri="{FF2B5EF4-FFF2-40B4-BE49-F238E27FC236}">
                  <a16:creationId xmlns:a16="http://schemas.microsoft.com/office/drawing/2014/main" id="{6F83C687-F594-4F31-9106-F71568C6FDFB}"/>
                </a:ext>
              </a:extLst>
            </p:cNvPr>
            <p:cNvCxnSpPr/>
            <p:nvPr/>
          </p:nvCxnSpPr>
          <p:spPr>
            <a:xfrm>
              <a:off x="528661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o 13">
            <a:extLst>
              <a:ext uri="{FF2B5EF4-FFF2-40B4-BE49-F238E27FC236}">
                <a16:creationId xmlns:a16="http://schemas.microsoft.com/office/drawing/2014/main" id="{37903BBB-E838-4212-B89C-5EB68654CA47}"/>
              </a:ext>
            </a:extLst>
          </p:cNvPr>
          <p:cNvGrpSpPr>
            <a:grpSpLocks/>
          </p:cNvGrpSpPr>
          <p:nvPr/>
        </p:nvGrpSpPr>
        <p:grpSpPr bwMode="auto">
          <a:xfrm>
            <a:off x="0" y="1143000"/>
            <a:ext cx="12192000" cy="63500"/>
            <a:chOff x="507492" y="1501519"/>
            <a:chExt cx="8129016" cy="63125"/>
          </a:xfrm>
        </p:grpSpPr>
        <p:cxnSp>
          <p:nvCxnSpPr>
            <p:cNvPr id="9" name="Conector de Linha Reta 14">
              <a:extLst>
                <a:ext uri="{FF2B5EF4-FFF2-40B4-BE49-F238E27FC236}">
                  <a16:creationId xmlns:a16="http://schemas.microsoft.com/office/drawing/2014/main" id="{2F3D81FC-2A83-480C-B196-0C921D60D4FC}"/>
                </a:ext>
              </a:extLst>
            </p:cNvPr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de Linha Reta 15">
              <a:extLst>
                <a:ext uri="{FF2B5EF4-FFF2-40B4-BE49-F238E27FC236}">
                  <a16:creationId xmlns:a16="http://schemas.microsoft.com/office/drawing/2014/main" id="{5B0D2B37-F714-4ABE-A6B7-348784B6A156}"/>
                </a:ext>
              </a:extLst>
            </p:cNvPr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tângulo 6">
            <a:extLst>
              <a:ext uri="{FF2B5EF4-FFF2-40B4-BE49-F238E27FC236}">
                <a16:creationId xmlns:a16="http://schemas.microsoft.com/office/drawing/2014/main" id="{010F1737-A2E5-462D-AC43-2D1015E6E664}"/>
              </a:ext>
            </a:extLst>
          </p:cNvPr>
          <p:cNvSpPr/>
          <p:nvPr/>
        </p:nvSpPr>
        <p:spPr>
          <a:xfrm>
            <a:off x="0" y="577850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Retângulo 7">
            <a:extLst>
              <a:ext uri="{FF2B5EF4-FFF2-40B4-BE49-F238E27FC236}">
                <a16:creationId xmlns:a16="http://schemas.microsoft.com/office/drawing/2014/main" id="{800C4FA3-03F0-417E-942B-02F71C63994A}"/>
              </a:ext>
            </a:extLst>
          </p:cNvPr>
          <p:cNvSpPr/>
          <p:nvPr/>
        </p:nvSpPr>
        <p:spPr>
          <a:xfrm>
            <a:off x="0" y="0"/>
            <a:ext cx="12192000" cy="1079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4" name="Imagem 9">
            <a:extLst>
              <a:ext uri="{FF2B5EF4-FFF2-40B4-BE49-F238E27FC236}">
                <a16:creationId xmlns:a16="http://schemas.microsoft.com/office/drawing/2014/main" id="{3FCB77EC-798B-47C2-AA50-7C731368AEC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 latinLnBrk="0">
              <a:defRPr lang="pt-BR" sz="4400" cap="all" baseline="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/>
          <a:lstStyle>
            <a:lvl1pPr marL="0" indent="0" algn="l" latinLnBrk="0">
              <a:spcBef>
                <a:spcPts val="0"/>
              </a:spcBef>
              <a:buNone/>
              <a:defRPr lang="pt-BR" sz="1800"/>
            </a:lvl1pPr>
            <a:lvl2pPr marL="457200" indent="0" algn="ctr" latinLnBrk="0">
              <a:buNone/>
              <a:defRPr lang="pt-BR" sz="2000"/>
            </a:lvl2pPr>
            <a:lvl3pPr marL="914400" indent="0" algn="ctr" latinLnBrk="0">
              <a:buNone/>
              <a:defRPr lang="pt-BR" sz="1800"/>
            </a:lvl3pPr>
            <a:lvl4pPr marL="1371600" indent="0" algn="ctr" latinLnBrk="0">
              <a:buNone/>
              <a:defRPr lang="pt-BR" sz="1600"/>
            </a:lvl4pPr>
            <a:lvl5pPr marL="1828800" indent="0" algn="ctr" latinLnBrk="0">
              <a:buNone/>
              <a:defRPr lang="pt-BR" sz="1600"/>
            </a:lvl5pPr>
            <a:lvl6pPr marL="2286000" indent="0" algn="ctr" latinLnBrk="0">
              <a:buNone/>
              <a:defRPr lang="pt-BR" sz="1600"/>
            </a:lvl6pPr>
            <a:lvl7pPr marL="2743200" indent="0" algn="ctr" latinLnBrk="0">
              <a:buNone/>
              <a:defRPr lang="pt-BR" sz="1600"/>
            </a:lvl7pPr>
            <a:lvl8pPr marL="3200400" indent="0" algn="ctr" latinLnBrk="0">
              <a:buNone/>
              <a:defRPr lang="pt-BR" sz="1600"/>
            </a:lvl8pPr>
            <a:lvl9pPr marL="3657600" indent="0" algn="ctr" latinLnBrk="0">
              <a:buNone/>
              <a:defRPr lang="pt-BR"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11" name="Espaço reservado de imagem 10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 latinLnBrk="0">
              <a:buNone/>
              <a:defRPr lang="pt-BR"/>
            </a:lvl1pPr>
          </a:lstStyle>
          <a:p>
            <a:pPr lvl="0"/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571092551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  <a:lvl9pPr latinLnBrk="0">
              <a:defRPr lang="pt-BR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 latinLnBrk="0">
              <a:defRPr lang="pt-BR"/>
            </a:lvl5pPr>
            <a:lvl6pPr latinLnBrk="0">
              <a:defRPr lang="pt-BR"/>
            </a:lvl6pPr>
            <a:lvl7pPr latinLnBrk="0">
              <a:defRPr lang="pt-BR"/>
            </a:lvl7pPr>
            <a:lvl8pPr latinLnBrk="0">
              <a:defRPr lang="pt-BR"/>
            </a:lvl8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89FC86D9-0D2A-4BA6-B7DE-5FD542DB6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A7C9F-C44B-40D5-B89B-AAA7B26F18BE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1068F05E-B28B-4A58-9361-08270B051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B031CDB1-31DB-45FD-848A-6B6B837E0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31CC1-8516-4F67-9AD5-71330FDE06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4469026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4" name="Espaço reservado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 latinLnBrk="0">
              <a:spcBef>
                <a:spcPts val="0"/>
              </a:spcBef>
              <a:buNone/>
              <a:defRPr lang="pt-BR" sz="2400" b="1"/>
            </a:lvl1pPr>
            <a:lvl2pPr marL="457200" indent="0" latinLnBrk="0">
              <a:buNone/>
              <a:defRPr lang="pt-BR" sz="2000" b="1"/>
            </a:lvl2pPr>
            <a:lvl3pPr marL="914400" indent="0" latinLnBrk="0">
              <a:buNone/>
              <a:defRPr lang="pt-BR" sz="1800" b="1"/>
            </a:lvl3pPr>
            <a:lvl4pPr marL="1371600" indent="0" latinLnBrk="0">
              <a:buNone/>
              <a:defRPr lang="pt-BR" sz="1600" b="1"/>
            </a:lvl4pPr>
            <a:lvl5pPr marL="1828800" indent="0" latinLnBrk="0">
              <a:buNone/>
              <a:defRPr lang="pt-BR" sz="1600" b="1"/>
            </a:lvl5pPr>
            <a:lvl6pPr marL="2286000" indent="0" latinLnBrk="0">
              <a:buNone/>
              <a:defRPr lang="pt-BR" sz="1600" b="1"/>
            </a:lvl6pPr>
            <a:lvl7pPr marL="2743200" indent="0" latinLnBrk="0">
              <a:buNone/>
              <a:defRPr lang="pt-BR" sz="1600" b="1"/>
            </a:lvl7pPr>
            <a:lvl8pPr marL="3200400" indent="0" latinLnBrk="0">
              <a:buNone/>
              <a:defRPr lang="pt-BR" sz="1600" b="1"/>
            </a:lvl8pPr>
            <a:lvl9pPr marL="3657600" indent="0" latinLnBrk="0">
              <a:buNone/>
              <a:defRPr lang="pt-BR" sz="1600" b="1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6" name="Espaço reservado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7" name="Espaço reservado de data 3">
            <a:extLst>
              <a:ext uri="{FF2B5EF4-FFF2-40B4-BE49-F238E27FC236}">
                <a16:creationId xmlns:a16="http://schemas.microsoft.com/office/drawing/2014/main" id="{5A8EF2FF-5585-4D89-BDE3-B903D54C9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A0691-422B-4BF0-B340-2F7A103C8B09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8" name="Espaço reservado do rodapé 4">
            <a:extLst>
              <a:ext uri="{FF2B5EF4-FFF2-40B4-BE49-F238E27FC236}">
                <a16:creationId xmlns:a16="http://schemas.microsoft.com/office/drawing/2014/main" id="{B3A9849D-BA74-4D11-A01B-EB5B7402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9" name="Espaço reservado do número do slide 5">
            <a:extLst>
              <a:ext uri="{FF2B5EF4-FFF2-40B4-BE49-F238E27FC236}">
                <a16:creationId xmlns:a16="http://schemas.microsoft.com/office/drawing/2014/main" id="{84C99B1A-7171-46B5-A2B0-48E70CE86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C4C1D-0789-49DF-890F-DB520900499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347601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data 3">
            <a:extLst>
              <a:ext uri="{FF2B5EF4-FFF2-40B4-BE49-F238E27FC236}">
                <a16:creationId xmlns:a16="http://schemas.microsoft.com/office/drawing/2014/main" id="{D178D0FF-F58E-4FE7-83A3-8BB36EC2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447B-E09B-4ADC-8960-3256CF118872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4" name="Espaço reservado do rodapé 4">
            <a:extLst>
              <a:ext uri="{FF2B5EF4-FFF2-40B4-BE49-F238E27FC236}">
                <a16:creationId xmlns:a16="http://schemas.microsoft.com/office/drawing/2014/main" id="{3A4E1038-B0B2-4D7A-9C48-4239BE052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5" name="Espaço reservado do número do slide 5">
            <a:extLst>
              <a:ext uri="{FF2B5EF4-FFF2-40B4-BE49-F238E27FC236}">
                <a16:creationId xmlns:a16="http://schemas.microsoft.com/office/drawing/2014/main" id="{EDB82A23-25C1-47C6-A815-EEB5886E8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2884F-CFF4-44B5-9C51-766F52B724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88644455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/>
          <a:lstStyle>
            <a:lvl1pPr latinLnBrk="0">
              <a:defRPr lang="pt-BR" sz="2000"/>
            </a:lvl1pPr>
            <a:lvl2pPr latinLnBrk="0">
              <a:defRPr lang="pt-BR" sz="1600"/>
            </a:lvl2pPr>
            <a:lvl3pPr latinLnBrk="0">
              <a:defRPr lang="pt-BR" sz="1600"/>
            </a:lvl3pPr>
            <a:lvl4pPr latinLnBrk="0">
              <a:defRPr lang="pt-BR" sz="1400"/>
            </a:lvl4pPr>
            <a:lvl5pPr latinLnBrk="0">
              <a:defRPr lang="pt-BR" sz="1400"/>
            </a:lvl5pPr>
            <a:lvl6pPr latinLnBrk="0">
              <a:defRPr lang="pt-BR" sz="1400"/>
            </a:lvl6pPr>
            <a:lvl7pPr latinLnBrk="0">
              <a:defRPr lang="pt-BR" sz="1400"/>
            </a:lvl7pPr>
            <a:lvl8pPr latinLnBrk="0">
              <a:defRPr lang="pt-BR" sz="1400"/>
            </a:lvl8pPr>
            <a:lvl9pPr latinLnBrk="0">
              <a:defRPr lang="pt-BR" sz="1400"/>
            </a:lvl9pPr>
          </a:lstStyle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E38BB25B-C3A0-4748-9803-FB24F0801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FACC7-2940-4E08-8DB6-CFD252F6303D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8E4F44B1-2E0E-4A7C-B507-FD02BB47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361F2F0F-5F12-46EA-A474-ECADC28CD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51AD4-0570-4630-9687-060D94FE9C6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40232427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pt-BR" sz="32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de imagem 2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/>
          <a:lstStyle>
            <a:lvl1pPr marL="0" indent="0" algn="ctr" latinLnBrk="0">
              <a:buNone/>
              <a:defRPr lang="pt-BR" sz="2000"/>
            </a:lvl1pPr>
            <a:lvl2pPr marL="457200" indent="0" latinLnBrk="0">
              <a:buNone/>
              <a:defRPr lang="pt-BR" sz="2800"/>
            </a:lvl2pPr>
            <a:lvl3pPr marL="914400" indent="0" latinLnBrk="0">
              <a:buNone/>
              <a:defRPr lang="pt-BR" sz="2400"/>
            </a:lvl3pPr>
            <a:lvl4pPr marL="1371600" indent="0" latinLnBrk="0">
              <a:buNone/>
              <a:defRPr lang="pt-BR" sz="2000"/>
            </a:lvl4pPr>
            <a:lvl5pPr marL="1828800" indent="0" latinLnBrk="0">
              <a:buNone/>
              <a:defRPr lang="pt-BR" sz="2000"/>
            </a:lvl5pPr>
            <a:lvl6pPr marL="2286000" indent="0" latinLnBrk="0">
              <a:buNone/>
              <a:defRPr lang="pt-BR" sz="2000"/>
            </a:lvl6pPr>
            <a:lvl7pPr marL="2743200" indent="0" latinLnBrk="0">
              <a:buNone/>
              <a:defRPr lang="pt-BR" sz="2000"/>
            </a:lvl7pPr>
            <a:lvl8pPr marL="3200400" indent="0" latinLnBrk="0">
              <a:buNone/>
              <a:defRPr lang="pt-BR" sz="2000"/>
            </a:lvl8pPr>
            <a:lvl9pPr marL="3657600" indent="0" latinLnBrk="0">
              <a:buNone/>
              <a:defRPr lang="pt-BR"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/>
          <a:lstStyle>
            <a:lvl1pPr marL="0" indent="0" latinLnBrk="0">
              <a:spcBef>
                <a:spcPts val="1200"/>
              </a:spcBef>
              <a:buNone/>
              <a:defRPr lang="pt-BR" sz="1800"/>
            </a:lvl1pPr>
            <a:lvl2pPr marL="457200" indent="0" latinLnBrk="0">
              <a:buNone/>
              <a:defRPr lang="pt-BR" sz="1400"/>
            </a:lvl2pPr>
            <a:lvl3pPr marL="914400" indent="0" latinLnBrk="0">
              <a:buNone/>
              <a:defRPr lang="pt-BR" sz="1200"/>
            </a:lvl3pPr>
            <a:lvl4pPr marL="1371600" indent="0" latinLnBrk="0">
              <a:buNone/>
              <a:defRPr lang="pt-BR" sz="1000"/>
            </a:lvl4pPr>
            <a:lvl5pPr marL="1828800" indent="0" latinLnBrk="0">
              <a:buNone/>
              <a:defRPr lang="pt-BR" sz="1000"/>
            </a:lvl5pPr>
            <a:lvl6pPr marL="2286000" indent="0" latinLnBrk="0">
              <a:buNone/>
              <a:defRPr lang="pt-BR" sz="1000"/>
            </a:lvl6pPr>
            <a:lvl7pPr marL="2743200" indent="0" latinLnBrk="0">
              <a:buNone/>
              <a:defRPr lang="pt-BR" sz="1000"/>
            </a:lvl7pPr>
            <a:lvl8pPr marL="3200400" indent="0" latinLnBrk="0">
              <a:buNone/>
              <a:defRPr lang="pt-BR" sz="1000"/>
            </a:lvl8pPr>
            <a:lvl9pPr marL="3657600" indent="0" latinLnBrk="0">
              <a:buNone/>
              <a:defRPr lang="pt-BR" sz="1000"/>
            </a:lvl9pPr>
          </a:lstStyle>
          <a:p>
            <a:pPr lvl="0"/>
            <a:r>
              <a:rPr lang="pt-BR" dirty="0"/>
              <a:t>Clique para editar o texto mestre </a:t>
            </a:r>
          </a:p>
        </p:txBody>
      </p:sp>
      <p:sp>
        <p:nvSpPr>
          <p:cNvPr id="5" name="Espaço reservado de data 3">
            <a:extLst>
              <a:ext uri="{FF2B5EF4-FFF2-40B4-BE49-F238E27FC236}">
                <a16:creationId xmlns:a16="http://schemas.microsoft.com/office/drawing/2014/main" id="{9B649A03-8629-4027-91A1-33478796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E44D8-CE2B-43D4-A044-73FB3F68BA26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6" name="Espaço reservado do rodapé 4">
            <a:extLst>
              <a:ext uri="{FF2B5EF4-FFF2-40B4-BE49-F238E27FC236}">
                <a16:creationId xmlns:a16="http://schemas.microsoft.com/office/drawing/2014/main" id="{2325EC90-1B03-476E-9039-D6F1F118E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7" name="Espaço reservado do número do slide 5">
            <a:extLst>
              <a:ext uri="{FF2B5EF4-FFF2-40B4-BE49-F238E27FC236}">
                <a16:creationId xmlns:a16="http://schemas.microsoft.com/office/drawing/2014/main" id="{98863CE6-78C2-45F6-92C5-1C04CD6D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00877-C0FB-4682-ABB3-BB2B53589C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9432958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F6F92A56-D912-4D2B-9219-F9BE0DE7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8B13D-9F92-4912-B490-12F26FEB8E04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0EF7946F-F9B5-4D88-B1B6-307FDFBE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DF1ED06B-96F7-4285-BBF5-66FC4BFAE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29B23-975D-4833-9422-8B379F8D18C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099764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do título 1">
            <a:extLst>
              <a:ext uri="{FF2B5EF4-FFF2-40B4-BE49-F238E27FC236}">
                <a16:creationId xmlns:a16="http://schemas.microsoft.com/office/drawing/2014/main" id="{01F5ECDA-D3C5-40D8-BF55-54E947797C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104900" y="76200"/>
            <a:ext cx="9980613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2459346-D4AB-41F4-A6F6-5D4FDB2E2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 dirty="0"/>
              <a:t>Clique para editar o texto mestre 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  <a:p>
            <a:pPr lvl="5"/>
            <a:r>
              <a:rPr lang="pt-BR" dirty="0"/>
              <a:t>Sexto nível</a:t>
            </a:r>
          </a:p>
          <a:p>
            <a:pPr lvl="6"/>
            <a:r>
              <a:rPr lang="pt-BR" dirty="0"/>
              <a:t>Sétimo nível</a:t>
            </a:r>
          </a:p>
          <a:p>
            <a:pPr lvl="7"/>
            <a:r>
              <a:rPr lang="pt-BR" dirty="0"/>
              <a:t>Oitavo nível</a:t>
            </a:r>
          </a:p>
          <a:p>
            <a:pPr lvl="8"/>
            <a:r>
              <a:rPr lang="pt-BR" dirty="0"/>
              <a:t>Nono nível</a:t>
            </a:r>
          </a:p>
        </p:txBody>
      </p:sp>
      <p:sp>
        <p:nvSpPr>
          <p:cNvPr id="4" name="Espaço reservado de data 3">
            <a:extLst>
              <a:ext uri="{FF2B5EF4-FFF2-40B4-BE49-F238E27FC236}">
                <a16:creationId xmlns:a16="http://schemas.microsoft.com/office/drawing/2014/main" id="{76D93DE4-6EA4-4926-9144-6ED15F116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04900" y="6356350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7EA12AB-1F70-4D51-8734-FFF3D15F62CE}" type="datetimeFigureOut">
              <a:rPr lang="pt-BR"/>
              <a:pPr>
                <a:defRPr/>
              </a:pPr>
              <a:t>30/10/2019</a:t>
            </a:fld>
            <a:endParaRPr dirty="0"/>
          </a:p>
        </p:txBody>
      </p:sp>
      <p:sp>
        <p:nvSpPr>
          <p:cNvPr id="5" name="Espaço reservado do rodapé 4">
            <a:extLst>
              <a:ext uri="{FF2B5EF4-FFF2-40B4-BE49-F238E27FC236}">
                <a16:creationId xmlns:a16="http://schemas.microsoft.com/office/drawing/2014/main" id="{2CCC39CF-6E70-45DA-828B-38B4FFE06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33700" y="6356350"/>
            <a:ext cx="6324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lang="pt-BR" sz="1200">
                <a:solidFill>
                  <a:schemeClr val="tx1">
                    <a:lumMod val="60000"/>
                    <a:lumOff val="4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Espaço reservado do número do slide 5">
            <a:extLst>
              <a:ext uri="{FF2B5EF4-FFF2-40B4-BE49-F238E27FC236}">
                <a16:creationId xmlns:a16="http://schemas.microsoft.com/office/drawing/2014/main" id="{84827259-B189-4AAB-89A1-965B486856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56713" y="6356350"/>
            <a:ext cx="1828800" cy="365125"/>
          </a:xfrm>
          <a:prstGeom prst="rect">
            <a:avLst/>
          </a:prstGeom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9D8F88"/>
                </a:solidFill>
                <a:latin typeface="Euphemia" pitchFamily="34" charset="0"/>
              </a:defRPr>
            </a:lvl1pPr>
          </a:lstStyle>
          <a:p>
            <a:pPr>
              <a:defRPr/>
            </a:pPr>
            <a:fld id="{EBEBE935-576D-4E06-B003-D702E103860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grpSp>
        <p:nvGrpSpPr>
          <p:cNvPr id="1031" name="Grupo 14">
            <a:extLst>
              <a:ext uri="{FF2B5EF4-FFF2-40B4-BE49-F238E27FC236}">
                <a16:creationId xmlns:a16="http://schemas.microsoft.com/office/drawing/2014/main" id="{E32729DE-852C-410E-916F-84CC213BE7CE}"/>
              </a:ext>
            </a:extLst>
          </p:cNvPr>
          <p:cNvGrpSpPr>
            <a:grpSpLocks/>
          </p:cNvGrpSpPr>
          <p:nvPr/>
        </p:nvGrpSpPr>
        <p:grpSpPr bwMode="auto">
          <a:xfrm>
            <a:off x="1103313" y="1219200"/>
            <a:ext cx="9985375" cy="84138"/>
            <a:chOff x="1073150" y="1219201"/>
            <a:chExt cx="10058400" cy="63125"/>
          </a:xfrm>
        </p:grpSpPr>
        <p:cxnSp>
          <p:nvCxnSpPr>
            <p:cNvPr id="13" name="Conector de Linha Reta 12">
              <a:extLst>
                <a:ext uri="{FF2B5EF4-FFF2-40B4-BE49-F238E27FC236}">
                  <a16:creationId xmlns:a16="http://schemas.microsoft.com/office/drawing/2014/main" id="{13881E30-1C38-404C-91E9-C07BA2F3D4FA}"/>
                </a:ext>
              </a:extLst>
            </p:cNvPr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Linha Reta 13">
              <a:extLst>
                <a:ext uri="{FF2B5EF4-FFF2-40B4-BE49-F238E27FC236}">
                  <a16:creationId xmlns:a16="http://schemas.microsoft.com/office/drawing/2014/main" id="{74F98CD7-CB16-411C-B73E-74A212A3648F}"/>
                </a:ext>
              </a:extLst>
            </p:cNvPr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78" r:id="rId2"/>
    <p:sldLayoutId id="2147483789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90" r:id="rId10"/>
    <p:sldLayoutId id="2147483785" r:id="rId11"/>
    <p:sldLayoutId id="2147483786" r:id="rId12"/>
    <p:sldLayoutId id="2147483787" r:id="rId13"/>
  </p:sldLayoutIdLst>
  <p:transition spd="med"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pt-BR" sz="28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Plantagenet Cherokee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Font typeface="Wingdings" panose="05000000000000000000" pitchFamily="2" charset="2"/>
        <a:buChar char="§"/>
        <a:defRPr lang="pt-BR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pt-BR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pt-B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1A74CCB-5EEB-48B0-8785-F2B13B90271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41388" y="2482850"/>
            <a:ext cx="10985500" cy="2219325"/>
          </a:xfrm>
        </p:spPr>
        <p:txBody>
          <a:bodyPr/>
          <a:lstStyle/>
          <a:p>
            <a:pPr eaLnBrk="1" hangingPunct="1"/>
            <a:r>
              <a:rPr altLang="pt-BR" sz="4000" cap="none" dirty="0"/>
              <a:t>AULAS 16:</a:t>
            </a:r>
            <a:br>
              <a:rPr altLang="pt-BR" sz="4000" cap="none" dirty="0"/>
            </a:br>
            <a:r>
              <a:rPr lang="pt-BR" altLang="pt-BR" sz="4000" cap="none" dirty="0"/>
              <a:t> </a:t>
            </a:r>
            <a:r>
              <a:rPr altLang="pt-BR" sz="4000" cap="none" dirty="0"/>
              <a:t> As reformas institucionais no fim do século XX: </a:t>
            </a:r>
            <a:r>
              <a:rPr lang="pt-PT" altLang="pt-BR" sz="4000" cap="none" dirty="0"/>
              <a:t> </a:t>
            </a:r>
            <a:r>
              <a:rPr altLang="pt-BR" sz="4000" cap="none" dirty="0"/>
              <a:t>A Constituição</a:t>
            </a:r>
            <a:r>
              <a:rPr lang="pt-BR" altLang="pt-BR" sz="4000" cap="none" dirty="0"/>
              <a:t> 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CAB7287-D372-4015-81CB-9BEBCC91E608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5021263" y="5372100"/>
            <a:ext cx="1009650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altLang="pt-BR"/>
              <a:t>A Gremaud  - REC2413- Economia Brasileira Contemporânea 2019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>
            <a:extLst>
              <a:ext uri="{FF2B5EF4-FFF2-40B4-BE49-F238E27FC236}">
                <a16:creationId xmlns:a16="http://schemas.microsoft.com/office/drawing/2014/main" id="{5F43D0B5-A38E-499E-9BE1-BE326EA2F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582224-2C23-4E8A-A879-C10C370E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88" y="1600200"/>
            <a:ext cx="99822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/>
            </a:pPr>
            <a:r>
              <a:rPr sz="4000" dirty="0"/>
              <a:t>Aula Passada: Plano Collor (Brasil Novo): 5 conjunto de medidas:</a:t>
            </a:r>
          </a:p>
          <a:p>
            <a:pPr lvl="1">
              <a:lnSpc>
                <a:spcPct val="150000"/>
              </a:lnSpc>
              <a:defRPr/>
            </a:pPr>
            <a:r>
              <a:rPr sz="3200" dirty="0"/>
              <a:t>Entre elas: </a:t>
            </a:r>
            <a:r>
              <a:rPr sz="3200"/>
              <a:t>reformas institucionais </a:t>
            </a:r>
            <a:endParaRPr sz="3200" dirty="0"/>
          </a:p>
          <a:p>
            <a:pPr lvl="2">
              <a:lnSpc>
                <a:spcPct val="150000"/>
              </a:lnSpc>
              <a:defRPr/>
            </a:pPr>
            <a:r>
              <a:rPr sz="2800" dirty="0"/>
              <a:t>Reforma fiscal e administrativa</a:t>
            </a:r>
          </a:p>
          <a:p>
            <a:pPr lvl="2">
              <a:lnSpc>
                <a:spcPct val="150000"/>
              </a:lnSpc>
              <a:defRPr/>
            </a:pPr>
            <a:r>
              <a:rPr sz="2800" dirty="0"/>
              <a:t>Abertura comercial </a:t>
            </a:r>
          </a:p>
          <a:p>
            <a:pPr lvl="2">
              <a:lnSpc>
                <a:spcPct val="150000"/>
              </a:lnSpc>
              <a:defRPr/>
            </a:pPr>
            <a:r>
              <a:rPr sz="2800" dirty="0"/>
              <a:t>PND (Plano Nacional de desestatização) - Privatização </a:t>
            </a:r>
          </a:p>
        </p:txBody>
      </p:sp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830103A-0C5F-436E-B3C2-005B4993A6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79650" y="188913"/>
            <a:ext cx="7772400" cy="647700"/>
          </a:xfrm>
        </p:spPr>
        <p:txBody>
          <a:bodyPr/>
          <a:lstStyle/>
          <a:p>
            <a:r>
              <a:rPr altLang="pt-BR" sz="4000"/>
              <a:t>A mudança a partir de Collor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4C55185A-9CBB-422C-8CA2-5C077DFEB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9575" y="1484313"/>
            <a:ext cx="11491913" cy="5373687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sz="2800" dirty="0"/>
              <a:t>Até então algumas privatizações haviam ocorrido (</a:t>
            </a:r>
            <a:r>
              <a:rPr sz="2800" dirty="0" err="1"/>
              <a:t>reprivatização</a:t>
            </a:r>
            <a:r>
              <a:rPr sz="2800" dirty="0"/>
              <a:t>), mas não parecia haver um firme compromisso político com a privatização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a Constituição de 1988 era claramente estatizante:</a:t>
            </a:r>
          </a:p>
          <a:p>
            <a:pPr lvl="2">
              <a:lnSpc>
                <a:spcPct val="150000"/>
              </a:lnSpc>
              <a:defRPr/>
            </a:pPr>
            <a:r>
              <a:rPr sz="2200" dirty="0"/>
              <a:t>estabelecendo monopólios públicos nos setores de telecomunicações, petróleo e distribuição de gás e colocando barreiras à participação estrangeira em mineração e eletricidade.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Em 1989 o Congresso rejeitou a Medida Provisória 26, que tornava passíveis de privatização todas as empresas estatais, exceto aquelas que não poderiam ser alienadas em função de restrições constitucionais. </a:t>
            </a:r>
          </a:p>
          <a:p>
            <a:pPr>
              <a:lnSpc>
                <a:spcPct val="150000"/>
              </a:lnSpc>
              <a:defRPr/>
            </a:pPr>
            <a:r>
              <a:rPr sz="2800" dirty="0"/>
              <a:t>Em 1990 -  Collor lançava o Programa Nacional de Desestatização (PND), 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Amplia significativamente o alcance da privatização no Brasil. </a:t>
            </a:r>
          </a:p>
          <a:p>
            <a:pPr>
              <a:lnSpc>
                <a:spcPct val="150000"/>
              </a:lnSpc>
              <a:defRPr/>
            </a:pPr>
            <a:r>
              <a:rPr sz="2800" dirty="0"/>
              <a:t>Inaugura-se um período onde existiram importantes revisões constitucionais 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1993 – revisão prevista, </a:t>
            </a:r>
          </a:p>
          <a:p>
            <a:pPr lvl="1">
              <a:lnSpc>
                <a:spcPct val="150000"/>
              </a:lnSpc>
              <a:defRPr/>
            </a:pPr>
            <a:r>
              <a:rPr sz="2400" dirty="0"/>
              <a:t>Emendas constitucionais – inicio FHC</a:t>
            </a:r>
          </a:p>
        </p:txBody>
      </p:sp>
    </p:spTree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Conteúdo 2">
            <a:extLst>
              <a:ext uri="{FF2B5EF4-FFF2-40B4-BE49-F238E27FC236}">
                <a16:creationId xmlns:a16="http://schemas.microsoft.com/office/drawing/2014/main" id="{72F708DB-932D-499D-8F4F-2F9942A37C2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22238" y="1473200"/>
            <a:ext cx="11928475" cy="5227638"/>
          </a:xfrm>
        </p:spPr>
        <p:txBody>
          <a:bodyPr>
            <a:noAutofit/>
          </a:bodyPr>
          <a:lstStyle/>
          <a:p>
            <a:pPr marL="915987" lvl="1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800" dirty="0"/>
              <a:t>Reformas de primeira geração: cunho liberal </a:t>
            </a:r>
          </a:p>
          <a:p>
            <a:pPr marL="1127125" lvl="2" indent="-325438">
              <a:lnSpc>
                <a:spcPct val="110000"/>
              </a:lnSpc>
              <a:defRPr/>
            </a:pPr>
            <a:r>
              <a:rPr sz="2400" dirty="0"/>
              <a:t>Abertura</a:t>
            </a:r>
          </a:p>
          <a:p>
            <a:pPr marL="1479550" lvl="3" indent="-350838">
              <a:lnSpc>
                <a:spcPct val="110000"/>
              </a:lnSpc>
              <a:defRPr/>
            </a:pPr>
            <a:r>
              <a:rPr sz="2400" dirty="0"/>
              <a:t>Comercial e  Financeira</a:t>
            </a:r>
          </a:p>
          <a:p>
            <a:pPr marL="1127125" lvl="2" indent="-325438">
              <a:lnSpc>
                <a:spcPct val="110000"/>
              </a:lnSpc>
              <a:defRPr/>
            </a:pPr>
            <a:r>
              <a:rPr sz="2400" dirty="0"/>
              <a:t>Privatização</a:t>
            </a:r>
          </a:p>
          <a:p>
            <a:pPr marL="1584325" lvl="3" indent="-325438">
              <a:lnSpc>
                <a:spcPct val="110000"/>
              </a:lnSpc>
              <a:defRPr/>
            </a:pPr>
            <a:r>
              <a:rPr sz="2400" dirty="0"/>
              <a:t>Desregulamentação – (Re)regulação</a:t>
            </a:r>
          </a:p>
          <a:p>
            <a:pPr marL="915987" lvl="1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800" dirty="0"/>
              <a:t>debate com a tradição desenvolvimentista brasileira (PSI)</a:t>
            </a:r>
          </a:p>
          <a:p>
            <a:pPr marL="1373187" lvl="2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400" dirty="0"/>
              <a:t>Diferente das reformas anos 60 que no fundo recuperaram a capacidade de intervenção do Estado e reafirmaram o desenvolvimentismo </a:t>
            </a:r>
          </a:p>
          <a:p>
            <a:pPr marL="915987" lvl="1" indent="-571500">
              <a:lnSpc>
                <a:spcPct val="110000"/>
              </a:lnSpc>
              <a:buFont typeface="Wingdings" panose="05000000000000000000" pitchFamily="2" charset="2"/>
              <a:buChar char="Ø"/>
              <a:defRPr/>
            </a:pPr>
            <a:r>
              <a:rPr sz="2800" dirty="0"/>
              <a:t>Até onde existe contradição ou complementariedade com outra reforma institucional importante deste período: Constituição de 88</a:t>
            </a:r>
          </a:p>
        </p:txBody>
      </p:sp>
      <p:sp>
        <p:nvSpPr>
          <p:cNvPr id="18435" name="Espaço Reservado para Número de Slide 3">
            <a:extLst>
              <a:ext uri="{FF2B5EF4-FFF2-40B4-BE49-F238E27FC236}">
                <a16:creationId xmlns:a16="http://schemas.microsoft.com/office/drawing/2014/main" id="{2CFFEB63-3CF9-4628-A9BC-1E358B585E25}"/>
              </a:ext>
            </a:extLst>
          </p:cNvPr>
          <p:cNvSpPr txBox="1">
            <a:spLocks noGrp="1"/>
          </p:cNvSpPr>
          <p:nvPr/>
        </p:nvSpPr>
        <p:spPr bwMode="auto">
          <a:xfrm>
            <a:off x="807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fld id="{E89C3369-5745-4270-B620-73AEB54799FD}" type="slidenum">
              <a:rPr lang="pt-BR" altLang="en-US" sz="1200">
                <a:latin typeface="Plantagenet Cherokee" panose="02020602070100000000" pitchFamily="18" charset="0"/>
              </a:rPr>
              <a:pPr algn="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12</a:t>
            </a:fld>
            <a:endParaRPr lang="pt-BR" altLang="en-US" sz="1200">
              <a:latin typeface="Plantagenet Cherokee" panose="02020602070100000000" pitchFamily="18" charset="0"/>
            </a:endParaRP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A924C33-0A68-4976-993B-17EC01461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7350" y="549275"/>
            <a:ext cx="59055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</a:pPr>
            <a:r>
              <a:rPr lang="pt-BR" altLang="pt-BR" sz="4000">
                <a:latin typeface="Arial" panose="020B0604020202020204" pitchFamily="34" charset="0"/>
              </a:rPr>
              <a:t>Reformas dos anos 90</a:t>
            </a: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046BD-0CD0-4985-BD19-B6307FB7C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4900" y="2292350"/>
            <a:ext cx="5734050" cy="2219325"/>
          </a:xfrm>
        </p:spPr>
        <p:txBody>
          <a:bodyPr/>
          <a:lstStyle/>
          <a:p>
            <a:pPr>
              <a:defRPr/>
            </a:pPr>
            <a:r>
              <a:rPr dirty="0"/>
              <a:t>A Constituição</a:t>
            </a:r>
          </a:p>
        </p:txBody>
      </p:sp>
      <p:sp>
        <p:nvSpPr>
          <p:cNvPr id="20483" name="Subtítulo 2">
            <a:extLst>
              <a:ext uri="{FF2B5EF4-FFF2-40B4-BE49-F238E27FC236}">
                <a16:creationId xmlns:a16="http://schemas.microsoft.com/office/drawing/2014/main" id="{2CF0FEAE-6F5A-4CD9-96FD-721BAC58C4BC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1104900" y="4511675"/>
            <a:ext cx="5734050" cy="955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altLang="pt-BR"/>
          </a:p>
        </p:txBody>
      </p:sp>
      <p:sp>
        <p:nvSpPr>
          <p:cNvPr id="4" name="Espaço Reservado para Imagem 3">
            <a:extLst>
              <a:ext uri="{FF2B5EF4-FFF2-40B4-BE49-F238E27FC236}">
                <a16:creationId xmlns:a16="http://schemas.microsoft.com/office/drawing/2014/main" id="{57D0B43B-BC39-4451-81BD-FF6F3899F50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1825" y="1311275"/>
            <a:ext cx="5210175" cy="4208463"/>
          </a:xfrm>
        </p:spPr>
      </p:sp>
      <p:pic>
        <p:nvPicPr>
          <p:cNvPr id="20485" name="Picture 6" descr="mi_12353830540692164">
            <a:extLst>
              <a:ext uri="{FF2B5EF4-FFF2-40B4-BE49-F238E27FC236}">
                <a16:creationId xmlns:a16="http://schemas.microsoft.com/office/drawing/2014/main" id="{3E1F9A16-1E7B-4320-B016-2270051874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1227138"/>
            <a:ext cx="5211762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6FAF02A6-0169-458B-A8FB-1E372314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3600"/>
              <a:t>A Constituição de 1988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F58F14-802B-4548-879B-27C56720F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100" y="1433513"/>
            <a:ext cx="11204575" cy="52133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dirty="0"/>
              <a:t>Até onde é um constituição liberal, ? social democrática,?  socialista ?</a:t>
            </a:r>
          </a:p>
          <a:p>
            <a:pPr lvl="1">
              <a:defRPr/>
            </a:pPr>
            <a:r>
              <a:rPr dirty="0"/>
              <a:t>Estatizante, </a:t>
            </a:r>
          </a:p>
          <a:p>
            <a:pPr lvl="1">
              <a:defRPr/>
            </a:pPr>
            <a:r>
              <a:rPr dirty="0"/>
              <a:t>Nacionalista</a:t>
            </a:r>
          </a:p>
          <a:p>
            <a:pPr lvl="1">
              <a:defRPr/>
            </a:pPr>
            <a:r>
              <a:rPr dirty="0"/>
              <a:t>Distributivista </a:t>
            </a:r>
          </a:p>
          <a:p>
            <a:pPr lvl="1">
              <a:defRPr/>
            </a:pPr>
            <a:r>
              <a:rPr dirty="0"/>
              <a:t>Participativa</a:t>
            </a:r>
          </a:p>
          <a:p>
            <a:pPr>
              <a:defRPr/>
            </a:pPr>
            <a:r>
              <a:rPr dirty="0"/>
              <a:t>Defende a propriedade privada</a:t>
            </a:r>
          </a:p>
          <a:p>
            <a:pPr lvl="1">
              <a:defRPr/>
            </a:pPr>
            <a:r>
              <a:rPr dirty="0"/>
              <a:t>Mas, levanta a importância do caráter social da propriedade</a:t>
            </a:r>
          </a:p>
          <a:p>
            <a:pPr>
              <a:defRPr/>
            </a:pPr>
            <a:r>
              <a:rPr dirty="0"/>
              <a:t>Defende a economia de mercado e a iniciativa privada</a:t>
            </a:r>
          </a:p>
          <a:p>
            <a:pPr lvl="1">
              <a:defRPr/>
            </a:pPr>
            <a:r>
              <a:rPr dirty="0"/>
              <a:t>Sim, mas a livre iniciativa não por ela mesma, mas pelo seu caráter socialmente valioso</a:t>
            </a:r>
          </a:p>
          <a:p>
            <a:pPr lvl="1">
              <a:defRPr/>
            </a:pPr>
            <a:r>
              <a:rPr dirty="0"/>
              <a:t>Livre mercado é algo que deve ser garantido (regulado) pelo Estado</a:t>
            </a:r>
          </a:p>
          <a:p>
            <a:pPr>
              <a:defRPr/>
            </a:pPr>
            <a:r>
              <a:rPr dirty="0"/>
              <a:t>Participação do Estado não subsidiaria – garantidora da vida digna </a:t>
            </a:r>
          </a:p>
          <a:p>
            <a:pPr lvl="1">
              <a:defRPr/>
            </a:pPr>
            <a:r>
              <a:rPr dirty="0"/>
              <a:t>Se necessário empresas estatais para politicas públicas</a:t>
            </a:r>
          </a:p>
          <a:p>
            <a:pPr lvl="1">
              <a:defRPr/>
            </a:pPr>
            <a:r>
              <a:rPr dirty="0"/>
              <a:t>Não existe vedação a áreas de ação pública, mas existem áreas de monopólio estatal</a:t>
            </a:r>
          </a:p>
          <a:p>
            <a:pPr>
              <a:defRPr/>
            </a:pPr>
            <a:r>
              <a:rPr dirty="0"/>
              <a:t>Soberania Econômica</a:t>
            </a:r>
          </a:p>
          <a:p>
            <a:pPr lvl="1">
              <a:defRPr/>
            </a:pPr>
            <a:r>
              <a:rPr dirty="0"/>
              <a:t>Nacionalismo: separação empresa nacional x estrangeira, impedimento de participação em várias áreas de capital estrangeiro </a:t>
            </a: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ítulo 1">
            <a:extLst>
              <a:ext uri="{FF2B5EF4-FFF2-40B4-BE49-F238E27FC236}">
                <a16:creationId xmlns:a16="http://schemas.microsoft.com/office/drawing/2014/main" id="{7E371720-E0AF-4CC2-A5FE-3E4D701D7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 sz="4000"/>
              <a:t>Ainda a Constituição de 1988</a:t>
            </a:r>
          </a:p>
        </p:txBody>
      </p:sp>
      <p:sp>
        <p:nvSpPr>
          <p:cNvPr id="22531" name="Espaço Reservado para Conteúdo 2">
            <a:extLst>
              <a:ext uri="{FF2B5EF4-FFF2-40B4-BE49-F238E27FC236}">
                <a16:creationId xmlns:a16="http://schemas.microsoft.com/office/drawing/2014/main" id="{8C026245-E070-45CD-94A2-CE573CBA6A7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27025" y="1600200"/>
            <a:ext cx="10760075" cy="50196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altLang="pt-BR" sz="2800"/>
              <a:t>Introdução do conceito de seguridade social</a:t>
            </a:r>
          </a:p>
          <a:p>
            <a:pPr lvl="1"/>
            <a:r>
              <a:rPr altLang="pt-BR" sz="2000"/>
              <a:t>Mistura previdência x seguridade social</a:t>
            </a:r>
          </a:p>
          <a:p>
            <a:r>
              <a:rPr altLang="pt-BR" sz="2800"/>
              <a:t>Ampliação e universalização dos direitos sociais</a:t>
            </a:r>
          </a:p>
          <a:p>
            <a:pPr lvl="1"/>
            <a:r>
              <a:rPr altLang="pt-BR" sz="2000"/>
              <a:t>Extensão de diretos para o campo, </a:t>
            </a:r>
          </a:p>
          <a:p>
            <a:pPr lvl="1"/>
            <a:r>
              <a:rPr altLang="pt-BR" sz="2000"/>
              <a:t>Desvinculação dos direitos do ambiente exclusive do trabalho</a:t>
            </a:r>
          </a:p>
          <a:p>
            <a:pPr lvl="1"/>
            <a:r>
              <a:rPr altLang="pt-BR" sz="2000"/>
              <a:t>Saúde, educação etc.</a:t>
            </a:r>
          </a:p>
          <a:p>
            <a:r>
              <a:rPr altLang="pt-BR" sz="2800"/>
              <a:t>Reforço da vinculação orçamentária e das contribuições sociais </a:t>
            </a:r>
          </a:p>
          <a:p>
            <a:r>
              <a:rPr altLang="pt-BR" sz="2800"/>
              <a:t>Sistema tributário</a:t>
            </a:r>
          </a:p>
          <a:p>
            <a:pPr lvl="1"/>
            <a:r>
              <a:rPr altLang="pt-BR" sz="2000"/>
              <a:t>Ele em si algumas poucas mudanças: ICMS, mas recebe toda a carga das contribuições sociais</a:t>
            </a:r>
          </a:p>
          <a:p>
            <a:pPr lvl="1"/>
            <a:r>
              <a:rPr altLang="pt-BR" sz="2000"/>
              <a:t>Amplia descentralização: no texto constitucional principalmente de receitas (FPE e FPM)</a:t>
            </a:r>
          </a:p>
          <a:p>
            <a:endParaRPr altLang="pt-BR" sz="2800"/>
          </a:p>
          <a:p>
            <a:endParaRPr altLang="pt-BR" sz="2800"/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C4680104-A94F-4A4E-8248-86879A11C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pt-BR"/>
              <a:t>INTRODUÇÃO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138B20-8BAA-44DC-8CDC-8FCC47EC1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88" y="1600200"/>
            <a:ext cx="9982200" cy="45720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defRPr/>
            </a:pPr>
            <a:r>
              <a:rPr sz="4000" dirty="0"/>
              <a:t>Aula Passada: Plano Collor (Brasil Novo): 5 conjunto de medidas:</a:t>
            </a:r>
          </a:p>
          <a:p>
            <a:pPr lvl="1">
              <a:lnSpc>
                <a:spcPct val="150000"/>
              </a:lnSpc>
              <a:defRPr/>
            </a:pPr>
            <a:r>
              <a:rPr sz="3200" dirty="0"/>
              <a:t>Entre elas:</a:t>
            </a:r>
          </a:p>
          <a:p>
            <a:pPr lvl="2">
              <a:lnSpc>
                <a:spcPct val="150000"/>
              </a:lnSpc>
              <a:defRPr/>
            </a:pPr>
            <a:r>
              <a:rPr sz="2800" dirty="0"/>
              <a:t>Congelamento – politica de rendas </a:t>
            </a:r>
          </a:p>
          <a:p>
            <a:pPr lvl="2">
              <a:lnSpc>
                <a:spcPct val="150000"/>
              </a:lnSpc>
              <a:defRPr/>
            </a:pPr>
            <a:r>
              <a:rPr sz="2800" dirty="0"/>
              <a:t>Reforma fiscal e administrativa </a:t>
            </a:r>
          </a:p>
          <a:p>
            <a:pPr lvl="2">
              <a:lnSpc>
                <a:spcPct val="150000"/>
              </a:lnSpc>
              <a:defRPr/>
            </a:pPr>
            <a:r>
              <a:rPr sz="2800" dirty="0"/>
              <a:t>Reforma monetária </a:t>
            </a: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5">
            <a:extLst>
              <a:ext uri="{FF2B5EF4-FFF2-40B4-BE49-F238E27FC236}">
                <a16:creationId xmlns:a16="http://schemas.microsoft.com/office/drawing/2014/main" id="{E0D2BE36-1FA0-4F18-BC24-16A294A18618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5CC03862-759C-48D6-B02F-4C33D3692214}" type="slidenum">
              <a:rPr lang="pt-BR" altLang="en-US" sz="1200" b="1">
                <a:solidFill>
                  <a:srgbClr val="FFFFFF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3</a:t>
            </a:fld>
            <a:endParaRPr lang="pt-BR" altLang="en-US" sz="1200" b="1">
              <a:solidFill>
                <a:srgbClr val="FFFFFF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7CE3E42-47A4-41AE-841D-28A66422BEC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/>
            <a:r>
              <a:rPr altLang="pt-BR"/>
              <a:t>Reforma Monetária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2DFD875-46A6-44A2-BBD5-146DFE40D86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373188"/>
            <a:ext cx="11520488" cy="523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700"/>
              <a:t>Restaura o cruzeiro, </a:t>
            </a:r>
          </a:p>
        </p:txBody>
      </p:sp>
    </p:spTree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16">
            <a:extLst>
              <a:ext uri="{FF2B5EF4-FFF2-40B4-BE49-F238E27FC236}">
                <a16:creationId xmlns:a16="http://schemas.microsoft.com/office/drawing/2014/main" id="{BFFF20CE-C39D-46D8-A5C5-0B8460204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338" y="147638"/>
            <a:ext cx="9064625" cy="656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>
            <a:extLst>
              <a:ext uri="{FF2B5EF4-FFF2-40B4-BE49-F238E27FC236}">
                <a16:creationId xmlns:a16="http://schemas.microsoft.com/office/drawing/2014/main" id="{CA81589A-675E-45C0-82EC-4D6C1B460FFC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E2FE1E88-BC62-4DCF-946B-7ECFA7CC0AF5}" type="slidenum">
              <a:rPr lang="pt-BR" altLang="en-US" sz="1200" b="1">
                <a:solidFill>
                  <a:srgbClr val="FFFFFF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5</a:t>
            </a:fld>
            <a:endParaRPr lang="pt-BR" altLang="en-US" sz="1200" b="1">
              <a:solidFill>
                <a:srgbClr val="FFFFFF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C7E556FD-6779-477C-B10C-3EABCDEDE89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/>
            <a:r>
              <a:rPr altLang="pt-BR"/>
              <a:t>Reforma Monetária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BF6C8DB-9DA4-400C-B790-4CC91617574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373188"/>
            <a:ext cx="11520488" cy="523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3700"/>
              <a:t>Restaura o cruzeiro, </a:t>
            </a:r>
          </a:p>
          <a:p>
            <a:pPr marL="319088" indent="-319088"/>
            <a:r>
              <a:rPr altLang="pt-BR" sz="3700"/>
              <a:t>feriado bancário</a:t>
            </a:r>
          </a:p>
          <a:p>
            <a:pPr marL="319088" indent="-319088"/>
            <a:r>
              <a:rPr altLang="pt-BR" sz="3700"/>
              <a:t>Bloqueio de depósitos (MP 168)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Número de Slide 5">
            <a:extLst>
              <a:ext uri="{FF2B5EF4-FFF2-40B4-BE49-F238E27FC236}">
                <a16:creationId xmlns:a16="http://schemas.microsoft.com/office/drawing/2014/main" id="{8CDD56DF-D0A5-4C40-B368-D26BB4D96A9B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CF89E4CD-2E8E-4F1D-A9E0-5C9FAAE5F4C0}" type="slidenum">
              <a:rPr lang="pt-BR" altLang="en-US" sz="1200" b="1">
                <a:solidFill>
                  <a:srgbClr val="FFFFFF"/>
                </a:solidFill>
                <a:latin typeface="Tw Cen MT" panose="020B0602020104020603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6</a:t>
            </a:fld>
            <a:endParaRPr lang="pt-BR" altLang="en-US" sz="1200" b="1">
              <a:solidFill>
                <a:srgbClr val="FFFFFF"/>
              </a:solidFill>
              <a:latin typeface="Tw Cen MT" panose="020B0602020104020603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72409FB-6D1F-4AFA-B887-914DC1D3178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09663" y="76200"/>
            <a:ext cx="9979025" cy="1096963"/>
          </a:xfrm>
        </p:spPr>
        <p:txBody>
          <a:bodyPr lIns="91440" rIns="91440" anchor="ctr"/>
          <a:lstStyle/>
          <a:p>
            <a:pPr algn="ctr"/>
            <a:r>
              <a:rPr altLang="pt-BR"/>
              <a:t>Reforma Monetária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91803177-D802-4736-BDDE-F9A049D4470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373188"/>
            <a:ext cx="11520488" cy="5232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/>
            <a:r>
              <a:rPr altLang="pt-BR" sz="2900"/>
              <a:t>Restaura o cruzeiro, </a:t>
            </a:r>
          </a:p>
          <a:p>
            <a:pPr marL="319088" indent="-319088"/>
            <a:r>
              <a:rPr altLang="pt-BR" sz="2900"/>
              <a:t>Bloqueio de depósitos (MP 168)</a:t>
            </a:r>
          </a:p>
          <a:p>
            <a:pPr marL="639763" lvl="1" indent="-273050"/>
            <a:r>
              <a:rPr altLang="pt-BR" sz="2000"/>
              <a:t>Depósitos à vista e poupança o que for acima de nCz50 mil (US$1200 oficial, 700 US$ paralelo)</a:t>
            </a:r>
          </a:p>
          <a:p>
            <a:pPr marL="639763" lvl="1" indent="-273050"/>
            <a:r>
              <a:rPr altLang="pt-BR" sz="2000"/>
              <a:t>Depósitos à prazo, letras de cambio, debêntures, fundos de renda fixa e aplicações de curto prazo (20% ou nCz 25 mil)</a:t>
            </a:r>
          </a:p>
          <a:p>
            <a:pPr marL="639763" lvl="1" indent="-273050"/>
            <a:r>
              <a:rPr altLang="pt-BR" sz="2000"/>
              <a:t> Bloqueados por 18 meses e transferidos para BC em conta especial (VOB- Valores à ordem do banco Central) </a:t>
            </a:r>
          </a:p>
          <a:p>
            <a:pPr marL="914400" lvl="2"/>
            <a:r>
              <a:rPr altLang="pt-BR" sz="1800"/>
              <a:t>valores indexados à BTN e recebem 6% de juro anual. Resgatados depois em 12 parcelas mensais</a:t>
            </a:r>
          </a:p>
          <a:p>
            <a:pPr marL="914400" lvl="2"/>
            <a:r>
              <a:rPr altLang="pt-BR" sz="1800"/>
              <a:t>Por dois meses pode usar para pagar impostos</a:t>
            </a:r>
          </a:p>
          <a:p>
            <a:pPr marL="914400" lvl="2"/>
            <a:r>
              <a:rPr altLang="pt-BR" sz="1800"/>
              <a:t>Ministério pode liberar em condições relevantes</a:t>
            </a:r>
          </a:p>
          <a:p>
            <a:pPr marL="914400" lvl="2"/>
            <a:r>
              <a:rPr altLang="pt-BR" sz="1800"/>
              <a:t>Pode usar para pagar dividas contraídas anteriormente – transferência de titulariedade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>
            <a:extLst>
              <a:ext uri="{FF2B5EF4-FFF2-40B4-BE49-F238E27FC236}">
                <a16:creationId xmlns:a16="http://schemas.microsoft.com/office/drawing/2014/main" id="{6746E2FB-FCF6-4D02-92AA-56365E45B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050" y="1393825"/>
            <a:ext cx="91059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>
            <a:extLst>
              <a:ext uri="{FF2B5EF4-FFF2-40B4-BE49-F238E27FC236}">
                <a16:creationId xmlns:a16="http://schemas.microsoft.com/office/drawing/2014/main" id="{977D3E09-0CA4-4935-947C-858B050AD8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052513"/>
          <a:ext cx="12192000" cy="561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Gráfico" r:id="rId3" imgW="9715643" imgH="5819870" progId="Excel.Chart.8">
                  <p:embed/>
                </p:oleObj>
              </mc:Choice>
              <mc:Fallback>
                <p:oleObj name="Gráfico" r:id="rId3" imgW="9715643" imgH="5819870" progId="Excel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52513"/>
                        <a:ext cx="12192000" cy="561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>
            <a:extLst>
              <a:ext uri="{FF2B5EF4-FFF2-40B4-BE49-F238E27FC236}">
                <a16:creationId xmlns:a16="http://schemas.microsoft.com/office/drawing/2014/main" id="{61C2FE0A-DBCE-4786-88FF-C4D00FD03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388" y="115888"/>
            <a:ext cx="10620375" cy="1404937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altLang="pt-BR" sz="2000"/>
              <a:t>Taxas de crescimento do PIB durante os Planos de Estabilização </a:t>
            </a:r>
            <a:br>
              <a:rPr altLang="pt-BR" sz="2000"/>
            </a:br>
            <a:r>
              <a:rPr altLang="pt-BR" sz="2000"/>
              <a:t>Brasil 1985 - 1996</a:t>
            </a:r>
          </a:p>
        </p:txBody>
      </p:sp>
    </p:spTree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3">
            <a:extLst>
              <a:ext uri="{FF2B5EF4-FFF2-40B4-BE49-F238E27FC236}">
                <a16:creationId xmlns:a16="http://schemas.microsoft.com/office/drawing/2014/main" id="{DA1F2383-052C-4D5A-B142-A9AA29346171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lIns="91440" rIns="91440" anchor="ctr"/>
          <a:lstStyle/>
          <a:p>
            <a:r>
              <a:rPr altLang="pt-BR"/>
              <a:t>Plano Collor problemas</a:t>
            </a:r>
          </a:p>
        </p:txBody>
      </p:sp>
      <p:sp>
        <p:nvSpPr>
          <p:cNvPr id="15363" name="Espaço Reservado para Número de Slide 5">
            <a:extLst>
              <a:ext uri="{FF2B5EF4-FFF2-40B4-BE49-F238E27FC236}">
                <a16:creationId xmlns:a16="http://schemas.microsoft.com/office/drawing/2014/main" id="{894BCF4D-7E84-4CAC-AEE7-1D8226C4261E}"/>
              </a:ext>
            </a:extLst>
          </p:cNvPr>
          <p:cNvSpPr txBox="1">
            <a:spLocks noGrp="1"/>
          </p:cNvSpPr>
          <p:nvPr/>
        </p:nvSpPr>
        <p:spPr bwMode="auto">
          <a:xfrm>
            <a:off x="0" y="1271588"/>
            <a:ext cx="711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800"/>
              </a:spcBef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Euphemia" panose="020B05030401020201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Euphemia" panose="020B05030401020201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Euphemia" panose="020B05030401020201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fld id="{F7D5E9DD-7513-485E-9326-6DDED9A02198}" type="slidenum">
              <a:rPr lang="pt-BR" altLang="en-US" sz="12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 eaLnBrk="1" hangingPunct="1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t>9</a:t>
            </a:fld>
            <a:endParaRPr lang="pt-BR" altLang="en-US" sz="1200" b="1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1C63E77C-7B5C-49FD-A3DD-1DD8EDC7210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31800" y="1284288"/>
            <a:ext cx="11369675" cy="544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rIns="91440" numCol="1" anchor="t" anchorCtr="0" compatLnSpc="1">
            <a:prstTxWarp prst="textNoShape">
              <a:avLst/>
            </a:prstTxWarp>
          </a:bodyPr>
          <a:lstStyle/>
          <a:p>
            <a:pPr marL="319088" indent="-319088" eaLnBrk="1" hangingPunct="1"/>
            <a:r>
              <a:rPr altLang="pt-BR" sz="2100"/>
              <a:t>Impacto inicial:</a:t>
            </a:r>
          </a:p>
          <a:p>
            <a:pPr marL="639763" lvl="1" indent="-273050" eaLnBrk="1" hangingPunct="1"/>
            <a:r>
              <a:rPr altLang="pt-BR" sz="1900"/>
              <a:t>Redução de 80% do M4</a:t>
            </a:r>
          </a:p>
          <a:p>
            <a:pPr marL="639763" lvl="1" indent="-273050" eaLnBrk="1" hangingPunct="1"/>
            <a:r>
              <a:rPr altLang="pt-BR" sz="1900"/>
              <a:t>Desestruturação do sistema produtivo – Retração do PIB</a:t>
            </a:r>
          </a:p>
          <a:p>
            <a:pPr marL="914400" lvl="2" eaLnBrk="1" hangingPunct="1"/>
            <a:r>
              <a:rPr altLang="pt-BR" sz="1700"/>
              <a:t>Queda da inflação (90 para 9%) mas retorno para casa dos 20% a.m. </a:t>
            </a:r>
          </a:p>
          <a:p>
            <a:pPr marL="319088" indent="-319088" eaLnBrk="1" hangingPunct="1"/>
            <a:r>
              <a:rPr altLang="pt-BR" sz="2100"/>
              <a:t>Problemas: </a:t>
            </a:r>
          </a:p>
          <a:p>
            <a:pPr marL="639763" lvl="1" indent="-273050" eaLnBrk="1" hangingPunct="1"/>
            <a:r>
              <a:rPr altLang="pt-BR" sz="1900"/>
              <a:t>Expansão da liquidez posterior :</a:t>
            </a:r>
          </a:p>
          <a:p>
            <a:pPr marL="914400" lvl="2" eaLnBrk="1" hangingPunct="1"/>
            <a:r>
              <a:rPr altLang="pt-BR" sz="1800"/>
              <a:t>Acerto no estoque comprometido com expansão posterior: </a:t>
            </a:r>
          </a:p>
          <a:p>
            <a:pPr marL="1371600" lvl="3" eaLnBrk="1" hangingPunct="1"/>
            <a:r>
              <a:rPr altLang="pt-BR" sz="1800"/>
              <a:t>“Torneirinhas”, pressões políticas erros de gerenciamento</a:t>
            </a:r>
          </a:p>
          <a:p>
            <a:pPr marL="1371600" lvl="3" eaLnBrk="1" hangingPunct="1"/>
            <a:r>
              <a:rPr altLang="pt-BR" sz="1800"/>
              <a:t>“arrependimento”  – até onde era possível ? Risco de enorme crise bancária</a:t>
            </a:r>
          </a:p>
          <a:p>
            <a:pPr marL="639763" lvl="1" indent="-273050" eaLnBrk="1" hangingPunct="1"/>
            <a:r>
              <a:rPr altLang="pt-BR" sz="2000"/>
              <a:t>Não se viabilizaram mecanismos para controle dos novos fluxos monetários e não existe alteração sobre regras</a:t>
            </a:r>
          </a:p>
          <a:p>
            <a:pPr marL="1371600" lvl="3" eaLnBrk="1" hangingPunct="1"/>
            <a:r>
              <a:rPr altLang="pt-BR" sz="1800"/>
              <a:t>Pastore: Acerta o estoque mas não o fluxo </a:t>
            </a:r>
          </a:p>
          <a:p>
            <a:pPr marL="319088" indent="-319088" eaLnBrk="1" hangingPunct="1"/>
            <a:r>
              <a:rPr altLang="pt-BR" sz="2800"/>
              <a:t>Outros problemas</a:t>
            </a:r>
          </a:p>
          <a:p>
            <a:pPr marL="639763" lvl="1" indent="-273050" eaLnBrk="1" hangingPunct="1"/>
            <a:r>
              <a:rPr altLang="pt-BR" sz="2000"/>
              <a:t> </a:t>
            </a:r>
            <a:r>
              <a:rPr altLang="pt-BR" sz="1900"/>
              <a:t>Deterioração da balança comercial sem financiamento na Balança de capitais</a:t>
            </a:r>
          </a:p>
          <a:p>
            <a:pPr marL="914400" lvl="2" eaLnBrk="1" hangingPunct="1"/>
            <a:r>
              <a:rPr altLang="pt-BR" sz="1800"/>
              <a:t>Forte valorização cambial </a:t>
            </a: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Literatura acadêmica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758</Words>
  <Application>Microsoft Office PowerPoint</Application>
  <PresentationFormat>Widescreen</PresentationFormat>
  <Paragraphs>98</Paragraphs>
  <Slides>15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2" baseType="lpstr">
      <vt:lpstr>Arial</vt:lpstr>
      <vt:lpstr>Euphemia</vt:lpstr>
      <vt:lpstr>Plantagenet Cherokee</vt:lpstr>
      <vt:lpstr>Tw Cen MT</vt:lpstr>
      <vt:lpstr>Wingdings</vt:lpstr>
      <vt:lpstr>Literatura acadêmica 16x9</vt:lpstr>
      <vt:lpstr>Gráfico</vt:lpstr>
      <vt:lpstr>AULAS 16:   As reformas institucionais no fim do século XX:  A Constituição </vt:lpstr>
      <vt:lpstr>INTRODUÇÃO</vt:lpstr>
      <vt:lpstr>Reforma Monetária</vt:lpstr>
      <vt:lpstr>Apresentação do PowerPoint</vt:lpstr>
      <vt:lpstr>Reforma Monetária</vt:lpstr>
      <vt:lpstr>Reforma Monetária</vt:lpstr>
      <vt:lpstr>Apresentação do PowerPoint</vt:lpstr>
      <vt:lpstr>Taxas de crescimento do PIB durante os Planos de Estabilização  Brasil 1985 - 1996</vt:lpstr>
      <vt:lpstr>Plano Collor problemas</vt:lpstr>
      <vt:lpstr>INTRODUÇÃO</vt:lpstr>
      <vt:lpstr>A mudança a partir de Collor</vt:lpstr>
      <vt:lpstr>Apresentação do PowerPoint</vt:lpstr>
      <vt:lpstr>A Constituição</vt:lpstr>
      <vt:lpstr>A Constituição de 1988</vt:lpstr>
      <vt:lpstr>Ainda a Constituição de 1988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de título com imagem</dc:title>
  <dc:creator>Amaury Gremaud</dc:creator>
  <cp:lastModifiedBy>Amaury Gremaud</cp:lastModifiedBy>
  <cp:revision>60</cp:revision>
  <dcterms:created xsi:type="dcterms:W3CDTF">2013-04-05T19:49:59Z</dcterms:created>
  <dcterms:modified xsi:type="dcterms:W3CDTF">2019-10-30T17:33:49Z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