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4" r:id="rId3"/>
    <p:sldId id="285" r:id="rId4"/>
    <p:sldId id="267" r:id="rId5"/>
    <p:sldId id="286" r:id="rId6"/>
    <p:sldId id="287" r:id="rId7"/>
    <p:sldId id="289" r:id="rId8"/>
    <p:sldId id="290" r:id="rId9"/>
    <p:sldId id="291" r:id="rId10"/>
    <p:sldId id="292" r:id="rId11"/>
    <p:sldId id="293" r:id="rId12"/>
    <p:sldId id="294" r:id="rId13"/>
    <p:sldId id="295" r:id="rId14"/>
    <p:sldId id="296" r:id="rId15"/>
    <p:sldId id="297" r:id="rId16"/>
    <p:sldId id="299" r:id="rId17"/>
    <p:sldId id="300" r:id="rId18"/>
    <p:sldId id="301"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5310" autoAdjust="0"/>
  </p:normalViewPr>
  <p:slideViewPr>
    <p:cSldViewPr>
      <p:cViewPr varScale="1">
        <p:scale>
          <a:sx n="75" d="100"/>
          <a:sy n="75" d="100"/>
        </p:scale>
        <p:origin x="-100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7961CD-DCB7-4AF6-92ED-EC7653A5910F}" type="datetimeFigureOut">
              <a:rPr lang="pt-BR" smtClean="0"/>
              <a:pPr/>
              <a:t>20/10/2020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2FD52E-8698-4DF0-B007-46D7FE0684CB}"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As dispersões podem ser classificadas</a:t>
            </a:r>
            <a:r>
              <a:rPr lang="pt-BR" baseline="0" dirty="0" smtClean="0"/>
              <a:t> em dispersões mecânicas que compreendem as suspensões, emulsões e aerossóis. </a:t>
            </a:r>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2</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11</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12</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1" dirty="0" smtClean="0"/>
              <a:t>Uniformidade</a:t>
            </a:r>
            <a:r>
              <a:rPr lang="pt-BR" b="1" baseline="0" dirty="0" smtClean="0"/>
              <a:t> de unidade de dose- </a:t>
            </a:r>
            <a:r>
              <a:rPr lang="pt-BR" baseline="0" dirty="0" smtClean="0"/>
              <a:t>Para assegurar a consistência de unidade de dose, cada unidade no lote deverá ter um conteúdo de insumo farmacêutico ativo dentro de uma faixa estreita ao redor da quantidade registrada na embalagem. Uniformidade de unidade de dose é definido com o grau de uniformidade na quantidade de IFA dentre as unidades de dose no lote. A uniformidade de dose pode ser demonstrada por dois métodos: Uniformidade de conteúdo ou por Variação de Peso. O teste por Uniformidade de conteúdo é baseado no ensaio individual do conteúdo do IFA em um número de unidades de dose para determinar  se o conteúdo individual está dentro do limite determinado. A uniformidade de unidade de dose de cápsulas mole com suspensão é determinada pelo ensaio de uniformidade de conteúdo. </a:t>
            </a:r>
          </a:p>
          <a:p>
            <a:r>
              <a:rPr lang="pt-BR" b="1" baseline="0" dirty="0" smtClean="0"/>
              <a:t>Volume de entrega – </a:t>
            </a:r>
            <a:r>
              <a:rPr lang="pt-BR" b="0" baseline="0" dirty="0" smtClean="0"/>
              <a:t>È realizado para assegurar que a suspensão, quando transferida da embalagem original, tem o volume que está declarado no rótulo.  O volume de entrega da suspensão oral de </a:t>
            </a:r>
            <a:r>
              <a:rPr lang="pt-BR" b="0" baseline="0" dirty="0" err="1" smtClean="0"/>
              <a:t>Aciclovir</a:t>
            </a:r>
            <a:r>
              <a:rPr lang="pt-BR" b="0" baseline="0" dirty="0" smtClean="0"/>
              <a:t> é 125 mL. Para determinar o volume de entrega, não menos que 30 unidades são empregadas. O conteúdo de 10 unidades devem ser agitadas individualmente. E o conteúdo de cada unidade é transferido cuidadosamente para provetas secas e individuais. A capacidade das provetas não exceder duas vezes e meia o volume a ser medido. As provetas devem ser também calibradas. Permitir que cada embalagem esgotem o seu conteúdo por não mais que 30 minutos. Medir o volume de cada proveta, quando não houver bolhas. Determinar a média dos conteúdos das 10 embalagens. Ver o critérios de aceitabilidade nos próximos slides.    </a:t>
            </a:r>
            <a:endParaRPr lang="pt-BR" b="1"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13</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lgn="just"/>
            <a:r>
              <a:rPr lang="pt-BR" sz="1200" b="1" kern="1200" dirty="0" smtClean="0">
                <a:solidFill>
                  <a:schemeClr val="tx1"/>
                </a:solidFill>
                <a:latin typeface="+mn-lt"/>
                <a:ea typeface="+mn-ea"/>
                <a:cs typeface="+mn-cs"/>
              </a:rPr>
              <a:t>Procedimento: Preparação das amostras. </a:t>
            </a:r>
            <a:r>
              <a:rPr lang="pt-BR" sz="1200" kern="1200" dirty="0" smtClean="0">
                <a:solidFill>
                  <a:schemeClr val="tx1"/>
                </a:solidFill>
                <a:latin typeface="+mn-lt"/>
                <a:ea typeface="+mn-ea"/>
                <a:cs typeface="+mn-cs"/>
              </a:rPr>
              <a:t>O conteúdo de cada cápsula, contendo 200 </a:t>
            </a:r>
            <a:r>
              <a:rPr lang="pt-BR" sz="1200" kern="1200" dirty="0" err="1" smtClean="0">
                <a:solidFill>
                  <a:schemeClr val="tx1"/>
                </a:solidFill>
                <a:latin typeface="+mn-lt"/>
                <a:ea typeface="+mn-ea"/>
                <a:cs typeface="+mn-cs"/>
              </a:rPr>
              <a:t>mg</a:t>
            </a:r>
            <a:r>
              <a:rPr lang="pt-BR" sz="1200" kern="1200" dirty="0" smtClean="0">
                <a:solidFill>
                  <a:schemeClr val="tx1"/>
                </a:solidFill>
                <a:latin typeface="+mn-lt"/>
                <a:ea typeface="+mn-ea"/>
                <a:cs typeface="+mn-cs"/>
              </a:rPr>
              <a:t> de </a:t>
            </a:r>
            <a:r>
              <a:rPr lang="pt-BR" sz="1200" kern="1200" dirty="0" err="1" smtClean="0">
                <a:solidFill>
                  <a:schemeClr val="tx1"/>
                </a:solidFill>
                <a:latin typeface="+mn-lt"/>
                <a:ea typeface="+mn-ea"/>
                <a:cs typeface="+mn-cs"/>
              </a:rPr>
              <a:t>Aciclovir</a:t>
            </a:r>
            <a:r>
              <a:rPr lang="pt-BR" sz="1200" kern="1200" dirty="0" smtClean="0">
                <a:solidFill>
                  <a:schemeClr val="tx1"/>
                </a:solidFill>
                <a:latin typeface="+mn-lt"/>
                <a:ea typeface="+mn-ea"/>
                <a:cs typeface="+mn-cs"/>
              </a:rPr>
              <a:t>,  é totalmente retirado e coletado, individualmente, em balões volumétricos de 200 mL.  100 mL de solução de </a:t>
            </a:r>
            <a:r>
              <a:rPr lang="pt-BR" sz="1200" kern="1200" dirty="0" err="1" smtClean="0">
                <a:solidFill>
                  <a:schemeClr val="tx1"/>
                </a:solidFill>
                <a:latin typeface="+mn-lt"/>
                <a:ea typeface="+mn-ea"/>
                <a:cs typeface="+mn-cs"/>
              </a:rPr>
              <a:t>NaOH</a:t>
            </a:r>
            <a:r>
              <a:rPr lang="pt-BR" sz="1200" kern="1200" dirty="0" smtClean="0">
                <a:solidFill>
                  <a:schemeClr val="tx1"/>
                </a:solidFill>
                <a:latin typeface="+mn-lt"/>
                <a:ea typeface="+mn-ea"/>
                <a:cs typeface="+mn-cs"/>
              </a:rPr>
              <a:t> 0,1N são adicionados aos balões volumétricos, submetidos à agitação mecânica por 15 minutos. Complete o volume para 200 mL com solução de </a:t>
            </a:r>
            <a:r>
              <a:rPr lang="pt-BR" sz="1200" kern="1200" dirty="0" err="1" smtClean="0">
                <a:solidFill>
                  <a:schemeClr val="tx1"/>
                </a:solidFill>
                <a:latin typeface="+mn-lt"/>
                <a:ea typeface="+mn-ea"/>
                <a:cs typeface="+mn-cs"/>
              </a:rPr>
              <a:t>NaOH</a:t>
            </a:r>
            <a:r>
              <a:rPr lang="pt-BR" sz="1200" kern="1200" dirty="0" smtClean="0">
                <a:solidFill>
                  <a:schemeClr val="tx1"/>
                </a:solidFill>
                <a:latin typeface="+mn-lt"/>
                <a:ea typeface="+mn-ea"/>
                <a:cs typeface="+mn-cs"/>
              </a:rPr>
              <a:t> 0,1N. Transferir 10 mL de cada uma das suspensões para balões volumétricos de 100 mL e completar com água.  Amostras de  20 </a:t>
            </a:r>
            <a:r>
              <a:rPr lang="pt-BR" sz="1200" kern="1200" dirty="0" err="1" smtClean="0">
                <a:solidFill>
                  <a:schemeClr val="tx1"/>
                </a:solidFill>
                <a:latin typeface="+mn-lt"/>
                <a:ea typeface="+mn-ea"/>
                <a:cs typeface="+mn-cs"/>
              </a:rPr>
              <a:t>uL</a:t>
            </a:r>
            <a:r>
              <a:rPr lang="pt-BR" sz="1200" kern="1200" dirty="0" smtClean="0">
                <a:solidFill>
                  <a:schemeClr val="tx1"/>
                </a:solidFill>
                <a:latin typeface="+mn-lt"/>
                <a:ea typeface="+mn-ea"/>
                <a:cs typeface="+mn-cs"/>
              </a:rPr>
              <a:t> de cada balão volumétrico são injetadas em coluna de fase reversa e submetidas à cromatografia líquida de alta eficiência, empregando como detector espectrofotometria na região do UV em 254 </a:t>
            </a:r>
            <a:r>
              <a:rPr lang="pt-BR" sz="1200" kern="1200" dirty="0" err="1" smtClean="0">
                <a:solidFill>
                  <a:schemeClr val="tx1"/>
                </a:solidFill>
                <a:latin typeface="+mn-lt"/>
                <a:ea typeface="+mn-ea"/>
                <a:cs typeface="+mn-cs"/>
              </a:rPr>
              <a:t>nm</a:t>
            </a:r>
            <a:r>
              <a:rPr lang="pt-BR" sz="1200" kern="1200" dirty="0" smtClean="0">
                <a:solidFill>
                  <a:schemeClr val="tx1"/>
                </a:solidFill>
                <a:latin typeface="+mn-lt"/>
                <a:ea typeface="+mn-ea"/>
                <a:cs typeface="+mn-cs"/>
              </a:rPr>
              <a:t>.</a:t>
            </a:r>
          </a:p>
          <a:p>
            <a:pPr algn="just"/>
            <a:r>
              <a:rPr lang="pt-BR" sz="1200" b="1" kern="1200" dirty="0" smtClean="0">
                <a:solidFill>
                  <a:schemeClr val="tx1"/>
                </a:solidFill>
                <a:latin typeface="+mn-lt"/>
                <a:ea typeface="+mn-ea"/>
                <a:cs typeface="+mn-cs"/>
              </a:rPr>
              <a:t>Preparação do padrão </a:t>
            </a:r>
            <a:r>
              <a:rPr lang="pt-BR" sz="1200" b="1" kern="1200" dirty="0" err="1" smtClean="0">
                <a:solidFill>
                  <a:schemeClr val="tx1"/>
                </a:solidFill>
                <a:latin typeface="+mn-lt"/>
                <a:ea typeface="+mn-ea"/>
                <a:cs typeface="+mn-cs"/>
              </a:rPr>
              <a:t>aciclovir</a:t>
            </a:r>
            <a:r>
              <a:rPr lang="pt-BR" sz="1200" b="1" kern="1200" dirty="0" smtClean="0">
                <a:solidFill>
                  <a:schemeClr val="tx1"/>
                </a:solidFill>
                <a:latin typeface="+mn-lt"/>
                <a:ea typeface="+mn-ea"/>
                <a:cs typeface="+mn-cs"/>
              </a:rPr>
              <a:t>: </a:t>
            </a:r>
            <a:r>
              <a:rPr lang="pt-BR" sz="1200" b="0" kern="1200" dirty="0" smtClean="0">
                <a:solidFill>
                  <a:schemeClr val="tx1"/>
                </a:solidFill>
                <a:latin typeface="+mn-lt"/>
                <a:ea typeface="+mn-ea"/>
                <a:cs typeface="+mn-cs"/>
              </a:rPr>
              <a:t>Preparar</a:t>
            </a:r>
            <a:r>
              <a:rPr lang="pt-BR" sz="1200" b="0" kern="1200" baseline="0" dirty="0" smtClean="0">
                <a:solidFill>
                  <a:schemeClr val="tx1"/>
                </a:solidFill>
                <a:latin typeface="+mn-lt"/>
                <a:ea typeface="+mn-ea"/>
                <a:cs typeface="+mn-cs"/>
              </a:rPr>
              <a:t> uma solução padrão de 0,1 </a:t>
            </a:r>
            <a:r>
              <a:rPr lang="pt-BR" sz="1200" b="0" kern="1200" baseline="0" dirty="0" err="1" smtClean="0">
                <a:solidFill>
                  <a:schemeClr val="tx1"/>
                </a:solidFill>
                <a:latin typeface="+mn-lt"/>
                <a:ea typeface="+mn-ea"/>
                <a:cs typeface="+mn-cs"/>
              </a:rPr>
              <a:t>mg</a:t>
            </a:r>
            <a:r>
              <a:rPr lang="pt-BR" sz="1200" b="0" kern="1200" baseline="0" dirty="0" smtClean="0">
                <a:solidFill>
                  <a:schemeClr val="tx1"/>
                </a:solidFill>
                <a:latin typeface="+mn-lt"/>
                <a:ea typeface="+mn-ea"/>
                <a:cs typeface="+mn-cs"/>
              </a:rPr>
              <a:t>/mL de </a:t>
            </a:r>
            <a:r>
              <a:rPr lang="pt-BR" sz="1200" b="0" kern="1200" baseline="0" dirty="0" err="1" smtClean="0">
                <a:solidFill>
                  <a:schemeClr val="tx1"/>
                </a:solidFill>
                <a:latin typeface="+mn-lt"/>
                <a:ea typeface="+mn-ea"/>
                <a:cs typeface="+mn-cs"/>
              </a:rPr>
              <a:t>aciclovir</a:t>
            </a:r>
            <a:r>
              <a:rPr lang="pt-BR" sz="1200" b="0" kern="1200" baseline="0" dirty="0" smtClean="0">
                <a:solidFill>
                  <a:schemeClr val="tx1"/>
                </a:solidFill>
                <a:latin typeface="+mn-lt"/>
                <a:ea typeface="+mn-ea"/>
                <a:cs typeface="+mn-cs"/>
              </a:rPr>
              <a:t>. Injetar 20 </a:t>
            </a:r>
            <a:r>
              <a:rPr lang="pt-BR" sz="1200" b="0" kern="1200" baseline="0" dirty="0" err="1" smtClean="0">
                <a:solidFill>
                  <a:schemeClr val="tx1"/>
                </a:solidFill>
                <a:latin typeface="+mn-lt"/>
                <a:ea typeface="+mn-ea"/>
                <a:cs typeface="+mn-cs"/>
              </a:rPr>
              <a:t>uL</a:t>
            </a:r>
            <a:r>
              <a:rPr lang="pt-BR" sz="1200" b="0" kern="1200" baseline="0" dirty="0" smtClean="0">
                <a:solidFill>
                  <a:schemeClr val="tx1"/>
                </a:solidFill>
                <a:latin typeface="+mn-lt"/>
                <a:ea typeface="+mn-ea"/>
                <a:cs typeface="+mn-cs"/>
              </a:rPr>
              <a:t> do padrão na coluna cromatográfica. Os resultados estão apresentados no próximo slide. </a:t>
            </a:r>
            <a:endParaRPr lang="pt-BR" sz="1200" b="1" kern="1200" dirty="0">
              <a:solidFill>
                <a:schemeClr val="tx1"/>
              </a:solidFill>
              <a:latin typeface="+mn-lt"/>
              <a:ea typeface="+mn-ea"/>
              <a:cs typeface="+mn-cs"/>
            </a:endParaRPr>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14</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dirty="0" smtClean="0"/>
              <a:t>A solução padrão de </a:t>
            </a:r>
            <a:r>
              <a:rPr lang="pt-BR" dirty="0" err="1" smtClean="0"/>
              <a:t>aciclovir</a:t>
            </a:r>
            <a:r>
              <a:rPr lang="pt-BR" dirty="0" smtClean="0"/>
              <a:t> de 0,1</a:t>
            </a:r>
            <a:r>
              <a:rPr lang="pt-BR" dirty="0" err="1" smtClean="0"/>
              <a:t>mg</a:t>
            </a:r>
            <a:r>
              <a:rPr lang="pt-BR" dirty="0" smtClean="0"/>
              <a:t>/mL quando analisada</a:t>
            </a:r>
            <a:r>
              <a:rPr lang="pt-BR" baseline="0" dirty="0" smtClean="0"/>
              <a:t> por CLAE, mostrou uma área de 132706. As soluções de 0,1</a:t>
            </a:r>
            <a:r>
              <a:rPr lang="pt-BR" baseline="0" dirty="0" err="1" smtClean="0"/>
              <a:t>mg</a:t>
            </a:r>
            <a:r>
              <a:rPr lang="pt-BR" baseline="0" dirty="0" smtClean="0"/>
              <a:t>/mL de </a:t>
            </a:r>
            <a:r>
              <a:rPr lang="pt-BR" baseline="0" dirty="0" err="1" smtClean="0"/>
              <a:t>aciclovir</a:t>
            </a:r>
            <a:r>
              <a:rPr lang="pt-BR" baseline="0" dirty="0" smtClean="0"/>
              <a:t>, proveniente de cada cápsula, quando analisadas por CLAE apresentaram as áreas indicadas na tabela.  Usando a relação direta:</a:t>
            </a:r>
          </a:p>
          <a:p>
            <a:endParaRPr lang="pt-BR" baseline="0" dirty="0" smtClean="0"/>
          </a:p>
          <a:p>
            <a:r>
              <a:rPr lang="pt-BR" baseline="0" dirty="0" smtClean="0"/>
              <a:t>Padrão-      132706 (área do pico)---------------0,1</a:t>
            </a:r>
            <a:r>
              <a:rPr lang="pt-BR" baseline="0" dirty="0" err="1" smtClean="0"/>
              <a:t>mg</a:t>
            </a:r>
            <a:r>
              <a:rPr lang="pt-BR" baseline="0" dirty="0" smtClean="0"/>
              <a:t>/L (concentração da solução padrão analisada)</a:t>
            </a:r>
          </a:p>
          <a:p>
            <a:r>
              <a:rPr lang="pt-BR" baseline="0" dirty="0" smtClean="0"/>
              <a:t>Cápsula 1   132702 (área do  pico)---------------   X</a:t>
            </a:r>
          </a:p>
          <a:p>
            <a:endParaRPr lang="pt-BR" baseline="0" dirty="0" smtClean="0"/>
          </a:p>
          <a:p>
            <a:r>
              <a:rPr lang="pt-BR" baseline="0" dirty="0" smtClean="0"/>
              <a:t>X= 0,099997 </a:t>
            </a:r>
            <a:r>
              <a:rPr lang="pt-BR" baseline="0" dirty="0" err="1" smtClean="0"/>
              <a:t>mg</a:t>
            </a:r>
            <a:r>
              <a:rPr lang="pt-BR" baseline="0" dirty="0" smtClean="0"/>
              <a:t>/mL. </a:t>
            </a:r>
          </a:p>
          <a:p>
            <a:endParaRPr lang="pt-BR" baseline="0" dirty="0" smtClean="0"/>
          </a:p>
          <a:p>
            <a:r>
              <a:rPr lang="pt-BR" baseline="0" dirty="0" smtClean="0"/>
              <a:t>Considerando 100%, a quantidade registrada de </a:t>
            </a:r>
            <a:r>
              <a:rPr lang="pt-BR" baseline="0" dirty="0" err="1" smtClean="0"/>
              <a:t>aciclovir</a:t>
            </a:r>
            <a:r>
              <a:rPr lang="pt-BR" baseline="0" dirty="0" smtClean="0"/>
              <a:t> de 200 </a:t>
            </a:r>
            <a:r>
              <a:rPr lang="pt-BR" baseline="0" dirty="0" err="1" smtClean="0"/>
              <a:t>mg</a:t>
            </a:r>
            <a:r>
              <a:rPr lang="pt-BR" baseline="0" dirty="0" smtClean="0"/>
              <a:t>, os conteúdos de </a:t>
            </a:r>
            <a:r>
              <a:rPr lang="pt-BR" baseline="0" dirty="0" err="1" smtClean="0"/>
              <a:t>aciclovir</a:t>
            </a:r>
            <a:r>
              <a:rPr lang="pt-BR" baseline="0" dirty="0" smtClean="0"/>
              <a:t> de cada cápsula foram diluídos para obter-se soluções de 0,1</a:t>
            </a:r>
            <a:r>
              <a:rPr lang="pt-BR" baseline="0" dirty="0" err="1" smtClean="0"/>
              <a:t>mg</a:t>
            </a:r>
            <a:r>
              <a:rPr lang="pt-BR" baseline="0" dirty="0" smtClean="0"/>
              <a:t>/mL. </a:t>
            </a:r>
          </a:p>
          <a:p>
            <a:endParaRPr lang="pt-BR" baseline="0" dirty="0" smtClean="0"/>
          </a:p>
          <a:p>
            <a:r>
              <a:rPr lang="pt-BR" baseline="0" dirty="0" smtClean="0"/>
              <a:t>Para o cálculo de % de </a:t>
            </a:r>
            <a:r>
              <a:rPr lang="pt-BR" baseline="0" dirty="0" err="1" smtClean="0"/>
              <a:t>aciclovir</a:t>
            </a:r>
            <a:r>
              <a:rPr lang="pt-BR" baseline="0" dirty="0" smtClean="0"/>
              <a:t> por cápsula, a seguinte relação pode ser empregada.</a:t>
            </a:r>
          </a:p>
          <a:p>
            <a:endParaRPr lang="pt-BR" baseline="0" dirty="0" smtClean="0"/>
          </a:p>
          <a:p>
            <a:r>
              <a:rPr lang="pt-BR" baseline="0" dirty="0" smtClean="0"/>
              <a:t>A concentração teórica das soluções de </a:t>
            </a:r>
            <a:r>
              <a:rPr lang="pt-BR" baseline="0" dirty="0" err="1" smtClean="0"/>
              <a:t>aciclovir</a:t>
            </a:r>
            <a:r>
              <a:rPr lang="pt-BR" baseline="0" dirty="0" smtClean="0"/>
              <a:t> proveniente de cada cápsula foi  de 0,1</a:t>
            </a:r>
            <a:r>
              <a:rPr lang="pt-BR" baseline="0" dirty="0" err="1" smtClean="0"/>
              <a:t>mg</a:t>
            </a:r>
            <a:r>
              <a:rPr lang="pt-BR" baseline="0" dirty="0" smtClean="0"/>
              <a:t>/mL, podemos considerar está concentração como 100%. Assim, temos:</a:t>
            </a:r>
          </a:p>
          <a:p>
            <a:r>
              <a:rPr lang="pt-BR" baseline="0" dirty="0" smtClean="0"/>
              <a:t>                            0,1 </a:t>
            </a:r>
            <a:r>
              <a:rPr lang="pt-BR" baseline="0" dirty="0" err="1" smtClean="0"/>
              <a:t>mg</a:t>
            </a:r>
            <a:r>
              <a:rPr lang="pt-BR" baseline="0" dirty="0" smtClean="0"/>
              <a:t>/mL ----------100%</a:t>
            </a:r>
          </a:p>
          <a:p>
            <a:r>
              <a:rPr lang="pt-BR" baseline="0" dirty="0" smtClean="0"/>
              <a:t>Cápsula 1              0,099997--------------X</a:t>
            </a:r>
          </a:p>
          <a:p>
            <a:r>
              <a:rPr lang="pt-BR" baseline="0" dirty="0" smtClean="0"/>
              <a:t>   </a:t>
            </a:r>
          </a:p>
          <a:p>
            <a:r>
              <a:rPr lang="pt-BR" baseline="0" dirty="0" smtClean="0"/>
              <a:t>                                   X=99,9969%</a:t>
            </a:r>
          </a:p>
          <a:p>
            <a:endParaRPr lang="pt-BR" baseline="0" dirty="0" smtClean="0"/>
          </a:p>
          <a:p>
            <a:r>
              <a:rPr lang="pt-BR" baseline="0" dirty="0" smtClean="0"/>
              <a:t>No próximo slide veremos como se calcula o valor de aceitabilidade (</a:t>
            </a:r>
            <a:r>
              <a:rPr lang="pt-BR" baseline="0" dirty="0" err="1" smtClean="0"/>
              <a:t>Va</a:t>
            </a:r>
            <a:r>
              <a:rPr lang="pt-BR" baseline="0" dirty="0" smtClean="0"/>
              <a:t>), e veremos os critérios de aceitabilidade para Uniformidade de Unidade de dose. </a:t>
            </a:r>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15</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No próximo slide, será</a:t>
            </a:r>
            <a:r>
              <a:rPr lang="pt-BR" baseline="0" dirty="0" smtClean="0"/>
              <a:t> apresentado as regras para encontrar o Valor de Referência (M). Tem dois casos para determinação do Valor de Referência M. Nos dois casos deve-se analisar o teor de ativo do lote em % (T). O teor de ativo do lote (T) é determinado pela análise do teor de ativo em um determinado número de unidade do lote. </a:t>
            </a:r>
          </a:p>
          <a:p>
            <a:r>
              <a:rPr lang="pt-BR" baseline="0" dirty="0" smtClean="0"/>
              <a:t>Assim, para determinar o valor de referência M, que é dado em %,  temos dois casos, como já mencionado:</a:t>
            </a:r>
          </a:p>
          <a:p>
            <a:r>
              <a:rPr lang="pt-BR" b="1" baseline="0" dirty="0" smtClean="0"/>
              <a:t>Caso 1- </a:t>
            </a:r>
            <a:r>
              <a:rPr lang="pt-BR" b="0" baseline="0" dirty="0" smtClean="0"/>
              <a:t>Deve ser aplicado quando o valor de T é </a:t>
            </a:r>
            <a:r>
              <a:rPr lang="pt-BR" b="1" baseline="0" dirty="0" smtClean="0">
                <a:sym typeface="Symbol"/>
              </a:rPr>
              <a:t>101,5%</a:t>
            </a:r>
            <a:r>
              <a:rPr lang="pt-BR" b="0" baseline="0" dirty="0" smtClean="0">
                <a:sym typeface="Symbol"/>
              </a:rPr>
              <a:t> ;</a:t>
            </a:r>
          </a:p>
          <a:p>
            <a:r>
              <a:rPr lang="pt-BR" b="1" baseline="0" dirty="0" smtClean="0">
                <a:sym typeface="Symbol"/>
              </a:rPr>
              <a:t>Caso 2- </a:t>
            </a:r>
            <a:r>
              <a:rPr lang="pt-BR" b="0" baseline="0" dirty="0" smtClean="0">
                <a:sym typeface="Symbol"/>
              </a:rPr>
              <a:t>Deve ser aplicado quando o valor de  T é </a:t>
            </a:r>
            <a:r>
              <a:rPr lang="pt-BR" b="1" baseline="0" dirty="0" smtClean="0">
                <a:sym typeface="Symbol"/>
              </a:rPr>
              <a:t>&gt;101,5%;</a:t>
            </a:r>
          </a:p>
          <a:p>
            <a:r>
              <a:rPr lang="pt-BR" b="0" baseline="0" dirty="0" smtClean="0">
                <a:sym typeface="Symbol"/>
              </a:rPr>
              <a:t>Quando não se tem o valor de T</a:t>
            </a:r>
            <a:r>
              <a:rPr lang="pt-BR" b="1" baseline="0" dirty="0" smtClean="0">
                <a:sym typeface="Symbol"/>
              </a:rPr>
              <a:t>, </a:t>
            </a:r>
            <a:r>
              <a:rPr lang="pt-BR" b="0" baseline="0" dirty="0" smtClean="0">
                <a:sym typeface="Symbol"/>
              </a:rPr>
              <a:t>como é o nosso caso, pois não temos o lote produzido, por regra estabelece que o T é igual 100%. Portanto,  vamos determinar o valor de referência M no Caso 1.</a:t>
            </a:r>
          </a:p>
          <a:p>
            <a:r>
              <a:rPr lang="pt-BR" b="0" baseline="0" dirty="0" smtClean="0">
                <a:sym typeface="Symbol"/>
              </a:rPr>
              <a:t>Além do valor T, temos que considerar o X médio, para determinar o Valor de referência, como veremos no próximo slide.  </a:t>
            </a:r>
            <a:endParaRPr lang="pt-BR" b="0"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16</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17</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1" dirty="0" smtClean="0"/>
              <a:t>Critério</a:t>
            </a:r>
            <a:r>
              <a:rPr lang="pt-BR" b="1" baseline="0" dirty="0" smtClean="0"/>
              <a:t> de aceitabilidade- </a:t>
            </a:r>
            <a:r>
              <a:rPr lang="pt-BR" baseline="0" dirty="0" smtClean="0"/>
              <a:t>Para determinação da Uniformidade de Unidade de dose trabalhamos em dois níveis, L1 e L2. Iniciamos a avaliação da uniformidade de unidade de dose, utilizando 10 unidades do lote. Quando utilizamos 10 unidades, como critério de aceitabilidade empregamos o nível L1. No L1, o valor de aceitabilidade máximo permitido para o VA é igual a 15. O valor de aceitabilidade encontrado para as cápsulas de </a:t>
            </a:r>
            <a:r>
              <a:rPr lang="pt-BR" baseline="0" dirty="0" err="1" smtClean="0"/>
              <a:t>aciclovir</a:t>
            </a:r>
            <a:r>
              <a:rPr lang="pt-BR" baseline="0" dirty="0" smtClean="0"/>
              <a:t> foi igual 1,23 menor do que 15, portanto, considera-se o lote aprovado quanto a uniformidade de unidade de dose. Caso o valor VA encontrado fosse maior que 15, mais 20 cápsulas teriam que ser avaliadas e os resultados obtidos somados aos 10 já obtidos no primeiro nível. Assim, no total teríamos 30 unidades analisadas. A determinação do valor de referência M é realizada da forma já explicada, o valor de K=2,0 e deve-se calcular o desvio padrão empregando os 30 valores de % de ativo calculado para cada unidade. Neste caso, vamos trabalhar com o nível L2, cujo o valor de aceitabilidade máximo permitido para o VA é igual a 25, e não mais 15, como no nível L1.</a:t>
            </a:r>
          </a:p>
          <a:p>
            <a:r>
              <a:rPr lang="pt-BR" sz="2000" b="1" baseline="0" dirty="0" smtClean="0"/>
              <a:t>Na próxima aula veremos os critérios de aceitabilidade para o Valor de entrega</a:t>
            </a:r>
            <a:endParaRPr lang="pt-BR" sz="2000" b="1"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18</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1" baseline="0" dirty="0" smtClean="0"/>
              <a:t>As dispersões estéreis</a:t>
            </a:r>
            <a:r>
              <a:rPr lang="pt-BR" baseline="0" dirty="0" smtClean="0"/>
              <a:t>, como já mencionados para vocês, são preparações isentas de microorganismos ou microorganismos e </a:t>
            </a:r>
            <a:r>
              <a:rPr lang="pt-BR" baseline="0" dirty="0" err="1" smtClean="0"/>
              <a:t>pirogênios</a:t>
            </a:r>
            <a:r>
              <a:rPr lang="pt-BR" baseline="0" dirty="0" smtClean="0"/>
              <a:t>. Estes produtos têm a particularidade de serem administrados por vias através das quais há menos barreiras de defesas e, portanto, requerem isenção total  de contaminantes viáveis e não viáveis. A esterilidade é a ausência de microorganismos vivos. </a:t>
            </a:r>
          </a:p>
          <a:p>
            <a:r>
              <a:rPr lang="pt-BR" b="1" baseline="0" dirty="0" smtClean="0"/>
              <a:t>As dispersões não estéreis</a:t>
            </a:r>
            <a:r>
              <a:rPr lang="pt-BR" baseline="0" dirty="0" smtClean="0"/>
              <a:t> são preparações nas quais se admite conceitualmente a presença de uma carga microbiana, embora dentro de limites estabelecidos, de acordo com  a via e local de administração, como também deve ser demonstrado a ausência de microorganismos patogênicos. </a:t>
            </a:r>
          </a:p>
          <a:p>
            <a:r>
              <a:rPr lang="pt-BR" baseline="0" dirty="0" smtClean="0"/>
              <a:t>As dispersões estéreis e não estéreis, como já vimos na primeira aula deste módulo, contém água como excipiente. E água possibilita  que as formulações sejam mais suscetíveis à contaminação microbiana, como também, reações químicas podem ocorrer mais rapidamente, como por exemplo, reações de hidrólise,oxidação e etc. Por isso que nas dispersões líquidas são adicionadas de conservantes, antioxidantes e devem ter a sua qualidade microbiológica controlada durante a produção e no produto final.       </a:t>
            </a:r>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Formas</a:t>
            </a:r>
            <a:r>
              <a:rPr lang="pt-BR" baseline="0" dirty="0" smtClean="0"/>
              <a:t> farmacêuticas tópicas quando aplicadas em pele lesada, como por exemplo em pele queimada, deve ser estéril também. </a:t>
            </a:r>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4</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Critérios</a:t>
            </a:r>
            <a:r>
              <a:rPr lang="pt-BR" baseline="0" dirty="0" smtClean="0"/>
              <a:t> de aceitabilidade para o limite de microorganismos totais e para a ausência de microorganismos patogênicos</a:t>
            </a:r>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5</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6</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 qualidade de um medicamento é definida</a:t>
            </a:r>
            <a:r>
              <a:rPr lang="pt-BR" baseline="0" dirty="0" smtClean="0"/>
              <a:t> no design e no desenvolvimento da formulação, nos controles  “in processo”, controle da Boas Práticas de Fabricação, e na validação do processo de produção, e pelas especificações universais e específicas aplicadas durante o desenvolvimento e na produção. Sabendo-se que especificações são um conjunto de testes, referentes aos procedimentos analíticos,e aos critérios de aceitabilidade apropriado, os quais são limites numéricos, faixas ou outros critérios para os testes descritos. Como já mencionado, os testes universais ou especificações universais são aplicados a todas as formas farmacêuticas. Enquanto que os testes específicos são aplicados alguns produtos. Veremos nos próximos slides exemplos de testes universais e específicos para algumas preparações de dispersões farmacêuticas. </a:t>
            </a:r>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7</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8</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dirty="0" smtClean="0"/>
              <a:t>O</a:t>
            </a:r>
            <a:r>
              <a:rPr lang="pt-BR" baseline="0" dirty="0" smtClean="0"/>
              <a:t> </a:t>
            </a:r>
            <a:r>
              <a:rPr lang="pt-BR" baseline="0" dirty="0" err="1" smtClean="0"/>
              <a:t>aciclovir</a:t>
            </a:r>
            <a:r>
              <a:rPr lang="pt-BR" baseline="0" dirty="0" smtClean="0"/>
              <a:t> é sintetizado a partir da guanina. Ela é acetilada com anidrido acético, formando o intermediário acetilado que reage com a cadeia lateral na presença de ácido </a:t>
            </a:r>
            <a:r>
              <a:rPr lang="pt-BR" baseline="0" dirty="0" err="1" smtClean="0"/>
              <a:t>para-toluenossulfônico</a:t>
            </a:r>
            <a:r>
              <a:rPr lang="pt-BR" baseline="0" dirty="0" smtClean="0"/>
              <a:t>, produto de </a:t>
            </a:r>
            <a:r>
              <a:rPr lang="pt-BR" baseline="0" dirty="0" err="1" smtClean="0"/>
              <a:t>acilação</a:t>
            </a:r>
            <a:r>
              <a:rPr lang="pt-BR" baseline="0" dirty="0" smtClean="0"/>
              <a:t> da </a:t>
            </a:r>
            <a:r>
              <a:rPr lang="pt-BR" baseline="0" dirty="0" err="1" smtClean="0"/>
              <a:t>dioxolana</a:t>
            </a:r>
            <a:r>
              <a:rPr lang="pt-BR" baseline="0" dirty="0" smtClean="0"/>
              <a:t> para formar o derivado glicosídico. Este reage com amônia em metanol à temperatura ambiente para fornecer o produto </a:t>
            </a:r>
            <a:r>
              <a:rPr lang="pt-BR" baseline="0" dirty="0" err="1" smtClean="0"/>
              <a:t>desacetilado</a:t>
            </a:r>
            <a:r>
              <a:rPr lang="pt-BR" baseline="0" dirty="0" smtClean="0"/>
              <a:t>, </a:t>
            </a:r>
            <a:r>
              <a:rPr lang="pt-BR" baseline="0" dirty="0" err="1" smtClean="0"/>
              <a:t>aciclovir</a:t>
            </a:r>
            <a:r>
              <a:rPr lang="pt-BR" baseline="0" dirty="0" smtClean="0"/>
              <a:t>.  O processo de purificação não consegue retirar toda a guanina, que passa ser uma impureza do </a:t>
            </a:r>
            <a:r>
              <a:rPr lang="pt-BR" baseline="0" dirty="0" err="1" smtClean="0"/>
              <a:t>aciclovir</a:t>
            </a:r>
            <a:r>
              <a:rPr lang="pt-BR" baseline="0" dirty="0" smtClean="0"/>
              <a:t>. A forma farmacêutico, suspensão </a:t>
            </a:r>
            <a:r>
              <a:rPr lang="pt-BR" baseline="0" dirty="0" err="1" smtClean="0"/>
              <a:t>acicloviar</a:t>
            </a:r>
            <a:r>
              <a:rPr lang="pt-BR" baseline="0" dirty="0" smtClean="0"/>
              <a:t>, não deve ter mais 1% de guanina.  </a:t>
            </a:r>
          </a:p>
          <a:p>
            <a:r>
              <a:rPr lang="pt-BR" baseline="0" dirty="0" smtClean="0"/>
              <a:t>Para separação foi empregado coluna cromatográfica de fase reversa e como fase móvel foi empregado um gradiente linear entre as soluções A – ácido acético 0,17M e metanol (125:8)  e  solução B: metanol. Como sistema de detecção foi empregado espectrofotometria na região do UV em 254 </a:t>
            </a:r>
            <a:r>
              <a:rPr lang="pt-BR" baseline="0" dirty="0" err="1" smtClean="0"/>
              <a:t>nm</a:t>
            </a:r>
            <a:r>
              <a:rPr lang="pt-BR" baseline="0" dirty="0" smtClean="0"/>
              <a:t>. Foi preparado as soluções de amostra, o conteúdo de 10 injeções de </a:t>
            </a:r>
            <a:r>
              <a:rPr lang="pt-BR" baseline="0" dirty="0" err="1" smtClean="0"/>
              <a:t>aciclovir</a:t>
            </a:r>
            <a:r>
              <a:rPr lang="pt-BR" baseline="0" dirty="0" smtClean="0"/>
              <a:t> foram misturado, uma quantidade corretamente pesada de 100 </a:t>
            </a:r>
            <a:r>
              <a:rPr lang="pt-BR" baseline="0" dirty="0" err="1" smtClean="0"/>
              <a:t>mg</a:t>
            </a:r>
            <a:r>
              <a:rPr lang="pt-BR" baseline="0" dirty="0" smtClean="0"/>
              <a:t> de </a:t>
            </a:r>
            <a:r>
              <a:rPr lang="pt-BR" baseline="0" dirty="0" err="1" smtClean="0"/>
              <a:t>aciclovir</a:t>
            </a:r>
            <a:r>
              <a:rPr lang="pt-BR" baseline="0" dirty="0" smtClean="0"/>
              <a:t> foram transferidos para balão volumétrico de 200 mL, diluído em solução A do sistema solvente.</a:t>
            </a:r>
          </a:p>
          <a:p>
            <a:r>
              <a:rPr lang="pt-BR" baseline="0" dirty="0" smtClean="0"/>
              <a:t>Uma solução padrão de guanina foi preparada pela dissolução de 25 </a:t>
            </a:r>
            <a:r>
              <a:rPr lang="pt-BR" baseline="0" dirty="0" err="1" smtClean="0"/>
              <a:t>mg</a:t>
            </a:r>
            <a:r>
              <a:rPr lang="pt-BR" baseline="0" dirty="0" smtClean="0"/>
              <a:t> de guanina em 50 mL de </a:t>
            </a:r>
            <a:r>
              <a:rPr lang="pt-BR" baseline="0" dirty="0" err="1" smtClean="0"/>
              <a:t>NaOH</a:t>
            </a:r>
            <a:r>
              <a:rPr lang="pt-BR" baseline="0" dirty="0" smtClean="0"/>
              <a:t> 0,1N em um balão de 500 mL que foi completado com água. 5 mL dessa solução foi transferida para um balão volumétrico de 50 mL e o volume foi completado com solução A. Amostras de 50 </a:t>
            </a:r>
            <a:r>
              <a:rPr lang="pt-BR" baseline="0" dirty="0" err="1" smtClean="0"/>
              <a:t>uL</a:t>
            </a:r>
            <a:r>
              <a:rPr lang="pt-BR" baseline="0" dirty="0" smtClean="0"/>
              <a:t> da solução de amostra e de guanina foram injetadas na coluna cromatográfica. O pico de guanina detectado na amostra teve uma área de 62307 e a área do pico solução padrão da guanina foi de 63000. Cálculo:</a:t>
            </a:r>
          </a:p>
          <a:p>
            <a:endParaRPr lang="pt-BR" baseline="0" dirty="0" smtClean="0"/>
          </a:p>
          <a:p>
            <a:r>
              <a:rPr lang="pt-BR" dirty="0" smtClean="0"/>
              <a:t>Solução de </a:t>
            </a:r>
            <a:r>
              <a:rPr lang="pt-BR" dirty="0" err="1" smtClean="0"/>
              <a:t>aciclovir</a:t>
            </a:r>
            <a:r>
              <a:rPr lang="pt-BR" dirty="0" smtClean="0"/>
              <a:t>- 100mg/200mL = 0,5 </a:t>
            </a:r>
            <a:r>
              <a:rPr lang="pt-BR" dirty="0" err="1" smtClean="0"/>
              <a:t>mg</a:t>
            </a:r>
            <a:r>
              <a:rPr lang="pt-BR" dirty="0" smtClean="0"/>
              <a:t>/mL;</a:t>
            </a:r>
            <a:r>
              <a:rPr lang="pt-BR" baseline="0" dirty="0" smtClean="0"/>
              <a:t> </a:t>
            </a:r>
            <a:r>
              <a:rPr lang="pt-BR" dirty="0" smtClean="0"/>
              <a:t>Solução de guanina-25/500=0,5 </a:t>
            </a:r>
            <a:r>
              <a:rPr lang="pt-BR" dirty="0" err="1" smtClean="0"/>
              <a:t>mg</a:t>
            </a:r>
            <a:r>
              <a:rPr lang="pt-BR" dirty="0" smtClean="0"/>
              <a:t> x 5mL=0,25</a:t>
            </a:r>
            <a:r>
              <a:rPr lang="pt-BR" dirty="0" err="1" smtClean="0"/>
              <a:t>mg</a:t>
            </a:r>
            <a:r>
              <a:rPr lang="pt-BR" dirty="0" smtClean="0"/>
              <a:t>/50 mL = 5ug/mL. Foram injetadas no HPLC </a:t>
            </a:r>
          </a:p>
          <a:p>
            <a:endParaRPr lang="pt-BR" dirty="0" smtClean="0"/>
          </a:p>
          <a:p>
            <a:r>
              <a:rPr lang="pt-BR" dirty="0" smtClean="0"/>
              <a:t>Padrão guanina-</a:t>
            </a:r>
            <a:r>
              <a:rPr lang="pt-BR" baseline="0" dirty="0" smtClean="0"/>
              <a:t>         5 </a:t>
            </a:r>
            <a:r>
              <a:rPr lang="pt-BR" baseline="0" dirty="0" err="1" smtClean="0"/>
              <a:t>ug</a:t>
            </a:r>
            <a:r>
              <a:rPr lang="pt-BR" baseline="0" dirty="0" smtClean="0"/>
              <a:t>/mL --------63000</a:t>
            </a:r>
          </a:p>
          <a:p>
            <a:r>
              <a:rPr lang="pt-BR" baseline="0" dirty="0" smtClean="0"/>
              <a:t>Amostra de </a:t>
            </a:r>
            <a:r>
              <a:rPr lang="pt-BR" baseline="0" dirty="0" err="1" smtClean="0"/>
              <a:t>aciclovir</a:t>
            </a:r>
            <a:r>
              <a:rPr lang="pt-BR" baseline="0" dirty="0" smtClean="0"/>
              <a:t>              x-------- 62307   x=4,945 </a:t>
            </a:r>
            <a:r>
              <a:rPr lang="pt-BR" baseline="0" dirty="0" err="1" smtClean="0"/>
              <a:t>ug</a:t>
            </a:r>
            <a:r>
              <a:rPr lang="pt-BR" baseline="0" dirty="0" smtClean="0"/>
              <a:t>/mL guanina</a:t>
            </a:r>
          </a:p>
          <a:p>
            <a:endParaRPr lang="pt-BR" baseline="0" dirty="0" smtClean="0"/>
          </a:p>
          <a:p>
            <a:r>
              <a:rPr lang="pt-BR" baseline="0" dirty="0" smtClean="0"/>
              <a:t>Solução de amostra de </a:t>
            </a:r>
            <a:r>
              <a:rPr lang="pt-BR" baseline="0" dirty="0" err="1" smtClean="0"/>
              <a:t>aciclovir</a:t>
            </a:r>
            <a:r>
              <a:rPr lang="pt-BR" baseline="0" dirty="0" smtClean="0"/>
              <a:t> – 0,5 </a:t>
            </a:r>
            <a:r>
              <a:rPr lang="pt-BR" baseline="0" dirty="0" err="1" smtClean="0"/>
              <a:t>mg</a:t>
            </a:r>
            <a:r>
              <a:rPr lang="pt-BR" baseline="0" dirty="0" smtClean="0"/>
              <a:t>/mL-----------100%   x=0,989%</a:t>
            </a:r>
          </a:p>
          <a:p>
            <a:r>
              <a:rPr lang="pt-BR" baseline="0" dirty="0" smtClean="0"/>
              <a:t>                                                0,00495mg/mL--------x</a:t>
            </a:r>
          </a:p>
          <a:p>
            <a:endParaRPr lang="pt-BR" dirty="0" smtClean="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9</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A2FD52E-8698-4DF0-B007-46D7FE0684CB}" type="slidenum">
              <a:rPr lang="pt-BR" smtClean="0"/>
              <a:pPr/>
              <a:t>10</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903EB04-C825-45D3-8CCF-EA7055601470}" type="datetimeFigureOut">
              <a:rPr lang="pt-BR" smtClean="0"/>
              <a:pPr/>
              <a:t>20/10/2020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DC4BBB7-6B2A-433A-862C-1903479FD90B}"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3EB04-C825-45D3-8CCF-EA7055601470}" type="datetimeFigureOut">
              <a:rPr lang="pt-BR" smtClean="0"/>
              <a:pPr/>
              <a:t>20/10/2020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4BBB7-6B2A-433A-862C-1903479FD90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7429520" y="5500702"/>
            <a:ext cx="1500198" cy="584775"/>
          </a:xfrm>
          <a:prstGeom prst="rect">
            <a:avLst/>
          </a:prstGeom>
          <a:noFill/>
        </p:spPr>
        <p:txBody>
          <a:bodyPr wrap="square" rtlCol="0">
            <a:spAutoFit/>
          </a:bodyPr>
          <a:lstStyle/>
          <a:p>
            <a:pPr algn="r"/>
            <a:r>
              <a:rPr lang="pt-BR" sz="3200" b="1" dirty="0" smtClean="0"/>
              <a:t>2020</a:t>
            </a:r>
            <a:endParaRPr lang="pt-BR" sz="3200" b="1" dirty="0"/>
          </a:p>
        </p:txBody>
      </p:sp>
      <p:sp>
        <p:nvSpPr>
          <p:cNvPr id="6" name="CaixaDeTexto 5"/>
          <p:cNvSpPr txBox="1"/>
          <p:nvPr/>
        </p:nvSpPr>
        <p:spPr>
          <a:xfrm>
            <a:off x="2500298" y="3786190"/>
            <a:ext cx="6286544" cy="523220"/>
          </a:xfrm>
          <a:prstGeom prst="rect">
            <a:avLst/>
          </a:prstGeom>
          <a:noFill/>
        </p:spPr>
        <p:txBody>
          <a:bodyPr wrap="square" rtlCol="0">
            <a:spAutoFit/>
          </a:bodyPr>
          <a:lstStyle/>
          <a:p>
            <a:pPr algn="r"/>
            <a:r>
              <a:rPr lang="pt-BR" sz="2800" b="1" dirty="0" smtClean="0">
                <a:latin typeface="Bodoni MT Black" pitchFamily="18" charset="0"/>
              </a:rPr>
              <a:t>Docentes: Maria José e Márcia</a:t>
            </a:r>
            <a:endParaRPr lang="pt-BR" sz="2800" b="1" dirty="0">
              <a:latin typeface="Bodoni MT Black" pitchFamily="18" charset="0"/>
            </a:endParaRPr>
          </a:p>
        </p:txBody>
      </p:sp>
      <p:sp>
        <p:nvSpPr>
          <p:cNvPr id="8" name="CaixaDeTexto 7"/>
          <p:cNvSpPr txBox="1"/>
          <p:nvPr/>
        </p:nvSpPr>
        <p:spPr>
          <a:xfrm>
            <a:off x="0" y="214290"/>
            <a:ext cx="9144000" cy="1077218"/>
          </a:xfrm>
          <a:prstGeom prst="rect">
            <a:avLst/>
          </a:prstGeom>
          <a:noFill/>
        </p:spPr>
        <p:txBody>
          <a:bodyPr wrap="square" rtlCol="0">
            <a:spAutoFit/>
          </a:bodyPr>
          <a:lstStyle/>
          <a:p>
            <a:pPr algn="ctr"/>
            <a:r>
              <a:rPr lang="pt-BR" sz="3200" b="1" dirty="0" smtClean="0">
                <a:latin typeface="Algerian" pitchFamily="82" charset="0"/>
              </a:rPr>
              <a:t>Especificações para Preparações Farmacêuticas- Dispersões líquidas</a:t>
            </a:r>
            <a:endParaRPr lang="pt-BR" sz="3200" b="1"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14282" y="214290"/>
            <a:ext cx="2476960" cy="584775"/>
          </a:xfrm>
          <a:prstGeom prst="rect">
            <a:avLst/>
          </a:prstGeom>
        </p:spPr>
        <p:txBody>
          <a:bodyPr wrap="none">
            <a:spAutoFit/>
          </a:bodyPr>
          <a:lstStyle/>
          <a:p>
            <a:r>
              <a:rPr lang="pt-BR" sz="3200" b="1" dirty="0" smtClean="0">
                <a:latin typeface="Algerian" pitchFamily="82" charset="0"/>
              </a:rPr>
              <a:t>Exemplo</a:t>
            </a:r>
            <a:r>
              <a:rPr lang="pt-BR" b="1" dirty="0" smtClean="0">
                <a:latin typeface="Algerian" pitchFamily="82" charset="0"/>
              </a:rPr>
              <a:t> </a:t>
            </a:r>
            <a:r>
              <a:rPr lang="pt-BR" sz="3200" b="1" dirty="0" smtClean="0">
                <a:latin typeface="Algerian" pitchFamily="82" charset="0"/>
              </a:rPr>
              <a:t>1.</a:t>
            </a:r>
            <a:r>
              <a:rPr lang="pt-BR" b="1" dirty="0" smtClean="0">
                <a:latin typeface="Algerian" pitchFamily="82" charset="0"/>
              </a:rPr>
              <a:t> </a:t>
            </a:r>
            <a:endParaRPr lang="pt-BR" b="1" dirty="0">
              <a:latin typeface="Algerian" pitchFamily="82" charset="0"/>
            </a:endParaRPr>
          </a:p>
        </p:txBody>
      </p:sp>
      <p:sp>
        <p:nvSpPr>
          <p:cNvPr id="5" name="CaixaDeTexto 4"/>
          <p:cNvSpPr txBox="1"/>
          <p:nvPr/>
        </p:nvSpPr>
        <p:spPr>
          <a:xfrm>
            <a:off x="2571736" y="214290"/>
            <a:ext cx="4143404" cy="584775"/>
          </a:xfrm>
          <a:prstGeom prst="rect">
            <a:avLst/>
          </a:prstGeom>
          <a:noFill/>
        </p:spPr>
        <p:txBody>
          <a:bodyPr wrap="square" rtlCol="0">
            <a:spAutoFit/>
          </a:bodyPr>
          <a:lstStyle/>
          <a:p>
            <a:r>
              <a:rPr lang="pt-BR" sz="3200" b="1" dirty="0" err="1" smtClean="0">
                <a:latin typeface="Algerian" pitchFamily="82" charset="0"/>
              </a:rPr>
              <a:t>Aciclovir</a:t>
            </a:r>
            <a:r>
              <a:rPr lang="pt-BR" sz="3200" b="1" dirty="0" smtClean="0">
                <a:latin typeface="Algerian" pitchFamily="82" charset="0"/>
              </a:rPr>
              <a:t> injeção</a:t>
            </a:r>
            <a:endParaRPr lang="pt-BR" sz="3200" b="1" dirty="0">
              <a:latin typeface="Algerian" pitchFamily="82" charset="0"/>
            </a:endParaRPr>
          </a:p>
        </p:txBody>
      </p:sp>
      <p:sp>
        <p:nvSpPr>
          <p:cNvPr id="6" name="CaixaDeTexto 5"/>
          <p:cNvSpPr txBox="1"/>
          <p:nvPr/>
        </p:nvSpPr>
        <p:spPr>
          <a:xfrm>
            <a:off x="357158" y="1071546"/>
            <a:ext cx="4071966" cy="584775"/>
          </a:xfrm>
          <a:prstGeom prst="rect">
            <a:avLst/>
          </a:prstGeom>
          <a:noFill/>
        </p:spPr>
        <p:txBody>
          <a:bodyPr wrap="square" rtlCol="0">
            <a:spAutoFit/>
          </a:bodyPr>
          <a:lstStyle/>
          <a:p>
            <a:r>
              <a:rPr lang="pt-BR" sz="3200" b="1" dirty="0" smtClean="0">
                <a:solidFill>
                  <a:srgbClr val="C00000"/>
                </a:solidFill>
                <a:latin typeface="Algerian" pitchFamily="82" charset="0"/>
              </a:rPr>
              <a:t>Testes Universais</a:t>
            </a:r>
            <a:endParaRPr lang="pt-BR" sz="3200" b="1" dirty="0">
              <a:solidFill>
                <a:srgbClr val="C00000"/>
              </a:solidFill>
              <a:latin typeface="Algerian" pitchFamily="82" charset="0"/>
            </a:endParaRPr>
          </a:p>
        </p:txBody>
      </p:sp>
      <p:sp>
        <p:nvSpPr>
          <p:cNvPr id="7" name="CaixaDeTexto 6"/>
          <p:cNvSpPr txBox="1"/>
          <p:nvPr/>
        </p:nvSpPr>
        <p:spPr>
          <a:xfrm>
            <a:off x="0" y="1928802"/>
            <a:ext cx="4143404" cy="523220"/>
          </a:xfrm>
          <a:prstGeom prst="rect">
            <a:avLst/>
          </a:prstGeom>
          <a:noFill/>
        </p:spPr>
        <p:txBody>
          <a:bodyPr wrap="square" rtlCol="0">
            <a:spAutoFit/>
          </a:bodyPr>
          <a:lstStyle/>
          <a:p>
            <a:r>
              <a:rPr lang="pt-BR" sz="2800" b="1" dirty="0" smtClean="0">
                <a:latin typeface="Algerian" pitchFamily="82" charset="0"/>
              </a:rPr>
              <a:t>3. Ensaio (Teor %)</a:t>
            </a:r>
            <a:endParaRPr lang="pt-BR" sz="2800" b="1" dirty="0">
              <a:latin typeface="Algerian" pitchFamily="82" charset="0"/>
            </a:endParaRPr>
          </a:p>
        </p:txBody>
      </p:sp>
      <p:sp>
        <p:nvSpPr>
          <p:cNvPr id="8" name="CaixaDeTexto 7"/>
          <p:cNvSpPr txBox="1"/>
          <p:nvPr/>
        </p:nvSpPr>
        <p:spPr>
          <a:xfrm>
            <a:off x="214282" y="2643182"/>
            <a:ext cx="8715436" cy="4154984"/>
          </a:xfrm>
          <a:prstGeom prst="rect">
            <a:avLst/>
          </a:prstGeom>
          <a:noFill/>
        </p:spPr>
        <p:txBody>
          <a:bodyPr wrap="square" rtlCol="0">
            <a:spAutoFit/>
          </a:bodyPr>
          <a:lstStyle/>
          <a:p>
            <a:r>
              <a:rPr lang="pt-BR" sz="2400" dirty="0" smtClean="0"/>
              <a:t>O Teor de </a:t>
            </a:r>
            <a:r>
              <a:rPr lang="pt-BR" sz="2400" dirty="0" err="1" smtClean="0"/>
              <a:t>aciclovir</a:t>
            </a:r>
            <a:r>
              <a:rPr lang="pt-BR" sz="2400" dirty="0" smtClean="0"/>
              <a:t> na injeção é determinado também por Cromatografia de Alta eficiência, como o mesmo procedimento cromatográfico usado para a identificação. Para isto deve ser preparado </a:t>
            </a:r>
            <a:r>
              <a:rPr lang="pt-BR" sz="2400" b="1" dirty="0" smtClean="0"/>
              <a:t>uma solução padrão de </a:t>
            </a:r>
            <a:r>
              <a:rPr lang="pt-BR" sz="2400" b="1" dirty="0" err="1" smtClean="0"/>
              <a:t>aciclovir</a:t>
            </a:r>
            <a:r>
              <a:rPr lang="pt-BR" sz="2400" b="1" dirty="0" smtClean="0"/>
              <a:t> </a:t>
            </a:r>
            <a:r>
              <a:rPr lang="pt-BR" sz="2400" dirty="0" smtClean="0"/>
              <a:t>de 0,1 </a:t>
            </a:r>
            <a:r>
              <a:rPr lang="pt-BR" sz="2400" dirty="0" err="1" smtClean="0"/>
              <a:t>mg</a:t>
            </a:r>
            <a:r>
              <a:rPr lang="pt-BR" sz="2400" dirty="0" smtClean="0"/>
              <a:t>/mL. </a:t>
            </a:r>
          </a:p>
          <a:p>
            <a:r>
              <a:rPr lang="pt-BR" sz="2400" b="1" dirty="0" smtClean="0"/>
              <a:t>Preparação da amostra- </a:t>
            </a:r>
            <a:r>
              <a:rPr lang="pt-BR" sz="2400" dirty="0" smtClean="0"/>
              <a:t>Constitui com água 1 via de injeção de </a:t>
            </a:r>
            <a:r>
              <a:rPr lang="pt-BR" sz="2400" dirty="0" err="1" smtClean="0"/>
              <a:t>aciclovir</a:t>
            </a:r>
            <a:r>
              <a:rPr lang="pt-BR" sz="2400" dirty="0" smtClean="0"/>
              <a:t>. Transferir uma quantidade corretamente pesada desta solução contendo 10 </a:t>
            </a:r>
            <a:r>
              <a:rPr lang="pt-BR" sz="2400" dirty="0" err="1" smtClean="0"/>
              <a:t>mg</a:t>
            </a:r>
            <a:r>
              <a:rPr lang="pt-BR" sz="2400" dirty="0" smtClean="0"/>
              <a:t> de </a:t>
            </a:r>
            <a:r>
              <a:rPr lang="pt-BR" sz="2400" dirty="0" err="1" smtClean="0"/>
              <a:t>aciclovir</a:t>
            </a:r>
            <a:r>
              <a:rPr lang="pt-BR" sz="2400" dirty="0" smtClean="0"/>
              <a:t> para balão volumétrico de 100 mL, sendo preparado assim, uma solução de 0,1</a:t>
            </a:r>
            <a:r>
              <a:rPr lang="pt-BR" sz="2400" dirty="0" err="1" smtClean="0"/>
              <a:t>mg</a:t>
            </a:r>
            <a:r>
              <a:rPr lang="pt-BR" sz="2400" dirty="0" smtClean="0"/>
              <a:t>/mL. </a:t>
            </a:r>
          </a:p>
          <a:p>
            <a:endParaRPr lang="pt-BR" sz="2400" dirty="0" smtClean="0"/>
          </a:p>
          <a:p>
            <a:r>
              <a:rPr lang="pt-BR" sz="2400" dirty="0" smtClean="0"/>
              <a:t>Injetar 20 </a:t>
            </a:r>
            <a:r>
              <a:rPr lang="pt-BR" sz="2400" dirty="0" err="1" smtClean="0"/>
              <a:t>uL</a:t>
            </a:r>
            <a:r>
              <a:rPr lang="pt-BR" sz="2400" dirty="0" smtClean="0"/>
              <a:t> da solução padrão e da amostra na coluna cromatográfica.  </a:t>
            </a:r>
            <a:endParaRPr lang="pt-B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282" y="214290"/>
            <a:ext cx="8286808" cy="584775"/>
          </a:xfrm>
          <a:prstGeom prst="rect">
            <a:avLst/>
          </a:prstGeom>
          <a:noFill/>
        </p:spPr>
        <p:txBody>
          <a:bodyPr wrap="square" rtlCol="0">
            <a:spAutoFit/>
          </a:bodyPr>
          <a:lstStyle/>
          <a:p>
            <a:r>
              <a:rPr lang="pt-BR" sz="3200" b="1" dirty="0" smtClean="0">
                <a:latin typeface="Algerian" pitchFamily="82" charset="0"/>
              </a:rPr>
              <a:t>Exemplo 1- Injeção de </a:t>
            </a:r>
            <a:r>
              <a:rPr lang="pt-BR" sz="3200" b="1" dirty="0" err="1" smtClean="0">
                <a:latin typeface="Algerian" pitchFamily="82" charset="0"/>
              </a:rPr>
              <a:t>Aciclovir</a:t>
            </a:r>
            <a:endParaRPr lang="pt-BR" sz="3200" b="1" dirty="0">
              <a:latin typeface="Algerian" pitchFamily="82" charset="0"/>
            </a:endParaRPr>
          </a:p>
        </p:txBody>
      </p:sp>
      <p:sp>
        <p:nvSpPr>
          <p:cNvPr id="5" name="CaixaDeTexto 4"/>
          <p:cNvSpPr txBox="1"/>
          <p:nvPr/>
        </p:nvSpPr>
        <p:spPr>
          <a:xfrm>
            <a:off x="214282" y="1357298"/>
            <a:ext cx="3571900" cy="461665"/>
          </a:xfrm>
          <a:prstGeom prst="rect">
            <a:avLst/>
          </a:prstGeom>
          <a:noFill/>
        </p:spPr>
        <p:txBody>
          <a:bodyPr wrap="square" rtlCol="0">
            <a:spAutoFit/>
          </a:bodyPr>
          <a:lstStyle/>
          <a:p>
            <a:r>
              <a:rPr lang="pt-BR" sz="2400" b="1" dirty="0" smtClean="0">
                <a:solidFill>
                  <a:srgbClr val="C00000"/>
                </a:solidFill>
                <a:latin typeface="Algerian" pitchFamily="82" charset="0"/>
              </a:rPr>
              <a:t>Testes Específicos </a:t>
            </a:r>
            <a:endParaRPr lang="pt-BR" sz="2400" b="1" dirty="0">
              <a:solidFill>
                <a:srgbClr val="C00000"/>
              </a:solidFill>
              <a:latin typeface="Algerian" pitchFamily="82" charset="0"/>
            </a:endParaRPr>
          </a:p>
        </p:txBody>
      </p:sp>
      <p:sp>
        <p:nvSpPr>
          <p:cNvPr id="6" name="CaixaDeTexto 5"/>
          <p:cNvSpPr txBox="1"/>
          <p:nvPr/>
        </p:nvSpPr>
        <p:spPr>
          <a:xfrm>
            <a:off x="214282" y="2357430"/>
            <a:ext cx="8643998" cy="3046988"/>
          </a:xfrm>
          <a:prstGeom prst="rect">
            <a:avLst/>
          </a:prstGeom>
          <a:noFill/>
        </p:spPr>
        <p:txBody>
          <a:bodyPr wrap="square" rtlCol="0">
            <a:spAutoFit/>
          </a:bodyPr>
          <a:lstStyle/>
          <a:p>
            <a:pPr marL="457200" indent="-457200">
              <a:buAutoNum type="arabicPeriod"/>
            </a:pPr>
            <a:r>
              <a:rPr lang="pt-BR" sz="2400" b="1" dirty="0" smtClean="0"/>
              <a:t>Quantificação de </a:t>
            </a:r>
            <a:r>
              <a:rPr lang="pt-BR" sz="2400" b="1" dirty="0" err="1" smtClean="0"/>
              <a:t>endotoxina</a:t>
            </a:r>
            <a:r>
              <a:rPr lang="pt-BR" sz="2400" b="1" dirty="0" smtClean="0"/>
              <a:t> bacteriana;</a:t>
            </a:r>
          </a:p>
          <a:p>
            <a:pPr marL="457200" indent="-457200">
              <a:buAutoNum type="arabicPeriod"/>
            </a:pPr>
            <a:endParaRPr lang="pt-BR" sz="2400" b="1" dirty="0" smtClean="0"/>
          </a:p>
          <a:p>
            <a:pPr marL="457200" indent="-457200">
              <a:buAutoNum type="arabicPeriod"/>
            </a:pPr>
            <a:r>
              <a:rPr lang="pt-BR" sz="2400" b="1" dirty="0" smtClean="0"/>
              <a:t>Determinação do pH em solução de 50 </a:t>
            </a:r>
            <a:r>
              <a:rPr lang="pt-BR" sz="2400" b="1" dirty="0" err="1" smtClean="0"/>
              <a:t>mg</a:t>
            </a:r>
            <a:r>
              <a:rPr lang="pt-BR" sz="2400" b="1" dirty="0" smtClean="0"/>
              <a:t>/mL de </a:t>
            </a:r>
            <a:r>
              <a:rPr lang="pt-BR" sz="2400" b="1" dirty="0" err="1" smtClean="0"/>
              <a:t>aciclovir</a:t>
            </a:r>
            <a:r>
              <a:rPr lang="pt-BR" sz="2400" b="1" dirty="0" smtClean="0"/>
              <a:t> injetável;</a:t>
            </a:r>
          </a:p>
          <a:p>
            <a:pPr marL="457200" indent="-457200">
              <a:buAutoNum type="arabicPeriod"/>
            </a:pPr>
            <a:endParaRPr lang="pt-BR" sz="2400" b="1" dirty="0" smtClean="0"/>
          </a:p>
          <a:p>
            <a:pPr marL="457200" indent="-457200">
              <a:buAutoNum type="arabicPeriod"/>
            </a:pPr>
            <a:r>
              <a:rPr lang="pt-BR" sz="2400" b="1" dirty="0" smtClean="0"/>
              <a:t>Determinação do conteúdo de água em via de </a:t>
            </a:r>
            <a:r>
              <a:rPr lang="pt-BR" sz="2400" b="1" dirty="0" err="1" smtClean="0"/>
              <a:t>aciclovir</a:t>
            </a:r>
            <a:r>
              <a:rPr lang="pt-BR" sz="2400" b="1" dirty="0" smtClean="0"/>
              <a:t>, usando método </a:t>
            </a:r>
            <a:r>
              <a:rPr lang="pt-BR" sz="2400" b="1" dirty="0" err="1" smtClean="0"/>
              <a:t>titulométrico</a:t>
            </a:r>
            <a:r>
              <a:rPr lang="pt-BR" sz="2400" b="1" dirty="0" smtClean="0"/>
              <a:t> com reagente de Karl Fisher- Teor máximo de água- 5,5%  </a:t>
            </a:r>
            <a:endParaRPr lang="pt-BR"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14282" y="142852"/>
            <a:ext cx="8929718" cy="584775"/>
          </a:xfrm>
          <a:prstGeom prst="rect">
            <a:avLst/>
          </a:prstGeom>
          <a:noFill/>
        </p:spPr>
        <p:txBody>
          <a:bodyPr wrap="square" rtlCol="0">
            <a:spAutoFit/>
          </a:bodyPr>
          <a:lstStyle/>
          <a:p>
            <a:r>
              <a:rPr lang="pt-BR" sz="3200" b="1" dirty="0" smtClean="0">
                <a:latin typeface="Algerian" pitchFamily="82" charset="0"/>
              </a:rPr>
              <a:t>Exemplo 2. </a:t>
            </a:r>
            <a:r>
              <a:rPr lang="pt-BR" sz="3200" b="1" dirty="0" err="1" smtClean="0">
                <a:latin typeface="Algerian" pitchFamily="82" charset="0"/>
              </a:rPr>
              <a:t>Aciclovir</a:t>
            </a:r>
            <a:r>
              <a:rPr lang="pt-BR" sz="3200" b="1" dirty="0" smtClean="0">
                <a:latin typeface="Algerian" pitchFamily="82" charset="0"/>
              </a:rPr>
              <a:t> em suspensão oral</a:t>
            </a:r>
            <a:endParaRPr lang="pt-BR" sz="3200" b="1" dirty="0">
              <a:latin typeface="Algerian" pitchFamily="82" charset="0"/>
            </a:endParaRPr>
          </a:p>
        </p:txBody>
      </p:sp>
      <p:sp>
        <p:nvSpPr>
          <p:cNvPr id="6" name="CaixaDeTexto 5"/>
          <p:cNvSpPr txBox="1"/>
          <p:nvPr/>
        </p:nvSpPr>
        <p:spPr>
          <a:xfrm>
            <a:off x="285720" y="1142984"/>
            <a:ext cx="8715436" cy="707886"/>
          </a:xfrm>
          <a:prstGeom prst="rect">
            <a:avLst/>
          </a:prstGeom>
          <a:noFill/>
        </p:spPr>
        <p:txBody>
          <a:bodyPr wrap="square" rtlCol="0">
            <a:spAutoFit/>
          </a:bodyPr>
          <a:lstStyle/>
          <a:p>
            <a:r>
              <a:rPr lang="pt-BR" sz="2000" b="1" dirty="0" smtClean="0">
                <a:solidFill>
                  <a:srgbClr val="FF0000"/>
                </a:solidFill>
              </a:rPr>
              <a:t>As suspensões orais de </a:t>
            </a:r>
            <a:r>
              <a:rPr lang="pt-BR" sz="2000" b="1" dirty="0" err="1" smtClean="0">
                <a:solidFill>
                  <a:srgbClr val="FF0000"/>
                </a:solidFill>
              </a:rPr>
              <a:t>de</a:t>
            </a:r>
            <a:r>
              <a:rPr lang="pt-BR" sz="2000" b="1" dirty="0" smtClean="0">
                <a:solidFill>
                  <a:srgbClr val="FF0000"/>
                </a:solidFill>
              </a:rPr>
              <a:t> </a:t>
            </a:r>
            <a:r>
              <a:rPr lang="pt-BR" sz="2000" b="1" dirty="0" err="1" smtClean="0">
                <a:solidFill>
                  <a:srgbClr val="FF0000"/>
                </a:solidFill>
              </a:rPr>
              <a:t>aciclovir</a:t>
            </a:r>
            <a:r>
              <a:rPr lang="pt-BR" sz="2000" b="1" dirty="0" smtClean="0">
                <a:solidFill>
                  <a:srgbClr val="FF0000"/>
                </a:solidFill>
              </a:rPr>
              <a:t> não devem conter menos que 90% e não mais que 110% da quantidade marcada na embalagem.</a:t>
            </a:r>
            <a:endParaRPr lang="pt-BR" sz="2000" b="1" dirty="0">
              <a:solidFill>
                <a:srgbClr val="FF0000"/>
              </a:solidFill>
            </a:endParaRPr>
          </a:p>
        </p:txBody>
      </p:sp>
      <p:sp>
        <p:nvSpPr>
          <p:cNvPr id="7" name="CaixaDeTexto 6"/>
          <p:cNvSpPr txBox="1"/>
          <p:nvPr/>
        </p:nvSpPr>
        <p:spPr>
          <a:xfrm>
            <a:off x="285720" y="2357430"/>
            <a:ext cx="3857652" cy="523220"/>
          </a:xfrm>
          <a:prstGeom prst="rect">
            <a:avLst/>
          </a:prstGeom>
          <a:noFill/>
        </p:spPr>
        <p:txBody>
          <a:bodyPr wrap="square" rtlCol="0">
            <a:spAutoFit/>
          </a:bodyPr>
          <a:lstStyle/>
          <a:p>
            <a:r>
              <a:rPr lang="pt-BR" sz="2800" b="1" dirty="0" smtClean="0">
                <a:latin typeface="Algerian" pitchFamily="82" charset="0"/>
              </a:rPr>
              <a:t>Testes Universais</a:t>
            </a:r>
            <a:endParaRPr lang="pt-BR" sz="2800" b="1" dirty="0">
              <a:latin typeface="Algerian" pitchFamily="82" charset="0"/>
            </a:endParaRPr>
          </a:p>
        </p:txBody>
      </p:sp>
      <p:sp>
        <p:nvSpPr>
          <p:cNvPr id="8" name="CaixaDeTexto 7"/>
          <p:cNvSpPr txBox="1"/>
          <p:nvPr/>
        </p:nvSpPr>
        <p:spPr>
          <a:xfrm>
            <a:off x="285720" y="3500438"/>
            <a:ext cx="3571900" cy="2246769"/>
          </a:xfrm>
          <a:prstGeom prst="rect">
            <a:avLst/>
          </a:prstGeom>
          <a:noFill/>
        </p:spPr>
        <p:txBody>
          <a:bodyPr wrap="square" rtlCol="0">
            <a:spAutoFit/>
          </a:bodyPr>
          <a:lstStyle/>
          <a:p>
            <a:pPr marL="342900" indent="-342900">
              <a:buAutoNum type="arabicPeriod"/>
            </a:pPr>
            <a:r>
              <a:rPr lang="pt-BR" sz="2800" b="1" dirty="0" smtClean="0"/>
              <a:t>Identificação;</a:t>
            </a:r>
          </a:p>
          <a:p>
            <a:pPr marL="342900" indent="-342900"/>
            <a:endParaRPr lang="pt-BR" sz="2800" b="1" dirty="0" smtClean="0"/>
          </a:p>
          <a:p>
            <a:pPr marL="342900" indent="-342900">
              <a:buAutoNum type="arabicPeriod"/>
            </a:pPr>
            <a:r>
              <a:rPr lang="pt-BR" sz="2800" b="1" dirty="0" smtClean="0"/>
              <a:t>Teor (%);</a:t>
            </a:r>
          </a:p>
          <a:p>
            <a:pPr marL="342900" indent="-342900">
              <a:buAutoNum type="arabicPeriod"/>
            </a:pPr>
            <a:endParaRPr lang="pt-BR" sz="2800" b="1" dirty="0" smtClean="0"/>
          </a:p>
          <a:p>
            <a:pPr marL="342900" indent="-342900">
              <a:buAutoNum type="arabicPeriod"/>
            </a:pPr>
            <a:r>
              <a:rPr lang="pt-BR" sz="2800" b="1" dirty="0" smtClean="0"/>
              <a:t>Limite de </a:t>
            </a:r>
            <a:r>
              <a:rPr lang="pt-BR" sz="2800" b="1" dirty="0" err="1" smtClean="0"/>
              <a:t>guanidina</a:t>
            </a:r>
            <a:endParaRPr lang="pt-BR" sz="2800" b="1" dirty="0"/>
          </a:p>
        </p:txBody>
      </p:sp>
      <p:sp>
        <p:nvSpPr>
          <p:cNvPr id="9" name="Chave esquerda 8"/>
          <p:cNvSpPr/>
          <p:nvPr/>
        </p:nvSpPr>
        <p:spPr>
          <a:xfrm>
            <a:off x="3714744" y="3571876"/>
            <a:ext cx="428628" cy="2214578"/>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t-BR"/>
          </a:p>
        </p:txBody>
      </p:sp>
      <p:sp>
        <p:nvSpPr>
          <p:cNvPr id="10" name="CaixaDeTexto 9"/>
          <p:cNvSpPr txBox="1"/>
          <p:nvPr/>
        </p:nvSpPr>
        <p:spPr>
          <a:xfrm>
            <a:off x="4357686" y="3929066"/>
            <a:ext cx="4286280" cy="1569660"/>
          </a:xfrm>
          <a:prstGeom prst="rect">
            <a:avLst/>
          </a:prstGeom>
          <a:noFill/>
        </p:spPr>
        <p:txBody>
          <a:bodyPr wrap="square" rtlCol="0">
            <a:spAutoFit/>
          </a:bodyPr>
          <a:lstStyle/>
          <a:p>
            <a:pPr algn="ctr"/>
            <a:r>
              <a:rPr lang="pt-BR" sz="3200" b="1" dirty="0" smtClean="0">
                <a:latin typeface="Algerian" pitchFamily="82" charset="0"/>
              </a:rPr>
              <a:t>Determinados como visto em </a:t>
            </a:r>
            <a:r>
              <a:rPr lang="pt-BR" sz="3200" b="1" dirty="0" err="1" smtClean="0">
                <a:latin typeface="Algerian" pitchFamily="82" charset="0"/>
              </a:rPr>
              <a:t>Aciclovir</a:t>
            </a:r>
            <a:r>
              <a:rPr lang="pt-BR" sz="3200" b="1" dirty="0" smtClean="0">
                <a:latin typeface="Algerian" pitchFamily="82" charset="0"/>
              </a:rPr>
              <a:t> injeção</a:t>
            </a:r>
            <a:endParaRPr lang="pt-BR" sz="3200" b="1" dirty="0">
              <a:latin typeface="Algerian"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282" y="142852"/>
            <a:ext cx="8929718" cy="584775"/>
          </a:xfrm>
          <a:prstGeom prst="rect">
            <a:avLst/>
          </a:prstGeom>
          <a:noFill/>
        </p:spPr>
        <p:txBody>
          <a:bodyPr wrap="square" rtlCol="0">
            <a:spAutoFit/>
          </a:bodyPr>
          <a:lstStyle/>
          <a:p>
            <a:r>
              <a:rPr lang="pt-BR" sz="3200" b="1" dirty="0" smtClean="0">
                <a:latin typeface="Algerian" pitchFamily="82" charset="0"/>
              </a:rPr>
              <a:t>Exemplo 2. </a:t>
            </a:r>
            <a:r>
              <a:rPr lang="pt-BR" sz="3200" b="1" dirty="0" err="1" smtClean="0">
                <a:latin typeface="Algerian" pitchFamily="82" charset="0"/>
              </a:rPr>
              <a:t>Aciclovir</a:t>
            </a:r>
            <a:r>
              <a:rPr lang="pt-BR" sz="3200" b="1" dirty="0" smtClean="0">
                <a:latin typeface="Algerian" pitchFamily="82" charset="0"/>
              </a:rPr>
              <a:t> em suspensão oral</a:t>
            </a:r>
            <a:endParaRPr lang="pt-BR" sz="3200" b="1" dirty="0">
              <a:latin typeface="Algerian" pitchFamily="82" charset="0"/>
            </a:endParaRPr>
          </a:p>
        </p:txBody>
      </p:sp>
      <p:sp>
        <p:nvSpPr>
          <p:cNvPr id="6" name="CaixaDeTexto 5"/>
          <p:cNvSpPr txBox="1"/>
          <p:nvPr/>
        </p:nvSpPr>
        <p:spPr>
          <a:xfrm>
            <a:off x="285720" y="857232"/>
            <a:ext cx="3643338" cy="584775"/>
          </a:xfrm>
          <a:prstGeom prst="rect">
            <a:avLst/>
          </a:prstGeom>
          <a:noFill/>
        </p:spPr>
        <p:txBody>
          <a:bodyPr wrap="square" rtlCol="0">
            <a:spAutoFit/>
          </a:bodyPr>
          <a:lstStyle/>
          <a:p>
            <a:r>
              <a:rPr lang="pt-BR" sz="3200" b="1" dirty="0" smtClean="0">
                <a:solidFill>
                  <a:srgbClr val="C00000"/>
                </a:solidFill>
              </a:rPr>
              <a:t>Testes Específicos</a:t>
            </a:r>
            <a:endParaRPr lang="pt-BR" sz="3200" b="1" dirty="0">
              <a:solidFill>
                <a:srgbClr val="C00000"/>
              </a:solidFill>
            </a:endParaRPr>
          </a:p>
        </p:txBody>
      </p:sp>
      <p:sp>
        <p:nvSpPr>
          <p:cNvPr id="35842" name="AutoShape 2" descr="Aciclovir ( ZOVIRAX) suspensão contém 200 mg de aciclovir em cada 5 ml.  Quantos miligramas de - Brainly.com.b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35843" name="Picture 3" descr="C:\Users\Maria José V Fonseca\Pictures\modulo 3\suspensão aciclovir.png"/>
          <p:cNvPicPr>
            <a:picLocks noChangeAspect="1" noChangeArrowheads="1"/>
          </p:cNvPicPr>
          <p:nvPr/>
        </p:nvPicPr>
        <p:blipFill>
          <a:blip r:embed="rId3"/>
          <a:srcRect b="8695"/>
          <a:stretch>
            <a:fillRect/>
          </a:stretch>
        </p:blipFill>
        <p:spPr bwMode="auto">
          <a:xfrm>
            <a:off x="6072198" y="2000240"/>
            <a:ext cx="2877911" cy="2571768"/>
          </a:xfrm>
          <a:prstGeom prst="rect">
            <a:avLst/>
          </a:prstGeom>
          <a:noFill/>
        </p:spPr>
      </p:pic>
      <p:sp>
        <p:nvSpPr>
          <p:cNvPr id="7" name="CaixaDeTexto 6"/>
          <p:cNvSpPr txBox="1"/>
          <p:nvPr/>
        </p:nvSpPr>
        <p:spPr>
          <a:xfrm>
            <a:off x="214282" y="1928802"/>
            <a:ext cx="5786478" cy="1938992"/>
          </a:xfrm>
          <a:prstGeom prst="rect">
            <a:avLst/>
          </a:prstGeom>
          <a:noFill/>
        </p:spPr>
        <p:txBody>
          <a:bodyPr wrap="square" rtlCol="0">
            <a:spAutoFit/>
          </a:bodyPr>
          <a:lstStyle/>
          <a:p>
            <a:r>
              <a:rPr lang="pt-BR" sz="2400" b="1" dirty="0" smtClean="0"/>
              <a:t>Uniformidade de unidade de dose- </a:t>
            </a:r>
            <a:r>
              <a:rPr lang="pt-BR" sz="2400" dirty="0" smtClean="0"/>
              <a:t>Para suspensão acondicionada em embalagem dose única (suspensão em cápsulas )</a:t>
            </a:r>
          </a:p>
          <a:p>
            <a:endParaRPr lang="pt-BR" sz="2400" dirty="0" smtClean="0"/>
          </a:p>
          <a:p>
            <a:r>
              <a:rPr lang="pt-BR" sz="2400" b="1" dirty="0" smtClean="0"/>
              <a:t>Volume de entrega- </a:t>
            </a:r>
            <a:endParaRPr lang="pt-BR" sz="2400" b="1" dirty="0"/>
          </a:p>
        </p:txBody>
      </p:sp>
      <p:sp>
        <p:nvSpPr>
          <p:cNvPr id="10" name="CaixaDeTexto 9"/>
          <p:cNvSpPr txBox="1"/>
          <p:nvPr/>
        </p:nvSpPr>
        <p:spPr>
          <a:xfrm>
            <a:off x="428596" y="4572008"/>
            <a:ext cx="2786082" cy="461665"/>
          </a:xfrm>
          <a:prstGeom prst="rect">
            <a:avLst/>
          </a:prstGeom>
          <a:noFill/>
        </p:spPr>
        <p:txBody>
          <a:bodyPr wrap="square" rtlCol="0">
            <a:spAutoFit/>
          </a:bodyPr>
          <a:lstStyle/>
          <a:p>
            <a:r>
              <a:rPr lang="pt-BR" sz="2400" b="1" dirty="0" smtClean="0"/>
              <a:t>pH- entre 4,5 – 7,0</a:t>
            </a:r>
            <a:endParaRPr lang="pt-BR" sz="2400" b="1" dirty="0"/>
          </a:p>
        </p:txBody>
      </p:sp>
      <p:sp>
        <p:nvSpPr>
          <p:cNvPr id="11" name="CaixaDeTexto 10"/>
          <p:cNvSpPr txBox="1"/>
          <p:nvPr/>
        </p:nvSpPr>
        <p:spPr>
          <a:xfrm>
            <a:off x="357158" y="5572140"/>
            <a:ext cx="6143668" cy="830997"/>
          </a:xfrm>
          <a:prstGeom prst="rect">
            <a:avLst/>
          </a:prstGeom>
          <a:noFill/>
        </p:spPr>
        <p:txBody>
          <a:bodyPr wrap="square" rtlCol="0">
            <a:spAutoFit/>
          </a:bodyPr>
          <a:lstStyle/>
          <a:p>
            <a:r>
              <a:rPr lang="pt-BR" sz="2400" b="1" dirty="0" smtClean="0"/>
              <a:t>Teste de enumeração de Microbiana e teste para microorganismos específicos</a:t>
            </a:r>
            <a:endParaRPr lang="pt-BR" sz="2400" b="1" dirty="0"/>
          </a:p>
        </p:txBody>
      </p:sp>
      <p:cxnSp>
        <p:nvCxnSpPr>
          <p:cNvPr id="13" name="Conector de seta reta 12"/>
          <p:cNvCxnSpPr/>
          <p:nvPr/>
        </p:nvCxnSpPr>
        <p:spPr>
          <a:xfrm flipV="1">
            <a:off x="2786050" y="3286124"/>
            <a:ext cx="3571900"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830997"/>
          </a:xfrm>
          <a:prstGeom prst="rect">
            <a:avLst/>
          </a:prstGeom>
          <a:noFill/>
        </p:spPr>
        <p:txBody>
          <a:bodyPr wrap="square" rtlCol="0">
            <a:spAutoFit/>
          </a:bodyPr>
          <a:lstStyle/>
          <a:p>
            <a:pPr algn="ctr"/>
            <a:r>
              <a:rPr lang="pt-BR" sz="2400" b="1" dirty="0" smtClean="0">
                <a:latin typeface="Algerian" pitchFamily="82" charset="0"/>
              </a:rPr>
              <a:t>Uniformidade de Unidade de dose da suspensão oral de </a:t>
            </a:r>
            <a:r>
              <a:rPr lang="pt-BR" sz="2400" b="1" dirty="0" err="1" smtClean="0">
                <a:latin typeface="Algerian" pitchFamily="82" charset="0"/>
              </a:rPr>
              <a:t>aciclovir</a:t>
            </a:r>
            <a:r>
              <a:rPr lang="pt-BR" sz="2400" b="1" dirty="0" smtClean="0">
                <a:latin typeface="Algerian" pitchFamily="82" charset="0"/>
              </a:rPr>
              <a:t> em cápsulas- Uniformidade de Conteúdo</a:t>
            </a:r>
            <a:endParaRPr lang="pt-BR" sz="2400" b="1" dirty="0">
              <a:latin typeface="Algerian" pitchFamily="82" charset="0"/>
            </a:endParaRPr>
          </a:p>
        </p:txBody>
      </p:sp>
      <p:sp>
        <p:nvSpPr>
          <p:cNvPr id="73734" name="AutoShape 6" descr="Balão volumétrico com rolha de polietileno, Classe A, Capacidade de 200 ml,  Caixa com 12 unidades, mod.: 5642-200 (Pyrex) - DSYSLAB - Produtos para  Laboratórios, Clínicas e Hospita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grpSp>
        <p:nvGrpSpPr>
          <p:cNvPr id="64" name="Grupo 63"/>
          <p:cNvGrpSpPr/>
          <p:nvPr/>
        </p:nvGrpSpPr>
        <p:grpSpPr>
          <a:xfrm>
            <a:off x="214282" y="1000108"/>
            <a:ext cx="8929718" cy="5798620"/>
            <a:chOff x="214282" y="1000108"/>
            <a:chExt cx="8929718" cy="5798620"/>
          </a:xfrm>
        </p:grpSpPr>
        <p:pic>
          <p:nvPicPr>
            <p:cNvPr id="73730" name="Picture 2" descr="Aciclovir 400mg - Bio Pharmus nas americanas"/>
            <p:cNvPicPr>
              <a:picLocks noChangeAspect="1" noChangeArrowheads="1"/>
            </p:cNvPicPr>
            <p:nvPr/>
          </p:nvPicPr>
          <p:blipFill>
            <a:blip r:embed="rId3"/>
            <a:srcRect/>
            <a:stretch>
              <a:fillRect/>
            </a:stretch>
          </p:blipFill>
          <p:spPr bwMode="auto">
            <a:xfrm>
              <a:off x="214282" y="1214422"/>
              <a:ext cx="1071546" cy="1071546"/>
            </a:xfrm>
            <a:prstGeom prst="rect">
              <a:avLst/>
            </a:prstGeom>
            <a:noFill/>
          </p:spPr>
        </p:pic>
        <p:grpSp>
          <p:nvGrpSpPr>
            <p:cNvPr id="33" name="Grupo 32"/>
            <p:cNvGrpSpPr/>
            <p:nvPr/>
          </p:nvGrpSpPr>
          <p:grpSpPr>
            <a:xfrm>
              <a:off x="1357290" y="1000108"/>
              <a:ext cx="7161634" cy="2583910"/>
              <a:chOff x="1785918" y="2357430"/>
              <a:chExt cx="7161634" cy="2583910"/>
            </a:xfrm>
          </p:grpSpPr>
          <p:pic>
            <p:nvPicPr>
              <p:cNvPr id="73731" name="Picture 3" descr="C:\Users\Maria José V Fonseca\Pictures\modulo 3\capsulas.png"/>
              <p:cNvPicPr>
                <a:picLocks noChangeAspect="1" noChangeArrowheads="1"/>
              </p:cNvPicPr>
              <p:nvPr/>
            </p:nvPicPr>
            <p:blipFill>
              <a:blip r:embed="rId4"/>
              <a:srcRect/>
              <a:stretch>
                <a:fillRect/>
              </a:stretch>
            </p:blipFill>
            <p:spPr bwMode="auto">
              <a:xfrm>
                <a:off x="1785918" y="2357430"/>
                <a:ext cx="638175" cy="419100"/>
              </a:xfrm>
              <a:prstGeom prst="rect">
                <a:avLst/>
              </a:prstGeom>
              <a:noFill/>
            </p:spPr>
          </p:pic>
          <p:pic>
            <p:nvPicPr>
              <p:cNvPr id="73732" name="Picture 4" descr="C:\Users\Maria José V Fonseca\Pictures\modulo 3\capsulas.png"/>
              <p:cNvPicPr>
                <a:picLocks noChangeAspect="1" noChangeArrowheads="1"/>
              </p:cNvPicPr>
              <p:nvPr/>
            </p:nvPicPr>
            <p:blipFill>
              <a:blip r:embed="rId4"/>
              <a:srcRect/>
              <a:stretch>
                <a:fillRect/>
              </a:stretch>
            </p:blipFill>
            <p:spPr bwMode="auto">
              <a:xfrm>
                <a:off x="2571736" y="2357430"/>
                <a:ext cx="638175" cy="419100"/>
              </a:xfrm>
              <a:prstGeom prst="rect">
                <a:avLst/>
              </a:prstGeom>
              <a:noFill/>
            </p:spPr>
          </p:pic>
          <p:pic>
            <p:nvPicPr>
              <p:cNvPr id="11" name="Picture 4" descr="C:\Users\Maria José V Fonseca\Pictures\modulo 3\capsulas.png"/>
              <p:cNvPicPr>
                <a:picLocks noChangeAspect="1" noChangeArrowheads="1"/>
              </p:cNvPicPr>
              <p:nvPr/>
            </p:nvPicPr>
            <p:blipFill>
              <a:blip r:embed="rId4"/>
              <a:srcRect/>
              <a:stretch>
                <a:fillRect/>
              </a:stretch>
            </p:blipFill>
            <p:spPr bwMode="auto">
              <a:xfrm>
                <a:off x="3286116" y="2357430"/>
                <a:ext cx="638175" cy="419100"/>
              </a:xfrm>
              <a:prstGeom prst="rect">
                <a:avLst/>
              </a:prstGeom>
              <a:noFill/>
            </p:spPr>
          </p:pic>
          <p:pic>
            <p:nvPicPr>
              <p:cNvPr id="12" name="Picture 4" descr="C:\Users\Maria José V Fonseca\Pictures\modulo 3\capsulas.png"/>
              <p:cNvPicPr>
                <a:picLocks noChangeAspect="1" noChangeArrowheads="1"/>
              </p:cNvPicPr>
              <p:nvPr/>
            </p:nvPicPr>
            <p:blipFill>
              <a:blip r:embed="rId4"/>
              <a:srcRect/>
              <a:stretch>
                <a:fillRect/>
              </a:stretch>
            </p:blipFill>
            <p:spPr bwMode="auto">
              <a:xfrm>
                <a:off x="4000496" y="2357430"/>
                <a:ext cx="638175" cy="419100"/>
              </a:xfrm>
              <a:prstGeom prst="rect">
                <a:avLst/>
              </a:prstGeom>
              <a:noFill/>
            </p:spPr>
          </p:pic>
          <p:pic>
            <p:nvPicPr>
              <p:cNvPr id="13" name="Picture 4" descr="C:\Users\Maria José V Fonseca\Pictures\modulo 3\capsulas.png"/>
              <p:cNvPicPr>
                <a:picLocks noChangeAspect="1" noChangeArrowheads="1"/>
              </p:cNvPicPr>
              <p:nvPr/>
            </p:nvPicPr>
            <p:blipFill>
              <a:blip r:embed="rId4"/>
              <a:srcRect/>
              <a:stretch>
                <a:fillRect/>
              </a:stretch>
            </p:blipFill>
            <p:spPr bwMode="auto">
              <a:xfrm>
                <a:off x="4786314" y="2357430"/>
                <a:ext cx="638175" cy="419100"/>
              </a:xfrm>
              <a:prstGeom prst="rect">
                <a:avLst/>
              </a:prstGeom>
              <a:noFill/>
            </p:spPr>
          </p:pic>
          <p:pic>
            <p:nvPicPr>
              <p:cNvPr id="14" name="Picture 4" descr="C:\Users\Maria José V Fonseca\Pictures\modulo 3\capsulas.png"/>
              <p:cNvPicPr>
                <a:picLocks noChangeAspect="1" noChangeArrowheads="1"/>
              </p:cNvPicPr>
              <p:nvPr/>
            </p:nvPicPr>
            <p:blipFill>
              <a:blip r:embed="rId4"/>
              <a:srcRect/>
              <a:stretch>
                <a:fillRect/>
              </a:stretch>
            </p:blipFill>
            <p:spPr bwMode="auto">
              <a:xfrm>
                <a:off x="5500694" y="2357430"/>
                <a:ext cx="638175" cy="419100"/>
              </a:xfrm>
              <a:prstGeom prst="rect">
                <a:avLst/>
              </a:prstGeom>
              <a:noFill/>
            </p:spPr>
          </p:pic>
          <p:pic>
            <p:nvPicPr>
              <p:cNvPr id="15" name="Picture 4" descr="C:\Users\Maria José V Fonseca\Pictures\modulo 3\capsulas.png"/>
              <p:cNvPicPr>
                <a:picLocks noChangeAspect="1" noChangeArrowheads="1"/>
              </p:cNvPicPr>
              <p:nvPr/>
            </p:nvPicPr>
            <p:blipFill>
              <a:blip r:embed="rId4"/>
              <a:srcRect/>
              <a:stretch>
                <a:fillRect/>
              </a:stretch>
            </p:blipFill>
            <p:spPr bwMode="auto">
              <a:xfrm>
                <a:off x="6215074" y="2357430"/>
                <a:ext cx="638175" cy="419100"/>
              </a:xfrm>
              <a:prstGeom prst="rect">
                <a:avLst/>
              </a:prstGeom>
              <a:noFill/>
            </p:spPr>
          </p:pic>
          <p:pic>
            <p:nvPicPr>
              <p:cNvPr id="16" name="Picture 4" descr="C:\Users\Maria José V Fonseca\Pictures\modulo 3\capsulas.png"/>
              <p:cNvPicPr>
                <a:picLocks noChangeAspect="1" noChangeArrowheads="1"/>
              </p:cNvPicPr>
              <p:nvPr/>
            </p:nvPicPr>
            <p:blipFill>
              <a:blip r:embed="rId4"/>
              <a:srcRect/>
              <a:stretch>
                <a:fillRect/>
              </a:stretch>
            </p:blipFill>
            <p:spPr bwMode="auto">
              <a:xfrm>
                <a:off x="6929454" y="2357430"/>
                <a:ext cx="638175" cy="419100"/>
              </a:xfrm>
              <a:prstGeom prst="rect">
                <a:avLst/>
              </a:prstGeom>
              <a:noFill/>
            </p:spPr>
          </p:pic>
          <p:pic>
            <p:nvPicPr>
              <p:cNvPr id="17" name="Picture 4" descr="C:\Users\Maria José V Fonseca\Pictures\modulo 3\capsulas.png"/>
              <p:cNvPicPr>
                <a:picLocks noChangeAspect="1" noChangeArrowheads="1"/>
              </p:cNvPicPr>
              <p:nvPr/>
            </p:nvPicPr>
            <p:blipFill>
              <a:blip r:embed="rId4"/>
              <a:srcRect/>
              <a:stretch>
                <a:fillRect/>
              </a:stretch>
            </p:blipFill>
            <p:spPr bwMode="auto">
              <a:xfrm>
                <a:off x="7643834" y="2357430"/>
                <a:ext cx="638175" cy="419100"/>
              </a:xfrm>
              <a:prstGeom prst="rect">
                <a:avLst/>
              </a:prstGeom>
              <a:noFill/>
            </p:spPr>
          </p:pic>
          <p:pic>
            <p:nvPicPr>
              <p:cNvPr id="18" name="Picture 4" descr="C:\Users\Maria José V Fonseca\Pictures\modulo 3\capsulas.png"/>
              <p:cNvPicPr>
                <a:picLocks noChangeAspect="1" noChangeArrowheads="1"/>
              </p:cNvPicPr>
              <p:nvPr/>
            </p:nvPicPr>
            <p:blipFill>
              <a:blip r:embed="rId4"/>
              <a:srcRect/>
              <a:stretch>
                <a:fillRect/>
              </a:stretch>
            </p:blipFill>
            <p:spPr bwMode="auto">
              <a:xfrm>
                <a:off x="8286776" y="2357430"/>
                <a:ext cx="638175" cy="419100"/>
              </a:xfrm>
              <a:prstGeom prst="rect">
                <a:avLst/>
              </a:prstGeom>
              <a:noFill/>
            </p:spPr>
          </p:pic>
          <p:pic>
            <p:nvPicPr>
              <p:cNvPr id="73736" name="Picture 8" descr="C:\Users\Maria José V Fonseca\Pictures\modulo 3\balão volumetrico 2.png"/>
              <p:cNvPicPr>
                <a:picLocks noChangeAspect="1" noChangeArrowheads="1"/>
              </p:cNvPicPr>
              <p:nvPr/>
            </p:nvPicPr>
            <p:blipFill>
              <a:blip r:embed="rId5"/>
              <a:srcRect/>
              <a:stretch>
                <a:fillRect/>
              </a:stretch>
            </p:blipFill>
            <p:spPr bwMode="auto">
              <a:xfrm>
                <a:off x="1857356" y="2857496"/>
                <a:ext cx="589338" cy="1400173"/>
              </a:xfrm>
              <a:prstGeom prst="rect">
                <a:avLst/>
              </a:prstGeom>
              <a:noFill/>
            </p:spPr>
          </p:pic>
          <p:pic>
            <p:nvPicPr>
              <p:cNvPr id="22" name="Picture 8" descr="C:\Users\Maria José V Fonseca\Pictures\modulo 3\balão volumetrico 2.png"/>
              <p:cNvPicPr>
                <a:picLocks noChangeAspect="1" noChangeArrowheads="1"/>
              </p:cNvPicPr>
              <p:nvPr/>
            </p:nvPicPr>
            <p:blipFill>
              <a:blip r:embed="rId5"/>
              <a:srcRect/>
              <a:stretch>
                <a:fillRect/>
              </a:stretch>
            </p:blipFill>
            <p:spPr bwMode="auto">
              <a:xfrm>
                <a:off x="4071934" y="2857496"/>
                <a:ext cx="589338" cy="1400173"/>
              </a:xfrm>
              <a:prstGeom prst="rect">
                <a:avLst/>
              </a:prstGeom>
              <a:noFill/>
            </p:spPr>
          </p:pic>
          <p:pic>
            <p:nvPicPr>
              <p:cNvPr id="23" name="Picture 8" descr="C:\Users\Maria José V Fonseca\Pictures\modulo 3\balão volumetrico 2.png"/>
              <p:cNvPicPr>
                <a:picLocks noChangeAspect="1" noChangeArrowheads="1"/>
              </p:cNvPicPr>
              <p:nvPr/>
            </p:nvPicPr>
            <p:blipFill>
              <a:blip r:embed="rId5"/>
              <a:srcRect/>
              <a:stretch>
                <a:fillRect/>
              </a:stretch>
            </p:blipFill>
            <p:spPr bwMode="auto">
              <a:xfrm>
                <a:off x="4857752" y="2786058"/>
                <a:ext cx="589338" cy="1400173"/>
              </a:xfrm>
              <a:prstGeom prst="rect">
                <a:avLst/>
              </a:prstGeom>
              <a:noFill/>
            </p:spPr>
          </p:pic>
          <p:pic>
            <p:nvPicPr>
              <p:cNvPr id="24" name="Picture 8" descr="C:\Users\Maria José V Fonseca\Pictures\modulo 3\balão volumetrico 2.png"/>
              <p:cNvPicPr>
                <a:picLocks noChangeAspect="1" noChangeArrowheads="1"/>
              </p:cNvPicPr>
              <p:nvPr/>
            </p:nvPicPr>
            <p:blipFill>
              <a:blip r:embed="rId5"/>
              <a:srcRect/>
              <a:stretch>
                <a:fillRect/>
              </a:stretch>
            </p:blipFill>
            <p:spPr bwMode="auto">
              <a:xfrm>
                <a:off x="5572132" y="2857496"/>
                <a:ext cx="589338" cy="1400173"/>
              </a:xfrm>
              <a:prstGeom prst="rect">
                <a:avLst/>
              </a:prstGeom>
              <a:noFill/>
            </p:spPr>
          </p:pic>
          <p:pic>
            <p:nvPicPr>
              <p:cNvPr id="25" name="Picture 8" descr="C:\Users\Maria José V Fonseca\Pictures\modulo 3\balão volumetrico 2.png"/>
              <p:cNvPicPr>
                <a:picLocks noChangeAspect="1" noChangeArrowheads="1"/>
              </p:cNvPicPr>
              <p:nvPr/>
            </p:nvPicPr>
            <p:blipFill>
              <a:blip r:embed="rId5"/>
              <a:srcRect/>
              <a:stretch>
                <a:fillRect/>
              </a:stretch>
            </p:blipFill>
            <p:spPr bwMode="auto">
              <a:xfrm>
                <a:off x="6286512" y="2857496"/>
                <a:ext cx="589338" cy="1400173"/>
              </a:xfrm>
              <a:prstGeom prst="rect">
                <a:avLst/>
              </a:prstGeom>
              <a:noFill/>
            </p:spPr>
          </p:pic>
          <p:pic>
            <p:nvPicPr>
              <p:cNvPr id="26" name="Picture 8" descr="C:\Users\Maria José V Fonseca\Pictures\modulo 3\balão volumetrico 2.png"/>
              <p:cNvPicPr>
                <a:picLocks noChangeAspect="1" noChangeArrowheads="1"/>
              </p:cNvPicPr>
              <p:nvPr/>
            </p:nvPicPr>
            <p:blipFill>
              <a:blip r:embed="rId5"/>
              <a:srcRect/>
              <a:stretch>
                <a:fillRect/>
              </a:stretch>
            </p:blipFill>
            <p:spPr bwMode="auto">
              <a:xfrm>
                <a:off x="6929454" y="2857496"/>
                <a:ext cx="589338" cy="1400173"/>
              </a:xfrm>
              <a:prstGeom prst="rect">
                <a:avLst/>
              </a:prstGeom>
              <a:noFill/>
            </p:spPr>
          </p:pic>
          <p:pic>
            <p:nvPicPr>
              <p:cNvPr id="27" name="Picture 8" descr="C:\Users\Maria José V Fonseca\Pictures\modulo 3\balão volumetrico 2.png"/>
              <p:cNvPicPr>
                <a:picLocks noChangeAspect="1" noChangeArrowheads="1"/>
              </p:cNvPicPr>
              <p:nvPr/>
            </p:nvPicPr>
            <p:blipFill>
              <a:blip r:embed="rId5"/>
              <a:srcRect/>
              <a:stretch>
                <a:fillRect/>
              </a:stretch>
            </p:blipFill>
            <p:spPr bwMode="auto">
              <a:xfrm>
                <a:off x="7715272" y="2857496"/>
                <a:ext cx="589338" cy="1400173"/>
              </a:xfrm>
              <a:prstGeom prst="rect">
                <a:avLst/>
              </a:prstGeom>
              <a:noFill/>
            </p:spPr>
          </p:pic>
          <p:pic>
            <p:nvPicPr>
              <p:cNvPr id="28" name="Picture 8" descr="C:\Users\Maria José V Fonseca\Pictures\modulo 3\balão volumetrico 2.png"/>
              <p:cNvPicPr>
                <a:picLocks noChangeAspect="1" noChangeArrowheads="1"/>
              </p:cNvPicPr>
              <p:nvPr/>
            </p:nvPicPr>
            <p:blipFill>
              <a:blip r:embed="rId5"/>
              <a:srcRect/>
              <a:stretch>
                <a:fillRect/>
              </a:stretch>
            </p:blipFill>
            <p:spPr bwMode="auto">
              <a:xfrm>
                <a:off x="8358214" y="2857496"/>
                <a:ext cx="589338" cy="1400173"/>
              </a:xfrm>
              <a:prstGeom prst="rect">
                <a:avLst/>
              </a:prstGeom>
              <a:noFill/>
            </p:spPr>
          </p:pic>
          <p:pic>
            <p:nvPicPr>
              <p:cNvPr id="29" name="Picture 8" descr="C:\Users\Maria José V Fonseca\Pictures\modulo 3\balão volumetrico 2.png"/>
              <p:cNvPicPr>
                <a:picLocks noChangeAspect="1" noChangeArrowheads="1"/>
              </p:cNvPicPr>
              <p:nvPr/>
            </p:nvPicPr>
            <p:blipFill>
              <a:blip r:embed="rId5"/>
              <a:srcRect/>
              <a:stretch>
                <a:fillRect/>
              </a:stretch>
            </p:blipFill>
            <p:spPr bwMode="auto">
              <a:xfrm>
                <a:off x="2643174" y="2857496"/>
                <a:ext cx="589338" cy="1400173"/>
              </a:xfrm>
              <a:prstGeom prst="rect">
                <a:avLst/>
              </a:prstGeom>
              <a:noFill/>
            </p:spPr>
          </p:pic>
          <p:pic>
            <p:nvPicPr>
              <p:cNvPr id="30" name="Picture 8" descr="C:\Users\Maria José V Fonseca\Pictures\modulo 3\balão volumetrico 2.png"/>
              <p:cNvPicPr>
                <a:picLocks noChangeAspect="1" noChangeArrowheads="1"/>
              </p:cNvPicPr>
              <p:nvPr/>
            </p:nvPicPr>
            <p:blipFill>
              <a:blip r:embed="rId5"/>
              <a:srcRect/>
              <a:stretch>
                <a:fillRect/>
              </a:stretch>
            </p:blipFill>
            <p:spPr bwMode="auto">
              <a:xfrm>
                <a:off x="3286116" y="2857496"/>
                <a:ext cx="589338" cy="1400173"/>
              </a:xfrm>
              <a:prstGeom prst="rect">
                <a:avLst/>
              </a:prstGeom>
              <a:noFill/>
            </p:spPr>
          </p:pic>
          <p:sp>
            <p:nvSpPr>
              <p:cNvPr id="31" name="Chave esquerda 30"/>
              <p:cNvSpPr/>
              <p:nvPr/>
            </p:nvSpPr>
            <p:spPr>
              <a:xfrm rot="16200000">
                <a:off x="5214942" y="1000108"/>
                <a:ext cx="428628" cy="6858048"/>
              </a:xfrm>
              <a:prstGeom prst="leftBrace">
                <a:avLst>
                  <a:gd name="adj1" fmla="val 8333"/>
                  <a:gd name="adj2" fmla="val 49799"/>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pt-BR"/>
              </a:p>
            </p:txBody>
          </p:sp>
          <p:sp>
            <p:nvSpPr>
              <p:cNvPr id="32" name="CaixaDeTexto 31"/>
              <p:cNvSpPr txBox="1"/>
              <p:nvPr/>
            </p:nvSpPr>
            <p:spPr>
              <a:xfrm>
                <a:off x="4286248" y="4572008"/>
                <a:ext cx="2428892" cy="369332"/>
              </a:xfrm>
              <a:prstGeom prst="rect">
                <a:avLst/>
              </a:prstGeom>
              <a:noFill/>
            </p:spPr>
            <p:txBody>
              <a:bodyPr wrap="square" rtlCol="0">
                <a:spAutoFit/>
              </a:bodyPr>
              <a:lstStyle/>
              <a:p>
                <a:r>
                  <a:rPr lang="pt-BR" dirty="0" smtClean="0"/>
                  <a:t>200 mL </a:t>
                </a:r>
                <a:r>
                  <a:rPr lang="pt-BR" dirty="0" err="1" smtClean="0"/>
                  <a:t>NaOH</a:t>
                </a:r>
                <a:r>
                  <a:rPr lang="pt-BR" dirty="0" smtClean="0"/>
                  <a:t> 0,1 N</a:t>
                </a:r>
                <a:endParaRPr lang="pt-BR" dirty="0"/>
              </a:p>
            </p:txBody>
          </p:sp>
        </p:grpSp>
        <p:pic>
          <p:nvPicPr>
            <p:cNvPr id="73739" name="Picture 11" descr="C:\Users\Maria José V Fonseca\Pictures\modulo 3\PIPETA.png"/>
            <p:cNvPicPr>
              <a:picLocks noChangeAspect="1" noChangeArrowheads="1"/>
            </p:cNvPicPr>
            <p:nvPr/>
          </p:nvPicPr>
          <p:blipFill>
            <a:blip r:embed="rId6"/>
            <a:srcRect/>
            <a:stretch>
              <a:fillRect/>
            </a:stretch>
          </p:blipFill>
          <p:spPr bwMode="auto">
            <a:xfrm>
              <a:off x="571472" y="3429000"/>
              <a:ext cx="847141" cy="1357298"/>
            </a:xfrm>
            <a:prstGeom prst="rect">
              <a:avLst/>
            </a:prstGeom>
            <a:noFill/>
          </p:spPr>
        </p:pic>
        <p:sp>
          <p:nvSpPr>
            <p:cNvPr id="36" name="Seta para baixo 35"/>
            <p:cNvSpPr/>
            <p:nvPr/>
          </p:nvSpPr>
          <p:spPr>
            <a:xfrm>
              <a:off x="1785918" y="3643314"/>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0" name="Seta para baixo 39"/>
            <p:cNvSpPr/>
            <p:nvPr/>
          </p:nvSpPr>
          <p:spPr>
            <a:xfrm>
              <a:off x="4071934" y="3571876"/>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1" name="Seta para baixo 40"/>
            <p:cNvSpPr/>
            <p:nvPr/>
          </p:nvSpPr>
          <p:spPr>
            <a:xfrm>
              <a:off x="2500298" y="3643314"/>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2" name="Seta para baixo 41"/>
            <p:cNvSpPr/>
            <p:nvPr/>
          </p:nvSpPr>
          <p:spPr>
            <a:xfrm>
              <a:off x="3214678" y="3571876"/>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Seta para baixo 42"/>
            <p:cNvSpPr/>
            <p:nvPr/>
          </p:nvSpPr>
          <p:spPr>
            <a:xfrm>
              <a:off x="4857752" y="3571876"/>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4" name="Seta para baixo 43"/>
            <p:cNvSpPr/>
            <p:nvPr/>
          </p:nvSpPr>
          <p:spPr>
            <a:xfrm>
              <a:off x="5500694" y="3643314"/>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Seta para baixo 44"/>
            <p:cNvSpPr/>
            <p:nvPr/>
          </p:nvSpPr>
          <p:spPr>
            <a:xfrm>
              <a:off x="6143636" y="3571876"/>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6" name="Seta para baixo 45"/>
            <p:cNvSpPr/>
            <p:nvPr/>
          </p:nvSpPr>
          <p:spPr>
            <a:xfrm>
              <a:off x="6786578" y="3571876"/>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7" name="Seta para baixo 46"/>
            <p:cNvSpPr/>
            <p:nvPr/>
          </p:nvSpPr>
          <p:spPr>
            <a:xfrm>
              <a:off x="7572396" y="3500438"/>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8" name="Seta para baixo 47"/>
            <p:cNvSpPr/>
            <p:nvPr/>
          </p:nvSpPr>
          <p:spPr>
            <a:xfrm>
              <a:off x="8215338" y="3500438"/>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3740"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3857620" y="4214818"/>
              <a:ext cx="428628" cy="1265791"/>
            </a:xfrm>
            <a:prstGeom prst="rect">
              <a:avLst/>
            </a:prstGeom>
            <a:noFill/>
          </p:spPr>
        </p:pic>
        <p:pic>
          <p:nvPicPr>
            <p:cNvPr id="50"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5429256" y="4286256"/>
              <a:ext cx="428628" cy="1265791"/>
            </a:xfrm>
            <a:prstGeom prst="rect">
              <a:avLst/>
            </a:prstGeom>
            <a:noFill/>
          </p:spPr>
        </p:pic>
        <p:pic>
          <p:nvPicPr>
            <p:cNvPr id="51"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6072198" y="4214818"/>
              <a:ext cx="428628" cy="1265791"/>
            </a:xfrm>
            <a:prstGeom prst="rect">
              <a:avLst/>
            </a:prstGeom>
            <a:noFill/>
          </p:spPr>
        </p:pic>
        <p:pic>
          <p:nvPicPr>
            <p:cNvPr id="52"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6715140" y="4143380"/>
              <a:ext cx="428628" cy="1265791"/>
            </a:xfrm>
            <a:prstGeom prst="rect">
              <a:avLst/>
            </a:prstGeom>
            <a:noFill/>
          </p:spPr>
        </p:pic>
        <p:pic>
          <p:nvPicPr>
            <p:cNvPr id="53"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7429520" y="4071942"/>
              <a:ext cx="428628" cy="1265791"/>
            </a:xfrm>
            <a:prstGeom prst="rect">
              <a:avLst/>
            </a:prstGeom>
            <a:noFill/>
          </p:spPr>
        </p:pic>
        <p:pic>
          <p:nvPicPr>
            <p:cNvPr id="54"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8143900" y="4143380"/>
              <a:ext cx="428628" cy="1265791"/>
            </a:xfrm>
            <a:prstGeom prst="rect">
              <a:avLst/>
            </a:prstGeom>
            <a:noFill/>
          </p:spPr>
        </p:pic>
        <p:pic>
          <p:nvPicPr>
            <p:cNvPr id="55"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2500298" y="4286256"/>
              <a:ext cx="428628" cy="1265791"/>
            </a:xfrm>
            <a:prstGeom prst="rect">
              <a:avLst/>
            </a:prstGeom>
            <a:noFill/>
          </p:spPr>
        </p:pic>
        <p:pic>
          <p:nvPicPr>
            <p:cNvPr id="56"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3143240" y="4214818"/>
              <a:ext cx="428628" cy="1265791"/>
            </a:xfrm>
            <a:prstGeom prst="rect">
              <a:avLst/>
            </a:prstGeom>
            <a:noFill/>
          </p:spPr>
        </p:pic>
        <p:pic>
          <p:nvPicPr>
            <p:cNvPr id="57"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4714876" y="4143380"/>
              <a:ext cx="428628" cy="1265791"/>
            </a:xfrm>
            <a:prstGeom prst="rect">
              <a:avLst/>
            </a:prstGeom>
            <a:noFill/>
          </p:spPr>
        </p:pic>
        <p:pic>
          <p:nvPicPr>
            <p:cNvPr id="58" name="Picture 12" descr="C:\Users\Maria José V Fonseca\Pictures\modulo 3\balão volumétrico.png"/>
            <p:cNvPicPr>
              <a:picLocks noChangeAspect="1" noChangeArrowheads="1"/>
            </p:cNvPicPr>
            <p:nvPr/>
          </p:nvPicPr>
          <p:blipFill>
            <a:blip r:embed="rId7" cstate="print"/>
            <a:srcRect/>
            <a:stretch>
              <a:fillRect/>
            </a:stretch>
          </p:blipFill>
          <p:spPr bwMode="auto">
            <a:xfrm>
              <a:off x="1643042" y="4214818"/>
              <a:ext cx="428628" cy="1265791"/>
            </a:xfrm>
            <a:prstGeom prst="rect">
              <a:avLst/>
            </a:prstGeom>
            <a:noFill/>
          </p:spPr>
        </p:pic>
        <p:sp>
          <p:nvSpPr>
            <p:cNvPr id="59" name="Chave esquerda 58"/>
            <p:cNvSpPr/>
            <p:nvPr/>
          </p:nvSpPr>
          <p:spPr>
            <a:xfrm rot="16200000">
              <a:off x="857224" y="4286256"/>
              <a:ext cx="357190" cy="10715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0" name="CaixaDeTexto 59"/>
            <p:cNvSpPr txBox="1"/>
            <p:nvPr/>
          </p:nvSpPr>
          <p:spPr>
            <a:xfrm>
              <a:off x="214282" y="4857760"/>
              <a:ext cx="1571604" cy="646331"/>
            </a:xfrm>
            <a:prstGeom prst="rect">
              <a:avLst/>
            </a:prstGeom>
            <a:noFill/>
          </p:spPr>
          <p:txBody>
            <a:bodyPr wrap="square" rtlCol="0">
              <a:spAutoFit/>
            </a:bodyPr>
            <a:lstStyle/>
            <a:p>
              <a:pPr algn="ctr"/>
              <a:r>
                <a:rPr lang="pt-BR" dirty="0" smtClean="0"/>
                <a:t>10 mL de cada suspensão</a:t>
              </a:r>
              <a:endParaRPr lang="pt-BR" dirty="0"/>
            </a:p>
          </p:txBody>
        </p:sp>
        <p:sp>
          <p:nvSpPr>
            <p:cNvPr id="61" name="Chave esquerda 60"/>
            <p:cNvSpPr/>
            <p:nvPr/>
          </p:nvSpPr>
          <p:spPr>
            <a:xfrm rot="16200000">
              <a:off x="4893471" y="2536025"/>
              <a:ext cx="428628" cy="6500858"/>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pt-BR"/>
            </a:p>
          </p:txBody>
        </p:sp>
        <p:sp>
          <p:nvSpPr>
            <p:cNvPr id="62" name="CaixaDeTexto 61"/>
            <p:cNvSpPr txBox="1"/>
            <p:nvPr/>
          </p:nvSpPr>
          <p:spPr>
            <a:xfrm>
              <a:off x="2786050" y="6072206"/>
              <a:ext cx="4714908" cy="369332"/>
            </a:xfrm>
            <a:prstGeom prst="rect">
              <a:avLst/>
            </a:prstGeom>
            <a:noFill/>
          </p:spPr>
          <p:txBody>
            <a:bodyPr wrap="square" rtlCol="0">
              <a:spAutoFit/>
            </a:bodyPr>
            <a:lstStyle/>
            <a:p>
              <a:r>
                <a:rPr lang="pt-BR" dirty="0" smtClean="0"/>
                <a:t>Completa para 100 mL com água</a:t>
              </a:r>
              <a:endParaRPr lang="pt-BR" dirty="0"/>
            </a:p>
          </p:txBody>
        </p:sp>
        <p:sp>
          <p:nvSpPr>
            <p:cNvPr id="63" name="CaixaDeTexto 62"/>
            <p:cNvSpPr txBox="1"/>
            <p:nvPr/>
          </p:nvSpPr>
          <p:spPr>
            <a:xfrm>
              <a:off x="642910" y="6429396"/>
              <a:ext cx="8501090" cy="369332"/>
            </a:xfrm>
            <a:prstGeom prst="rect">
              <a:avLst/>
            </a:prstGeom>
            <a:noFill/>
          </p:spPr>
          <p:txBody>
            <a:bodyPr wrap="square" rtlCol="0">
              <a:spAutoFit/>
            </a:bodyPr>
            <a:lstStyle/>
            <a:p>
              <a:r>
                <a:rPr lang="pt-BR" b="1" dirty="0" smtClean="0"/>
                <a:t>Injetar cada uma das as amostras em coluna de fase reversa em </a:t>
              </a:r>
              <a:r>
                <a:rPr lang="pt-BR" b="1" dirty="0" err="1" smtClean="0"/>
                <a:t>cromatógrafo</a:t>
              </a:r>
              <a:r>
                <a:rPr lang="pt-BR" b="1" dirty="0" smtClean="0"/>
                <a:t> líquido </a:t>
              </a:r>
              <a:endParaRPr lang="pt-BR" b="1" dirty="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830997"/>
          </a:xfrm>
          <a:prstGeom prst="rect">
            <a:avLst/>
          </a:prstGeom>
          <a:noFill/>
        </p:spPr>
        <p:txBody>
          <a:bodyPr wrap="square" rtlCol="0">
            <a:spAutoFit/>
          </a:bodyPr>
          <a:lstStyle/>
          <a:p>
            <a:pPr algn="ctr"/>
            <a:r>
              <a:rPr lang="pt-BR" sz="2400" b="1" dirty="0" smtClean="0">
                <a:latin typeface="Algerian" pitchFamily="82" charset="0"/>
              </a:rPr>
              <a:t>Uniformidade de Unidade de dose da suspensão oral de </a:t>
            </a:r>
            <a:r>
              <a:rPr lang="pt-BR" sz="2400" b="1" dirty="0" err="1" smtClean="0">
                <a:latin typeface="Algerian" pitchFamily="82" charset="0"/>
              </a:rPr>
              <a:t>aciclovir</a:t>
            </a:r>
            <a:r>
              <a:rPr lang="pt-BR" sz="2400" b="1" dirty="0" smtClean="0">
                <a:latin typeface="Algerian" pitchFamily="82" charset="0"/>
              </a:rPr>
              <a:t> em cápsulas- Uniformidade de Conteúdo</a:t>
            </a:r>
            <a:endParaRPr lang="pt-BR" sz="2400" b="1" dirty="0">
              <a:latin typeface="Algerian" pitchFamily="82" charset="0"/>
            </a:endParaRPr>
          </a:p>
        </p:txBody>
      </p:sp>
      <p:pic>
        <p:nvPicPr>
          <p:cNvPr id="76802" name="Picture 2" descr="C:\Users\Maria José V Fonseca\Pictures\modulo 3\dados cromatográficos.png"/>
          <p:cNvPicPr>
            <a:picLocks noChangeAspect="1" noChangeArrowheads="1"/>
          </p:cNvPicPr>
          <p:nvPr/>
        </p:nvPicPr>
        <p:blipFill>
          <a:blip r:embed="rId3"/>
          <a:srcRect/>
          <a:stretch>
            <a:fillRect/>
          </a:stretch>
        </p:blipFill>
        <p:spPr bwMode="auto">
          <a:xfrm>
            <a:off x="11164" y="1376363"/>
            <a:ext cx="9132836" cy="48645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Text Box 4"/>
          <p:cNvSpPr txBox="1">
            <a:spLocks noChangeArrowheads="1"/>
          </p:cNvSpPr>
          <p:nvPr/>
        </p:nvSpPr>
        <p:spPr bwMode="auto">
          <a:xfrm>
            <a:off x="2000232" y="285728"/>
            <a:ext cx="4968875" cy="336550"/>
          </a:xfrm>
          <a:prstGeom prst="rect">
            <a:avLst/>
          </a:prstGeom>
          <a:noFill/>
          <a:ln w="9525">
            <a:noFill/>
            <a:miter lim="800000"/>
            <a:headEnd/>
            <a:tailEnd/>
          </a:ln>
          <a:effectLst/>
        </p:spPr>
        <p:txBody>
          <a:bodyPr>
            <a:spAutoFit/>
          </a:bodyPr>
          <a:lstStyle/>
          <a:p>
            <a:pPr>
              <a:spcBef>
                <a:spcPct val="50000"/>
              </a:spcBef>
            </a:pPr>
            <a:endParaRPr lang="pt-BR"/>
          </a:p>
        </p:txBody>
      </p:sp>
      <p:sp>
        <p:nvSpPr>
          <p:cNvPr id="250888" name="Text Box 8"/>
          <p:cNvSpPr txBox="1">
            <a:spLocks noChangeArrowheads="1"/>
          </p:cNvSpPr>
          <p:nvPr/>
        </p:nvSpPr>
        <p:spPr bwMode="auto">
          <a:xfrm>
            <a:off x="428596" y="1214422"/>
            <a:ext cx="7429552" cy="584775"/>
          </a:xfrm>
          <a:prstGeom prst="rect">
            <a:avLst/>
          </a:prstGeom>
          <a:noFill/>
          <a:ln w="9525">
            <a:noFill/>
            <a:miter lim="800000"/>
            <a:headEnd/>
            <a:tailEnd/>
          </a:ln>
          <a:effectLst/>
        </p:spPr>
        <p:txBody>
          <a:bodyPr wrap="square">
            <a:spAutoFit/>
          </a:bodyPr>
          <a:lstStyle/>
          <a:p>
            <a:pPr algn="l">
              <a:spcBef>
                <a:spcPct val="50000"/>
              </a:spcBef>
            </a:pPr>
            <a:r>
              <a:rPr lang="pt-BR" sz="3200" b="1" dirty="0">
                <a:solidFill>
                  <a:srgbClr val="C00000"/>
                </a:solidFill>
              </a:rPr>
              <a:t>Calculo </a:t>
            </a:r>
            <a:r>
              <a:rPr lang="pt-BR" sz="3200" b="1" dirty="0" smtClean="0">
                <a:solidFill>
                  <a:srgbClr val="C00000"/>
                </a:solidFill>
              </a:rPr>
              <a:t>do Valor </a:t>
            </a:r>
            <a:r>
              <a:rPr lang="pt-BR" sz="3200" b="1" dirty="0">
                <a:solidFill>
                  <a:srgbClr val="C00000"/>
                </a:solidFill>
              </a:rPr>
              <a:t>de </a:t>
            </a:r>
            <a:r>
              <a:rPr lang="pt-BR" sz="3200" b="1" dirty="0" smtClean="0">
                <a:solidFill>
                  <a:srgbClr val="C00000"/>
                </a:solidFill>
              </a:rPr>
              <a:t>aceitabilidade (VA)</a:t>
            </a:r>
            <a:endParaRPr lang="pt-BR" sz="3200" b="1" dirty="0">
              <a:solidFill>
                <a:srgbClr val="C00000"/>
              </a:solidFill>
            </a:endParaRPr>
          </a:p>
        </p:txBody>
      </p:sp>
      <p:sp>
        <p:nvSpPr>
          <p:cNvPr id="250897" name="Text Box 17"/>
          <p:cNvSpPr txBox="1">
            <a:spLocks noChangeArrowheads="1"/>
          </p:cNvSpPr>
          <p:nvPr/>
        </p:nvSpPr>
        <p:spPr bwMode="auto">
          <a:xfrm>
            <a:off x="1541436" y="3143248"/>
            <a:ext cx="7602564" cy="830997"/>
          </a:xfrm>
          <a:prstGeom prst="rect">
            <a:avLst/>
          </a:prstGeom>
          <a:noFill/>
          <a:ln w="9525">
            <a:noFill/>
            <a:miter lim="800000"/>
            <a:headEnd/>
            <a:tailEnd/>
          </a:ln>
          <a:effectLst/>
        </p:spPr>
        <p:txBody>
          <a:bodyPr wrap="square">
            <a:spAutoFit/>
          </a:bodyPr>
          <a:lstStyle/>
          <a:p>
            <a:pPr algn="l">
              <a:spcBef>
                <a:spcPct val="50000"/>
              </a:spcBef>
            </a:pPr>
            <a:r>
              <a:rPr lang="pt-BR" sz="2400" dirty="0"/>
              <a:t>X  = média dos </a:t>
            </a:r>
            <a:r>
              <a:rPr lang="pt-BR" sz="2400" dirty="0" smtClean="0"/>
              <a:t>conteúdos em %  de </a:t>
            </a:r>
            <a:r>
              <a:rPr lang="pt-BR" sz="2400" dirty="0" err="1" smtClean="0"/>
              <a:t>aciclovir</a:t>
            </a:r>
            <a:r>
              <a:rPr lang="pt-BR" sz="2400" dirty="0" smtClean="0"/>
              <a:t> encontrados nas </a:t>
            </a:r>
            <a:r>
              <a:rPr lang="pt-BR" sz="2400" dirty="0"/>
              <a:t>10 </a:t>
            </a:r>
            <a:r>
              <a:rPr lang="pt-BR" sz="2400" dirty="0" smtClean="0"/>
              <a:t>cápsulas </a:t>
            </a:r>
            <a:endParaRPr lang="pt-BR" sz="2400" dirty="0"/>
          </a:p>
        </p:txBody>
      </p:sp>
      <p:sp>
        <p:nvSpPr>
          <p:cNvPr id="250898" name="Line 18"/>
          <p:cNvSpPr>
            <a:spLocks noChangeShapeType="1"/>
          </p:cNvSpPr>
          <p:nvPr/>
        </p:nvSpPr>
        <p:spPr bwMode="auto">
          <a:xfrm>
            <a:off x="1571604" y="3214686"/>
            <a:ext cx="288925" cy="0"/>
          </a:xfrm>
          <a:prstGeom prst="line">
            <a:avLst/>
          </a:prstGeom>
          <a:noFill/>
          <a:ln w="9525">
            <a:solidFill>
              <a:schemeClr val="tx1"/>
            </a:solidFill>
            <a:round/>
            <a:headEnd/>
            <a:tailEnd/>
          </a:ln>
          <a:effectLst/>
        </p:spPr>
        <p:txBody>
          <a:bodyPr/>
          <a:lstStyle/>
          <a:p>
            <a:endParaRPr lang="pt-BR"/>
          </a:p>
        </p:txBody>
      </p:sp>
      <p:sp>
        <p:nvSpPr>
          <p:cNvPr id="250899" name="Text Box 19"/>
          <p:cNvSpPr txBox="1">
            <a:spLocks noChangeArrowheads="1"/>
          </p:cNvSpPr>
          <p:nvPr/>
        </p:nvSpPr>
        <p:spPr bwMode="auto">
          <a:xfrm>
            <a:off x="857224" y="4071943"/>
            <a:ext cx="7858180" cy="1169551"/>
          </a:xfrm>
          <a:prstGeom prst="rect">
            <a:avLst/>
          </a:prstGeom>
          <a:noFill/>
          <a:ln w="9525">
            <a:noFill/>
            <a:miter lim="800000"/>
            <a:headEnd/>
            <a:tailEnd/>
          </a:ln>
          <a:effectLst/>
        </p:spPr>
        <p:txBody>
          <a:bodyPr wrap="square">
            <a:spAutoFit/>
          </a:bodyPr>
          <a:lstStyle/>
          <a:p>
            <a:pPr algn="l">
              <a:spcBef>
                <a:spcPct val="50000"/>
              </a:spcBef>
            </a:pPr>
            <a:r>
              <a:rPr lang="pt-BR" sz="2800" dirty="0"/>
              <a:t>K </a:t>
            </a:r>
            <a:r>
              <a:rPr lang="pt-BR" sz="2800" dirty="0" smtClean="0"/>
              <a:t>= constante de aceitabilidade, para n=10 o K=2,4</a:t>
            </a:r>
          </a:p>
          <a:p>
            <a:pPr algn="l">
              <a:spcBef>
                <a:spcPct val="50000"/>
              </a:spcBef>
            </a:pPr>
            <a:endParaRPr lang="pt-BR" sz="2800" dirty="0" smtClean="0"/>
          </a:p>
        </p:txBody>
      </p:sp>
      <p:sp>
        <p:nvSpPr>
          <p:cNvPr id="250901" name="Text Box 21"/>
          <p:cNvSpPr txBox="1">
            <a:spLocks noChangeArrowheads="1"/>
          </p:cNvSpPr>
          <p:nvPr/>
        </p:nvSpPr>
        <p:spPr bwMode="auto">
          <a:xfrm>
            <a:off x="857224" y="4857760"/>
            <a:ext cx="7858180" cy="1384995"/>
          </a:xfrm>
          <a:prstGeom prst="rect">
            <a:avLst/>
          </a:prstGeom>
          <a:noFill/>
          <a:ln w="9525">
            <a:noFill/>
            <a:miter lim="800000"/>
            <a:headEnd/>
            <a:tailEnd/>
          </a:ln>
          <a:effectLst/>
        </p:spPr>
        <p:txBody>
          <a:bodyPr wrap="square">
            <a:spAutoFit/>
          </a:bodyPr>
          <a:lstStyle/>
          <a:p>
            <a:pPr algn="l">
              <a:spcBef>
                <a:spcPct val="50000"/>
              </a:spcBef>
            </a:pPr>
            <a:r>
              <a:rPr lang="pt-BR" sz="2800" dirty="0"/>
              <a:t>S = Desvio </a:t>
            </a:r>
            <a:r>
              <a:rPr lang="pt-BR" sz="2800" dirty="0" smtClean="0"/>
              <a:t>Padrão, calculado para os diferentes conteúdos (%) de </a:t>
            </a:r>
            <a:r>
              <a:rPr lang="pt-BR" sz="2800" dirty="0" err="1" smtClean="0"/>
              <a:t>aciclovir</a:t>
            </a:r>
            <a:r>
              <a:rPr lang="pt-BR" sz="2800" dirty="0" smtClean="0"/>
              <a:t> encontrado para as 10 cápsulas</a:t>
            </a:r>
            <a:endParaRPr lang="pt-BR" sz="2800" dirty="0"/>
          </a:p>
        </p:txBody>
      </p:sp>
      <p:sp>
        <p:nvSpPr>
          <p:cNvPr id="15" name="CaixaDeTexto 14"/>
          <p:cNvSpPr txBox="1"/>
          <p:nvPr/>
        </p:nvSpPr>
        <p:spPr>
          <a:xfrm>
            <a:off x="0" y="0"/>
            <a:ext cx="9144000" cy="830997"/>
          </a:xfrm>
          <a:prstGeom prst="rect">
            <a:avLst/>
          </a:prstGeom>
          <a:noFill/>
        </p:spPr>
        <p:txBody>
          <a:bodyPr wrap="square" rtlCol="0">
            <a:spAutoFit/>
          </a:bodyPr>
          <a:lstStyle/>
          <a:p>
            <a:pPr algn="ctr"/>
            <a:r>
              <a:rPr lang="pt-BR" sz="2400" b="1" dirty="0" smtClean="0">
                <a:latin typeface="Algerian" pitchFamily="82" charset="0"/>
              </a:rPr>
              <a:t>Uniformidade de Unidade de dose da suspensão oral de </a:t>
            </a:r>
            <a:r>
              <a:rPr lang="pt-BR" sz="2400" b="1" dirty="0" err="1" smtClean="0">
                <a:latin typeface="Algerian" pitchFamily="82" charset="0"/>
              </a:rPr>
              <a:t>aciclovir</a:t>
            </a:r>
            <a:r>
              <a:rPr lang="pt-BR" sz="2400" b="1" dirty="0" smtClean="0">
                <a:latin typeface="Algerian" pitchFamily="82" charset="0"/>
              </a:rPr>
              <a:t> em cápsulas- Uniformidade de Conteúdo</a:t>
            </a:r>
            <a:endParaRPr lang="pt-BR" sz="2400" b="1" dirty="0">
              <a:latin typeface="Algerian" pitchFamily="82" charset="0"/>
            </a:endParaRPr>
          </a:p>
        </p:txBody>
      </p:sp>
      <p:sp>
        <p:nvSpPr>
          <p:cNvPr id="21" name="CaixaDeTexto 20"/>
          <p:cNvSpPr txBox="1"/>
          <p:nvPr/>
        </p:nvSpPr>
        <p:spPr>
          <a:xfrm>
            <a:off x="714348" y="2285992"/>
            <a:ext cx="3929090" cy="584775"/>
          </a:xfrm>
          <a:prstGeom prst="rect">
            <a:avLst/>
          </a:prstGeom>
          <a:noFill/>
        </p:spPr>
        <p:txBody>
          <a:bodyPr wrap="square" rtlCol="0">
            <a:spAutoFit/>
          </a:bodyPr>
          <a:lstStyle/>
          <a:p>
            <a:r>
              <a:rPr lang="pt-BR" sz="3200" dirty="0" smtClean="0"/>
              <a:t>VA = M – X  + KS</a:t>
            </a:r>
            <a:endParaRPr lang="pt-BR" sz="3200" dirty="0"/>
          </a:p>
        </p:txBody>
      </p:sp>
      <p:cxnSp>
        <p:nvCxnSpPr>
          <p:cNvPr id="23" name="Conector reto 22"/>
          <p:cNvCxnSpPr/>
          <p:nvPr/>
        </p:nvCxnSpPr>
        <p:spPr>
          <a:xfrm rot="5400000">
            <a:off x="1285852" y="2571744"/>
            <a:ext cx="571504" cy="1588"/>
          </a:xfrm>
          <a:prstGeom prst="line">
            <a:avLst/>
          </a:prstGeom>
        </p:spPr>
        <p:style>
          <a:lnRef idx="2">
            <a:schemeClr val="dk1"/>
          </a:lnRef>
          <a:fillRef idx="0">
            <a:schemeClr val="dk1"/>
          </a:fillRef>
          <a:effectRef idx="1">
            <a:schemeClr val="dk1"/>
          </a:effectRef>
          <a:fontRef idx="minor">
            <a:schemeClr val="tx1"/>
          </a:fontRef>
        </p:style>
      </p:cxnSp>
      <p:cxnSp>
        <p:nvCxnSpPr>
          <p:cNvPr id="25" name="Conector reto 24"/>
          <p:cNvCxnSpPr>
            <a:stCxn id="21" idx="0"/>
            <a:endCxn id="21" idx="2"/>
          </p:cNvCxnSpPr>
          <p:nvPr/>
        </p:nvCxnSpPr>
        <p:spPr>
          <a:xfrm rot="16200000" flipH="1">
            <a:off x="2386505" y="2578379"/>
            <a:ext cx="584775" cy="1588"/>
          </a:xfrm>
          <a:prstGeom prst="line">
            <a:avLst/>
          </a:prstGeom>
        </p:spPr>
        <p:style>
          <a:lnRef idx="2">
            <a:schemeClr val="dk1"/>
          </a:lnRef>
          <a:fillRef idx="0">
            <a:schemeClr val="dk1"/>
          </a:fillRef>
          <a:effectRef idx="1">
            <a:schemeClr val="dk1"/>
          </a:effectRef>
          <a:fontRef idx="minor">
            <a:schemeClr val="tx1"/>
          </a:fontRef>
        </p:style>
      </p:cxnSp>
      <p:cxnSp>
        <p:nvCxnSpPr>
          <p:cNvPr id="27" name="Conector reto 26"/>
          <p:cNvCxnSpPr/>
          <p:nvPr/>
        </p:nvCxnSpPr>
        <p:spPr>
          <a:xfrm>
            <a:off x="2285984" y="2357430"/>
            <a:ext cx="357190" cy="1588"/>
          </a:xfrm>
          <a:prstGeom prst="line">
            <a:avLst/>
          </a:prstGeom>
        </p:spPr>
        <p:style>
          <a:lnRef idx="2">
            <a:schemeClr val="dk1"/>
          </a:lnRef>
          <a:fillRef idx="0">
            <a:schemeClr val="dk1"/>
          </a:fillRef>
          <a:effectRef idx="1">
            <a:schemeClr val="dk1"/>
          </a:effectRef>
          <a:fontRef idx="minor">
            <a:schemeClr val="tx1"/>
          </a:fontRef>
        </p:style>
      </p:cxnSp>
      <p:sp>
        <p:nvSpPr>
          <p:cNvPr id="46" name="CaixaDeTexto 45"/>
          <p:cNvSpPr txBox="1"/>
          <p:nvPr/>
        </p:nvSpPr>
        <p:spPr>
          <a:xfrm>
            <a:off x="285720" y="3071810"/>
            <a:ext cx="2000264" cy="584775"/>
          </a:xfrm>
          <a:prstGeom prst="rect">
            <a:avLst/>
          </a:prstGeom>
          <a:noFill/>
        </p:spPr>
        <p:txBody>
          <a:bodyPr wrap="square" rtlCol="0">
            <a:spAutoFit/>
          </a:bodyPr>
          <a:lstStyle/>
          <a:p>
            <a:r>
              <a:rPr lang="pt-BR" sz="3200" b="1" dirty="0" smtClean="0"/>
              <a:t>Onde:</a:t>
            </a:r>
            <a:endParaRPr lang="pt-BR" sz="32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10" name="Text Box 6"/>
          <p:cNvSpPr txBox="1">
            <a:spLocks noChangeArrowheads="1"/>
          </p:cNvSpPr>
          <p:nvPr/>
        </p:nvSpPr>
        <p:spPr bwMode="auto">
          <a:xfrm>
            <a:off x="0" y="2276475"/>
            <a:ext cx="1763713" cy="336550"/>
          </a:xfrm>
          <a:prstGeom prst="rect">
            <a:avLst/>
          </a:prstGeom>
          <a:noFill/>
          <a:ln w="9525">
            <a:noFill/>
            <a:miter lim="800000"/>
            <a:headEnd/>
            <a:tailEnd/>
          </a:ln>
          <a:effectLst/>
        </p:spPr>
        <p:txBody>
          <a:bodyPr>
            <a:spAutoFit/>
          </a:bodyPr>
          <a:lstStyle/>
          <a:p>
            <a:pPr algn="l">
              <a:spcBef>
                <a:spcPct val="50000"/>
              </a:spcBef>
            </a:pPr>
            <a:endParaRPr lang="pt-BR"/>
          </a:p>
        </p:txBody>
      </p:sp>
      <p:sp>
        <p:nvSpPr>
          <p:cNvPr id="251911" name="Text Box 7"/>
          <p:cNvSpPr txBox="1">
            <a:spLocks noChangeArrowheads="1"/>
          </p:cNvSpPr>
          <p:nvPr/>
        </p:nvSpPr>
        <p:spPr bwMode="auto">
          <a:xfrm>
            <a:off x="214282" y="1500174"/>
            <a:ext cx="4105275" cy="707886"/>
          </a:xfrm>
          <a:prstGeom prst="rect">
            <a:avLst/>
          </a:prstGeom>
          <a:noFill/>
          <a:ln w="9525">
            <a:noFill/>
            <a:miter lim="800000"/>
            <a:headEnd/>
            <a:tailEnd/>
          </a:ln>
          <a:effectLst/>
        </p:spPr>
        <p:txBody>
          <a:bodyPr>
            <a:spAutoFit/>
          </a:bodyPr>
          <a:lstStyle/>
          <a:p>
            <a:pPr algn="l">
              <a:spcBef>
                <a:spcPct val="50000"/>
              </a:spcBef>
            </a:pPr>
            <a:r>
              <a:rPr lang="pt-BR" sz="2000" b="1" dirty="0">
                <a:solidFill>
                  <a:srgbClr val="002060"/>
                </a:solidFill>
              </a:rPr>
              <a:t>M (Caso 1) para ser aplicado quando T</a:t>
            </a:r>
            <a:r>
              <a:rPr lang="pt-BR" sz="2000" b="1" dirty="0">
                <a:solidFill>
                  <a:srgbClr val="002060"/>
                </a:solidFill>
                <a:sym typeface="Symbol" pitchFamily="18" charset="2"/>
              </a:rPr>
              <a:t> 101,5</a:t>
            </a:r>
          </a:p>
        </p:txBody>
      </p:sp>
      <p:sp>
        <p:nvSpPr>
          <p:cNvPr id="251912" name="Text Box 8"/>
          <p:cNvSpPr txBox="1">
            <a:spLocks noChangeArrowheads="1"/>
          </p:cNvSpPr>
          <p:nvPr/>
        </p:nvSpPr>
        <p:spPr bwMode="auto">
          <a:xfrm>
            <a:off x="500034" y="2357430"/>
            <a:ext cx="3419475" cy="400110"/>
          </a:xfrm>
          <a:prstGeom prst="rect">
            <a:avLst/>
          </a:prstGeom>
          <a:noFill/>
          <a:ln w="9525">
            <a:noFill/>
            <a:miter lim="800000"/>
            <a:headEnd/>
            <a:tailEnd/>
          </a:ln>
          <a:effectLst/>
        </p:spPr>
        <p:txBody>
          <a:bodyPr>
            <a:spAutoFit/>
          </a:bodyPr>
          <a:lstStyle/>
          <a:p>
            <a:pPr algn="l">
              <a:spcBef>
                <a:spcPct val="50000"/>
              </a:spcBef>
            </a:pPr>
            <a:r>
              <a:rPr lang="pt-BR" sz="2000" b="1" dirty="0">
                <a:solidFill>
                  <a:srgbClr val="C00000"/>
                </a:solidFill>
              </a:rPr>
              <a:t>Se 98,5%</a:t>
            </a:r>
            <a:r>
              <a:rPr lang="pt-BR" sz="2000" b="1" dirty="0">
                <a:solidFill>
                  <a:srgbClr val="C00000"/>
                </a:solidFill>
                <a:sym typeface="Symbol" pitchFamily="18" charset="2"/>
              </a:rPr>
              <a:t>  </a:t>
            </a:r>
            <a:r>
              <a:rPr lang="pt-BR" sz="2000" b="1" dirty="0" smtClean="0">
                <a:solidFill>
                  <a:srgbClr val="C00000"/>
                </a:solidFill>
                <a:sym typeface="Symbol" pitchFamily="18" charset="2"/>
              </a:rPr>
              <a:t>X </a:t>
            </a:r>
            <a:r>
              <a:rPr lang="pt-BR" sz="2000" b="1" dirty="0">
                <a:solidFill>
                  <a:srgbClr val="C00000"/>
                </a:solidFill>
                <a:sym typeface="Symbol" pitchFamily="18" charset="2"/>
              </a:rPr>
              <a:t> 101,5 % então</a:t>
            </a:r>
          </a:p>
        </p:txBody>
      </p:sp>
      <p:sp>
        <p:nvSpPr>
          <p:cNvPr id="251913" name="Text Box 9"/>
          <p:cNvSpPr txBox="1">
            <a:spLocks noChangeArrowheads="1"/>
          </p:cNvSpPr>
          <p:nvPr/>
        </p:nvSpPr>
        <p:spPr bwMode="auto">
          <a:xfrm>
            <a:off x="714348" y="2857496"/>
            <a:ext cx="2160587" cy="400110"/>
          </a:xfrm>
          <a:prstGeom prst="rect">
            <a:avLst/>
          </a:prstGeom>
          <a:noFill/>
          <a:ln w="9525">
            <a:noFill/>
            <a:miter lim="800000"/>
            <a:headEnd/>
            <a:tailEnd/>
          </a:ln>
          <a:effectLst/>
        </p:spPr>
        <p:txBody>
          <a:bodyPr>
            <a:spAutoFit/>
          </a:bodyPr>
          <a:lstStyle/>
          <a:p>
            <a:pPr algn="l">
              <a:spcBef>
                <a:spcPct val="50000"/>
              </a:spcBef>
            </a:pPr>
            <a:r>
              <a:rPr lang="pt-BR" sz="2000" b="1" dirty="0">
                <a:solidFill>
                  <a:srgbClr val="3333FF"/>
                </a:solidFill>
              </a:rPr>
              <a:t>M = X        VA = </a:t>
            </a:r>
            <a:r>
              <a:rPr lang="pt-BR" sz="2000" b="1" dirty="0" err="1">
                <a:solidFill>
                  <a:srgbClr val="3333FF"/>
                </a:solidFill>
              </a:rPr>
              <a:t>Ks</a:t>
            </a:r>
            <a:endParaRPr lang="pt-BR" sz="2000" b="1" dirty="0">
              <a:solidFill>
                <a:srgbClr val="3333FF"/>
              </a:solidFill>
            </a:endParaRPr>
          </a:p>
        </p:txBody>
      </p:sp>
      <p:sp>
        <p:nvSpPr>
          <p:cNvPr id="251916" name="Line 12"/>
          <p:cNvSpPr>
            <a:spLocks noChangeShapeType="1"/>
          </p:cNvSpPr>
          <p:nvPr/>
        </p:nvSpPr>
        <p:spPr bwMode="auto">
          <a:xfrm>
            <a:off x="1214414" y="2928934"/>
            <a:ext cx="215900" cy="0"/>
          </a:xfrm>
          <a:prstGeom prst="line">
            <a:avLst/>
          </a:prstGeom>
          <a:noFill/>
          <a:ln w="9525">
            <a:solidFill>
              <a:schemeClr val="tx1"/>
            </a:solidFill>
            <a:round/>
            <a:headEnd/>
            <a:tailEnd/>
          </a:ln>
          <a:effectLst/>
        </p:spPr>
        <p:txBody>
          <a:bodyPr/>
          <a:lstStyle/>
          <a:p>
            <a:endParaRPr lang="pt-BR"/>
          </a:p>
        </p:txBody>
      </p:sp>
      <p:sp>
        <p:nvSpPr>
          <p:cNvPr id="251918" name="Text Box 14"/>
          <p:cNvSpPr txBox="1">
            <a:spLocks noChangeArrowheads="1"/>
          </p:cNvSpPr>
          <p:nvPr/>
        </p:nvSpPr>
        <p:spPr bwMode="auto">
          <a:xfrm>
            <a:off x="571472" y="3500438"/>
            <a:ext cx="3143272" cy="400110"/>
          </a:xfrm>
          <a:prstGeom prst="rect">
            <a:avLst/>
          </a:prstGeom>
          <a:noFill/>
          <a:ln w="9525">
            <a:noFill/>
            <a:miter lim="800000"/>
            <a:headEnd/>
            <a:tailEnd/>
          </a:ln>
          <a:effectLst/>
        </p:spPr>
        <p:txBody>
          <a:bodyPr wrap="square">
            <a:spAutoFit/>
          </a:bodyPr>
          <a:lstStyle/>
          <a:p>
            <a:pPr algn="l">
              <a:spcBef>
                <a:spcPct val="50000"/>
              </a:spcBef>
            </a:pPr>
            <a:r>
              <a:rPr lang="pt-BR" sz="2000" b="1" dirty="0">
                <a:solidFill>
                  <a:srgbClr val="CC3300"/>
                </a:solidFill>
              </a:rPr>
              <a:t>Se X </a:t>
            </a:r>
            <a:r>
              <a:rPr lang="pt-BR" sz="2000" b="1" dirty="0">
                <a:solidFill>
                  <a:srgbClr val="CC3300"/>
                </a:solidFill>
                <a:sym typeface="Symbol" pitchFamily="18" charset="2"/>
              </a:rPr>
              <a:t> 98,5%, então</a:t>
            </a:r>
          </a:p>
        </p:txBody>
      </p:sp>
      <p:sp>
        <p:nvSpPr>
          <p:cNvPr id="251919" name="Text Box 15"/>
          <p:cNvSpPr txBox="1">
            <a:spLocks noChangeArrowheads="1"/>
          </p:cNvSpPr>
          <p:nvPr/>
        </p:nvSpPr>
        <p:spPr bwMode="auto">
          <a:xfrm>
            <a:off x="500034" y="4000504"/>
            <a:ext cx="2374902" cy="815608"/>
          </a:xfrm>
          <a:prstGeom prst="rect">
            <a:avLst/>
          </a:prstGeom>
          <a:noFill/>
          <a:ln w="9525">
            <a:noFill/>
            <a:miter lim="800000"/>
            <a:headEnd/>
            <a:tailEnd/>
          </a:ln>
          <a:effectLst/>
        </p:spPr>
        <p:txBody>
          <a:bodyPr wrap="square">
            <a:spAutoFit/>
          </a:bodyPr>
          <a:lstStyle/>
          <a:p>
            <a:pPr algn="l">
              <a:spcBef>
                <a:spcPct val="50000"/>
              </a:spcBef>
            </a:pPr>
            <a:r>
              <a:rPr lang="pt-BR" b="1" dirty="0">
                <a:solidFill>
                  <a:srgbClr val="FF3399"/>
                </a:solidFill>
              </a:rPr>
              <a:t>M = </a:t>
            </a:r>
            <a:r>
              <a:rPr lang="pt-BR" sz="2000" b="1" dirty="0">
                <a:solidFill>
                  <a:srgbClr val="FF3399"/>
                </a:solidFill>
              </a:rPr>
              <a:t>98,5</a:t>
            </a:r>
            <a:r>
              <a:rPr lang="pt-BR" b="1" dirty="0">
                <a:solidFill>
                  <a:srgbClr val="FF3399"/>
                </a:solidFill>
              </a:rPr>
              <a:t>%</a:t>
            </a:r>
          </a:p>
          <a:p>
            <a:pPr algn="l">
              <a:spcBef>
                <a:spcPct val="50000"/>
              </a:spcBef>
            </a:pPr>
            <a:r>
              <a:rPr lang="pt-BR" b="1" dirty="0">
                <a:solidFill>
                  <a:srgbClr val="FF3399"/>
                </a:solidFill>
              </a:rPr>
              <a:t>VA = </a:t>
            </a:r>
            <a:r>
              <a:rPr lang="pt-BR" b="1" dirty="0" smtClean="0">
                <a:solidFill>
                  <a:srgbClr val="FF3399"/>
                </a:solidFill>
              </a:rPr>
              <a:t>  98,5 </a:t>
            </a:r>
            <a:r>
              <a:rPr lang="pt-BR" b="1" dirty="0">
                <a:solidFill>
                  <a:srgbClr val="FF3399"/>
                </a:solidFill>
              </a:rPr>
              <a:t>– X </a:t>
            </a:r>
            <a:r>
              <a:rPr lang="pt-BR" b="1" dirty="0" smtClean="0">
                <a:solidFill>
                  <a:srgbClr val="FF3399"/>
                </a:solidFill>
              </a:rPr>
              <a:t>    + </a:t>
            </a:r>
            <a:r>
              <a:rPr lang="pt-BR" b="1" dirty="0" err="1">
                <a:solidFill>
                  <a:srgbClr val="FF3399"/>
                </a:solidFill>
              </a:rPr>
              <a:t>Ks</a:t>
            </a:r>
            <a:endParaRPr lang="pt-BR" b="1" dirty="0">
              <a:solidFill>
                <a:srgbClr val="FF3399"/>
              </a:solidFill>
            </a:endParaRPr>
          </a:p>
        </p:txBody>
      </p:sp>
      <p:sp>
        <p:nvSpPr>
          <p:cNvPr id="251922" name="Line 18"/>
          <p:cNvSpPr>
            <a:spLocks noChangeShapeType="1"/>
          </p:cNvSpPr>
          <p:nvPr/>
        </p:nvSpPr>
        <p:spPr bwMode="auto">
          <a:xfrm>
            <a:off x="1785918" y="2428868"/>
            <a:ext cx="215900" cy="0"/>
          </a:xfrm>
          <a:prstGeom prst="line">
            <a:avLst/>
          </a:prstGeom>
          <a:noFill/>
          <a:ln w="9525">
            <a:solidFill>
              <a:schemeClr val="tx1"/>
            </a:solidFill>
            <a:round/>
            <a:headEnd/>
            <a:tailEnd/>
          </a:ln>
          <a:effectLst/>
        </p:spPr>
        <p:txBody>
          <a:bodyPr/>
          <a:lstStyle/>
          <a:p>
            <a:endParaRPr lang="pt-BR"/>
          </a:p>
        </p:txBody>
      </p:sp>
      <p:sp>
        <p:nvSpPr>
          <p:cNvPr id="251923" name="Line 19"/>
          <p:cNvSpPr>
            <a:spLocks noChangeShapeType="1"/>
          </p:cNvSpPr>
          <p:nvPr/>
        </p:nvSpPr>
        <p:spPr bwMode="auto">
          <a:xfrm>
            <a:off x="1000100" y="3571876"/>
            <a:ext cx="144462" cy="0"/>
          </a:xfrm>
          <a:prstGeom prst="line">
            <a:avLst/>
          </a:prstGeom>
          <a:noFill/>
          <a:ln w="9525">
            <a:solidFill>
              <a:schemeClr val="tx1"/>
            </a:solidFill>
            <a:round/>
            <a:headEnd/>
            <a:tailEnd/>
          </a:ln>
          <a:effectLst/>
        </p:spPr>
        <p:txBody>
          <a:bodyPr/>
          <a:lstStyle/>
          <a:p>
            <a:endParaRPr lang="pt-BR"/>
          </a:p>
        </p:txBody>
      </p:sp>
      <p:sp>
        <p:nvSpPr>
          <p:cNvPr id="251924" name="Text Box 20"/>
          <p:cNvSpPr txBox="1">
            <a:spLocks noChangeArrowheads="1"/>
          </p:cNvSpPr>
          <p:nvPr/>
        </p:nvSpPr>
        <p:spPr bwMode="auto">
          <a:xfrm>
            <a:off x="500034" y="5143512"/>
            <a:ext cx="2663825" cy="400110"/>
          </a:xfrm>
          <a:prstGeom prst="rect">
            <a:avLst/>
          </a:prstGeom>
          <a:noFill/>
          <a:ln w="9525">
            <a:noFill/>
            <a:miter lim="800000"/>
            <a:headEnd/>
            <a:tailEnd/>
          </a:ln>
          <a:effectLst/>
        </p:spPr>
        <p:txBody>
          <a:bodyPr>
            <a:spAutoFit/>
          </a:bodyPr>
          <a:lstStyle/>
          <a:p>
            <a:pPr algn="l">
              <a:spcBef>
                <a:spcPct val="50000"/>
              </a:spcBef>
            </a:pPr>
            <a:r>
              <a:rPr lang="pt-BR" sz="2000" b="1" dirty="0">
                <a:solidFill>
                  <a:srgbClr val="669900"/>
                </a:solidFill>
              </a:rPr>
              <a:t>Se X </a:t>
            </a:r>
            <a:r>
              <a:rPr lang="pt-BR" sz="2000" b="1" dirty="0">
                <a:solidFill>
                  <a:srgbClr val="669900"/>
                </a:solidFill>
                <a:sym typeface="Symbol" pitchFamily="18" charset="2"/>
              </a:rPr>
              <a:t> 101,5%, então</a:t>
            </a:r>
          </a:p>
        </p:txBody>
      </p:sp>
      <p:sp>
        <p:nvSpPr>
          <p:cNvPr id="251927" name="Text Box 23"/>
          <p:cNvSpPr txBox="1">
            <a:spLocks noChangeArrowheads="1"/>
          </p:cNvSpPr>
          <p:nvPr/>
        </p:nvSpPr>
        <p:spPr bwMode="auto">
          <a:xfrm>
            <a:off x="395288" y="5589588"/>
            <a:ext cx="3605208" cy="861774"/>
          </a:xfrm>
          <a:prstGeom prst="rect">
            <a:avLst/>
          </a:prstGeom>
          <a:noFill/>
          <a:ln w="9525">
            <a:noFill/>
            <a:miter lim="800000"/>
            <a:headEnd/>
            <a:tailEnd/>
          </a:ln>
          <a:effectLst/>
        </p:spPr>
        <p:txBody>
          <a:bodyPr wrap="square">
            <a:spAutoFit/>
          </a:bodyPr>
          <a:lstStyle/>
          <a:p>
            <a:pPr algn="l">
              <a:spcBef>
                <a:spcPct val="50000"/>
              </a:spcBef>
            </a:pPr>
            <a:r>
              <a:rPr lang="pt-BR" sz="2000" b="1" dirty="0">
                <a:solidFill>
                  <a:srgbClr val="002060"/>
                </a:solidFill>
              </a:rPr>
              <a:t>M = </a:t>
            </a:r>
            <a:r>
              <a:rPr lang="pt-BR" sz="2000" b="1" dirty="0" smtClean="0">
                <a:solidFill>
                  <a:srgbClr val="002060"/>
                </a:solidFill>
              </a:rPr>
              <a:t>101,5%</a:t>
            </a:r>
          </a:p>
          <a:p>
            <a:pPr algn="l">
              <a:spcBef>
                <a:spcPct val="50000"/>
              </a:spcBef>
            </a:pPr>
            <a:r>
              <a:rPr lang="pt-BR" sz="2000" b="1" dirty="0" smtClean="0">
                <a:solidFill>
                  <a:srgbClr val="002060"/>
                </a:solidFill>
              </a:rPr>
              <a:t>VA =    X – 101,5   +  </a:t>
            </a:r>
            <a:r>
              <a:rPr lang="pt-BR" sz="2000" b="1" dirty="0" err="1" smtClean="0">
                <a:solidFill>
                  <a:srgbClr val="002060"/>
                </a:solidFill>
              </a:rPr>
              <a:t>Ks</a:t>
            </a:r>
            <a:endParaRPr lang="pt-BR" sz="2000" b="1" dirty="0">
              <a:solidFill>
                <a:srgbClr val="002060"/>
              </a:solidFill>
            </a:endParaRPr>
          </a:p>
        </p:txBody>
      </p:sp>
      <p:sp>
        <p:nvSpPr>
          <p:cNvPr id="251928" name="Line 24"/>
          <p:cNvSpPr>
            <a:spLocks noChangeShapeType="1"/>
          </p:cNvSpPr>
          <p:nvPr/>
        </p:nvSpPr>
        <p:spPr bwMode="auto">
          <a:xfrm>
            <a:off x="1142976" y="6072206"/>
            <a:ext cx="215900" cy="0"/>
          </a:xfrm>
          <a:prstGeom prst="line">
            <a:avLst/>
          </a:prstGeom>
          <a:noFill/>
          <a:ln w="9525">
            <a:solidFill>
              <a:schemeClr val="tx1"/>
            </a:solidFill>
            <a:round/>
            <a:headEnd/>
            <a:tailEnd/>
          </a:ln>
          <a:effectLst/>
        </p:spPr>
        <p:txBody>
          <a:bodyPr/>
          <a:lstStyle/>
          <a:p>
            <a:endParaRPr lang="pt-BR"/>
          </a:p>
        </p:txBody>
      </p:sp>
      <p:sp>
        <p:nvSpPr>
          <p:cNvPr id="251929" name="Line 25"/>
          <p:cNvSpPr>
            <a:spLocks noChangeShapeType="1"/>
          </p:cNvSpPr>
          <p:nvPr/>
        </p:nvSpPr>
        <p:spPr bwMode="auto">
          <a:xfrm>
            <a:off x="4284663" y="1412875"/>
            <a:ext cx="0" cy="5040313"/>
          </a:xfrm>
          <a:prstGeom prst="line">
            <a:avLst/>
          </a:prstGeom>
          <a:noFill/>
          <a:ln w="9525">
            <a:solidFill>
              <a:schemeClr val="tx1"/>
            </a:solidFill>
            <a:round/>
            <a:headEnd/>
            <a:tailEnd/>
          </a:ln>
          <a:effectLst/>
        </p:spPr>
        <p:txBody>
          <a:bodyPr/>
          <a:lstStyle/>
          <a:p>
            <a:endParaRPr lang="pt-BR"/>
          </a:p>
        </p:txBody>
      </p:sp>
      <p:sp>
        <p:nvSpPr>
          <p:cNvPr id="251930" name="Text Box 26"/>
          <p:cNvSpPr txBox="1">
            <a:spLocks noChangeArrowheads="1"/>
          </p:cNvSpPr>
          <p:nvPr/>
        </p:nvSpPr>
        <p:spPr bwMode="auto">
          <a:xfrm>
            <a:off x="4500562" y="1500174"/>
            <a:ext cx="4464050" cy="707886"/>
          </a:xfrm>
          <a:prstGeom prst="rect">
            <a:avLst/>
          </a:prstGeom>
          <a:noFill/>
          <a:ln w="9525">
            <a:noFill/>
            <a:miter lim="800000"/>
            <a:headEnd/>
            <a:tailEnd/>
          </a:ln>
          <a:effectLst/>
        </p:spPr>
        <p:txBody>
          <a:bodyPr>
            <a:spAutoFit/>
          </a:bodyPr>
          <a:lstStyle/>
          <a:p>
            <a:pPr algn="l">
              <a:spcBef>
                <a:spcPct val="50000"/>
              </a:spcBef>
            </a:pPr>
            <a:r>
              <a:rPr lang="pt-BR" sz="2000" b="1" dirty="0">
                <a:solidFill>
                  <a:schemeClr val="accent2">
                    <a:lumMod val="50000"/>
                  </a:schemeClr>
                </a:solidFill>
              </a:rPr>
              <a:t>M (Caso 2) para ser aplicado quando T</a:t>
            </a:r>
            <a:r>
              <a:rPr lang="pt-BR" sz="2000" b="1" dirty="0">
                <a:solidFill>
                  <a:schemeClr val="accent2">
                    <a:lumMod val="50000"/>
                  </a:schemeClr>
                </a:solidFill>
                <a:sym typeface="Symbol" pitchFamily="18" charset="2"/>
              </a:rPr>
              <a:t> 101,5</a:t>
            </a:r>
          </a:p>
        </p:txBody>
      </p:sp>
      <p:sp>
        <p:nvSpPr>
          <p:cNvPr id="251932" name="Text Box 28"/>
          <p:cNvSpPr txBox="1">
            <a:spLocks noChangeArrowheads="1"/>
          </p:cNvSpPr>
          <p:nvPr/>
        </p:nvSpPr>
        <p:spPr bwMode="auto">
          <a:xfrm>
            <a:off x="5072066" y="2357430"/>
            <a:ext cx="2879725" cy="400110"/>
          </a:xfrm>
          <a:prstGeom prst="rect">
            <a:avLst/>
          </a:prstGeom>
          <a:noFill/>
          <a:ln w="9525">
            <a:noFill/>
            <a:miter lim="800000"/>
            <a:headEnd/>
            <a:tailEnd/>
          </a:ln>
          <a:effectLst/>
        </p:spPr>
        <p:txBody>
          <a:bodyPr>
            <a:spAutoFit/>
          </a:bodyPr>
          <a:lstStyle/>
          <a:p>
            <a:pPr algn="l">
              <a:spcBef>
                <a:spcPct val="50000"/>
              </a:spcBef>
            </a:pPr>
            <a:r>
              <a:rPr lang="pt-BR" sz="2000" b="1" dirty="0">
                <a:solidFill>
                  <a:srgbClr val="6600FF"/>
                </a:solidFill>
              </a:rPr>
              <a:t>Se 98,5 </a:t>
            </a:r>
            <a:r>
              <a:rPr lang="pt-BR" sz="2000" b="1" dirty="0">
                <a:solidFill>
                  <a:srgbClr val="6600FF"/>
                </a:solidFill>
                <a:sym typeface="Symbol" pitchFamily="18" charset="2"/>
              </a:rPr>
              <a:t> X   T, então</a:t>
            </a:r>
          </a:p>
        </p:txBody>
      </p:sp>
      <p:sp>
        <p:nvSpPr>
          <p:cNvPr id="251935" name="Text Box 31"/>
          <p:cNvSpPr txBox="1">
            <a:spLocks noChangeArrowheads="1"/>
          </p:cNvSpPr>
          <p:nvPr/>
        </p:nvSpPr>
        <p:spPr bwMode="auto">
          <a:xfrm>
            <a:off x="5143504" y="2786058"/>
            <a:ext cx="2447925" cy="400110"/>
          </a:xfrm>
          <a:prstGeom prst="rect">
            <a:avLst/>
          </a:prstGeom>
          <a:noFill/>
          <a:ln w="9525">
            <a:noFill/>
            <a:miter lim="800000"/>
            <a:headEnd/>
            <a:tailEnd/>
          </a:ln>
          <a:effectLst/>
        </p:spPr>
        <p:txBody>
          <a:bodyPr>
            <a:spAutoFit/>
          </a:bodyPr>
          <a:lstStyle/>
          <a:p>
            <a:pPr algn="l">
              <a:spcBef>
                <a:spcPct val="50000"/>
              </a:spcBef>
            </a:pPr>
            <a:r>
              <a:rPr lang="pt-BR" sz="2000" b="1" dirty="0">
                <a:solidFill>
                  <a:srgbClr val="3333FF"/>
                </a:solidFill>
              </a:rPr>
              <a:t>M = X        AV = </a:t>
            </a:r>
            <a:r>
              <a:rPr lang="pt-BR" sz="2000" b="1" dirty="0" err="1">
                <a:solidFill>
                  <a:srgbClr val="3333FF"/>
                </a:solidFill>
              </a:rPr>
              <a:t>Ks</a:t>
            </a:r>
            <a:endParaRPr lang="pt-BR" sz="2000" b="1" dirty="0">
              <a:solidFill>
                <a:srgbClr val="3333FF"/>
              </a:solidFill>
            </a:endParaRPr>
          </a:p>
        </p:txBody>
      </p:sp>
      <p:sp>
        <p:nvSpPr>
          <p:cNvPr id="251940" name="Line 36"/>
          <p:cNvSpPr>
            <a:spLocks noChangeShapeType="1"/>
          </p:cNvSpPr>
          <p:nvPr/>
        </p:nvSpPr>
        <p:spPr bwMode="auto">
          <a:xfrm>
            <a:off x="5652120" y="2852936"/>
            <a:ext cx="144463" cy="0"/>
          </a:xfrm>
          <a:prstGeom prst="line">
            <a:avLst/>
          </a:prstGeom>
          <a:noFill/>
          <a:ln w="9525">
            <a:solidFill>
              <a:schemeClr val="tx1"/>
            </a:solidFill>
            <a:round/>
            <a:headEnd/>
            <a:tailEnd/>
          </a:ln>
          <a:effectLst/>
        </p:spPr>
        <p:txBody>
          <a:bodyPr/>
          <a:lstStyle/>
          <a:p>
            <a:endParaRPr lang="pt-BR"/>
          </a:p>
        </p:txBody>
      </p:sp>
      <p:sp>
        <p:nvSpPr>
          <p:cNvPr id="251941" name="Text Box 37"/>
          <p:cNvSpPr txBox="1">
            <a:spLocks noChangeArrowheads="1"/>
          </p:cNvSpPr>
          <p:nvPr/>
        </p:nvSpPr>
        <p:spPr bwMode="auto">
          <a:xfrm>
            <a:off x="4857752" y="3500438"/>
            <a:ext cx="2500330" cy="400110"/>
          </a:xfrm>
          <a:prstGeom prst="rect">
            <a:avLst/>
          </a:prstGeom>
          <a:noFill/>
          <a:ln w="9525">
            <a:noFill/>
            <a:miter lim="800000"/>
            <a:headEnd/>
            <a:tailEnd/>
          </a:ln>
          <a:effectLst/>
        </p:spPr>
        <p:txBody>
          <a:bodyPr wrap="square">
            <a:spAutoFit/>
          </a:bodyPr>
          <a:lstStyle/>
          <a:p>
            <a:pPr algn="l">
              <a:spcBef>
                <a:spcPct val="50000"/>
              </a:spcBef>
            </a:pPr>
            <a:r>
              <a:rPr lang="pt-BR" sz="2000" b="1" dirty="0">
                <a:solidFill>
                  <a:srgbClr val="996633"/>
                </a:solidFill>
              </a:rPr>
              <a:t>Se X </a:t>
            </a:r>
            <a:r>
              <a:rPr lang="pt-BR" sz="2000" b="1" dirty="0">
                <a:solidFill>
                  <a:srgbClr val="996633"/>
                </a:solidFill>
                <a:sym typeface="Symbol" pitchFamily="18" charset="2"/>
              </a:rPr>
              <a:t> 98,5%, então</a:t>
            </a:r>
          </a:p>
        </p:txBody>
      </p:sp>
      <p:sp>
        <p:nvSpPr>
          <p:cNvPr id="251942" name="Text Box 38"/>
          <p:cNvSpPr txBox="1">
            <a:spLocks noChangeArrowheads="1"/>
          </p:cNvSpPr>
          <p:nvPr/>
        </p:nvSpPr>
        <p:spPr bwMode="auto">
          <a:xfrm>
            <a:off x="5072066" y="4000504"/>
            <a:ext cx="2500330" cy="861774"/>
          </a:xfrm>
          <a:prstGeom prst="rect">
            <a:avLst/>
          </a:prstGeom>
          <a:noFill/>
          <a:ln w="9525">
            <a:noFill/>
            <a:miter lim="800000"/>
            <a:headEnd/>
            <a:tailEnd/>
          </a:ln>
          <a:effectLst/>
        </p:spPr>
        <p:txBody>
          <a:bodyPr wrap="square">
            <a:spAutoFit/>
          </a:bodyPr>
          <a:lstStyle/>
          <a:p>
            <a:pPr algn="l">
              <a:spcBef>
                <a:spcPct val="50000"/>
              </a:spcBef>
            </a:pPr>
            <a:r>
              <a:rPr lang="pt-BR" sz="2000" b="1" dirty="0">
                <a:solidFill>
                  <a:srgbClr val="996633"/>
                </a:solidFill>
              </a:rPr>
              <a:t>M = 98,5%</a:t>
            </a:r>
          </a:p>
          <a:p>
            <a:pPr algn="l">
              <a:spcBef>
                <a:spcPct val="50000"/>
              </a:spcBef>
            </a:pPr>
            <a:r>
              <a:rPr lang="pt-BR" sz="2000" b="1" dirty="0">
                <a:solidFill>
                  <a:srgbClr val="996633"/>
                </a:solidFill>
              </a:rPr>
              <a:t>VA = 98,5 – X </a:t>
            </a:r>
            <a:r>
              <a:rPr lang="pt-BR" sz="2000" b="1" dirty="0" smtClean="0">
                <a:solidFill>
                  <a:srgbClr val="996633"/>
                </a:solidFill>
              </a:rPr>
              <a:t>   +  </a:t>
            </a:r>
            <a:r>
              <a:rPr lang="pt-BR" sz="2000" b="1" dirty="0" err="1" smtClean="0">
                <a:solidFill>
                  <a:srgbClr val="996633"/>
                </a:solidFill>
              </a:rPr>
              <a:t>Ks</a:t>
            </a:r>
            <a:endParaRPr lang="pt-BR" sz="2000" b="1" dirty="0">
              <a:solidFill>
                <a:srgbClr val="996633"/>
              </a:solidFill>
            </a:endParaRPr>
          </a:p>
        </p:txBody>
      </p:sp>
      <p:sp>
        <p:nvSpPr>
          <p:cNvPr id="251943" name="Line 39"/>
          <p:cNvSpPr>
            <a:spLocks noChangeShapeType="1"/>
          </p:cNvSpPr>
          <p:nvPr/>
        </p:nvSpPr>
        <p:spPr bwMode="auto">
          <a:xfrm>
            <a:off x="5214942" y="3571876"/>
            <a:ext cx="144462" cy="0"/>
          </a:xfrm>
          <a:prstGeom prst="line">
            <a:avLst/>
          </a:prstGeom>
          <a:noFill/>
          <a:ln w="9525">
            <a:solidFill>
              <a:schemeClr val="tx1"/>
            </a:solidFill>
            <a:round/>
            <a:headEnd/>
            <a:tailEnd/>
          </a:ln>
          <a:effectLst/>
        </p:spPr>
        <p:txBody>
          <a:bodyPr/>
          <a:lstStyle/>
          <a:p>
            <a:endParaRPr lang="pt-BR"/>
          </a:p>
        </p:txBody>
      </p:sp>
      <p:sp>
        <p:nvSpPr>
          <p:cNvPr id="251944" name="Line 40"/>
          <p:cNvSpPr>
            <a:spLocks noChangeShapeType="1"/>
          </p:cNvSpPr>
          <p:nvPr/>
        </p:nvSpPr>
        <p:spPr bwMode="auto">
          <a:xfrm>
            <a:off x="6357950" y="4500570"/>
            <a:ext cx="144463" cy="0"/>
          </a:xfrm>
          <a:prstGeom prst="line">
            <a:avLst/>
          </a:prstGeom>
          <a:noFill/>
          <a:ln w="9525">
            <a:solidFill>
              <a:schemeClr val="tx1"/>
            </a:solidFill>
            <a:round/>
            <a:headEnd/>
            <a:tailEnd/>
          </a:ln>
          <a:effectLst/>
        </p:spPr>
        <p:txBody>
          <a:bodyPr/>
          <a:lstStyle/>
          <a:p>
            <a:endParaRPr lang="pt-BR"/>
          </a:p>
        </p:txBody>
      </p:sp>
      <p:sp>
        <p:nvSpPr>
          <p:cNvPr id="251946" name="Text Box 42"/>
          <p:cNvSpPr txBox="1">
            <a:spLocks noChangeArrowheads="1"/>
          </p:cNvSpPr>
          <p:nvPr/>
        </p:nvSpPr>
        <p:spPr bwMode="auto">
          <a:xfrm>
            <a:off x="4643438" y="5214950"/>
            <a:ext cx="2016125" cy="400110"/>
          </a:xfrm>
          <a:prstGeom prst="rect">
            <a:avLst/>
          </a:prstGeom>
          <a:noFill/>
          <a:ln w="9525">
            <a:noFill/>
            <a:miter lim="800000"/>
            <a:headEnd/>
            <a:tailEnd/>
          </a:ln>
          <a:effectLst/>
        </p:spPr>
        <p:txBody>
          <a:bodyPr>
            <a:spAutoFit/>
          </a:bodyPr>
          <a:lstStyle/>
          <a:p>
            <a:pPr algn="l">
              <a:spcBef>
                <a:spcPct val="50000"/>
              </a:spcBef>
            </a:pPr>
            <a:r>
              <a:rPr lang="pt-BR" sz="2000" b="1" dirty="0">
                <a:solidFill>
                  <a:srgbClr val="00CCFF"/>
                </a:solidFill>
              </a:rPr>
              <a:t>Se X </a:t>
            </a:r>
            <a:r>
              <a:rPr lang="pt-BR" sz="2000" b="1" dirty="0">
                <a:solidFill>
                  <a:srgbClr val="00CCFF"/>
                </a:solidFill>
                <a:sym typeface="Symbol" pitchFamily="18" charset="2"/>
              </a:rPr>
              <a:t>  T, então</a:t>
            </a:r>
          </a:p>
        </p:txBody>
      </p:sp>
      <p:sp>
        <p:nvSpPr>
          <p:cNvPr id="251948" name="Text Box 44"/>
          <p:cNvSpPr txBox="1">
            <a:spLocks noChangeArrowheads="1"/>
          </p:cNvSpPr>
          <p:nvPr/>
        </p:nvSpPr>
        <p:spPr bwMode="auto">
          <a:xfrm>
            <a:off x="4500562" y="6092825"/>
            <a:ext cx="2303463" cy="400110"/>
          </a:xfrm>
          <a:prstGeom prst="rect">
            <a:avLst/>
          </a:prstGeom>
          <a:noFill/>
          <a:ln w="9525">
            <a:noFill/>
            <a:miter lim="800000"/>
            <a:headEnd/>
            <a:tailEnd/>
          </a:ln>
          <a:effectLst/>
        </p:spPr>
        <p:txBody>
          <a:bodyPr wrap="square">
            <a:spAutoFit/>
          </a:bodyPr>
          <a:lstStyle/>
          <a:p>
            <a:pPr algn="l">
              <a:spcBef>
                <a:spcPct val="50000"/>
              </a:spcBef>
            </a:pPr>
            <a:r>
              <a:rPr lang="pt-BR" sz="2000" b="1" dirty="0" smtClean="0">
                <a:solidFill>
                  <a:srgbClr val="002060"/>
                </a:solidFill>
              </a:rPr>
              <a:t>VA=   </a:t>
            </a:r>
            <a:r>
              <a:rPr lang="pt-BR" sz="2000" b="1" dirty="0">
                <a:solidFill>
                  <a:srgbClr val="002060"/>
                </a:solidFill>
              </a:rPr>
              <a:t>X – T </a:t>
            </a:r>
            <a:r>
              <a:rPr lang="pt-BR" sz="2000" b="1" dirty="0" smtClean="0">
                <a:solidFill>
                  <a:srgbClr val="002060"/>
                </a:solidFill>
              </a:rPr>
              <a:t>  +   </a:t>
            </a:r>
            <a:r>
              <a:rPr lang="pt-BR" sz="2000" b="1" dirty="0" err="1" smtClean="0">
                <a:solidFill>
                  <a:srgbClr val="002060"/>
                </a:solidFill>
              </a:rPr>
              <a:t>Ks</a:t>
            </a:r>
            <a:endParaRPr lang="pt-BR" sz="2000" b="1" dirty="0">
              <a:solidFill>
                <a:srgbClr val="002060"/>
              </a:solidFill>
            </a:endParaRPr>
          </a:p>
        </p:txBody>
      </p:sp>
      <p:sp>
        <p:nvSpPr>
          <p:cNvPr id="251949" name="Line 45"/>
          <p:cNvSpPr>
            <a:spLocks noChangeShapeType="1"/>
          </p:cNvSpPr>
          <p:nvPr/>
        </p:nvSpPr>
        <p:spPr bwMode="auto">
          <a:xfrm>
            <a:off x="5143504" y="6143644"/>
            <a:ext cx="215900" cy="0"/>
          </a:xfrm>
          <a:prstGeom prst="line">
            <a:avLst/>
          </a:prstGeom>
          <a:noFill/>
          <a:ln w="9525">
            <a:solidFill>
              <a:schemeClr val="tx1"/>
            </a:solidFill>
            <a:round/>
            <a:headEnd/>
            <a:tailEnd/>
          </a:ln>
          <a:effectLst/>
        </p:spPr>
        <p:txBody>
          <a:bodyPr/>
          <a:lstStyle/>
          <a:p>
            <a:endParaRPr lang="pt-BR"/>
          </a:p>
        </p:txBody>
      </p:sp>
      <p:sp>
        <p:nvSpPr>
          <p:cNvPr id="251950" name="Line 46"/>
          <p:cNvSpPr>
            <a:spLocks noChangeShapeType="1"/>
          </p:cNvSpPr>
          <p:nvPr/>
        </p:nvSpPr>
        <p:spPr bwMode="auto">
          <a:xfrm>
            <a:off x="5072066" y="5286388"/>
            <a:ext cx="71438" cy="0"/>
          </a:xfrm>
          <a:prstGeom prst="line">
            <a:avLst/>
          </a:prstGeom>
          <a:noFill/>
          <a:ln w="9525">
            <a:solidFill>
              <a:schemeClr val="tx1"/>
            </a:solidFill>
            <a:round/>
            <a:headEnd/>
            <a:tailEnd/>
          </a:ln>
          <a:effectLst/>
        </p:spPr>
        <p:txBody>
          <a:bodyPr/>
          <a:lstStyle/>
          <a:p>
            <a:endParaRPr lang="pt-BR"/>
          </a:p>
        </p:txBody>
      </p:sp>
      <p:sp>
        <p:nvSpPr>
          <p:cNvPr id="34" name="CaixaDeTexto 33"/>
          <p:cNvSpPr txBox="1"/>
          <p:nvPr/>
        </p:nvSpPr>
        <p:spPr>
          <a:xfrm>
            <a:off x="714348" y="428604"/>
            <a:ext cx="7143800" cy="369332"/>
          </a:xfrm>
          <a:prstGeom prst="rect">
            <a:avLst/>
          </a:prstGeom>
          <a:noFill/>
        </p:spPr>
        <p:txBody>
          <a:bodyPr wrap="square" rtlCol="0">
            <a:spAutoFit/>
          </a:bodyPr>
          <a:lstStyle/>
          <a:p>
            <a:endParaRPr lang="pt-BR"/>
          </a:p>
        </p:txBody>
      </p:sp>
      <p:sp>
        <p:nvSpPr>
          <p:cNvPr id="35" name="CaixaDeTexto 34"/>
          <p:cNvSpPr txBox="1"/>
          <p:nvPr/>
        </p:nvSpPr>
        <p:spPr>
          <a:xfrm>
            <a:off x="714348" y="857232"/>
            <a:ext cx="7643866" cy="523220"/>
          </a:xfrm>
          <a:prstGeom prst="rect">
            <a:avLst/>
          </a:prstGeom>
          <a:noFill/>
        </p:spPr>
        <p:txBody>
          <a:bodyPr wrap="square" rtlCol="0">
            <a:spAutoFit/>
          </a:bodyPr>
          <a:lstStyle/>
          <a:p>
            <a:pPr algn="ctr"/>
            <a:r>
              <a:rPr lang="en-US" sz="2800" b="1" dirty="0" err="1" smtClean="0"/>
              <a:t>Determinação</a:t>
            </a:r>
            <a:r>
              <a:rPr lang="en-US" sz="2800" b="1" dirty="0" smtClean="0"/>
              <a:t> de M (valor de </a:t>
            </a:r>
            <a:r>
              <a:rPr lang="en-US" sz="2800" b="1" dirty="0" err="1" smtClean="0"/>
              <a:t>referência</a:t>
            </a:r>
            <a:r>
              <a:rPr lang="en-US" sz="2800" b="1" dirty="0" smtClean="0"/>
              <a:t>)</a:t>
            </a:r>
            <a:endParaRPr lang="pt-BR" sz="2800" b="1" dirty="0"/>
          </a:p>
        </p:txBody>
      </p:sp>
      <p:cxnSp>
        <p:nvCxnSpPr>
          <p:cNvPr id="37" name="Conector reto 36"/>
          <p:cNvCxnSpPr/>
          <p:nvPr/>
        </p:nvCxnSpPr>
        <p:spPr>
          <a:xfrm>
            <a:off x="857224" y="5214950"/>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tângulo de cantos arredondados 37"/>
          <p:cNvSpPr/>
          <p:nvPr/>
        </p:nvSpPr>
        <p:spPr>
          <a:xfrm>
            <a:off x="285720" y="2428868"/>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9" name="Conector reto 38"/>
          <p:cNvCxnSpPr/>
          <p:nvPr/>
        </p:nvCxnSpPr>
        <p:spPr>
          <a:xfrm rot="5400000">
            <a:off x="858018" y="4642652"/>
            <a:ext cx="428628" cy="1588"/>
          </a:xfrm>
          <a:prstGeom prst="line">
            <a:avLst/>
          </a:prstGeom>
        </p:spPr>
        <p:style>
          <a:lnRef idx="1">
            <a:schemeClr val="dk1"/>
          </a:lnRef>
          <a:fillRef idx="0">
            <a:schemeClr val="dk1"/>
          </a:fillRef>
          <a:effectRef idx="0">
            <a:schemeClr val="dk1"/>
          </a:effectRef>
          <a:fontRef idx="minor">
            <a:schemeClr val="tx1"/>
          </a:fontRef>
        </p:style>
      </p:cxnSp>
      <p:sp>
        <p:nvSpPr>
          <p:cNvPr id="43" name="CaixaDeTexto 42"/>
          <p:cNvSpPr txBox="1"/>
          <p:nvPr/>
        </p:nvSpPr>
        <p:spPr>
          <a:xfrm>
            <a:off x="0" y="0"/>
            <a:ext cx="9144000" cy="830997"/>
          </a:xfrm>
          <a:prstGeom prst="rect">
            <a:avLst/>
          </a:prstGeom>
          <a:noFill/>
        </p:spPr>
        <p:txBody>
          <a:bodyPr wrap="square" rtlCol="0">
            <a:spAutoFit/>
          </a:bodyPr>
          <a:lstStyle/>
          <a:p>
            <a:pPr algn="ctr"/>
            <a:r>
              <a:rPr lang="pt-BR" sz="2400" b="1" dirty="0" smtClean="0">
                <a:latin typeface="Algerian" pitchFamily="82" charset="0"/>
              </a:rPr>
              <a:t>Uniformidade de Unidade de dose da suspensão oral de </a:t>
            </a:r>
            <a:r>
              <a:rPr lang="pt-BR" sz="2400" b="1" dirty="0" err="1" smtClean="0">
                <a:latin typeface="Algerian" pitchFamily="82" charset="0"/>
              </a:rPr>
              <a:t>aciclovir</a:t>
            </a:r>
            <a:r>
              <a:rPr lang="pt-BR" sz="2400" b="1" dirty="0" smtClean="0">
                <a:latin typeface="Algerian" pitchFamily="82" charset="0"/>
              </a:rPr>
              <a:t> em cápsulas- Uniformidade de Conteúdo</a:t>
            </a:r>
            <a:endParaRPr lang="pt-BR" sz="2400" b="1" dirty="0">
              <a:latin typeface="Algerian" pitchFamily="82" charset="0"/>
            </a:endParaRPr>
          </a:p>
        </p:txBody>
      </p:sp>
      <p:cxnSp>
        <p:nvCxnSpPr>
          <p:cNvPr id="45" name="Conector reto 44"/>
          <p:cNvCxnSpPr/>
          <p:nvPr/>
        </p:nvCxnSpPr>
        <p:spPr>
          <a:xfrm>
            <a:off x="6072198" y="2428868"/>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a:xfrm rot="5400000">
            <a:off x="5429256" y="4643446"/>
            <a:ext cx="428628" cy="1588"/>
          </a:xfrm>
          <a:prstGeom prst="line">
            <a:avLst/>
          </a:prstGeom>
        </p:spPr>
        <p:style>
          <a:lnRef idx="1">
            <a:schemeClr val="dk1"/>
          </a:lnRef>
          <a:fillRef idx="0">
            <a:schemeClr val="dk1"/>
          </a:fillRef>
          <a:effectRef idx="0">
            <a:schemeClr val="dk1"/>
          </a:effectRef>
          <a:fontRef idx="minor">
            <a:schemeClr val="tx1"/>
          </a:fontRef>
        </p:style>
      </p:cxnSp>
      <p:cxnSp>
        <p:nvCxnSpPr>
          <p:cNvPr id="52" name="Conector reto 51"/>
          <p:cNvCxnSpPr/>
          <p:nvPr/>
        </p:nvCxnSpPr>
        <p:spPr>
          <a:xfrm rot="5400000">
            <a:off x="6358744" y="4642652"/>
            <a:ext cx="428628" cy="1588"/>
          </a:xfrm>
          <a:prstGeom prst="line">
            <a:avLst/>
          </a:prstGeom>
        </p:spPr>
        <p:style>
          <a:lnRef idx="1">
            <a:schemeClr val="dk1"/>
          </a:lnRef>
          <a:fillRef idx="0">
            <a:schemeClr val="dk1"/>
          </a:fillRef>
          <a:effectRef idx="0">
            <a:schemeClr val="dk1"/>
          </a:effectRef>
          <a:fontRef idx="minor">
            <a:schemeClr val="tx1"/>
          </a:fontRef>
        </p:style>
      </p:cxnSp>
      <p:cxnSp>
        <p:nvCxnSpPr>
          <p:cNvPr id="53" name="Conector reto 52"/>
          <p:cNvCxnSpPr/>
          <p:nvPr/>
        </p:nvCxnSpPr>
        <p:spPr>
          <a:xfrm rot="5400000">
            <a:off x="4858546" y="6285726"/>
            <a:ext cx="428628" cy="1588"/>
          </a:xfrm>
          <a:prstGeom prst="line">
            <a:avLst/>
          </a:prstGeom>
        </p:spPr>
        <p:style>
          <a:lnRef idx="1">
            <a:schemeClr val="dk1"/>
          </a:lnRef>
          <a:fillRef idx="0">
            <a:schemeClr val="dk1"/>
          </a:fillRef>
          <a:effectRef idx="0">
            <a:schemeClr val="dk1"/>
          </a:effectRef>
          <a:fontRef idx="minor">
            <a:schemeClr val="tx1"/>
          </a:fontRef>
        </p:style>
      </p:cxnSp>
      <p:cxnSp>
        <p:nvCxnSpPr>
          <p:cNvPr id="54" name="Conector reto 53"/>
          <p:cNvCxnSpPr/>
          <p:nvPr/>
        </p:nvCxnSpPr>
        <p:spPr>
          <a:xfrm rot="5400000">
            <a:off x="5501488" y="6285726"/>
            <a:ext cx="428628" cy="1588"/>
          </a:xfrm>
          <a:prstGeom prst="line">
            <a:avLst/>
          </a:prstGeom>
        </p:spPr>
        <p:style>
          <a:lnRef idx="1">
            <a:schemeClr val="dk1"/>
          </a:lnRef>
          <a:fillRef idx="0">
            <a:schemeClr val="dk1"/>
          </a:fillRef>
          <a:effectRef idx="0">
            <a:schemeClr val="dk1"/>
          </a:effectRef>
          <a:fontRef idx="minor">
            <a:schemeClr val="tx1"/>
          </a:fontRef>
        </p:style>
      </p:cxnSp>
      <p:cxnSp>
        <p:nvCxnSpPr>
          <p:cNvPr id="58" name="Conector reto 57"/>
          <p:cNvCxnSpPr/>
          <p:nvPr/>
        </p:nvCxnSpPr>
        <p:spPr>
          <a:xfrm>
            <a:off x="1714480" y="4500570"/>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60" name="Conector reto 59"/>
          <p:cNvCxnSpPr/>
          <p:nvPr/>
        </p:nvCxnSpPr>
        <p:spPr>
          <a:xfrm rot="5400000">
            <a:off x="1858150" y="4642652"/>
            <a:ext cx="428628" cy="1588"/>
          </a:xfrm>
          <a:prstGeom prst="line">
            <a:avLst/>
          </a:prstGeom>
        </p:spPr>
        <p:style>
          <a:lnRef idx="1">
            <a:schemeClr val="dk1"/>
          </a:lnRef>
          <a:fillRef idx="0">
            <a:schemeClr val="dk1"/>
          </a:fillRef>
          <a:effectRef idx="0">
            <a:schemeClr val="dk1"/>
          </a:effectRef>
          <a:fontRef idx="minor">
            <a:schemeClr val="tx1"/>
          </a:fontRef>
        </p:style>
      </p:cxnSp>
      <p:cxnSp>
        <p:nvCxnSpPr>
          <p:cNvPr id="61" name="Conector reto 60"/>
          <p:cNvCxnSpPr/>
          <p:nvPr/>
        </p:nvCxnSpPr>
        <p:spPr>
          <a:xfrm rot="5400000">
            <a:off x="2001026" y="6214288"/>
            <a:ext cx="428628" cy="1588"/>
          </a:xfrm>
          <a:prstGeom prst="line">
            <a:avLst/>
          </a:prstGeom>
        </p:spPr>
        <p:style>
          <a:lnRef idx="1">
            <a:schemeClr val="dk1"/>
          </a:lnRef>
          <a:fillRef idx="0">
            <a:schemeClr val="dk1"/>
          </a:fillRef>
          <a:effectRef idx="0">
            <a:schemeClr val="dk1"/>
          </a:effectRef>
          <a:fontRef idx="minor">
            <a:schemeClr val="tx1"/>
          </a:fontRef>
        </p:style>
      </p:cxnSp>
      <p:cxnSp>
        <p:nvCxnSpPr>
          <p:cNvPr id="62" name="Conector reto 61"/>
          <p:cNvCxnSpPr/>
          <p:nvPr/>
        </p:nvCxnSpPr>
        <p:spPr>
          <a:xfrm rot="5400000">
            <a:off x="786580" y="6214288"/>
            <a:ext cx="428628" cy="1588"/>
          </a:xfrm>
          <a:prstGeom prst="line">
            <a:avLst/>
          </a:prstGeom>
        </p:spPr>
        <p:style>
          <a:lnRef idx="1">
            <a:schemeClr val="dk1"/>
          </a:lnRef>
          <a:fillRef idx="0">
            <a:schemeClr val="dk1"/>
          </a:fillRef>
          <a:effectRef idx="0">
            <a:schemeClr val="dk1"/>
          </a:effectRef>
          <a:fontRef idx="minor">
            <a:schemeClr val="tx1"/>
          </a:fontRef>
        </p:style>
      </p:cxnSp>
      <p:sp>
        <p:nvSpPr>
          <p:cNvPr id="63" name="CaixaDeTexto 62"/>
          <p:cNvSpPr txBox="1"/>
          <p:nvPr/>
        </p:nvSpPr>
        <p:spPr>
          <a:xfrm>
            <a:off x="4714876" y="5643578"/>
            <a:ext cx="1143008" cy="369332"/>
          </a:xfrm>
          <a:prstGeom prst="rect">
            <a:avLst/>
          </a:prstGeom>
          <a:noFill/>
        </p:spPr>
        <p:txBody>
          <a:bodyPr wrap="square" rtlCol="0">
            <a:spAutoFit/>
          </a:bodyPr>
          <a:lstStyle/>
          <a:p>
            <a:r>
              <a:rPr lang="pt-BR" dirty="0" smtClean="0"/>
              <a:t>M= T%</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14282" y="0"/>
            <a:ext cx="8643998" cy="954107"/>
          </a:xfrm>
          <a:prstGeom prst="rect">
            <a:avLst/>
          </a:prstGeom>
          <a:noFill/>
        </p:spPr>
        <p:txBody>
          <a:bodyPr wrap="square" rtlCol="0">
            <a:spAutoFit/>
          </a:bodyPr>
          <a:lstStyle/>
          <a:p>
            <a:pPr algn="ctr"/>
            <a:r>
              <a:rPr lang="pt-BR" sz="2800" b="1" dirty="0" smtClean="0">
                <a:latin typeface="Algerian" pitchFamily="82" charset="0"/>
              </a:rPr>
              <a:t>Cálculo do Valor de aceitabilidade para as cápsulas de suspensão de </a:t>
            </a:r>
            <a:r>
              <a:rPr lang="pt-BR" sz="2800" b="1" dirty="0" err="1" smtClean="0">
                <a:latin typeface="Algerian" pitchFamily="82" charset="0"/>
              </a:rPr>
              <a:t>aciclovir</a:t>
            </a:r>
            <a:endParaRPr lang="pt-BR" sz="2800" b="1" dirty="0">
              <a:latin typeface="Algerian" pitchFamily="82" charset="0"/>
            </a:endParaRPr>
          </a:p>
        </p:txBody>
      </p:sp>
      <p:sp>
        <p:nvSpPr>
          <p:cNvPr id="3" name="CaixaDeTexto 2"/>
          <p:cNvSpPr txBox="1"/>
          <p:nvPr/>
        </p:nvSpPr>
        <p:spPr>
          <a:xfrm>
            <a:off x="357158" y="1643050"/>
            <a:ext cx="3857652" cy="584775"/>
          </a:xfrm>
          <a:prstGeom prst="rect">
            <a:avLst/>
          </a:prstGeom>
          <a:noFill/>
        </p:spPr>
        <p:txBody>
          <a:bodyPr wrap="square" rtlCol="0">
            <a:spAutoFit/>
          </a:bodyPr>
          <a:lstStyle/>
          <a:p>
            <a:r>
              <a:rPr lang="pt-BR" sz="3200" b="1" dirty="0" smtClean="0"/>
              <a:t>VA = M – X  + KS</a:t>
            </a:r>
            <a:endParaRPr lang="pt-BR" sz="3200" b="1" dirty="0"/>
          </a:p>
        </p:txBody>
      </p:sp>
      <p:cxnSp>
        <p:nvCxnSpPr>
          <p:cNvPr id="5" name="Conector reto 4"/>
          <p:cNvCxnSpPr/>
          <p:nvPr/>
        </p:nvCxnSpPr>
        <p:spPr>
          <a:xfrm>
            <a:off x="1928794" y="1714488"/>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8" name="Conector reto 7"/>
          <p:cNvCxnSpPr/>
          <p:nvPr/>
        </p:nvCxnSpPr>
        <p:spPr>
          <a:xfrm rot="5400000">
            <a:off x="1036613" y="1963727"/>
            <a:ext cx="357190" cy="1588"/>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reto 11"/>
          <p:cNvCxnSpPr/>
          <p:nvPr/>
        </p:nvCxnSpPr>
        <p:spPr>
          <a:xfrm rot="5400000">
            <a:off x="2179621" y="1892289"/>
            <a:ext cx="357190" cy="1588"/>
          </a:xfrm>
          <a:prstGeom prst="line">
            <a:avLst/>
          </a:prstGeom>
        </p:spPr>
        <p:style>
          <a:lnRef idx="1">
            <a:schemeClr val="dk1"/>
          </a:lnRef>
          <a:fillRef idx="0">
            <a:schemeClr val="dk1"/>
          </a:fillRef>
          <a:effectRef idx="0">
            <a:schemeClr val="dk1"/>
          </a:effectRef>
          <a:fontRef idx="minor">
            <a:schemeClr val="tx1"/>
          </a:fontRef>
        </p:style>
      </p:cxnSp>
      <p:sp>
        <p:nvSpPr>
          <p:cNvPr id="13" name="CaixaDeTexto 12"/>
          <p:cNvSpPr txBox="1"/>
          <p:nvPr/>
        </p:nvSpPr>
        <p:spPr>
          <a:xfrm>
            <a:off x="4929190" y="1714488"/>
            <a:ext cx="571504" cy="523220"/>
          </a:xfrm>
          <a:prstGeom prst="rect">
            <a:avLst/>
          </a:prstGeom>
          <a:noFill/>
        </p:spPr>
        <p:txBody>
          <a:bodyPr wrap="square" rtlCol="0">
            <a:spAutoFit/>
          </a:bodyPr>
          <a:lstStyle/>
          <a:p>
            <a:r>
              <a:rPr lang="pt-BR" sz="2800" dirty="0" smtClean="0"/>
              <a:t>X</a:t>
            </a:r>
            <a:endParaRPr lang="pt-BR" sz="2800" dirty="0"/>
          </a:p>
        </p:txBody>
      </p:sp>
      <p:cxnSp>
        <p:nvCxnSpPr>
          <p:cNvPr id="15" name="Conector reto 14"/>
          <p:cNvCxnSpPr>
            <a:endCxn id="13" idx="0"/>
          </p:cNvCxnSpPr>
          <p:nvPr/>
        </p:nvCxnSpPr>
        <p:spPr>
          <a:xfrm>
            <a:off x="5000628" y="1714488"/>
            <a:ext cx="214314" cy="1588"/>
          </a:xfrm>
          <a:prstGeom prst="line">
            <a:avLst/>
          </a:prstGeom>
        </p:spPr>
        <p:style>
          <a:lnRef idx="1">
            <a:schemeClr val="dk1"/>
          </a:lnRef>
          <a:fillRef idx="0">
            <a:schemeClr val="dk1"/>
          </a:fillRef>
          <a:effectRef idx="0">
            <a:schemeClr val="dk1"/>
          </a:effectRef>
          <a:fontRef idx="minor">
            <a:schemeClr val="tx1"/>
          </a:fontRef>
        </p:style>
      </p:cxnSp>
      <p:sp>
        <p:nvSpPr>
          <p:cNvPr id="16" name="CaixaDeTexto 15"/>
          <p:cNvSpPr txBox="1"/>
          <p:nvPr/>
        </p:nvSpPr>
        <p:spPr>
          <a:xfrm>
            <a:off x="5286380" y="1643050"/>
            <a:ext cx="571504" cy="461665"/>
          </a:xfrm>
          <a:prstGeom prst="rect">
            <a:avLst/>
          </a:prstGeom>
          <a:noFill/>
        </p:spPr>
        <p:txBody>
          <a:bodyPr wrap="square" rtlCol="0">
            <a:spAutoFit/>
          </a:bodyPr>
          <a:lstStyle/>
          <a:p>
            <a:r>
              <a:rPr lang="pt-BR" sz="2400" dirty="0" smtClean="0"/>
              <a:t>  =</a:t>
            </a:r>
            <a:endParaRPr lang="pt-BR" sz="2400" dirty="0"/>
          </a:p>
        </p:txBody>
      </p:sp>
      <p:sp>
        <p:nvSpPr>
          <p:cNvPr id="17" name="CaixaDeTexto 16"/>
          <p:cNvSpPr txBox="1"/>
          <p:nvPr/>
        </p:nvSpPr>
        <p:spPr>
          <a:xfrm>
            <a:off x="5715008" y="1714488"/>
            <a:ext cx="1857388" cy="461665"/>
          </a:xfrm>
          <a:prstGeom prst="rect">
            <a:avLst/>
          </a:prstGeom>
          <a:noFill/>
        </p:spPr>
        <p:txBody>
          <a:bodyPr wrap="square" rtlCol="0">
            <a:spAutoFit/>
          </a:bodyPr>
          <a:lstStyle/>
          <a:p>
            <a:r>
              <a:rPr lang="pt-BR" sz="2400" dirty="0" smtClean="0"/>
              <a:t>100,4523%</a:t>
            </a:r>
            <a:endParaRPr lang="pt-BR" sz="2400" dirty="0"/>
          </a:p>
        </p:txBody>
      </p:sp>
      <p:sp>
        <p:nvSpPr>
          <p:cNvPr id="18" name="CaixaDeTexto 17"/>
          <p:cNvSpPr txBox="1"/>
          <p:nvPr/>
        </p:nvSpPr>
        <p:spPr>
          <a:xfrm>
            <a:off x="357158" y="3000372"/>
            <a:ext cx="714380" cy="461665"/>
          </a:xfrm>
          <a:prstGeom prst="rect">
            <a:avLst/>
          </a:prstGeom>
          <a:noFill/>
        </p:spPr>
        <p:txBody>
          <a:bodyPr wrap="square" rtlCol="0">
            <a:spAutoFit/>
          </a:bodyPr>
          <a:lstStyle/>
          <a:p>
            <a:r>
              <a:rPr lang="pt-BR" sz="2400" dirty="0" smtClean="0"/>
              <a:t>T=</a:t>
            </a:r>
            <a:endParaRPr lang="pt-BR" sz="2400" dirty="0"/>
          </a:p>
        </p:txBody>
      </p:sp>
      <p:sp>
        <p:nvSpPr>
          <p:cNvPr id="19" name="CaixaDeTexto 18"/>
          <p:cNvSpPr txBox="1"/>
          <p:nvPr/>
        </p:nvSpPr>
        <p:spPr>
          <a:xfrm>
            <a:off x="785786" y="3000372"/>
            <a:ext cx="1071570" cy="461665"/>
          </a:xfrm>
          <a:prstGeom prst="rect">
            <a:avLst/>
          </a:prstGeom>
          <a:noFill/>
        </p:spPr>
        <p:txBody>
          <a:bodyPr wrap="square" rtlCol="0">
            <a:spAutoFit/>
          </a:bodyPr>
          <a:lstStyle/>
          <a:p>
            <a:r>
              <a:rPr lang="pt-BR" sz="2400" dirty="0" smtClean="0"/>
              <a:t>100</a:t>
            </a:r>
            <a:r>
              <a:rPr lang="pt-BR" dirty="0" smtClean="0"/>
              <a:t>%</a:t>
            </a:r>
            <a:endParaRPr lang="pt-BR" dirty="0"/>
          </a:p>
        </p:txBody>
      </p:sp>
      <p:sp>
        <p:nvSpPr>
          <p:cNvPr id="22" name="Seta para a direita 21"/>
          <p:cNvSpPr/>
          <p:nvPr/>
        </p:nvSpPr>
        <p:spPr>
          <a:xfrm>
            <a:off x="1714480" y="3071810"/>
            <a:ext cx="428628" cy="35719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25" name="CaixaDeTexto 24"/>
          <p:cNvSpPr txBox="1"/>
          <p:nvPr/>
        </p:nvSpPr>
        <p:spPr>
          <a:xfrm>
            <a:off x="2285984" y="3071810"/>
            <a:ext cx="1143008" cy="461665"/>
          </a:xfrm>
          <a:prstGeom prst="rect">
            <a:avLst/>
          </a:prstGeom>
          <a:noFill/>
        </p:spPr>
        <p:txBody>
          <a:bodyPr wrap="square" rtlCol="0">
            <a:spAutoFit/>
          </a:bodyPr>
          <a:lstStyle/>
          <a:p>
            <a:r>
              <a:rPr lang="pt-BR" sz="2400" b="1" dirty="0" smtClean="0"/>
              <a:t>Caso 1</a:t>
            </a:r>
            <a:endParaRPr lang="pt-BR" sz="2400" b="1" dirty="0"/>
          </a:p>
        </p:txBody>
      </p:sp>
      <p:sp>
        <p:nvSpPr>
          <p:cNvPr id="26" name="Seta para a direita 25"/>
          <p:cNvSpPr/>
          <p:nvPr/>
        </p:nvSpPr>
        <p:spPr>
          <a:xfrm>
            <a:off x="3428992" y="3214686"/>
            <a:ext cx="214314" cy="21431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27" name="CaixaDeTexto 26"/>
          <p:cNvSpPr txBox="1"/>
          <p:nvPr/>
        </p:nvSpPr>
        <p:spPr>
          <a:xfrm>
            <a:off x="4786314" y="3143248"/>
            <a:ext cx="500066" cy="461665"/>
          </a:xfrm>
          <a:prstGeom prst="rect">
            <a:avLst/>
          </a:prstGeom>
          <a:noFill/>
        </p:spPr>
        <p:txBody>
          <a:bodyPr wrap="square" rtlCol="0">
            <a:spAutoFit/>
          </a:bodyPr>
          <a:lstStyle/>
          <a:p>
            <a:r>
              <a:rPr lang="pt-BR" sz="2400" dirty="0" smtClean="0"/>
              <a:t>X</a:t>
            </a:r>
            <a:endParaRPr lang="pt-BR" sz="2400" dirty="0"/>
          </a:p>
        </p:txBody>
      </p:sp>
      <p:cxnSp>
        <p:nvCxnSpPr>
          <p:cNvPr id="29" name="Conector reto 28"/>
          <p:cNvCxnSpPr/>
          <p:nvPr/>
        </p:nvCxnSpPr>
        <p:spPr>
          <a:xfrm>
            <a:off x="4786314" y="3143248"/>
            <a:ext cx="357190" cy="1588"/>
          </a:xfrm>
          <a:prstGeom prst="line">
            <a:avLst/>
          </a:prstGeom>
        </p:spPr>
        <p:style>
          <a:lnRef idx="1">
            <a:schemeClr val="dk1"/>
          </a:lnRef>
          <a:fillRef idx="0">
            <a:schemeClr val="dk1"/>
          </a:fillRef>
          <a:effectRef idx="0">
            <a:schemeClr val="dk1"/>
          </a:effectRef>
          <a:fontRef idx="minor">
            <a:schemeClr val="tx1"/>
          </a:fontRef>
        </p:style>
      </p:cxnSp>
      <p:sp>
        <p:nvSpPr>
          <p:cNvPr id="30" name="CaixaDeTexto 29"/>
          <p:cNvSpPr txBox="1"/>
          <p:nvPr/>
        </p:nvSpPr>
        <p:spPr>
          <a:xfrm>
            <a:off x="3786182" y="3071810"/>
            <a:ext cx="1071570" cy="461665"/>
          </a:xfrm>
          <a:prstGeom prst="rect">
            <a:avLst/>
          </a:prstGeom>
          <a:noFill/>
        </p:spPr>
        <p:txBody>
          <a:bodyPr wrap="square" rtlCol="0">
            <a:spAutoFit/>
          </a:bodyPr>
          <a:lstStyle/>
          <a:p>
            <a:r>
              <a:rPr lang="pt-BR" sz="2400" dirty="0" smtClean="0"/>
              <a:t>98,5 </a:t>
            </a:r>
            <a:r>
              <a:rPr lang="pt-BR" sz="2400" dirty="0" smtClean="0">
                <a:sym typeface="Symbol"/>
              </a:rPr>
              <a:t></a:t>
            </a:r>
            <a:endParaRPr lang="pt-BR" sz="2400" dirty="0"/>
          </a:p>
        </p:txBody>
      </p:sp>
      <p:sp>
        <p:nvSpPr>
          <p:cNvPr id="32" name="CaixaDeTexto 31"/>
          <p:cNvSpPr txBox="1"/>
          <p:nvPr/>
        </p:nvSpPr>
        <p:spPr>
          <a:xfrm>
            <a:off x="5214942" y="3071810"/>
            <a:ext cx="1357322" cy="461665"/>
          </a:xfrm>
          <a:prstGeom prst="rect">
            <a:avLst/>
          </a:prstGeom>
          <a:noFill/>
        </p:spPr>
        <p:txBody>
          <a:bodyPr wrap="square" rtlCol="0">
            <a:spAutoFit/>
          </a:bodyPr>
          <a:lstStyle/>
          <a:p>
            <a:r>
              <a:rPr lang="pt-BR" sz="2400" dirty="0" smtClean="0">
                <a:sym typeface="Symbol"/>
              </a:rPr>
              <a:t>101,5</a:t>
            </a:r>
            <a:endParaRPr lang="pt-BR" sz="2400" dirty="0"/>
          </a:p>
        </p:txBody>
      </p:sp>
      <p:sp>
        <p:nvSpPr>
          <p:cNvPr id="48" name="CaixaDeTexto 47"/>
          <p:cNvSpPr txBox="1"/>
          <p:nvPr/>
        </p:nvSpPr>
        <p:spPr>
          <a:xfrm>
            <a:off x="6143636" y="3143248"/>
            <a:ext cx="2786082" cy="461665"/>
          </a:xfrm>
          <a:prstGeom prst="rect">
            <a:avLst/>
          </a:prstGeom>
          <a:noFill/>
        </p:spPr>
        <p:txBody>
          <a:bodyPr wrap="square" rtlCol="0">
            <a:spAutoFit/>
          </a:bodyPr>
          <a:lstStyle/>
          <a:p>
            <a:r>
              <a:rPr lang="pt-BR" sz="2400" b="1" dirty="0" smtClean="0"/>
              <a:t>, Portanto, M= X</a:t>
            </a:r>
            <a:endParaRPr lang="pt-BR" sz="2400" b="1" dirty="0"/>
          </a:p>
        </p:txBody>
      </p:sp>
      <p:cxnSp>
        <p:nvCxnSpPr>
          <p:cNvPr id="50" name="Conector reto 49"/>
          <p:cNvCxnSpPr/>
          <p:nvPr/>
        </p:nvCxnSpPr>
        <p:spPr>
          <a:xfrm>
            <a:off x="8072462" y="3143248"/>
            <a:ext cx="214314" cy="1588"/>
          </a:xfrm>
          <a:prstGeom prst="line">
            <a:avLst/>
          </a:prstGeom>
        </p:spPr>
        <p:style>
          <a:lnRef idx="1">
            <a:schemeClr val="dk1"/>
          </a:lnRef>
          <a:fillRef idx="0">
            <a:schemeClr val="dk1"/>
          </a:fillRef>
          <a:effectRef idx="0">
            <a:schemeClr val="dk1"/>
          </a:effectRef>
          <a:fontRef idx="minor">
            <a:schemeClr val="tx1"/>
          </a:fontRef>
        </p:style>
      </p:cxnSp>
      <p:sp>
        <p:nvSpPr>
          <p:cNvPr id="53" name="CaixaDeTexto 52"/>
          <p:cNvSpPr txBox="1"/>
          <p:nvPr/>
        </p:nvSpPr>
        <p:spPr>
          <a:xfrm>
            <a:off x="571472" y="4714884"/>
            <a:ext cx="6000792" cy="1200329"/>
          </a:xfrm>
          <a:prstGeom prst="rect">
            <a:avLst/>
          </a:prstGeom>
          <a:noFill/>
        </p:spPr>
        <p:txBody>
          <a:bodyPr wrap="square" rtlCol="0">
            <a:spAutoFit/>
          </a:bodyPr>
          <a:lstStyle/>
          <a:p>
            <a:r>
              <a:rPr lang="pt-BR" sz="2400" dirty="0" smtClean="0"/>
              <a:t>VA=100,4523 -100,4523 + 2,4x 0,5155= 1,23</a:t>
            </a:r>
          </a:p>
          <a:p>
            <a:endParaRPr lang="pt-BR" sz="2400" dirty="0" smtClean="0"/>
          </a:p>
          <a:p>
            <a:r>
              <a:rPr lang="pt-BR" sz="2400" dirty="0" smtClean="0"/>
              <a:t>VA= 1,23 </a:t>
            </a:r>
            <a:endParaRPr lang="pt-BR" sz="2400" dirty="0"/>
          </a:p>
        </p:txBody>
      </p:sp>
      <p:sp>
        <p:nvSpPr>
          <p:cNvPr id="54" name="CaixaDeTexto 53"/>
          <p:cNvSpPr txBox="1"/>
          <p:nvPr/>
        </p:nvSpPr>
        <p:spPr>
          <a:xfrm>
            <a:off x="500034" y="3929066"/>
            <a:ext cx="5857916" cy="461665"/>
          </a:xfrm>
          <a:prstGeom prst="rect">
            <a:avLst/>
          </a:prstGeom>
          <a:noFill/>
        </p:spPr>
        <p:txBody>
          <a:bodyPr wrap="square" rtlCol="0">
            <a:spAutoFit/>
          </a:bodyPr>
          <a:lstStyle/>
          <a:p>
            <a:r>
              <a:rPr lang="pt-BR" sz="2400" b="1" dirty="0" smtClean="0"/>
              <a:t>k = 2,4 e S(desvio padrão)= 0,5155 </a:t>
            </a:r>
            <a:endParaRPr lang="pt-BR"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928662" y="0"/>
            <a:ext cx="7500990" cy="584775"/>
          </a:xfrm>
          <a:prstGeom prst="rect">
            <a:avLst/>
          </a:prstGeom>
          <a:noFill/>
        </p:spPr>
        <p:txBody>
          <a:bodyPr wrap="square" rtlCol="0">
            <a:spAutoFit/>
          </a:bodyPr>
          <a:lstStyle/>
          <a:p>
            <a:pPr algn="ctr"/>
            <a:r>
              <a:rPr lang="pt-BR" sz="3200" b="1" dirty="0" smtClean="0">
                <a:latin typeface="Algerian" pitchFamily="82" charset="0"/>
              </a:rPr>
              <a:t>Dispersões farmacêuticas</a:t>
            </a:r>
            <a:endParaRPr lang="pt-BR" sz="3200" b="1" dirty="0">
              <a:latin typeface="Algerian" pitchFamily="82" charset="0"/>
            </a:endParaRPr>
          </a:p>
        </p:txBody>
      </p:sp>
      <p:sp>
        <p:nvSpPr>
          <p:cNvPr id="5" name="CaixaDeTexto 4"/>
          <p:cNvSpPr txBox="1"/>
          <p:nvPr/>
        </p:nvSpPr>
        <p:spPr>
          <a:xfrm>
            <a:off x="214282" y="1214422"/>
            <a:ext cx="6286544" cy="1384995"/>
          </a:xfrm>
          <a:prstGeom prst="rect">
            <a:avLst/>
          </a:prstGeom>
          <a:noFill/>
        </p:spPr>
        <p:txBody>
          <a:bodyPr wrap="square" rtlCol="0">
            <a:spAutoFit/>
          </a:bodyPr>
          <a:lstStyle/>
          <a:p>
            <a:pPr marL="342900" indent="-342900">
              <a:buAutoNum type="arabicPeriod"/>
            </a:pPr>
            <a:r>
              <a:rPr lang="pt-BR" sz="2800" b="1" dirty="0" smtClean="0">
                <a:solidFill>
                  <a:srgbClr val="C00000"/>
                </a:solidFill>
              </a:rPr>
              <a:t>Sistemas dispersos</a:t>
            </a:r>
            <a:r>
              <a:rPr lang="pt-BR" sz="2800" b="1" dirty="0" smtClean="0"/>
              <a:t>-Constituídos por</a:t>
            </a:r>
          </a:p>
          <a:p>
            <a:pPr marL="342900" indent="-342900"/>
            <a:r>
              <a:rPr lang="pt-BR" sz="2800" b="1" dirty="0" smtClean="0"/>
              <a:t>dois líquidos imiscíveis estabilizados por </a:t>
            </a:r>
          </a:p>
          <a:p>
            <a:pPr marL="342900" indent="-342900"/>
            <a:r>
              <a:rPr lang="pt-BR" sz="2800" b="1" dirty="0" smtClean="0"/>
              <a:t>Agente emulsificante </a:t>
            </a:r>
            <a:endParaRPr lang="pt-BR" sz="2800" b="1" dirty="0"/>
          </a:p>
        </p:txBody>
      </p:sp>
      <p:sp>
        <p:nvSpPr>
          <p:cNvPr id="6" name="Chave esquerda 5"/>
          <p:cNvSpPr/>
          <p:nvPr/>
        </p:nvSpPr>
        <p:spPr>
          <a:xfrm>
            <a:off x="6357950" y="928670"/>
            <a:ext cx="285752" cy="2357454"/>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t-BR"/>
          </a:p>
        </p:txBody>
      </p:sp>
      <p:sp>
        <p:nvSpPr>
          <p:cNvPr id="8" name="CaixaDeTexto 7"/>
          <p:cNvSpPr txBox="1"/>
          <p:nvPr/>
        </p:nvSpPr>
        <p:spPr>
          <a:xfrm>
            <a:off x="6715140" y="928670"/>
            <a:ext cx="2071670" cy="2246769"/>
          </a:xfrm>
          <a:prstGeom prst="rect">
            <a:avLst/>
          </a:prstGeom>
          <a:noFill/>
        </p:spPr>
        <p:txBody>
          <a:bodyPr wrap="square" rtlCol="0">
            <a:spAutoFit/>
          </a:bodyPr>
          <a:lstStyle/>
          <a:p>
            <a:r>
              <a:rPr lang="pt-BR" sz="2800" b="1" dirty="0" smtClean="0"/>
              <a:t>Cremes</a:t>
            </a:r>
          </a:p>
          <a:p>
            <a:endParaRPr lang="pt-BR" sz="2800" b="1" dirty="0" smtClean="0"/>
          </a:p>
          <a:p>
            <a:r>
              <a:rPr lang="pt-BR" sz="2800" b="1" dirty="0" smtClean="0"/>
              <a:t>Loções</a:t>
            </a:r>
          </a:p>
          <a:p>
            <a:endParaRPr lang="pt-BR" sz="2800" b="1" dirty="0" smtClean="0"/>
          </a:p>
          <a:p>
            <a:r>
              <a:rPr lang="pt-BR" sz="2800" b="1" dirty="0" smtClean="0"/>
              <a:t>Pomadas</a:t>
            </a:r>
            <a:endParaRPr lang="pt-BR" sz="2800" b="1" dirty="0"/>
          </a:p>
        </p:txBody>
      </p:sp>
      <p:sp>
        <p:nvSpPr>
          <p:cNvPr id="9" name="CaixaDeTexto 8"/>
          <p:cNvSpPr txBox="1"/>
          <p:nvPr/>
        </p:nvSpPr>
        <p:spPr>
          <a:xfrm>
            <a:off x="214282" y="3643314"/>
            <a:ext cx="6286544" cy="1384995"/>
          </a:xfrm>
          <a:prstGeom prst="rect">
            <a:avLst/>
          </a:prstGeom>
          <a:noFill/>
        </p:spPr>
        <p:txBody>
          <a:bodyPr wrap="square" rtlCol="0">
            <a:spAutoFit/>
          </a:bodyPr>
          <a:lstStyle/>
          <a:p>
            <a:r>
              <a:rPr lang="pt-BR" sz="2800" b="1" dirty="0" smtClean="0"/>
              <a:t>2. Sistemas dispersos- </a:t>
            </a:r>
            <a:r>
              <a:rPr lang="pt-BR" sz="2800" dirty="0" smtClean="0"/>
              <a:t>Dispersão de polímeros </a:t>
            </a:r>
            <a:r>
              <a:rPr lang="pt-BR" sz="2800" dirty="0" err="1" smtClean="0"/>
              <a:t>gelificantes</a:t>
            </a:r>
            <a:r>
              <a:rPr lang="pt-BR" sz="2800" dirty="0" smtClean="0"/>
              <a:t> (</a:t>
            </a:r>
            <a:r>
              <a:rPr lang="pt-BR" sz="2800" dirty="0" err="1" smtClean="0"/>
              <a:t>incrementadores</a:t>
            </a:r>
            <a:r>
              <a:rPr lang="pt-BR" sz="2800" dirty="0" smtClean="0"/>
              <a:t> de viscosidade) em meio aquoso</a:t>
            </a:r>
            <a:endParaRPr lang="pt-BR" sz="2800" dirty="0"/>
          </a:p>
        </p:txBody>
      </p:sp>
      <p:sp>
        <p:nvSpPr>
          <p:cNvPr id="10" name="Chave esquerda 9"/>
          <p:cNvSpPr/>
          <p:nvPr/>
        </p:nvSpPr>
        <p:spPr>
          <a:xfrm>
            <a:off x="6357950" y="3571876"/>
            <a:ext cx="428628" cy="1500198"/>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pt-BR"/>
          </a:p>
        </p:txBody>
      </p:sp>
      <p:sp>
        <p:nvSpPr>
          <p:cNvPr id="11" name="CaixaDeTexto 10"/>
          <p:cNvSpPr txBox="1"/>
          <p:nvPr/>
        </p:nvSpPr>
        <p:spPr>
          <a:xfrm>
            <a:off x="6858016" y="3643314"/>
            <a:ext cx="1928826" cy="1200329"/>
          </a:xfrm>
          <a:prstGeom prst="rect">
            <a:avLst/>
          </a:prstGeom>
          <a:noFill/>
        </p:spPr>
        <p:txBody>
          <a:bodyPr wrap="square" rtlCol="0">
            <a:spAutoFit/>
          </a:bodyPr>
          <a:lstStyle/>
          <a:p>
            <a:r>
              <a:rPr lang="pt-BR" sz="2400" b="1" dirty="0" smtClean="0"/>
              <a:t>Forma farmacêutica Gel</a:t>
            </a:r>
            <a:endParaRPr lang="pt-BR" sz="2400" b="1" dirty="0"/>
          </a:p>
        </p:txBody>
      </p:sp>
      <p:sp>
        <p:nvSpPr>
          <p:cNvPr id="12" name="CaixaDeTexto 11"/>
          <p:cNvSpPr txBox="1"/>
          <p:nvPr/>
        </p:nvSpPr>
        <p:spPr>
          <a:xfrm>
            <a:off x="357158" y="5429264"/>
            <a:ext cx="4214842" cy="523220"/>
          </a:xfrm>
          <a:prstGeom prst="rect">
            <a:avLst/>
          </a:prstGeom>
          <a:noFill/>
        </p:spPr>
        <p:txBody>
          <a:bodyPr wrap="square" rtlCol="0">
            <a:spAutoFit/>
          </a:bodyPr>
          <a:lstStyle/>
          <a:p>
            <a:r>
              <a:rPr lang="pt-BR" sz="2800" b="1" dirty="0" smtClean="0">
                <a:solidFill>
                  <a:schemeClr val="accent2">
                    <a:lumMod val="75000"/>
                  </a:schemeClr>
                </a:solidFill>
              </a:rPr>
              <a:t>3. Dispersões moleculares</a:t>
            </a:r>
            <a:endParaRPr lang="pt-BR" sz="2800" b="1" dirty="0">
              <a:solidFill>
                <a:schemeClr val="accent2">
                  <a:lumMod val="75000"/>
                </a:schemeClr>
              </a:solidFill>
            </a:endParaRPr>
          </a:p>
        </p:txBody>
      </p:sp>
      <p:sp>
        <p:nvSpPr>
          <p:cNvPr id="13" name="Chave esquerda 12"/>
          <p:cNvSpPr/>
          <p:nvPr/>
        </p:nvSpPr>
        <p:spPr>
          <a:xfrm>
            <a:off x="4857752" y="5286388"/>
            <a:ext cx="571504" cy="1285884"/>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pt-BR"/>
          </a:p>
        </p:txBody>
      </p:sp>
      <p:sp>
        <p:nvSpPr>
          <p:cNvPr id="14" name="CaixaDeTexto 13"/>
          <p:cNvSpPr txBox="1"/>
          <p:nvPr/>
        </p:nvSpPr>
        <p:spPr>
          <a:xfrm>
            <a:off x="5572132" y="5286388"/>
            <a:ext cx="2428892" cy="1200329"/>
          </a:xfrm>
          <a:prstGeom prst="rect">
            <a:avLst/>
          </a:prstGeom>
          <a:noFill/>
        </p:spPr>
        <p:txBody>
          <a:bodyPr wrap="square" rtlCol="0">
            <a:spAutoFit/>
          </a:bodyPr>
          <a:lstStyle/>
          <a:p>
            <a:r>
              <a:rPr lang="pt-BR" sz="2400" b="1" dirty="0" smtClean="0"/>
              <a:t>Soluções;</a:t>
            </a:r>
          </a:p>
          <a:p>
            <a:r>
              <a:rPr lang="pt-BR" sz="2400" b="1" dirty="0" smtClean="0"/>
              <a:t>Xaropes;</a:t>
            </a:r>
          </a:p>
          <a:p>
            <a:r>
              <a:rPr lang="pt-BR" sz="2400" b="1" dirty="0" smtClean="0"/>
              <a:t>Elixires </a:t>
            </a:r>
            <a:endParaRPr lang="pt-BR" sz="2400" b="1" dirty="0"/>
          </a:p>
        </p:txBody>
      </p:sp>
      <p:sp>
        <p:nvSpPr>
          <p:cNvPr id="15" name="CaixaDeTexto 14"/>
          <p:cNvSpPr txBox="1"/>
          <p:nvPr/>
        </p:nvSpPr>
        <p:spPr>
          <a:xfrm>
            <a:off x="0" y="5929330"/>
            <a:ext cx="4786314" cy="646331"/>
          </a:xfrm>
          <a:prstGeom prst="rect">
            <a:avLst/>
          </a:prstGeom>
          <a:noFill/>
        </p:spPr>
        <p:txBody>
          <a:bodyPr wrap="square" rtlCol="0">
            <a:spAutoFit/>
          </a:bodyPr>
          <a:lstStyle/>
          <a:p>
            <a:r>
              <a:rPr lang="pt-BR" b="1" dirty="0" smtClean="0">
                <a:solidFill>
                  <a:srgbClr val="00B050"/>
                </a:solidFill>
              </a:rPr>
              <a:t>Caracterizados como sistemas físico-químicos monofásicos e termodinamicamente estáveis</a:t>
            </a:r>
            <a:endParaRPr lang="pt-BR" b="1"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285728"/>
            <a:ext cx="8358246" cy="369332"/>
          </a:xfrm>
          <a:prstGeom prst="rect">
            <a:avLst/>
          </a:prstGeom>
          <a:noFill/>
        </p:spPr>
        <p:txBody>
          <a:bodyPr wrap="square" rtlCol="0">
            <a:spAutoFit/>
          </a:bodyPr>
          <a:lstStyle/>
          <a:p>
            <a:r>
              <a:rPr lang="pt-BR" dirty="0" smtClean="0"/>
              <a:t> </a:t>
            </a:r>
            <a:endParaRPr lang="pt-BR" dirty="0"/>
          </a:p>
        </p:txBody>
      </p:sp>
      <p:sp>
        <p:nvSpPr>
          <p:cNvPr id="5" name="CaixaDeTexto 4"/>
          <p:cNvSpPr txBox="1"/>
          <p:nvPr/>
        </p:nvSpPr>
        <p:spPr>
          <a:xfrm>
            <a:off x="928662" y="214290"/>
            <a:ext cx="7215238" cy="584775"/>
          </a:xfrm>
          <a:prstGeom prst="rect">
            <a:avLst/>
          </a:prstGeom>
          <a:noFill/>
        </p:spPr>
        <p:txBody>
          <a:bodyPr wrap="square" rtlCol="0">
            <a:spAutoFit/>
          </a:bodyPr>
          <a:lstStyle/>
          <a:p>
            <a:pPr algn="ctr"/>
            <a:r>
              <a:rPr lang="pt-BR" sz="3200" b="1" dirty="0" smtClean="0">
                <a:latin typeface="Algerian" pitchFamily="82" charset="0"/>
              </a:rPr>
              <a:t>Dispersões Farmacêuticas</a:t>
            </a:r>
            <a:endParaRPr lang="pt-BR" sz="3200" b="1" dirty="0">
              <a:latin typeface="Algerian" pitchFamily="82" charset="0"/>
            </a:endParaRPr>
          </a:p>
        </p:txBody>
      </p:sp>
      <p:sp>
        <p:nvSpPr>
          <p:cNvPr id="9" name="CaixaDeTexto 8"/>
          <p:cNvSpPr txBox="1"/>
          <p:nvPr/>
        </p:nvSpPr>
        <p:spPr>
          <a:xfrm>
            <a:off x="5286380" y="5143512"/>
            <a:ext cx="4500594" cy="584775"/>
          </a:xfrm>
          <a:prstGeom prst="rect">
            <a:avLst/>
          </a:prstGeom>
          <a:noFill/>
        </p:spPr>
        <p:txBody>
          <a:bodyPr wrap="square" rtlCol="0">
            <a:spAutoFit/>
          </a:bodyPr>
          <a:lstStyle/>
          <a:p>
            <a:pPr algn="ctr"/>
            <a:r>
              <a:rPr lang="pt-BR" sz="3200" b="1" dirty="0" smtClean="0">
                <a:latin typeface="Algerian" pitchFamily="82" charset="0"/>
              </a:rPr>
              <a:t>Estéreis</a:t>
            </a:r>
            <a:endParaRPr lang="pt-BR" sz="3200" b="1" dirty="0">
              <a:latin typeface="Algerian" pitchFamily="82" charset="0"/>
            </a:endParaRPr>
          </a:p>
        </p:txBody>
      </p:sp>
      <p:sp>
        <p:nvSpPr>
          <p:cNvPr id="10" name="CaixaDeTexto 9"/>
          <p:cNvSpPr txBox="1"/>
          <p:nvPr/>
        </p:nvSpPr>
        <p:spPr>
          <a:xfrm>
            <a:off x="-214346" y="5143512"/>
            <a:ext cx="4000528" cy="584775"/>
          </a:xfrm>
          <a:prstGeom prst="rect">
            <a:avLst/>
          </a:prstGeom>
          <a:noFill/>
        </p:spPr>
        <p:txBody>
          <a:bodyPr wrap="square" rtlCol="0">
            <a:spAutoFit/>
          </a:bodyPr>
          <a:lstStyle/>
          <a:p>
            <a:pPr algn="ctr"/>
            <a:r>
              <a:rPr lang="pt-BR" sz="3200" b="1" dirty="0" smtClean="0">
                <a:latin typeface="Algerian" pitchFamily="82" charset="0"/>
              </a:rPr>
              <a:t>Não estéreis</a:t>
            </a:r>
            <a:endParaRPr lang="pt-BR" sz="3200" b="1" dirty="0">
              <a:latin typeface="Algerian" pitchFamily="82" charset="0"/>
            </a:endParaRPr>
          </a:p>
        </p:txBody>
      </p:sp>
      <p:sp>
        <p:nvSpPr>
          <p:cNvPr id="11" name="CaixaDeTexto 10"/>
          <p:cNvSpPr txBox="1"/>
          <p:nvPr/>
        </p:nvSpPr>
        <p:spPr>
          <a:xfrm>
            <a:off x="0" y="1285860"/>
            <a:ext cx="9144000" cy="1077218"/>
          </a:xfrm>
          <a:prstGeom prst="rect">
            <a:avLst/>
          </a:prstGeom>
          <a:noFill/>
        </p:spPr>
        <p:txBody>
          <a:bodyPr wrap="square" rtlCol="0">
            <a:spAutoFit/>
          </a:bodyPr>
          <a:lstStyle/>
          <a:p>
            <a:pPr algn="ctr"/>
            <a:r>
              <a:rPr lang="pt-BR" sz="3200" b="1" dirty="0" smtClean="0">
                <a:solidFill>
                  <a:srgbClr val="C00000"/>
                </a:solidFill>
                <a:latin typeface="+mj-lt"/>
              </a:rPr>
              <a:t>As dispersões quanto a presença de  microorganismos podem ser classificadas em:</a:t>
            </a:r>
            <a:endParaRPr lang="pt-BR" sz="3200" b="1" dirty="0">
              <a:solidFill>
                <a:srgbClr val="C00000"/>
              </a:solidFill>
              <a:latin typeface="+mj-lt"/>
            </a:endParaRPr>
          </a:p>
        </p:txBody>
      </p:sp>
      <p:sp>
        <p:nvSpPr>
          <p:cNvPr id="12" name="Chave esquerda 11"/>
          <p:cNvSpPr/>
          <p:nvPr/>
        </p:nvSpPr>
        <p:spPr>
          <a:xfrm rot="5400000">
            <a:off x="3357554" y="428604"/>
            <a:ext cx="2143140" cy="6000792"/>
          </a:xfrm>
          <a:prstGeom prst="lef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571472" y="0"/>
            <a:ext cx="8286808" cy="584775"/>
          </a:xfrm>
          <a:prstGeom prst="rect">
            <a:avLst/>
          </a:prstGeom>
          <a:noFill/>
        </p:spPr>
        <p:txBody>
          <a:bodyPr wrap="square" rtlCol="0">
            <a:spAutoFit/>
          </a:bodyPr>
          <a:lstStyle/>
          <a:p>
            <a:pPr algn="ctr"/>
            <a:r>
              <a:rPr lang="pt-BR" sz="3200" b="1" dirty="0" smtClean="0">
                <a:latin typeface="Algerian" pitchFamily="82" charset="0"/>
              </a:rPr>
              <a:t>Dispersões farmacêuticas Estéreis</a:t>
            </a:r>
            <a:endParaRPr lang="pt-BR" sz="3200" b="1" dirty="0">
              <a:latin typeface="Algerian" pitchFamily="82" charset="0"/>
            </a:endParaRPr>
          </a:p>
        </p:txBody>
      </p:sp>
      <p:sp>
        <p:nvSpPr>
          <p:cNvPr id="15" name="CaixaDeTexto 14"/>
          <p:cNvSpPr txBox="1"/>
          <p:nvPr/>
        </p:nvSpPr>
        <p:spPr>
          <a:xfrm rot="19059195">
            <a:off x="4671514" y="956395"/>
            <a:ext cx="1285884" cy="369332"/>
          </a:xfrm>
          <a:prstGeom prst="rect">
            <a:avLst/>
          </a:prstGeom>
          <a:noFill/>
        </p:spPr>
        <p:txBody>
          <a:bodyPr wrap="square" rtlCol="0">
            <a:spAutoFit/>
          </a:bodyPr>
          <a:lstStyle/>
          <a:p>
            <a:r>
              <a:rPr lang="pt-BR" dirty="0" smtClean="0"/>
              <a:t>Soluções</a:t>
            </a:r>
            <a:endParaRPr lang="pt-BR" dirty="0"/>
          </a:p>
        </p:txBody>
      </p:sp>
      <p:sp>
        <p:nvSpPr>
          <p:cNvPr id="21" name="CaixaDeTexto 20"/>
          <p:cNvSpPr txBox="1"/>
          <p:nvPr/>
        </p:nvSpPr>
        <p:spPr>
          <a:xfrm rot="19234327">
            <a:off x="5010515" y="1028533"/>
            <a:ext cx="1571636" cy="369332"/>
          </a:xfrm>
          <a:prstGeom prst="rect">
            <a:avLst/>
          </a:prstGeom>
          <a:noFill/>
        </p:spPr>
        <p:txBody>
          <a:bodyPr wrap="square" rtlCol="0">
            <a:spAutoFit/>
          </a:bodyPr>
          <a:lstStyle/>
          <a:p>
            <a:r>
              <a:rPr lang="pt-BR" dirty="0" smtClean="0"/>
              <a:t>Pomadas</a:t>
            </a:r>
            <a:endParaRPr lang="pt-BR" dirty="0"/>
          </a:p>
        </p:txBody>
      </p:sp>
      <p:grpSp>
        <p:nvGrpSpPr>
          <p:cNvPr id="51" name="Grupo 50"/>
          <p:cNvGrpSpPr/>
          <p:nvPr/>
        </p:nvGrpSpPr>
        <p:grpSpPr>
          <a:xfrm>
            <a:off x="1000100" y="1340750"/>
            <a:ext cx="7453931" cy="4660018"/>
            <a:chOff x="1000100" y="1340750"/>
            <a:chExt cx="7453931" cy="4660018"/>
          </a:xfrm>
        </p:grpSpPr>
        <p:sp>
          <p:nvSpPr>
            <p:cNvPr id="2" name="Elipse 1"/>
            <p:cNvSpPr/>
            <p:nvPr/>
          </p:nvSpPr>
          <p:spPr>
            <a:xfrm>
              <a:off x="2357422" y="1785926"/>
              <a:ext cx="4286280" cy="4214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4500562" y="2071678"/>
              <a:ext cx="1500198" cy="646331"/>
            </a:xfrm>
            <a:prstGeom prst="rect">
              <a:avLst/>
            </a:prstGeom>
            <a:noFill/>
          </p:spPr>
          <p:txBody>
            <a:bodyPr wrap="square" rtlCol="0">
              <a:spAutoFit/>
            </a:bodyPr>
            <a:lstStyle/>
            <a:p>
              <a:r>
                <a:rPr lang="pt-BR" dirty="0" smtClean="0"/>
                <a:t>Preparações</a:t>
              </a:r>
            </a:p>
            <a:p>
              <a:r>
                <a:rPr lang="pt-BR" dirty="0" smtClean="0"/>
                <a:t>oftálmicas</a:t>
              </a:r>
              <a:endParaRPr lang="pt-BR" dirty="0"/>
            </a:p>
          </p:txBody>
        </p:sp>
        <p:cxnSp>
          <p:nvCxnSpPr>
            <p:cNvPr id="10" name="Conector reto 9"/>
            <p:cNvCxnSpPr>
              <a:endCxn id="2" idx="7"/>
            </p:cNvCxnSpPr>
            <p:nvPr/>
          </p:nvCxnSpPr>
          <p:spPr>
            <a:xfrm rot="5400000" flipH="1" flipV="1">
              <a:off x="4495331" y="2408407"/>
              <a:ext cx="1525891" cy="1515428"/>
            </a:xfrm>
            <a:prstGeom prst="line">
              <a:avLst/>
            </a:prstGeom>
          </p:spPr>
          <p:style>
            <a:lnRef idx="2">
              <a:schemeClr val="accent2"/>
            </a:lnRef>
            <a:fillRef idx="0">
              <a:schemeClr val="accent2"/>
            </a:fillRef>
            <a:effectRef idx="1">
              <a:schemeClr val="accent2"/>
            </a:effectRef>
            <a:fontRef idx="minor">
              <a:schemeClr val="tx1"/>
            </a:fontRef>
          </p:style>
        </p:cxnSp>
        <p:sp>
          <p:nvSpPr>
            <p:cNvPr id="24" name="CaixaDeTexto 23"/>
            <p:cNvSpPr txBox="1"/>
            <p:nvPr/>
          </p:nvSpPr>
          <p:spPr>
            <a:xfrm rot="19456673">
              <a:off x="5487548" y="1340750"/>
              <a:ext cx="1285884" cy="369332"/>
            </a:xfrm>
            <a:prstGeom prst="rect">
              <a:avLst/>
            </a:prstGeom>
            <a:noFill/>
          </p:spPr>
          <p:txBody>
            <a:bodyPr wrap="square" rtlCol="0">
              <a:spAutoFit/>
            </a:bodyPr>
            <a:lstStyle/>
            <a:p>
              <a:r>
                <a:rPr lang="pt-BR" dirty="0" smtClean="0"/>
                <a:t>Suspensões</a:t>
              </a:r>
              <a:endParaRPr lang="pt-BR" dirty="0"/>
            </a:p>
          </p:txBody>
        </p:sp>
        <p:sp>
          <p:nvSpPr>
            <p:cNvPr id="25" name="CaixaDeTexto 24"/>
            <p:cNvSpPr txBox="1"/>
            <p:nvPr/>
          </p:nvSpPr>
          <p:spPr>
            <a:xfrm>
              <a:off x="5072066" y="3143248"/>
              <a:ext cx="1428760" cy="646331"/>
            </a:xfrm>
            <a:prstGeom prst="rect">
              <a:avLst/>
            </a:prstGeom>
            <a:noFill/>
          </p:spPr>
          <p:txBody>
            <a:bodyPr wrap="square" rtlCol="0">
              <a:spAutoFit/>
            </a:bodyPr>
            <a:lstStyle/>
            <a:p>
              <a:r>
                <a:rPr lang="pt-BR" dirty="0" smtClean="0"/>
                <a:t>Preparações  nasais</a:t>
              </a:r>
              <a:endParaRPr lang="pt-BR" dirty="0"/>
            </a:p>
          </p:txBody>
        </p:sp>
        <p:sp>
          <p:nvSpPr>
            <p:cNvPr id="26" name="CaixaDeTexto 25"/>
            <p:cNvSpPr txBox="1"/>
            <p:nvPr/>
          </p:nvSpPr>
          <p:spPr>
            <a:xfrm rot="19360543">
              <a:off x="5962803" y="1653067"/>
              <a:ext cx="942790" cy="369332"/>
            </a:xfrm>
            <a:prstGeom prst="rect">
              <a:avLst/>
            </a:prstGeom>
            <a:noFill/>
          </p:spPr>
          <p:txBody>
            <a:bodyPr wrap="square" rtlCol="0">
              <a:spAutoFit/>
            </a:bodyPr>
            <a:lstStyle/>
            <a:p>
              <a:r>
                <a:rPr lang="pt-BR" dirty="0" smtClean="0"/>
                <a:t>Pós</a:t>
              </a:r>
              <a:endParaRPr lang="pt-BR" dirty="0"/>
            </a:p>
          </p:txBody>
        </p:sp>
        <p:sp>
          <p:nvSpPr>
            <p:cNvPr id="27" name="CaixaDeTexto 26"/>
            <p:cNvSpPr txBox="1"/>
            <p:nvPr/>
          </p:nvSpPr>
          <p:spPr>
            <a:xfrm rot="19886200">
              <a:off x="6454833" y="2196563"/>
              <a:ext cx="1032755" cy="369332"/>
            </a:xfrm>
            <a:prstGeom prst="rect">
              <a:avLst/>
            </a:prstGeom>
            <a:noFill/>
          </p:spPr>
          <p:txBody>
            <a:bodyPr wrap="square" rtlCol="0">
              <a:spAutoFit/>
            </a:bodyPr>
            <a:lstStyle/>
            <a:p>
              <a:r>
                <a:rPr lang="pt-BR" dirty="0" smtClean="0"/>
                <a:t>soluções</a:t>
              </a:r>
              <a:endParaRPr lang="pt-BR" dirty="0"/>
            </a:p>
          </p:txBody>
        </p:sp>
        <p:sp>
          <p:nvSpPr>
            <p:cNvPr id="28" name="Chave esquerda 27"/>
            <p:cNvSpPr/>
            <p:nvPr/>
          </p:nvSpPr>
          <p:spPr>
            <a:xfrm rot="19735019">
              <a:off x="7356438" y="1802797"/>
              <a:ext cx="235743" cy="6126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9" name="CaixaDeTexto 28"/>
            <p:cNvSpPr txBox="1"/>
            <p:nvPr/>
          </p:nvSpPr>
          <p:spPr>
            <a:xfrm rot="19664661">
              <a:off x="7390490" y="1486119"/>
              <a:ext cx="857256" cy="369332"/>
            </a:xfrm>
            <a:prstGeom prst="rect">
              <a:avLst/>
            </a:prstGeom>
            <a:noFill/>
          </p:spPr>
          <p:txBody>
            <a:bodyPr wrap="square" rtlCol="0">
              <a:spAutoFit/>
            </a:bodyPr>
            <a:lstStyle/>
            <a:p>
              <a:r>
                <a:rPr lang="pt-BR" dirty="0" smtClean="0"/>
                <a:t>gotas</a:t>
              </a:r>
              <a:endParaRPr lang="pt-BR" dirty="0"/>
            </a:p>
          </p:txBody>
        </p:sp>
        <p:sp>
          <p:nvSpPr>
            <p:cNvPr id="30" name="CaixaDeTexto 29"/>
            <p:cNvSpPr txBox="1"/>
            <p:nvPr/>
          </p:nvSpPr>
          <p:spPr>
            <a:xfrm rot="19366263">
              <a:off x="7596775" y="1793302"/>
              <a:ext cx="857256" cy="369332"/>
            </a:xfrm>
            <a:prstGeom prst="rect">
              <a:avLst/>
            </a:prstGeom>
            <a:noFill/>
          </p:spPr>
          <p:txBody>
            <a:bodyPr wrap="square" rtlCol="0">
              <a:spAutoFit/>
            </a:bodyPr>
            <a:lstStyle/>
            <a:p>
              <a:r>
                <a:rPr lang="pt-BR" dirty="0" smtClean="0"/>
                <a:t>spray</a:t>
              </a:r>
              <a:endParaRPr lang="pt-BR" dirty="0"/>
            </a:p>
          </p:txBody>
        </p:sp>
        <p:cxnSp>
          <p:nvCxnSpPr>
            <p:cNvPr id="32" name="Conector reto 31"/>
            <p:cNvCxnSpPr>
              <a:endCxn id="2" idx="5"/>
            </p:cNvCxnSpPr>
            <p:nvPr/>
          </p:nvCxnSpPr>
          <p:spPr>
            <a:xfrm>
              <a:off x="4500562" y="3929066"/>
              <a:ext cx="1515428" cy="1454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to 33"/>
            <p:cNvCxnSpPr>
              <a:endCxn id="2" idx="5"/>
            </p:cNvCxnSpPr>
            <p:nvPr/>
          </p:nvCxnSpPr>
          <p:spPr>
            <a:xfrm>
              <a:off x="4500562" y="3929066"/>
              <a:ext cx="1515428" cy="1454453"/>
            </a:xfrm>
            <a:prstGeom prst="line">
              <a:avLst/>
            </a:prstGeom>
          </p:spPr>
          <p:style>
            <a:lnRef idx="2">
              <a:schemeClr val="accent2"/>
            </a:lnRef>
            <a:fillRef idx="0">
              <a:schemeClr val="accent2"/>
            </a:fillRef>
            <a:effectRef idx="1">
              <a:schemeClr val="accent2"/>
            </a:effectRef>
            <a:fontRef idx="minor">
              <a:schemeClr val="tx1"/>
            </a:fontRef>
          </p:style>
        </p:cxnSp>
        <p:sp>
          <p:nvSpPr>
            <p:cNvPr id="35" name="CaixaDeTexto 34"/>
            <p:cNvSpPr txBox="1"/>
            <p:nvPr/>
          </p:nvSpPr>
          <p:spPr>
            <a:xfrm>
              <a:off x="5357818" y="4000504"/>
              <a:ext cx="1500198" cy="646331"/>
            </a:xfrm>
            <a:prstGeom prst="rect">
              <a:avLst/>
            </a:prstGeom>
            <a:noFill/>
          </p:spPr>
          <p:txBody>
            <a:bodyPr wrap="square" rtlCol="0">
              <a:spAutoFit/>
            </a:bodyPr>
            <a:lstStyle/>
            <a:p>
              <a:r>
                <a:rPr lang="pt-BR" dirty="0" smtClean="0"/>
                <a:t>Preparações auriculares</a:t>
              </a:r>
              <a:endParaRPr lang="pt-BR" dirty="0"/>
            </a:p>
          </p:txBody>
        </p:sp>
        <p:sp>
          <p:nvSpPr>
            <p:cNvPr id="36" name="CaixaDeTexto 35"/>
            <p:cNvSpPr txBox="1"/>
            <p:nvPr/>
          </p:nvSpPr>
          <p:spPr>
            <a:xfrm rot="445585">
              <a:off x="6786578" y="4000504"/>
              <a:ext cx="1643074" cy="369332"/>
            </a:xfrm>
            <a:prstGeom prst="rect">
              <a:avLst/>
            </a:prstGeom>
            <a:noFill/>
          </p:spPr>
          <p:txBody>
            <a:bodyPr wrap="square" rtlCol="0">
              <a:spAutoFit/>
            </a:bodyPr>
            <a:lstStyle/>
            <a:p>
              <a:r>
                <a:rPr lang="pt-BR" dirty="0" smtClean="0"/>
                <a:t>soluções</a:t>
              </a:r>
              <a:endParaRPr lang="pt-BR" dirty="0"/>
            </a:p>
          </p:txBody>
        </p:sp>
        <p:sp>
          <p:nvSpPr>
            <p:cNvPr id="37" name="CaixaDeTexto 36"/>
            <p:cNvSpPr txBox="1"/>
            <p:nvPr/>
          </p:nvSpPr>
          <p:spPr>
            <a:xfrm rot="691210">
              <a:off x="6592595" y="4589483"/>
              <a:ext cx="1643074" cy="369332"/>
            </a:xfrm>
            <a:prstGeom prst="rect">
              <a:avLst/>
            </a:prstGeom>
            <a:noFill/>
          </p:spPr>
          <p:txBody>
            <a:bodyPr wrap="square" rtlCol="0">
              <a:spAutoFit/>
            </a:bodyPr>
            <a:lstStyle/>
            <a:p>
              <a:r>
                <a:rPr lang="pt-BR" dirty="0" err="1" smtClean="0"/>
                <a:t>semissólidas</a:t>
              </a:r>
              <a:endParaRPr lang="pt-BR" dirty="0"/>
            </a:p>
          </p:txBody>
        </p:sp>
        <p:cxnSp>
          <p:nvCxnSpPr>
            <p:cNvPr id="43" name="Conector reto 42"/>
            <p:cNvCxnSpPr>
              <a:stCxn id="2" idx="0"/>
            </p:cNvCxnSpPr>
            <p:nvPr/>
          </p:nvCxnSpPr>
          <p:spPr>
            <a:xfrm rot="16200000" flipH="1">
              <a:off x="3428992" y="2857496"/>
              <a:ext cx="2143140" cy="1588"/>
            </a:xfrm>
            <a:prstGeom prst="line">
              <a:avLst/>
            </a:prstGeom>
          </p:spPr>
          <p:style>
            <a:lnRef idx="2">
              <a:schemeClr val="dk1"/>
            </a:lnRef>
            <a:fillRef idx="0">
              <a:schemeClr val="dk1"/>
            </a:fillRef>
            <a:effectRef idx="1">
              <a:schemeClr val="dk1"/>
            </a:effectRef>
            <a:fontRef idx="minor">
              <a:schemeClr val="tx1"/>
            </a:fontRef>
          </p:style>
        </p:cxnSp>
        <p:cxnSp>
          <p:nvCxnSpPr>
            <p:cNvPr id="45" name="Conector reto 44"/>
            <p:cNvCxnSpPr>
              <a:endCxn id="2" idx="6"/>
            </p:cNvCxnSpPr>
            <p:nvPr/>
          </p:nvCxnSpPr>
          <p:spPr>
            <a:xfrm flipV="1">
              <a:off x="4500562" y="3893347"/>
              <a:ext cx="2143140" cy="35719"/>
            </a:xfrm>
            <a:prstGeom prst="line">
              <a:avLst/>
            </a:prstGeom>
          </p:spPr>
          <p:style>
            <a:lnRef idx="2">
              <a:schemeClr val="accent6"/>
            </a:lnRef>
            <a:fillRef idx="0">
              <a:schemeClr val="accent6"/>
            </a:fillRef>
            <a:effectRef idx="1">
              <a:schemeClr val="accent6"/>
            </a:effectRef>
            <a:fontRef idx="minor">
              <a:schemeClr val="tx1"/>
            </a:fontRef>
          </p:style>
        </p:cxnSp>
        <p:sp>
          <p:nvSpPr>
            <p:cNvPr id="46" name="CaixaDeTexto 45"/>
            <p:cNvSpPr txBox="1"/>
            <p:nvPr/>
          </p:nvSpPr>
          <p:spPr>
            <a:xfrm>
              <a:off x="2714612" y="2714620"/>
              <a:ext cx="1571636" cy="646331"/>
            </a:xfrm>
            <a:prstGeom prst="rect">
              <a:avLst/>
            </a:prstGeom>
            <a:noFill/>
          </p:spPr>
          <p:txBody>
            <a:bodyPr wrap="square" rtlCol="0">
              <a:spAutoFit/>
            </a:bodyPr>
            <a:lstStyle/>
            <a:p>
              <a:r>
                <a:rPr lang="pt-BR" b="1" dirty="0" smtClean="0">
                  <a:solidFill>
                    <a:srgbClr val="C00000"/>
                  </a:solidFill>
                </a:rPr>
                <a:t>Preparações</a:t>
              </a:r>
            </a:p>
            <a:p>
              <a:r>
                <a:rPr lang="pt-BR" b="1" dirty="0" smtClean="0">
                  <a:solidFill>
                    <a:srgbClr val="C00000"/>
                  </a:solidFill>
                </a:rPr>
                <a:t>parenterais</a:t>
              </a:r>
              <a:endParaRPr lang="pt-BR" b="1" dirty="0">
                <a:solidFill>
                  <a:srgbClr val="C00000"/>
                </a:solidFill>
              </a:endParaRPr>
            </a:p>
          </p:txBody>
        </p:sp>
        <p:sp>
          <p:nvSpPr>
            <p:cNvPr id="47" name="CaixaDeTexto 46"/>
            <p:cNvSpPr txBox="1"/>
            <p:nvPr/>
          </p:nvSpPr>
          <p:spPr>
            <a:xfrm rot="1433616">
              <a:off x="1299426" y="1845138"/>
              <a:ext cx="1428760" cy="369332"/>
            </a:xfrm>
            <a:prstGeom prst="rect">
              <a:avLst/>
            </a:prstGeom>
            <a:noFill/>
          </p:spPr>
          <p:txBody>
            <a:bodyPr wrap="square" rtlCol="0">
              <a:spAutoFit/>
            </a:bodyPr>
            <a:lstStyle/>
            <a:p>
              <a:pPr algn="r"/>
              <a:r>
                <a:rPr lang="pt-BR" dirty="0" smtClean="0"/>
                <a:t>Soluções</a:t>
              </a:r>
              <a:endParaRPr lang="pt-BR" dirty="0"/>
            </a:p>
          </p:txBody>
        </p:sp>
        <p:sp>
          <p:nvSpPr>
            <p:cNvPr id="48" name="CaixaDeTexto 47"/>
            <p:cNvSpPr txBox="1"/>
            <p:nvPr/>
          </p:nvSpPr>
          <p:spPr>
            <a:xfrm rot="1003803">
              <a:off x="1026044" y="2963320"/>
              <a:ext cx="1285884" cy="369332"/>
            </a:xfrm>
            <a:prstGeom prst="rect">
              <a:avLst/>
            </a:prstGeom>
            <a:noFill/>
          </p:spPr>
          <p:txBody>
            <a:bodyPr wrap="square" rtlCol="0">
              <a:spAutoFit/>
            </a:bodyPr>
            <a:lstStyle/>
            <a:p>
              <a:r>
                <a:rPr lang="pt-BR" dirty="0" smtClean="0"/>
                <a:t>suspensões</a:t>
              </a:r>
              <a:endParaRPr lang="pt-BR" dirty="0"/>
            </a:p>
          </p:txBody>
        </p:sp>
        <p:sp>
          <p:nvSpPr>
            <p:cNvPr id="49" name="CaixaDeTexto 48"/>
            <p:cNvSpPr txBox="1"/>
            <p:nvPr/>
          </p:nvSpPr>
          <p:spPr>
            <a:xfrm rot="20931751">
              <a:off x="1000100" y="4214818"/>
              <a:ext cx="1285884" cy="369332"/>
            </a:xfrm>
            <a:prstGeom prst="rect">
              <a:avLst/>
            </a:prstGeom>
            <a:noFill/>
          </p:spPr>
          <p:txBody>
            <a:bodyPr wrap="square" rtlCol="0">
              <a:spAutoFit/>
            </a:bodyPr>
            <a:lstStyle/>
            <a:p>
              <a:pPr algn="r"/>
              <a:r>
                <a:rPr lang="pt-BR" dirty="0" smtClean="0"/>
                <a:t>emulsões</a:t>
              </a:r>
              <a:endParaRPr lang="pt-BR" dirty="0"/>
            </a:p>
          </p:txBody>
        </p:sp>
        <p:sp>
          <p:nvSpPr>
            <p:cNvPr id="50" name="CaixaDeTexto 49"/>
            <p:cNvSpPr txBox="1"/>
            <p:nvPr/>
          </p:nvSpPr>
          <p:spPr>
            <a:xfrm>
              <a:off x="2714612" y="3500438"/>
              <a:ext cx="1785950" cy="1200329"/>
            </a:xfrm>
            <a:prstGeom prst="rect">
              <a:avLst/>
            </a:prstGeom>
            <a:noFill/>
          </p:spPr>
          <p:txBody>
            <a:bodyPr wrap="square" rtlCol="0">
              <a:spAutoFit/>
            </a:bodyPr>
            <a:lstStyle/>
            <a:p>
              <a:r>
                <a:rPr lang="pt-BR" dirty="0" err="1" smtClean="0"/>
                <a:t>Intradérmica</a:t>
              </a:r>
              <a:r>
                <a:rPr lang="pt-BR" dirty="0" smtClean="0"/>
                <a:t>;</a:t>
              </a:r>
            </a:p>
            <a:p>
              <a:r>
                <a:rPr lang="pt-BR" dirty="0" smtClean="0"/>
                <a:t>Subcutânea;</a:t>
              </a:r>
            </a:p>
            <a:p>
              <a:r>
                <a:rPr lang="pt-BR" dirty="0" smtClean="0"/>
                <a:t>Intramuscular;</a:t>
              </a:r>
            </a:p>
            <a:p>
              <a:r>
                <a:rPr lang="pt-BR" dirty="0" smtClean="0"/>
                <a:t>intravenosa</a:t>
              </a:r>
              <a:endParaRPr lang="pt-BR"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830997"/>
          </a:xfrm>
          <a:prstGeom prst="rect">
            <a:avLst/>
          </a:prstGeom>
          <a:noFill/>
        </p:spPr>
        <p:txBody>
          <a:bodyPr wrap="square" rtlCol="0">
            <a:spAutoFit/>
          </a:bodyPr>
          <a:lstStyle/>
          <a:p>
            <a:pPr algn="ctr"/>
            <a:r>
              <a:rPr lang="pt-BR" sz="2400" b="1" dirty="0" smtClean="0">
                <a:latin typeface="Algerian" pitchFamily="82" charset="0"/>
              </a:rPr>
              <a:t>Critérios de aceitabilidade para a qualidade microbiológica de dispersões não estéreis</a:t>
            </a:r>
            <a:endParaRPr lang="pt-BR" sz="2400" b="1" dirty="0">
              <a:latin typeface="Algerian" pitchFamily="82" charset="0"/>
            </a:endParaRPr>
          </a:p>
        </p:txBody>
      </p:sp>
      <p:graphicFrame>
        <p:nvGraphicFramePr>
          <p:cNvPr id="5" name="Tabela 4"/>
          <p:cNvGraphicFramePr>
            <a:graphicFrameLocks noGrp="1"/>
          </p:cNvGraphicFramePr>
          <p:nvPr/>
        </p:nvGraphicFramePr>
        <p:xfrm>
          <a:off x="0" y="785794"/>
          <a:ext cx="9143998" cy="6308780"/>
        </p:xfrm>
        <a:graphic>
          <a:graphicData uri="http://schemas.openxmlformats.org/drawingml/2006/table">
            <a:tbl>
              <a:tblPr firstRow="1" bandRow="1">
                <a:tableStyleId>{5C22544A-7EE6-4342-B048-85BDC9FD1C3A}</a:tableStyleId>
              </a:tblPr>
              <a:tblGrid>
                <a:gridCol w="2018577"/>
                <a:gridCol w="1773874"/>
                <a:gridCol w="1896226"/>
                <a:gridCol w="3455321"/>
              </a:tblGrid>
              <a:tr h="1371855">
                <a:tc>
                  <a:txBody>
                    <a:bodyPr/>
                    <a:lstStyle/>
                    <a:p>
                      <a:r>
                        <a:rPr lang="pt-BR" dirty="0" smtClean="0"/>
                        <a:t>Vias</a:t>
                      </a:r>
                      <a:r>
                        <a:rPr lang="pt-BR" baseline="0" dirty="0" smtClean="0"/>
                        <a:t> de administração</a:t>
                      </a:r>
                      <a:endParaRPr lang="pt-BR" dirty="0"/>
                    </a:p>
                  </a:txBody>
                  <a:tcPr/>
                </a:tc>
                <a:tc>
                  <a:txBody>
                    <a:bodyPr/>
                    <a:lstStyle/>
                    <a:p>
                      <a:r>
                        <a:rPr lang="pt-BR" dirty="0" smtClean="0"/>
                        <a:t>Contagem</a:t>
                      </a:r>
                      <a:r>
                        <a:rPr lang="pt-BR" baseline="0" dirty="0" smtClean="0"/>
                        <a:t> total de microorganismos aeróbios (UFC/g ou  UFC/mL</a:t>
                      </a:r>
                      <a:endParaRPr lang="pt-BR" dirty="0"/>
                    </a:p>
                  </a:txBody>
                  <a:tcPr/>
                </a:tc>
                <a:tc>
                  <a:txBody>
                    <a:bodyPr/>
                    <a:lstStyle/>
                    <a:p>
                      <a:pPr algn="l"/>
                      <a:r>
                        <a:rPr lang="pt-BR" dirty="0" smtClean="0"/>
                        <a:t>Contagem combinada de fungos/bolores  (UFC/g ou UFC /mL </a:t>
                      </a:r>
                      <a:endParaRPr lang="pt-BR" dirty="0"/>
                    </a:p>
                  </a:txBody>
                  <a:tcPr/>
                </a:tc>
                <a:tc>
                  <a:txBody>
                    <a:bodyPr/>
                    <a:lstStyle/>
                    <a:p>
                      <a:r>
                        <a:rPr lang="pt-BR" dirty="0" smtClean="0"/>
                        <a:t>Microorganismos específicos</a:t>
                      </a:r>
                      <a:endParaRPr lang="pt-BR" dirty="0"/>
                    </a:p>
                  </a:txBody>
                  <a:tcPr/>
                </a:tc>
              </a:tr>
              <a:tr h="722029">
                <a:tc>
                  <a:txBody>
                    <a:bodyPr/>
                    <a:lstStyle/>
                    <a:p>
                      <a:r>
                        <a:rPr lang="pt-BR" b="1" dirty="0" smtClean="0"/>
                        <a:t>Preparações</a:t>
                      </a:r>
                      <a:r>
                        <a:rPr lang="pt-BR" b="1" baseline="0" dirty="0" smtClean="0"/>
                        <a:t> não aquosas para uso oral</a:t>
                      </a:r>
                      <a:endParaRPr lang="pt-BR" b="1" dirty="0"/>
                    </a:p>
                  </a:txBody>
                  <a:tcPr/>
                </a:tc>
                <a:tc>
                  <a:txBody>
                    <a:bodyPr/>
                    <a:lstStyle/>
                    <a:p>
                      <a:pPr algn="ctr"/>
                      <a:r>
                        <a:rPr lang="pt-BR" dirty="0" smtClean="0"/>
                        <a:t> 10</a:t>
                      </a:r>
                      <a:r>
                        <a:rPr lang="pt-BR" baseline="30000" dirty="0" smtClean="0"/>
                        <a:t>3</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smtClean="0"/>
                    </a:p>
                    <a:p>
                      <a:pPr algn="ctr"/>
                      <a:endParaRPr lang="pt-BR" dirty="0"/>
                    </a:p>
                  </a:txBody>
                  <a:tcPr/>
                </a:tc>
                <a:tc>
                  <a:txBody>
                    <a:bodyPr/>
                    <a:lstStyle/>
                    <a:p>
                      <a:r>
                        <a:rPr lang="pt-BR" dirty="0" smtClean="0"/>
                        <a:t>Ausência de </a:t>
                      </a:r>
                      <a:r>
                        <a:rPr lang="pt-BR" i="1" dirty="0" err="1" smtClean="0"/>
                        <a:t>Escherichia</a:t>
                      </a:r>
                      <a:r>
                        <a:rPr lang="pt-BR" i="1" dirty="0" smtClean="0"/>
                        <a:t> </a:t>
                      </a:r>
                      <a:r>
                        <a:rPr lang="pt-BR" i="1" dirty="0" err="1" smtClean="0"/>
                        <a:t>coli</a:t>
                      </a:r>
                      <a:r>
                        <a:rPr lang="pt-BR" i="1" dirty="0" smtClean="0"/>
                        <a:t>  </a:t>
                      </a:r>
                      <a:r>
                        <a:rPr lang="pt-BR" dirty="0" smtClean="0"/>
                        <a:t>(1g ou 1mL)</a:t>
                      </a:r>
                      <a:endParaRPr lang="pt-BR" dirty="0"/>
                    </a:p>
                  </a:txBody>
                  <a:tcPr/>
                </a:tc>
              </a:tr>
              <a:tr h="722029">
                <a:tc>
                  <a:txBody>
                    <a:bodyPr/>
                    <a:lstStyle/>
                    <a:p>
                      <a:r>
                        <a:rPr lang="pt-BR" b="1" dirty="0" smtClean="0"/>
                        <a:t>Preparações</a:t>
                      </a:r>
                      <a:r>
                        <a:rPr lang="pt-BR" b="1" baseline="0" dirty="0" smtClean="0"/>
                        <a:t> aquosas para uso oral</a:t>
                      </a:r>
                      <a:endParaRPr lang="pt-BR" b="1" dirty="0"/>
                    </a:p>
                  </a:txBody>
                  <a:tcPr/>
                </a:tc>
                <a:tc>
                  <a:txBody>
                    <a:bodyPr/>
                    <a:lstStyle/>
                    <a:p>
                      <a:pPr algn="ct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smtClean="0"/>
                    </a:p>
                    <a:p>
                      <a:pPr algn="ct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Ausência de </a:t>
                      </a:r>
                      <a:r>
                        <a:rPr lang="pt-BR" i="1" dirty="0" err="1" smtClean="0"/>
                        <a:t>Escherichia</a:t>
                      </a:r>
                      <a:r>
                        <a:rPr lang="pt-BR" i="1" dirty="0" smtClean="0"/>
                        <a:t> </a:t>
                      </a:r>
                      <a:r>
                        <a:rPr lang="pt-BR" i="1" dirty="0" err="1" smtClean="0"/>
                        <a:t>coli</a:t>
                      </a:r>
                      <a:r>
                        <a:rPr lang="pt-BR" i="1" dirty="0" smtClean="0"/>
                        <a:t>  </a:t>
                      </a:r>
                      <a:r>
                        <a:rPr lang="pt-BR" dirty="0" smtClean="0"/>
                        <a:t>(1g ou 1mL)</a:t>
                      </a:r>
                      <a:endParaRPr lang="pt-BR" dirty="0"/>
                    </a:p>
                  </a:txBody>
                  <a:tcPr/>
                </a:tc>
              </a:tr>
              <a:tr h="456910">
                <a:tc>
                  <a:txBody>
                    <a:bodyPr/>
                    <a:lstStyle/>
                    <a:p>
                      <a:r>
                        <a:rPr lang="pt-BR" b="1" dirty="0" smtClean="0"/>
                        <a:t>Uso retal</a:t>
                      </a:r>
                      <a:endParaRPr lang="pt-BR" b="1" dirty="0"/>
                    </a:p>
                  </a:txBody>
                  <a:tcPr/>
                </a:tc>
                <a:tc>
                  <a:txBody>
                    <a:bodyPr/>
                    <a:lstStyle/>
                    <a:p>
                      <a:pPr algn="ctr"/>
                      <a:r>
                        <a:rPr lang="pt-BR" dirty="0" smtClean="0"/>
                        <a:t>10</a:t>
                      </a:r>
                      <a:r>
                        <a:rPr lang="pt-BR" baseline="30000" dirty="0" smtClean="0"/>
                        <a:t>3</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endParaRPr lang="pt-BR"/>
                    </a:p>
                  </a:txBody>
                  <a:tcPr/>
                </a:tc>
              </a:tr>
              <a:tr h="722029">
                <a:tc>
                  <a:txBody>
                    <a:bodyPr/>
                    <a:lstStyle/>
                    <a:p>
                      <a:r>
                        <a:rPr lang="pt-BR" b="1" dirty="0" smtClean="0"/>
                        <a:t>Uso na</a:t>
                      </a:r>
                      <a:r>
                        <a:rPr lang="pt-BR" b="1" baseline="0" dirty="0" smtClean="0"/>
                        <a:t> mucosa oral </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a:p>
                  </a:txBody>
                  <a:tcPr/>
                </a:tc>
                <a:tc>
                  <a:txBody>
                    <a:bodyPr/>
                    <a:lstStyle/>
                    <a:p>
                      <a:r>
                        <a:rPr lang="pt-BR" dirty="0" smtClean="0"/>
                        <a:t>Ausência de </a:t>
                      </a:r>
                      <a:r>
                        <a:rPr lang="pt-BR" i="1" dirty="0" err="1" smtClean="0"/>
                        <a:t>Staphylococcus</a:t>
                      </a:r>
                      <a:r>
                        <a:rPr lang="pt-BR" i="1" dirty="0" smtClean="0"/>
                        <a:t> </a:t>
                      </a:r>
                      <a:r>
                        <a:rPr lang="pt-BR" i="1" dirty="0" err="1" smtClean="0"/>
                        <a:t>aures</a:t>
                      </a:r>
                      <a:r>
                        <a:rPr lang="pt-BR" i="1" dirty="0" smtClean="0"/>
                        <a:t> </a:t>
                      </a:r>
                      <a:r>
                        <a:rPr lang="pt-BR" dirty="0" smtClean="0"/>
                        <a:t>e de </a:t>
                      </a:r>
                      <a:r>
                        <a:rPr lang="pt-BR" i="1" dirty="0" err="1" smtClean="0"/>
                        <a:t>Pseudomonas</a:t>
                      </a:r>
                      <a:r>
                        <a:rPr lang="pt-BR" i="1" baseline="0" dirty="0" smtClean="0"/>
                        <a:t> </a:t>
                      </a:r>
                      <a:r>
                        <a:rPr lang="pt-BR" i="1" baseline="0" dirty="0" err="1" smtClean="0"/>
                        <a:t>aureus</a:t>
                      </a:r>
                      <a:r>
                        <a:rPr lang="pt-BR" i="1" baseline="0" dirty="0" smtClean="0"/>
                        <a:t> </a:t>
                      </a:r>
                      <a:r>
                        <a:rPr lang="pt-BR" baseline="0" dirty="0" smtClean="0"/>
                        <a:t>(1g ou 1 mL)</a:t>
                      </a:r>
                      <a:endParaRPr lang="pt-BR" dirty="0"/>
                    </a:p>
                  </a:txBody>
                  <a:tcPr/>
                </a:tc>
              </a:tr>
              <a:tr h="722029">
                <a:tc>
                  <a:txBody>
                    <a:bodyPr/>
                    <a:lstStyle/>
                    <a:p>
                      <a:r>
                        <a:rPr lang="pt-BR" b="1" dirty="0" smtClean="0"/>
                        <a:t>Uso gengival</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a:p>
                  </a:txBody>
                  <a:tcPr/>
                </a:tc>
                <a:tc>
                  <a:txBody>
                    <a:bodyPr/>
                    <a:lstStyle/>
                    <a:p>
                      <a:r>
                        <a:rPr lang="pt-BR" dirty="0" smtClean="0"/>
                        <a:t>Ausência de </a:t>
                      </a:r>
                      <a:r>
                        <a:rPr lang="pt-BR" i="1" dirty="0" err="1" smtClean="0"/>
                        <a:t>Staphylococcus</a:t>
                      </a:r>
                      <a:r>
                        <a:rPr lang="pt-BR" i="1" dirty="0" smtClean="0"/>
                        <a:t> </a:t>
                      </a:r>
                      <a:r>
                        <a:rPr lang="pt-BR" i="1" dirty="0" err="1" smtClean="0"/>
                        <a:t>aures</a:t>
                      </a:r>
                      <a:r>
                        <a:rPr lang="pt-BR" i="1" dirty="0" smtClean="0"/>
                        <a:t> </a:t>
                      </a:r>
                      <a:r>
                        <a:rPr lang="pt-BR" dirty="0" smtClean="0"/>
                        <a:t>e de </a:t>
                      </a:r>
                      <a:r>
                        <a:rPr lang="pt-BR" i="1" dirty="0" err="1" smtClean="0"/>
                        <a:t>Pseudomonas</a:t>
                      </a:r>
                      <a:r>
                        <a:rPr lang="pt-BR" i="1" baseline="0" dirty="0" smtClean="0"/>
                        <a:t> </a:t>
                      </a:r>
                      <a:r>
                        <a:rPr lang="pt-BR" i="1" baseline="0" dirty="0" err="1" smtClean="0"/>
                        <a:t>aureus</a:t>
                      </a:r>
                      <a:r>
                        <a:rPr lang="pt-BR" baseline="0" dirty="0" smtClean="0"/>
                        <a:t> (1g ou 1 mL</a:t>
                      </a:r>
                      <a:endParaRPr lang="pt-BR" dirty="0"/>
                    </a:p>
                  </a:txBody>
                  <a:tcPr/>
                </a:tc>
              </a:tr>
              <a:tr h="456910">
                <a:tc>
                  <a:txBody>
                    <a:bodyPr/>
                    <a:lstStyle/>
                    <a:p>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t-BR" dirty="0"/>
                    </a:p>
                  </a:txBody>
                  <a:tcPr/>
                </a:tc>
                <a:tc>
                  <a:txBody>
                    <a:bodyPr/>
                    <a:lstStyle/>
                    <a:p>
                      <a:endParaRPr lang="pt-BR"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830997"/>
          </a:xfrm>
          <a:prstGeom prst="rect">
            <a:avLst/>
          </a:prstGeom>
          <a:noFill/>
        </p:spPr>
        <p:txBody>
          <a:bodyPr wrap="square" rtlCol="0">
            <a:spAutoFit/>
          </a:bodyPr>
          <a:lstStyle/>
          <a:p>
            <a:pPr algn="ctr"/>
            <a:r>
              <a:rPr lang="pt-BR" sz="2400" b="1" dirty="0" smtClean="0">
                <a:latin typeface="Algerian" pitchFamily="82" charset="0"/>
              </a:rPr>
              <a:t>Critérios de aceitabilidade para a qualidade microbiológica de dispersões não estéreis</a:t>
            </a:r>
            <a:endParaRPr lang="pt-BR" sz="2400" b="1" dirty="0">
              <a:latin typeface="Algerian" pitchFamily="82" charset="0"/>
            </a:endParaRPr>
          </a:p>
        </p:txBody>
      </p:sp>
      <p:graphicFrame>
        <p:nvGraphicFramePr>
          <p:cNvPr id="5" name="Tabela 4"/>
          <p:cNvGraphicFramePr>
            <a:graphicFrameLocks noGrp="1"/>
          </p:cNvGraphicFramePr>
          <p:nvPr/>
        </p:nvGraphicFramePr>
        <p:xfrm>
          <a:off x="0" y="785794"/>
          <a:ext cx="9143998" cy="6198938"/>
        </p:xfrm>
        <a:graphic>
          <a:graphicData uri="http://schemas.openxmlformats.org/drawingml/2006/table">
            <a:tbl>
              <a:tblPr firstRow="1" bandRow="1">
                <a:tableStyleId>{5C22544A-7EE6-4342-B048-85BDC9FD1C3A}</a:tableStyleId>
              </a:tblPr>
              <a:tblGrid>
                <a:gridCol w="1714480"/>
                <a:gridCol w="2077971"/>
                <a:gridCol w="1636805"/>
                <a:gridCol w="3714742"/>
              </a:tblGrid>
              <a:tr h="1371855">
                <a:tc>
                  <a:txBody>
                    <a:bodyPr/>
                    <a:lstStyle/>
                    <a:p>
                      <a:r>
                        <a:rPr lang="pt-BR" dirty="0" smtClean="0"/>
                        <a:t>Vias</a:t>
                      </a:r>
                      <a:r>
                        <a:rPr lang="pt-BR" baseline="0" dirty="0" smtClean="0"/>
                        <a:t> de administração</a:t>
                      </a:r>
                      <a:endParaRPr lang="pt-BR" dirty="0"/>
                    </a:p>
                  </a:txBody>
                  <a:tcPr/>
                </a:tc>
                <a:tc>
                  <a:txBody>
                    <a:bodyPr/>
                    <a:lstStyle/>
                    <a:p>
                      <a:r>
                        <a:rPr lang="pt-BR" dirty="0" smtClean="0"/>
                        <a:t>Contagem</a:t>
                      </a:r>
                      <a:r>
                        <a:rPr lang="pt-BR" baseline="0" dirty="0" smtClean="0"/>
                        <a:t> total de microorganismos aeróbios (UFC/g ou  UFC/mL</a:t>
                      </a:r>
                      <a:endParaRPr lang="pt-BR" dirty="0"/>
                    </a:p>
                  </a:txBody>
                  <a:tcPr/>
                </a:tc>
                <a:tc>
                  <a:txBody>
                    <a:bodyPr/>
                    <a:lstStyle/>
                    <a:p>
                      <a:pPr algn="l"/>
                      <a:r>
                        <a:rPr lang="pt-BR" dirty="0" smtClean="0"/>
                        <a:t>Contagem combinada de fungos/bolores  (UFC/g ou UFC /mL </a:t>
                      </a:r>
                      <a:endParaRPr lang="pt-BR" dirty="0"/>
                    </a:p>
                  </a:txBody>
                  <a:tcPr/>
                </a:tc>
                <a:tc>
                  <a:txBody>
                    <a:bodyPr/>
                    <a:lstStyle/>
                    <a:p>
                      <a:r>
                        <a:rPr lang="pt-BR" dirty="0" smtClean="0"/>
                        <a:t>Microorganismos específicos</a:t>
                      </a:r>
                      <a:endParaRPr lang="pt-BR" dirty="0"/>
                    </a:p>
                  </a:txBody>
                  <a:tcPr/>
                </a:tc>
              </a:tr>
              <a:tr h="722029">
                <a:tc>
                  <a:txBody>
                    <a:bodyPr/>
                    <a:lstStyle/>
                    <a:p>
                      <a:r>
                        <a:rPr lang="pt-BR" b="1" dirty="0" smtClean="0"/>
                        <a:t>Uso cutâneo</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a:p>
                  </a:txBody>
                  <a:tcPr/>
                </a:tc>
                <a:tc>
                  <a:txBody>
                    <a:bodyPr/>
                    <a:lstStyle/>
                    <a:p>
                      <a:r>
                        <a:rPr lang="pt-BR" dirty="0" smtClean="0"/>
                        <a:t>Ausência de </a:t>
                      </a:r>
                      <a:r>
                        <a:rPr lang="pt-BR" i="1" dirty="0" err="1" smtClean="0"/>
                        <a:t>Staphylococcus</a:t>
                      </a:r>
                      <a:r>
                        <a:rPr lang="pt-BR" i="1" dirty="0" smtClean="0"/>
                        <a:t> </a:t>
                      </a:r>
                      <a:r>
                        <a:rPr lang="pt-BR" i="1" dirty="0" err="1" smtClean="0"/>
                        <a:t>aures</a:t>
                      </a:r>
                      <a:r>
                        <a:rPr lang="pt-BR" i="1" dirty="0" smtClean="0"/>
                        <a:t> </a:t>
                      </a:r>
                      <a:r>
                        <a:rPr lang="pt-BR" dirty="0" smtClean="0"/>
                        <a:t>e de </a:t>
                      </a:r>
                      <a:r>
                        <a:rPr lang="pt-BR" i="1" dirty="0" err="1" smtClean="0"/>
                        <a:t>Pseudomonas</a:t>
                      </a:r>
                      <a:r>
                        <a:rPr lang="pt-BR" i="1" baseline="0" dirty="0" smtClean="0"/>
                        <a:t> </a:t>
                      </a:r>
                      <a:r>
                        <a:rPr lang="pt-BR" i="1" baseline="0" dirty="0" err="1" smtClean="0"/>
                        <a:t>aureus</a:t>
                      </a:r>
                      <a:r>
                        <a:rPr lang="pt-BR" i="1" baseline="0" dirty="0" smtClean="0"/>
                        <a:t> </a:t>
                      </a:r>
                      <a:r>
                        <a:rPr lang="pt-BR" baseline="0" dirty="0" smtClean="0"/>
                        <a:t>(1g ou 1 mL)</a:t>
                      </a:r>
                      <a:endParaRPr lang="pt-BR" dirty="0"/>
                    </a:p>
                  </a:txBody>
                  <a:tcPr/>
                </a:tc>
              </a:tr>
              <a:tr h="722029">
                <a:tc>
                  <a:txBody>
                    <a:bodyPr/>
                    <a:lstStyle/>
                    <a:p>
                      <a:r>
                        <a:rPr lang="pt-BR" b="1" dirty="0" smtClean="0"/>
                        <a:t>Uso nasal</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a:p>
                  </a:txBody>
                  <a:tcPr/>
                </a:tc>
                <a:tc>
                  <a:txBody>
                    <a:bodyPr/>
                    <a:lstStyle/>
                    <a:p>
                      <a:r>
                        <a:rPr lang="pt-BR" dirty="0" smtClean="0"/>
                        <a:t>Ausência de </a:t>
                      </a:r>
                      <a:r>
                        <a:rPr lang="pt-BR" i="1" dirty="0" err="1" smtClean="0"/>
                        <a:t>Staphylococcus</a:t>
                      </a:r>
                      <a:r>
                        <a:rPr lang="pt-BR" i="1" dirty="0" smtClean="0"/>
                        <a:t> </a:t>
                      </a:r>
                      <a:r>
                        <a:rPr lang="pt-BR" i="1" dirty="0" err="1" smtClean="0"/>
                        <a:t>aures</a:t>
                      </a:r>
                      <a:r>
                        <a:rPr lang="pt-BR" i="1" dirty="0" smtClean="0"/>
                        <a:t> </a:t>
                      </a:r>
                      <a:r>
                        <a:rPr lang="pt-BR" dirty="0" smtClean="0"/>
                        <a:t>e de </a:t>
                      </a:r>
                      <a:r>
                        <a:rPr lang="pt-BR" i="1" dirty="0" err="1" smtClean="0"/>
                        <a:t>Pseudomonas</a:t>
                      </a:r>
                      <a:r>
                        <a:rPr lang="pt-BR" i="1" baseline="0" dirty="0" smtClean="0"/>
                        <a:t> </a:t>
                      </a:r>
                      <a:r>
                        <a:rPr lang="pt-BR" i="1" baseline="0" dirty="0" err="1" smtClean="0"/>
                        <a:t>aureus</a:t>
                      </a:r>
                      <a:r>
                        <a:rPr lang="pt-BR" baseline="0" dirty="0" smtClean="0"/>
                        <a:t> (1g ou 1 mL</a:t>
                      </a:r>
                      <a:endParaRPr lang="pt-BR" dirty="0"/>
                    </a:p>
                  </a:txBody>
                  <a:tcPr/>
                </a:tc>
              </a:tr>
              <a:tr h="456910">
                <a:tc>
                  <a:txBody>
                    <a:bodyPr/>
                    <a:lstStyle/>
                    <a:p>
                      <a:r>
                        <a:rPr lang="pt-BR" b="1" dirty="0" smtClean="0"/>
                        <a:t>Uso auricular</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Ausência de </a:t>
                      </a:r>
                      <a:r>
                        <a:rPr lang="pt-BR" i="1" dirty="0" err="1" smtClean="0"/>
                        <a:t>Staphylococcus</a:t>
                      </a:r>
                      <a:r>
                        <a:rPr lang="pt-BR" i="1" dirty="0" smtClean="0"/>
                        <a:t> </a:t>
                      </a:r>
                      <a:r>
                        <a:rPr lang="pt-BR" i="1" dirty="0" err="1" smtClean="0"/>
                        <a:t>aures</a:t>
                      </a:r>
                      <a:r>
                        <a:rPr lang="pt-BR" i="1" dirty="0" smtClean="0"/>
                        <a:t> </a:t>
                      </a:r>
                      <a:r>
                        <a:rPr lang="pt-BR" dirty="0" smtClean="0"/>
                        <a:t> </a:t>
                      </a:r>
                      <a:r>
                        <a:rPr lang="pt-BR" i="1" dirty="0" err="1" smtClean="0"/>
                        <a:t>Pseudomonas</a:t>
                      </a:r>
                      <a:r>
                        <a:rPr lang="pt-BR" i="1" baseline="0" dirty="0" smtClean="0"/>
                        <a:t> </a:t>
                      </a:r>
                      <a:r>
                        <a:rPr lang="pt-BR" i="1" baseline="0" dirty="0" err="1" smtClean="0"/>
                        <a:t>aureus</a:t>
                      </a:r>
                      <a:r>
                        <a:rPr lang="pt-BR" baseline="0" dirty="0" smtClean="0"/>
                        <a:t> (1g ou 1 mL)</a:t>
                      </a:r>
                      <a:endParaRPr lang="pt-BR" dirty="0"/>
                    </a:p>
                  </a:txBody>
                  <a:tcPr/>
                </a:tc>
              </a:tr>
              <a:tr h="722029">
                <a:tc>
                  <a:txBody>
                    <a:bodyPr/>
                    <a:lstStyle/>
                    <a:p>
                      <a:r>
                        <a:rPr lang="pt-BR" b="1" dirty="0" smtClean="0"/>
                        <a:t>Uso</a:t>
                      </a:r>
                      <a:r>
                        <a:rPr lang="pt-BR" b="1" baseline="0" dirty="0" smtClean="0"/>
                        <a:t> Vaginal</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a:p>
                  </a:txBody>
                  <a:tcPr/>
                </a:tc>
                <a:tc>
                  <a:txBody>
                    <a:bodyPr/>
                    <a:lstStyle/>
                    <a:p>
                      <a:r>
                        <a:rPr lang="pt-BR" dirty="0" smtClean="0"/>
                        <a:t>Ausência de </a:t>
                      </a:r>
                      <a:r>
                        <a:rPr lang="pt-BR" i="1" dirty="0" err="1" smtClean="0"/>
                        <a:t>Staphylococcus</a:t>
                      </a:r>
                      <a:r>
                        <a:rPr lang="pt-BR" i="1" dirty="0" smtClean="0"/>
                        <a:t> </a:t>
                      </a:r>
                      <a:r>
                        <a:rPr lang="pt-BR" i="1" dirty="0" err="1" smtClean="0"/>
                        <a:t>aures</a:t>
                      </a:r>
                      <a:r>
                        <a:rPr lang="pt-BR" i="1" dirty="0" smtClean="0"/>
                        <a:t> ,</a:t>
                      </a:r>
                      <a:r>
                        <a:rPr lang="pt-BR" dirty="0" smtClean="0"/>
                        <a:t> </a:t>
                      </a:r>
                      <a:r>
                        <a:rPr lang="pt-BR" i="1" dirty="0" err="1" smtClean="0"/>
                        <a:t>Pseudomonas</a:t>
                      </a:r>
                      <a:r>
                        <a:rPr lang="pt-BR" i="1" baseline="0" dirty="0" smtClean="0"/>
                        <a:t> </a:t>
                      </a:r>
                      <a:r>
                        <a:rPr lang="pt-BR" i="1" baseline="0" dirty="0" err="1" smtClean="0"/>
                        <a:t>aureus</a:t>
                      </a:r>
                      <a:r>
                        <a:rPr lang="pt-BR" i="1" baseline="0" dirty="0" smtClean="0"/>
                        <a:t>  </a:t>
                      </a:r>
                      <a:r>
                        <a:rPr lang="pt-BR" baseline="0" dirty="0" smtClean="0"/>
                        <a:t>e </a:t>
                      </a:r>
                      <a:r>
                        <a:rPr lang="pt-BR" i="1" baseline="0" dirty="0" err="1" smtClean="0"/>
                        <a:t>Candida</a:t>
                      </a:r>
                      <a:r>
                        <a:rPr lang="pt-BR" i="1" baseline="0" dirty="0" smtClean="0"/>
                        <a:t> </a:t>
                      </a:r>
                      <a:r>
                        <a:rPr lang="pt-BR" i="1" baseline="0" dirty="0" err="1" smtClean="0"/>
                        <a:t>albicans</a:t>
                      </a:r>
                      <a:r>
                        <a:rPr lang="pt-BR" i="1" baseline="0" dirty="0" smtClean="0"/>
                        <a:t> </a:t>
                      </a:r>
                      <a:r>
                        <a:rPr lang="pt-BR" baseline="0" dirty="0" smtClean="0"/>
                        <a:t>(1g ou 1 mL)</a:t>
                      </a:r>
                      <a:endParaRPr lang="pt-BR" dirty="0"/>
                    </a:p>
                  </a:txBody>
                  <a:tcPr/>
                </a:tc>
              </a:tr>
              <a:tr h="722029">
                <a:tc>
                  <a:txBody>
                    <a:bodyPr/>
                    <a:lstStyle/>
                    <a:p>
                      <a:r>
                        <a:rPr lang="pt-BR" b="1" dirty="0" smtClean="0"/>
                        <a:t>Uso </a:t>
                      </a:r>
                      <a:r>
                        <a:rPr lang="pt-BR" b="1" dirty="0" err="1" smtClean="0"/>
                        <a:t>inalatório</a:t>
                      </a:r>
                      <a:r>
                        <a:rPr lang="pt-BR" b="1" dirty="0" smtClean="0"/>
                        <a:t> (requerimento especial</a:t>
                      </a:r>
                      <a:r>
                        <a:rPr lang="pt-BR" b="1" baseline="0" dirty="0" smtClean="0"/>
                        <a:t>  para preparações liquidas para </a:t>
                      </a:r>
                      <a:r>
                        <a:rPr lang="pt-BR" b="1" baseline="0" dirty="0" err="1" smtClean="0"/>
                        <a:t>nebulolização</a:t>
                      </a:r>
                      <a:endParaRPr lang="pt-B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2</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10</a:t>
                      </a:r>
                      <a:r>
                        <a:rPr lang="pt-BR" baseline="30000" dirty="0" smtClean="0"/>
                        <a:t>1</a:t>
                      </a:r>
                      <a:endParaRPr lang="pt-BR" dirty="0"/>
                    </a:p>
                  </a:txBody>
                  <a:tcPr/>
                </a:tc>
                <a:tc>
                  <a:txBody>
                    <a:bodyPr/>
                    <a:lstStyle/>
                    <a:p>
                      <a:r>
                        <a:rPr lang="pt-BR" dirty="0" smtClean="0"/>
                        <a:t>Ausência de </a:t>
                      </a:r>
                      <a:r>
                        <a:rPr lang="pt-BR" i="1" dirty="0" err="1" smtClean="0"/>
                        <a:t>Staphylococcus</a:t>
                      </a:r>
                      <a:r>
                        <a:rPr lang="pt-BR" i="1" dirty="0" smtClean="0"/>
                        <a:t> </a:t>
                      </a:r>
                      <a:r>
                        <a:rPr lang="pt-BR" i="1" dirty="0" err="1" smtClean="0"/>
                        <a:t>aures</a:t>
                      </a:r>
                      <a:r>
                        <a:rPr lang="pt-BR" i="1" dirty="0" smtClean="0"/>
                        <a:t> ,</a:t>
                      </a:r>
                      <a:r>
                        <a:rPr lang="pt-BR" dirty="0" smtClean="0"/>
                        <a:t> </a:t>
                      </a:r>
                      <a:r>
                        <a:rPr lang="pt-BR" i="1" dirty="0" err="1" smtClean="0"/>
                        <a:t>Pseudomonas</a:t>
                      </a:r>
                      <a:r>
                        <a:rPr lang="pt-BR" i="1" baseline="0" dirty="0" smtClean="0"/>
                        <a:t> </a:t>
                      </a:r>
                      <a:r>
                        <a:rPr lang="pt-BR" i="1" baseline="0" dirty="0" err="1" smtClean="0"/>
                        <a:t>aureus</a:t>
                      </a:r>
                      <a:r>
                        <a:rPr lang="pt-BR" i="1" baseline="0" dirty="0" smtClean="0"/>
                        <a:t> e </a:t>
                      </a:r>
                      <a:r>
                        <a:rPr lang="pt-BR" i="0" baseline="0" dirty="0" smtClean="0"/>
                        <a:t>bactéria bile-tolerante </a:t>
                      </a:r>
                      <a:r>
                        <a:rPr lang="pt-BR" i="0" baseline="0" dirty="0" err="1" smtClean="0"/>
                        <a:t>Gram-negativa</a:t>
                      </a:r>
                      <a:r>
                        <a:rPr lang="pt-BR" i="0" baseline="0" dirty="0" smtClean="0"/>
                        <a:t>  </a:t>
                      </a:r>
                      <a:r>
                        <a:rPr lang="pt-BR" baseline="0" dirty="0" smtClean="0"/>
                        <a:t>(1g ou 1 mL)</a:t>
                      </a:r>
                      <a:endParaRPr lang="pt-BR"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596" y="0"/>
            <a:ext cx="8501122" cy="584775"/>
          </a:xfrm>
          <a:prstGeom prst="rect">
            <a:avLst/>
          </a:prstGeom>
          <a:noFill/>
        </p:spPr>
        <p:txBody>
          <a:bodyPr wrap="square" rtlCol="0">
            <a:spAutoFit/>
          </a:bodyPr>
          <a:lstStyle/>
          <a:p>
            <a:pPr algn="ctr"/>
            <a:r>
              <a:rPr lang="pt-BR" sz="3200" b="1" dirty="0" smtClean="0">
                <a:latin typeface="Algerian" pitchFamily="82" charset="0"/>
              </a:rPr>
              <a:t>Controle da qualidade de Dispersões </a:t>
            </a:r>
            <a:endParaRPr lang="pt-BR" sz="3200" b="1" dirty="0">
              <a:latin typeface="Algerian" pitchFamily="82" charset="0"/>
            </a:endParaRPr>
          </a:p>
        </p:txBody>
      </p:sp>
      <p:sp>
        <p:nvSpPr>
          <p:cNvPr id="6" name="CaixaDeTexto 5"/>
          <p:cNvSpPr txBox="1"/>
          <p:nvPr/>
        </p:nvSpPr>
        <p:spPr>
          <a:xfrm>
            <a:off x="0" y="928670"/>
            <a:ext cx="4572000" cy="1077218"/>
          </a:xfrm>
          <a:prstGeom prst="rect">
            <a:avLst/>
          </a:prstGeom>
          <a:noFill/>
        </p:spPr>
        <p:txBody>
          <a:bodyPr wrap="square" rtlCol="0">
            <a:spAutoFit/>
          </a:bodyPr>
          <a:lstStyle/>
          <a:p>
            <a:r>
              <a:rPr lang="pt-BR" sz="3200" b="1" dirty="0" smtClean="0"/>
              <a:t>Testes Universais ou Especificações Universais</a:t>
            </a:r>
            <a:endParaRPr lang="pt-BR" sz="3200" b="1" dirty="0"/>
          </a:p>
        </p:txBody>
      </p:sp>
      <p:sp>
        <p:nvSpPr>
          <p:cNvPr id="8" name="CaixaDeTexto 7"/>
          <p:cNvSpPr txBox="1"/>
          <p:nvPr/>
        </p:nvSpPr>
        <p:spPr>
          <a:xfrm>
            <a:off x="714348" y="2826127"/>
            <a:ext cx="3929090" cy="4031873"/>
          </a:xfrm>
          <a:prstGeom prst="rect">
            <a:avLst/>
          </a:prstGeom>
          <a:noFill/>
        </p:spPr>
        <p:txBody>
          <a:bodyPr wrap="square" rtlCol="0">
            <a:spAutoFit/>
          </a:bodyPr>
          <a:lstStyle/>
          <a:p>
            <a:r>
              <a:rPr lang="pt-BR" sz="3200" b="1" dirty="0" smtClean="0">
                <a:solidFill>
                  <a:srgbClr val="C00000"/>
                </a:solidFill>
              </a:rPr>
              <a:t>1.Identificação;</a:t>
            </a:r>
          </a:p>
          <a:p>
            <a:endParaRPr lang="pt-BR" sz="3200" b="1" dirty="0" smtClean="0">
              <a:solidFill>
                <a:srgbClr val="C00000"/>
              </a:solidFill>
            </a:endParaRPr>
          </a:p>
          <a:p>
            <a:r>
              <a:rPr lang="pt-BR" sz="3200" b="1" dirty="0" smtClean="0">
                <a:solidFill>
                  <a:srgbClr val="C00000"/>
                </a:solidFill>
              </a:rPr>
              <a:t>2. Ensaio (teor %);</a:t>
            </a:r>
          </a:p>
          <a:p>
            <a:endParaRPr lang="pt-BR" sz="3200" b="1" dirty="0" smtClean="0">
              <a:solidFill>
                <a:srgbClr val="C00000"/>
              </a:solidFill>
            </a:endParaRPr>
          </a:p>
          <a:p>
            <a:r>
              <a:rPr lang="pt-BR" sz="3200" b="1" dirty="0" smtClean="0">
                <a:solidFill>
                  <a:srgbClr val="C00000"/>
                </a:solidFill>
              </a:rPr>
              <a:t>3. Impurezas relativas;</a:t>
            </a:r>
          </a:p>
          <a:p>
            <a:endParaRPr lang="pt-BR" sz="3200" b="1" dirty="0" smtClean="0">
              <a:solidFill>
                <a:srgbClr val="C00000"/>
              </a:solidFill>
            </a:endParaRPr>
          </a:p>
          <a:p>
            <a:r>
              <a:rPr lang="pt-BR" sz="3200" b="1" dirty="0" smtClean="0">
                <a:solidFill>
                  <a:srgbClr val="C00000"/>
                </a:solidFill>
              </a:rPr>
              <a:t>4. Descrição </a:t>
            </a:r>
            <a:endParaRPr lang="pt-BR" sz="3200" b="1" dirty="0">
              <a:solidFill>
                <a:srgbClr val="C00000"/>
              </a:solidFill>
            </a:endParaRPr>
          </a:p>
        </p:txBody>
      </p:sp>
      <p:sp>
        <p:nvSpPr>
          <p:cNvPr id="9" name="Chave direita 8"/>
          <p:cNvSpPr/>
          <p:nvPr/>
        </p:nvSpPr>
        <p:spPr>
          <a:xfrm rot="5400000">
            <a:off x="1678777" y="107149"/>
            <a:ext cx="1071570" cy="442912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pt-BR"/>
          </a:p>
        </p:txBody>
      </p:sp>
      <p:sp>
        <p:nvSpPr>
          <p:cNvPr id="10" name="CaixaDeTexto 9"/>
          <p:cNvSpPr txBox="1"/>
          <p:nvPr/>
        </p:nvSpPr>
        <p:spPr>
          <a:xfrm>
            <a:off x="5143504" y="1285860"/>
            <a:ext cx="3714776" cy="584775"/>
          </a:xfrm>
          <a:prstGeom prst="rect">
            <a:avLst/>
          </a:prstGeom>
          <a:noFill/>
        </p:spPr>
        <p:txBody>
          <a:bodyPr wrap="square" rtlCol="0">
            <a:spAutoFit/>
          </a:bodyPr>
          <a:lstStyle/>
          <a:p>
            <a:pPr algn="ctr"/>
            <a:r>
              <a:rPr lang="pt-BR" sz="3200" b="1" dirty="0" smtClean="0"/>
              <a:t>Testes Específicos</a:t>
            </a:r>
            <a:endParaRPr lang="pt-BR" sz="3200" b="1" dirty="0"/>
          </a:p>
        </p:txBody>
      </p:sp>
      <p:sp>
        <p:nvSpPr>
          <p:cNvPr id="11" name="Chave direita 10"/>
          <p:cNvSpPr/>
          <p:nvPr/>
        </p:nvSpPr>
        <p:spPr>
          <a:xfrm rot="5400000">
            <a:off x="6536545" y="321447"/>
            <a:ext cx="1071570" cy="3286148"/>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pt-BR"/>
          </a:p>
        </p:txBody>
      </p:sp>
      <p:sp>
        <p:nvSpPr>
          <p:cNvPr id="12" name="CaixaDeTexto 11"/>
          <p:cNvSpPr txBox="1"/>
          <p:nvPr/>
        </p:nvSpPr>
        <p:spPr>
          <a:xfrm>
            <a:off x="5000628" y="2500306"/>
            <a:ext cx="3857652" cy="5016758"/>
          </a:xfrm>
          <a:prstGeom prst="rect">
            <a:avLst/>
          </a:prstGeom>
          <a:noFill/>
        </p:spPr>
        <p:txBody>
          <a:bodyPr wrap="square" rtlCol="0">
            <a:spAutoFit/>
          </a:bodyPr>
          <a:lstStyle/>
          <a:p>
            <a:pPr>
              <a:buFont typeface="Arial" charset="0"/>
              <a:buChar char="•"/>
            </a:pPr>
            <a:r>
              <a:rPr lang="pt-BR" sz="2000" b="1" dirty="0" smtClean="0"/>
              <a:t>Determinação do pH;</a:t>
            </a:r>
          </a:p>
          <a:p>
            <a:pPr>
              <a:buFont typeface="Arial" charset="0"/>
              <a:buChar char="•"/>
            </a:pPr>
            <a:r>
              <a:rPr lang="pt-BR" sz="2000" b="1" dirty="0" smtClean="0"/>
              <a:t>Analise microbiológica (quantidade de </a:t>
            </a:r>
            <a:r>
              <a:rPr lang="pt-BR" sz="2000" b="1" dirty="0" err="1" smtClean="0"/>
              <a:t>microoganismos</a:t>
            </a:r>
            <a:r>
              <a:rPr lang="pt-BR" sz="2000" b="1" dirty="0" smtClean="0"/>
              <a:t> totais e microorganismos específicos;</a:t>
            </a:r>
          </a:p>
          <a:p>
            <a:pPr>
              <a:buFont typeface="Arial" charset="0"/>
              <a:buChar char="•"/>
            </a:pPr>
            <a:r>
              <a:rPr lang="pt-BR" sz="2000" b="1" dirty="0" smtClean="0"/>
              <a:t>Teste de esterilidade;</a:t>
            </a:r>
          </a:p>
          <a:p>
            <a:pPr>
              <a:buFont typeface="Arial" charset="0"/>
              <a:buChar char="•"/>
            </a:pPr>
            <a:r>
              <a:rPr lang="pt-BR" sz="2000" b="1" dirty="0" smtClean="0"/>
              <a:t>Teste de </a:t>
            </a:r>
            <a:r>
              <a:rPr lang="pt-BR" sz="2000" b="1" dirty="0" err="1" smtClean="0"/>
              <a:t>pirogênio</a:t>
            </a:r>
            <a:r>
              <a:rPr lang="pt-BR" sz="2000" b="1" dirty="0" smtClean="0"/>
              <a:t>;</a:t>
            </a:r>
          </a:p>
          <a:p>
            <a:pPr>
              <a:buFont typeface="Arial" charset="0"/>
              <a:buChar char="•"/>
            </a:pPr>
            <a:r>
              <a:rPr lang="pt-BR" sz="2000" b="1" dirty="0" smtClean="0"/>
              <a:t>Quantificação de conservantes;</a:t>
            </a:r>
          </a:p>
          <a:p>
            <a:pPr>
              <a:buFont typeface="Arial" charset="0"/>
              <a:buChar char="•"/>
            </a:pPr>
            <a:r>
              <a:rPr lang="pt-BR" sz="2000" b="1" dirty="0" smtClean="0"/>
              <a:t>Uniformidade  de unidades de dose;</a:t>
            </a:r>
          </a:p>
          <a:p>
            <a:pPr>
              <a:buFont typeface="Arial" charset="0"/>
              <a:buChar char="•"/>
            </a:pPr>
            <a:r>
              <a:rPr lang="pt-BR" sz="2000" b="1" dirty="0" smtClean="0"/>
              <a:t>Determinação  de água;</a:t>
            </a:r>
          </a:p>
          <a:p>
            <a:pPr>
              <a:buFont typeface="Arial" charset="0"/>
              <a:buChar char="•"/>
            </a:pPr>
            <a:r>
              <a:rPr lang="pt-BR" sz="2000" b="1" dirty="0" smtClean="0"/>
              <a:t>Volume total;</a:t>
            </a:r>
          </a:p>
          <a:p>
            <a:pPr>
              <a:buFont typeface="Arial" charset="0"/>
              <a:buChar char="•"/>
            </a:pPr>
            <a:r>
              <a:rPr lang="pt-BR" sz="2000" b="1" dirty="0" smtClean="0"/>
              <a:t>Determinação de </a:t>
            </a:r>
            <a:r>
              <a:rPr lang="pt-BR" sz="2000" b="1" dirty="0" err="1" smtClean="0"/>
              <a:t>endotoxina</a:t>
            </a:r>
            <a:r>
              <a:rPr lang="pt-BR" sz="2000" b="1" dirty="0" smtClean="0"/>
              <a:t> bacteriana e etc.</a:t>
            </a:r>
          </a:p>
          <a:p>
            <a:pPr>
              <a:buFont typeface="Arial" charset="0"/>
              <a:buChar char="•"/>
            </a:pPr>
            <a:endParaRPr lang="pt-BR" sz="2000" b="1" dirty="0" smtClean="0"/>
          </a:p>
          <a:p>
            <a:pPr>
              <a:buFont typeface="Arial" charset="0"/>
              <a:buChar char="•"/>
            </a:pPr>
            <a:endParaRPr lang="pt-BR"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85720" y="214290"/>
            <a:ext cx="2571768" cy="523220"/>
          </a:xfrm>
          <a:prstGeom prst="rect">
            <a:avLst/>
          </a:prstGeom>
          <a:noFill/>
        </p:spPr>
        <p:txBody>
          <a:bodyPr wrap="square" rtlCol="0">
            <a:spAutoFit/>
          </a:bodyPr>
          <a:lstStyle/>
          <a:p>
            <a:r>
              <a:rPr lang="pt-BR" sz="2800" b="1" dirty="0" smtClean="0">
                <a:latin typeface="Algerian" pitchFamily="82" charset="0"/>
              </a:rPr>
              <a:t>Exemplo 1. </a:t>
            </a:r>
            <a:endParaRPr lang="pt-BR" sz="2800" b="1" dirty="0">
              <a:latin typeface="Algerian" pitchFamily="82" charset="0"/>
            </a:endParaRPr>
          </a:p>
        </p:txBody>
      </p:sp>
      <p:sp>
        <p:nvSpPr>
          <p:cNvPr id="6" name="CaixaDeTexto 5"/>
          <p:cNvSpPr txBox="1"/>
          <p:nvPr/>
        </p:nvSpPr>
        <p:spPr>
          <a:xfrm>
            <a:off x="2714612" y="214290"/>
            <a:ext cx="4143404" cy="584775"/>
          </a:xfrm>
          <a:prstGeom prst="rect">
            <a:avLst/>
          </a:prstGeom>
          <a:noFill/>
        </p:spPr>
        <p:txBody>
          <a:bodyPr wrap="square" rtlCol="0">
            <a:spAutoFit/>
          </a:bodyPr>
          <a:lstStyle/>
          <a:p>
            <a:r>
              <a:rPr lang="pt-BR" sz="3200" b="1" dirty="0" err="1" smtClean="0">
                <a:latin typeface="Algerian" pitchFamily="82" charset="0"/>
              </a:rPr>
              <a:t>Aciclovir</a:t>
            </a:r>
            <a:r>
              <a:rPr lang="pt-BR" sz="3200" b="1" dirty="0" smtClean="0">
                <a:latin typeface="Algerian" pitchFamily="82" charset="0"/>
              </a:rPr>
              <a:t> injeção</a:t>
            </a:r>
            <a:endParaRPr lang="pt-BR" sz="3200" b="1" dirty="0">
              <a:latin typeface="Algerian" pitchFamily="82" charset="0"/>
            </a:endParaRPr>
          </a:p>
        </p:txBody>
      </p:sp>
      <p:sp>
        <p:nvSpPr>
          <p:cNvPr id="8" name="CaixaDeTexto 7"/>
          <p:cNvSpPr txBox="1"/>
          <p:nvPr/>
        </p:nvSpPr>
        <p:spPr>
          <a:xfrm>
            <a:off x="285720" y="1928802"/>
            <a:ext cx="4071966" cy="584775"/>
          </a:xfrm>
          <a:prstGeom prst="rect">
            <a:avLst/>
          </a:prstGeom>
          <a:noFill/>
        </p:spPr>
        <p:txBody>
          <a:bodyPr wrap="square" rtlCol="0">
            <a:spAutoFit/>
          </a:bodyPr>
          <a:lstStyle/>
          <a:p>
            <a:r>
              <a:rPr lang="pt-BR" sz="3200" b="1" dirty="0" smtClean="0">
                <a:solidFill>
                  <a:srgbClr val="C00000"/>
                </a:solidFill>
                <a:latin typeface="Algerian" pitchFamily="82" charset="0"/>
              </a:rPr>
              <a:t>Testes Universais</a:t>
            </a:r>
            <a:endParaRPr lang="pt-BR" sz="3200" b="1" dirty="0">
              <a:solidFill>
                <a:srgbClr val="C00000"/>
              </a:solidFill>
              <a:latin typeface="Algerian" pitchFamily="82" charset="0"/>
            </a:endParaRPr>
          </a:p>
        </p:txBody>
      </p:sp>
      <p:sp>
        <p:nvSpPr>
          <p:cNvPr id="9" name="CaixaDeTexto 8"/>
          <p:cNvSpPr txBox="1"/>
          <p:nvPr/>
        </p:nvSpPr>
        <p:spPr>
          <a:xfrm>
            <a:off x="0" y="2500306"/>
            <a:ext cx="8929718" cy="1261884"/>
          </a:xfrm>
          <a:prstGeom prst="rect">
            <a:avLst/>
          </a:prstGeom>
          <a:noFill/>
        </p:spPr>
        <p:txBody>
          <a:bodyPr wrap="square" rtlCol="0">
            <a:spAutoFit/>
          </a:bodyPr>
          <a:lstStyle/>
          <a:p>
            <a:pPr marL="457200" indent="-457200">
              <a:buAutoNum type="arabicPeriod"/>
            </a:pPr>
            <a:r>
              <a:rPr lang="pt-BR" sz="2800" b="1" dirty="0" smtClean="0"/>
              <a:t>Identificação:  </a:t>
            </a:r>
            <a:r>
              <a:rPr lang="pt-BR" sz="2400" b="1" dirty="0" smtClean="0"/>
              <a:t>Método indicado- Cromatografia de Alta eficiência (CLAE)- Comparação dos tempos de retenção do padrão </a:t>
            </a:r>
            <a:r>
              <a:rPr lang="pt-BR" sz="2400" b="1" dirty="0" err="1" smtClean="0"/>
              <a:t>Aciclovir</a:t>
            </a:r>
            <a:r>
              <a:rPr lang="pt-BR" sz="2400" b="1" dirty="0" smtClean="0"/>
              <a:t> com o tempo de retenção do </a:t>
            </a:r>
            <a:r>
              <a:rPr lang="pt-BR" sz="2400" b="1" dirty="0" err="1" smtClean="0"/>
              <a:t>aciclovir</a:t>
            </a:r>
            <a:r>
              <a:rPr lang="pt-BR" sz="2400" b="1" dirty="0" smtClean="0"/>
              <a:t> suspensão </a:t>
            </a:r>
            <a:endParaRPr lang="pt-BR" sz="2400" b="1" dirty="0"/>
          </a:p>
        </p:txBody>
      </p:sp>
      <p:pic>
        <p:nvPicPr>
          <p:cNvPr id="1028" name="Picture 4" descr="C:\Users\Maria José V Fonseca\Pictures\modulo 3\aciclovir 3.png"/>
          <p:cNvPicPr>
            <a:picLocks noChangeAspect="1" noChangeArrowheads="1"/>
          </p:cNvPicPr>
          <p:nvPr/>
        </p:nvPicPr>
        <p:blipFill>
          <a:blip r:embed="rId3"/>
          <a:srcRect/>
          <a:stretch>
            <a:fillRect/>
          </a:stretch>
        </p:blipFill>
        <p:spPr bwMode="auto">
          <a:xfrm>
            <a:off x="285720" y="3786190"/>
            <a:ext cx="2571768" cy="2901482"/>
          </a:xfrm>
          <a:prstGeom prst="rect">
            <a:avLst/>
          </a:prstGeom>
          <a:noFill/>
        </p:spPr>
      </p:pic>
      <p:sp>
        <p:nvSpPr>
          <p:cNvPr id="15" name="CaixaDeTexto 14"/>
          <p:cNvSpPr txBox="1"/>
          <p:nvPr/>
        </p:nvSpPr>
        <p:spPr>
          <a:xfrm>
            <a:off x="3000364" y="4857760"/>
            <a:ext cx="3214710" cy="646331"/>
          </a:xfrm>
          <a:prstGeom prst="rect">
            <a:avLst/>
          </a:prstGeom>
          <a:noFill/>
        </p:spPr>
        <p:txBody>
          <a:bodyPr wrap="square" rtlCol="0">
            <a:spAutoFit/>
          </a:bodyPr>
          <a:lstStyle/>
          <a:p>
            <a:r>
              <a:rPr lang="pt-BR" b="1" dirty="0" smtClean="0"/>
              <a:t>Padrão </a:t>
            </a:r>
            <a:r>
              <a:rPr lang="pt-BR" b="1" dirty="0" err="1" smtClean="0"/>
              <a:t>Aciclovir</a:t>
            </a:r>
            <a:r>
              <a:rPr lang="pt-BR" b="1" dirty="0" smtClean="0"/>
              <a:t> (A) </a:t>
            </a:r>
          </a:p>
          <a:p>
            <a:r>
              <a:rPr lang="pt-BR" b="1" dirty="0" smtClean="0"/>
              <a:t>Formulação Farmacêutica  (B)</a:t>
            </a:r>
            <a:endParaRPr lang="pt-BR" b="1" dirty="0"/>
          </a:p>
        </p:txBody>
      </p:sp>
      <p:sp>
        <p:nvSpPr>
          <p:cNvPr id="16" name="CaixaDeTexto 15"/>
          <p:cNvSpPr txBox="1"/>
          <p:nvPr/>
        </p:nvSpPr>
        <p:spPr>
          <a:xfrm>
            <a:off x="0" y="1214422"/>
            <a:ext cx="8715404" cy="461665"/>
          </a:xfrm>
          <a:prstGeom prst="rect">
            <a:avLst/>
          </a:prstGeom>
          <a:noFill/>
        </p:spPr>
        <p:txBody>
          <a:bodyPr wrap="square" rtlCol="0">
            <a:spAutoFit/>
          </a:bodyPr>
          <a:lstStyle/>
          <a:p>
            <a:r>
              <a:rPr lang="pt-BR" sz="2400" b="1" dirty="0" err="1" smtClean="0">
                <a:latin typeface="Algerian" pitchFamily="82" charset="0"/>
              </a:rPr>
              <a:t>Aciclovir</a:t>
            </a:r>
            <a:r>
              <a:rPr lang="pt-BR" sz="2400" b="1" dirty="0" smtClean="0">
                <a:latin typeface="Algerian" pitchFamily="82" charset="0"/>
              </a:rPr>
              <a:t> em injeção: Pó liofilizado</a:t>
            </a:r>
            <a:endParaRPr lang="pt-BR" sz="2400" b="1" dirty="0">
              <a:latin typeface="Algerian"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85720" y="214290"/>
            <a:ext cx="2571768" cy="523220"/>
          </a:xfrm>
          <a:prstGeom prst="rect">
            <a:avLst/>
          </a:prstGeom>
          <a:noFill/>
        </p:spPr>
        <p:txBody>
          <a:bodyPr wrap="square" rtlCol="0">
            <a:spAutoFit/>
          </a:bodyPr>
          <a:lstStyle/>
          <a:p>
            <a:r>
              <a:rPr lang="pt-BR" sz="2800" b="1" dirty="0" smtClean="0">
                <a:latin typeface="Algerian" pitchFamily="82" charset="0"/>
              </a:rPr>
              <a:t>Exemplo 1. </a:t>
            </a:r>
            <a:endParaRPr lang="pt-BR" sz="2800" b="1" dirty="0">
              <a:latin typeface="Algerian" pitchFamily="82" charset="0"/>
            </a:endParaRPr>
          </a:p>
        </p:txBody>
      </p:sp>
      <p:sp>
        <p:nvSpPr>
          <p:cNvPr id="5" name="CaixaDeTexto 4"/>
          <p:cNvSpPr txBox="1"/>
          <p:nvPr/>
        </p:nvSpPr>
        <p:spPr>
          <a:xfrm>
            <a:off x="3143240" y="0"/>
            <a:ext cx="4143404" cy="584775"/>
          </a:xfrm>
          <a:prstGeom prst="rect">
            <a:avLst/>
          </a:prstGeom>
          <a:noFill/>
        </p:spPr>
        <p:txBody>
          <a:bodyPr wrap="square" rtlCol="0">
            <a:spAutoFit/>
          </a:bodyPr>
          <a:lstStyle/>
          <a:p>
            <a:r>
              <a:rPr lang="pt-BR" sz="3200" b="1" dirty="0" err="1" smtClean="0">
                <a:latin typeface="Algerian" pitchFamily="82" charset="0"/>
              </a:rPr>
              <a:t>Aciclovir</a:t>
            </a:r>
            <a:r>
              <a:rPr lang="pt-BR" sz="3200" b="1" dirty="0" smtClean="0">
                <a:latin typeface="Algerian" pitchFamily="82" charset="0"/>
              </a:rPr>
              <a:t> injeção</a:t>
            </a:r>
            <a:endParaRPr lang="pt-BR" sz="3200" b="1" dirty="0">
              <a:latin typeface="Algerian" pitchFamily="82" charset="0"/>
            </a:endParaRPr>
          </a:p>
        </p:txBody>
      </p:sp>
      <p:sp>
        <p:nvSpPr>
          <p:cNvPr id="6" name="CaixaDeTexto 5"/>
          <p:cNvSpPr txBox="1"/>
          <p:nvPr/>
        </p:nvSpPr>
        <p:spPr>
          <a:xfrm>
            <a:off x="357158" y="1071546"/>
            <a:ext cx="4071966" cy="584775"/>
          </a:xfrm>
          <a:prstGeom prst="rect">
            <a:avLst/>
          </a:prstGeom>
          <a:noFill/>
        </p:spPr>
        <p:txBody>
          <a:bodyPr wrap="square" rtlCol="0">
            <a:spAutoFit/>
          </a:bodyPr>
          <a:lstStyle/>
          <a:p>
            <a:r>
              <a:rPr lang="pt-BR" sz="3200" b="1" dirty="0" smtClean="0">
                <a:solidFill>
                  <a:srgbClr val="C00000"/>
                </a:solidFill>
                <a:latin typeface="Algerian" pitchFamily="82" charset="0"/>
              </a:rPr>
              <a:t>Testes Universais</a:t>
            </a:r>
            <a:endParaRPr lang="pt-BR" sz="3200" b="1" dirty="0">
              <a:solidFill>
                <a:srgbClr val="C00000"/>
              </a:solidFill>
              <a:latin typeface="Algerian" pitchFamily="82" charset="0"/>
            </a:endParaRPr>
          </a:p>
        </p:txBody>
      </p:sp>
      <p:sp>
        <p:nvSpPr>
          <p:cNvPr id="11" name="CaixaDeTexto 10"/>
          <p:cNvSpPr txBox="1"/>
          <p:nvPr/>
        </p:nvSpPr>
        <p:spPr>
          <a:xfrm>
            <a:off x="285720" y="1785926"/>
            <a:ext cx="8858280" cy="1200329"/>
          </a:xfrm>
          <a:prstGeom prst="rect">
            <a:avLst/>
          </a:prstGeom>
          <a:noFill/>
        </p:spPr>
        <p:txBody>
          <a:bodyPr wrap="square" rtlCol="0">
            <a:spAutoFit/>
          </a:bodyPr>
          <a:lstStyle/>
          <a:p>
            <a:r>
              <a:rPr lang="pt-BR" sz="2400" b="1" dirty="0" smtClean="0"/>
              <a:t>2. Impurezas – Determinação da quantidade da impureza guanina por CLAE, mesmo sistema cromatográfico empregado para a identificação</a:t>
            </a:r>
            <a:endParaRPr lang="pt-BR" sz="2400" b="1" dirty="0"/>
          </a:p>
        </p:txBody>
      </p:sp>
      <p:pic>
        <p:nvPicPr>
          <p:cNvPr id="2050" name="Picture 2" descr="C:\Users\Maria José V Fonseca\Pictures\modulo 3\sintese de aciclovir.png"/>
          <p:cNvPicPr>
            <a:picLocks noChangeAspect="1" noChangeArrowheads="1"/>
          </p:cNvPicPr>
          <p:nvPr/>
        </p:nvPicPr>
        <p:blipFill>
          <a:blip r:embed="rId3"/>
          <a:srcRect/>
          <a:stretch>
            <a:fillRect/>
          </a:stretch>
        </p:blipFill>
        <p:spPr bwMode="auto">
          <a:xfrm>
            <a:off x="214282" y="3026262"/>
            <a:ext cx="4286280" cy="3603065"/>
          </a:xfrm>
          <a:prstGeom prst="rect">
            <a:avLst/>
          </a:prstGeom>
          <a:noFill/>
        </p:spPr>
      </p:pic>
      <p:cxnSp>
        <p:nvCxnSpPr>
          <p:cNvPr id="14" name="Conector de seta reta 13"/>
          <p:cNvCxnSpPr/>
          <p:nvPr/>
        </p:nvCxnSpPr>
        <p:spPr>
          <a:xfrm flipV="1">
            <a:off x="857224" y="2786058"/>
            <a:ext cx="192882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a:off x="2857488" y="2643182"/>
            <a:ext cx="1285884" cy="369332"/>
          </a:xfrm>
          <a:prstGeom prst="rect">
            <a:avLst/>
          </a:prstGeom>
          <a:noFill/>
        </p:spPr>
        <p:txBody>
          <a:bodyPr wrap="square" rtlCol="0">
            <a:spAutoFit/>
          </a:bodyPr>
          <a:lstStyle/>
          <a:p>
            <a:r>
              <a:rPr lang="pt-BR" b="1" dirty="0" smtClean="0"/>
              <a:t>guanina</a:t>
            </a:r>
            <a:endParaRPr lang="pt-BR" b="1" dirty="0"/>
          </a:p>
        </p:txBody>
      </p:sp>
      <p:pic>
        <p:nvPicPr>
          <p:cNvPr id="2051" name="Picture 3" descr="C:\Users\Maria José V Fonseca\Pictures\modulo 3\guanidina e acicloviar.png"/>
          <p:cNvPicPr>
            <a:picLocks noChangeAspect="1" noChangeArrowheads="1"/>
          </p:cNvPicPr>
          <p:nvPr/>
        </p:nvPicPr>
        <p:blipFill>
          <a:blip r:embed="rId4"/>
          <a:srcRect/>
          <a:stretch>
            <a:fillRect/>
          </a:stretch>
        </p:blipFill>
        <p:spPr bwMode="auto">
          <a:xfrm>
            <a:off x="4462469" y="5072074"/>
            <a:ext cx="4681531" cy="1557861"/>
          </a:xfrm>
          <a:prstGeom prst="rect">
            <a:avLst/>
          </a:prstGeom>
          <a:noFill/>
        </p:spPr>
      </p:pic>
      <p:cxnSp>
        <p:nvCxnSpPr>
          <p:cNvPr id="21" name="Conector de seta reta 20"/>
          <p:cNvCxnSpPr/>
          <p:nvPr/>
        </p:nvCxnSpPr>
        <p:spPr>
          <a:xfrm rot="5400000" flipH="1" flipV="1">
            <a:off x="5751521" y="496412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5000628" y="3357562"/>
            <a:ext cx="4143372" cy="1200329"/>
          </a:xfrm>
          <a:prstGeom prst="rect">
            <a:avLst/>
          </a:prstGeom>
          <a:noFill/>
        </p:spPr>
        <p:txBody>
          <a:bodyPr wrap="square" rtlCol="0">
            <a:spAutoFit/>
          </a:bodyPr>
          <a:lstStyle/>
          <a:p>
            <a:r>
              <a:rPr lang="pt-BR" b="1" dirty="0" smtClean="0"/>
              <a:t>Cromatografia de alta eficiência mostrando a separação do IFA, </a:t>
            </a:r>
            <a:r>
              <a:rPr lang="pt-BR" b="1" dirty="0" err="1" smtClean="0"/>
              <a:t>acicloviar</a:t>
            </a:r>
            <a:r>
              <a:rPr lang="pt-BR" b="1" dirty="0" smtClean="0"/>
              <a:t>, da guanina (matéria prima) para síntese do </a:t>
            </a:r>
            <a:r>
              <a:rPr lang="pt-BR" b="1" dirty="0" err="1" smtClean="0"/>
              <a:t>aciclovir</a:t>
            </a:r>
            <a:r>
              <a:rPr lang="pt-BR" b="1" dirty="0" smtClean="0"/>
              <a:t> </a:t>
            </a:r>
            <a:endParaRPr lang="pt-BR" b="1"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5825</TotalTime>
  <Words>2884</Words>
  <Application>Microsoft Office PowerPoint</Application>
  <PresentationFormat>Apresentação na tela (4:3)</PresentationFormat>
  <Paragraphs>273</Paragraphs>
  <Slides>18</Slides>
  <Notes>17</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José V Fonseca</dc:creator>
  <cp:lastModifiedBy>Maria José V Fonseca</cp:lastModifiedBy>
  <cp:revision>551</cp:revision>
  <dcterms:created xsi:type="dcterms:W3CDTF">2020-10-10T18:29:21Z</dcterms:created>
  <dcterms:modified xsi:type="dcterms:W3CDTF">2020-10-21T01:55:04Z</dcterms:modified>
</cp:coreProperties>
</file>