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7" r:id="rId3"/>
    <p:sldId id="264" r:id="rId4"/>
    <p:sldId id="316" r:id="rId5"/>
    <p:sldId id="318" r:id="rId6"/>
    <p:sldId id="400" r:id="rId7"/>
    <p:sldId id="317" r:id="rId8"/>
    <p:sldId id="334" r:id="rId9"/>
    <p:sldId id="365" r:id="rId10"/>
    <p:sldId id="389" r:id="rId11"/>
    <p:sldId id="330" r:id="rId12"/>
    <p:sldId id="388" r:id="rId13"/>
    <p:sldId id="366" r:id="rId14"/>
    <p:sldId id="379" r:id="rId15"/>
    <p:sldId id="368" r:id="rId16"/>
    <p:sldId id="392" r:id="rId17"/>
    <p:sldId id="391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90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6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B829F-88C2-45E5-846B-E56ACF838D54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A8A1-4657-4F50-A494-AB96BBC52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5C176-4835-4A76-B858-30E315EDA0B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3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65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56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0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33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3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4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8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9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3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AD8F-9058-4B27-9B3A-B7A90082C3F9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E31C-E935-4206-A7C0-8281297E9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5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b="1" dirty="0"/>
              <a:t>LOM3218 – Introdução à Engenharia Física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D2B-A036-4D07-9B92-EACE5CEE2028}" type="slidenum">
              <a:rPr lang="pt-BR" smtClean="0"/>
              <a:t>1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18785" y="2129147"/>
            <a:ext cx="7772400" cy="2740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/>
              <a:t>Metodologia </a:t>
            </a:r>
          </a:p>
          <a:p>
            <a:r>
              <a:rPr lang="pt-BR" sz="5400" b="1" dirty="0"/>
              <a:t>Projeto Modelo </a:t>
            </a:r>
            <a:r>
              <a:rPr lang="pt-BR" sz="5400" b="1" i="1" dirty="0"/>
              <a:t>Canvas</a:t>
            </a:r>
          </a:p>
          <a:p>
            <a:r>
              <a:rPr lang="pt-BR" sz="5400" b="1" dirty="0"/>
              <a:t>PMC</a:t>
            </a:r>
          </a:p>
        </p:txBody>
      </p:sp>
    </p:spTree>
    <p:extLst>
      <p:ext uri="{BB962C8B-B14F-4D97-AF65-F5344CB8AC3E}">
        <p14:creationId xmlns:p14="http://schemas.microsoft.com/office/powerpoint/2010/main" val="67843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CEA0CBA1-B090-4FDC-A25A-22163DDDCD02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476476B-D68F-4402-930B-5C14F63E5272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706DE2B-27E4-4B55-A458-49ACF96F4368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79FEE7F-7EA4-4991-9128-3A4FD7D71162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12AC8408-67D4-4194-9BD7-6387038E460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4734B444-3978-4305-9DC3-7E9E8FBAA4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DD828C5-D25B-4ABE-B04D-D1D7269BCC1F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8D4131D-0706-4EB0-BFB9-7AEBA01EB455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2D2FAB8-00E7-44D4-85FB-DBB81C5D33EA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F3B7DDFF-EC90-44EF-B154-0109BEB7AE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73EC99F-FA5A-4F6E-B7D0-8E90DD739B4A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81017F5-6BE9-402A-8B05-0A546BD42459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5A30CB9-07C0-407C-8301-A08428FB96C8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4A579CE1-BEC5-4D70-B5CC-B1062C268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114A546-DD7B-4565-916C-D970263D48D1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46CB009-3359-4709-89B4-0A1723225BF0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086D521D-E42E-4C1D-B6CD-2495613D024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A889CB83-FD8E-4168-AB8E-AF3A3A80F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5A218E-B9EC-4A81-8F3C-41F15994BA6F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FFA1D4E-30B3-49C2-8450-19A57D38A3D0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06460A6-6B71-4099-879A-9BD023B15B30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BF16C788-DD63-434D-94AA-3FED9441D8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48F7C9C-1556-46B7-8B27-82F291330BC3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BAD2328-8AA7-4A12-889B-026A50B9F504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26CAD4F-A1F2-4FE0-A603-0D6ECE23525F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240B6915-D7B5-4E9A-A8E5-D47A3DC23F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433092C-1CC1-4417-90E8-C22CAF47EF1B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F73CDE4-8F94-4E7D-87E5-31C09CF08EAF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2AE175A-1650-480B-BCBA-6530AECE6595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159DF695-404A-46BE-A1EB-3F9400B9F2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373E5589-4C4B-436B-A605-01745264B9EC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91814AA-A4D3-439A-99A2-2186295F5051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26E4558-12E3-478D-A659-0C3126563073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58B8721-E726-4FB4-88DD-A63DF389C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06A050CA-9198-45CB-B237-0EA9AC11F120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5E1CA9-DBD6-4EAE-B094-02F94E29D371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5B4CD1B-CE2D-4350-8C79-276D1F7A9B9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6A166BD-68DB-4786-BB6C-21EE61B0745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32D4D9E-922F-4C5F-89F2-7E7F193691A9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19CB3A64-E516-42EC-BB7C-49586A72E1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EB596A57-4F0D-4A98-85BF-1A0A01F73A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AEABC991-E540-46A5-9C76-6A54A9A50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4A9D46-495E-4712-8670-607EAD3E6391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02CA8AAB-3F9D-47EB-B934-C706AAF28516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71D9992-5B2A-43C4-A9FA-568091B0859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9A231194-E184-45B0-847D-5A167BC48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4EBFB5BA-C62D-4F9D-B3DD-831E40FB9A36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B14BE9E-266D-45CA-AE16-594770B1E03F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E8B5CD3-6F79-41EB-9FEC-31549432ADF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0EE6DA8-619D-4F19-AA3D-56EBF22A63FA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549F5E44-0F3D-4060-B98C-04173F1C0069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EF56C47-B64E-4C93-A32A-3260BE59C5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3678DC5-C2F5-46EB-A020-8B675D7C65B0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7496781-FBA7-467E-BFC0-2443E17223EB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C61F1A-D31F-4D07-83F9-85022C3A3573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5AC1106-1F8A-49D8-B853-17549A9A965E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3679AC76-84F4-48EA-9F3C-2F66DA31C3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DD041AC-6E9C-4EBE-AB07-D3F19ED8F567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5E2B6A7-B549-4442-B42C-6E40D5132946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9E50DC4-2369-456B-BFC4-EFB131785895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967E612-8651-48E4-806E-71998F24F708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912D2A3A-467C-4763-85CD-D5AB48B116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78" name="Texto explicativo retangular 77">
            <a:extLst>
              <a:ext uri="{FF2B5EF4-FFF2-40B4-BE49-F238E27FC236}">
                <a16:creationId xmlns:a16="http://schemas.microsoft.com/office/drawing/2014/main" id="{555DF768-B0BE-4AEC-987C-7EA9BED83282}"/>
              </a:ext>
            </a:extLst>
          </p:cNvPr>
          <p:cNvSpPr/>
          <p:nvPr/>
        </p:nvSpPr>
        <p:spPr>
          <a:xfrm>
            <a:off x="3708400" y="1141413"/>
            <a:ext cx="3032125" cy="919162"/>
          </a:xfrm>
          <a:prstGeom prst="wedgeRectCallout">
            <a:avLst>
              <a:gd name="adj1" fmla="val -71212"/>
              <a:gd name="adj2" fmla="val -155838"/>
            </a:avLst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é uma frase pequena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e rápida que consegue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sumarizar o projeto.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A611CD85-ECD8-432C-947A-AF4267EB19A0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338E5C8C-9F92-4DBC-B841-CC234C93E56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E540CBA8-7B71-41D8-BC8F-4BDA92069EF9}"/>
              </a:ext>
            </a:extLst>
          </p:cNvPr>
          <p:cNvSpPr/>
          <p:nvPr/>
        </p:nvSpPr>
        <p:spPr>
          <a:xfrm>
            <a:off x="122238" y="6524625"/>
            <a:ext cx="20351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F3B378-935F-4B21-8478-760E949253CF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C80F0B5-22BC-4250-8B6C-A81993A3033C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227F59B-2A5A-419E-B4C4-C7D3BE1429B8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solidFill>
            <a:srgbClr val="FFC703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3687F12-C5A1-4170-A422-CA998881C191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1D069B8-0FB3-4DA5-BA1A-71F2CBF0DA7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1328C3B6-6BDE-46E5-AA70-5FBD8C611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0521EC4-471F-4819-B43F-213CDB4543A0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solidFill>
            <a:srgbClr val="FFC70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1466640-759F-4C41-8A3F-41418418E314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E65995A-98C8-4ABD-B3C9-39AF97205F12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98304AF4-32D5-4CD6-8135-F595806B28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4A64041-CE6E-4E30-9695-0F684AE5393D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solidFill>
            <a:srgbClr val="B889F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C18D9BF-C7A7-44D5-B9D5-E1BFCB61298C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6487B94-3A95-4B70-857C-0663204B589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9ADA4FE0-6B88-472F-83F5-E360D5C63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no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B811D86-2ECD-4AED-8ABB-1F0B3A9ACD65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solidFill>
            <a:srgbClr val="93DF22"/>
          </a:solidFill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CE89F6E-4449-497A-96F5-BA37666E6F09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CA91C5F-AC6E-4022-9180-A2C442650F9B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4E9C1FE8-E714-4909-B8A8-7CA6372611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87D4187-F6DB-4122-BC08-412F1B9F193F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809875"/>
            <a:ext cx="1727200" cy="2236788"/>
            <a:chOff x="3707904" y="3456705"/>
            <a:chExt cx="1728192" cy="216853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63A837-718C-4185-A2C1-26F968E881F9}"/>
                </a:ext>
              </a:extLst>
            </p:cNvPr>
            <p:cNvSpPr/>
            <p:nvPr/>
          </p:nvSpPr>
          <p:spPr>
            <a:xfrm>
              <a:off x="3707904" y="3501338"/>
              <a:ext cx="1728192" cy="21239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C31E842-5228-4F56-8080-34E2B4262AC8}"/>
                </a:ext>
              </a:extLst>
            </p:cNvPr>
            <p:cNvSpPr/>
            <p:nvPr/>
          </p:nvSpPr>
          <p:spPr>
            <a:xfrm>
              <a:off x="4284498" y="3545971"/>
              <a:ext cx="1080120" cy="2462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11299" name="Picture 2" descr="C:\Users\CASULO-\Desktop\S04.png">
              <a:extLst>
                <a:ext uri="{FF2B5EF4-FFF2-40B4-BE49-F238E27FC236}">
                  <a16:creationId xmlns:a16="http://schemas.microsoft.com/office/drawing/2014/main" id="{A6E47F15-8FFD-46DC-AAC5-3A8E56519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7" r="63644" b="55763"/>
            <a:stretch>
              <a:fillRect/>
            </a:stretch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0805B81-67F6-4966-B427-66FCE8F019F1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solidFill>
            <a:srgbClr val="B889F3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B34CD50-9925-4FBC-9D74-B6C5007E67CA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49B03DBA-AB8B-4137-953D-266BE17C5169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59E062AE-863D-4DFB-97D1-7FBFD6879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no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62DD2C2-CC12-48C1-A6E0-329DAFA501E4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solidFill>
            <a:srgbClr val="44BBFF"/>
          </a:solidFill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C5D8086-F6A3-4928-88EF-0924F2793232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99316D0E-5BDE-41D5-B8E0-D574E8A45953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4C0AC99-0A88-4EC6-9815-7D828EE942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no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BEE8301-3283-41C2-9593-C39A7C87D96F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solidFill>
            <a:srgbClr val="FFC703"/>
          </a:solidFill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AD9A2AC-3227-4089-B1EA-89407AEF4F7C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C8013F3-45A4-435E-A81E-5154E7150312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3BA9D287-1474-4F54-B0DF-1151F8EB90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EFEA1A9B-8CFA-4A6D-83A2-E8B71D69B509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20BF9-0C56-44D7-B27F-A01A1336DFE7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852738"/>
            <a:ext cx="1774825" cy="2193925"/>
            <a:chOff x="5508104" y="2852935"/>
            <a:chExt cx="1774800" cy="2193197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D4E6D51-7CCF-4D59-B350-479E36D75616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solidFill>
              <a:srgbClr val="44BBFF"/>
            </a:solidFill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663BA72-7021-400A-8959-A05DCD52F551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B3AB0B6D-A4C7-46E7-B2E9-4FC4F990C923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11294" name="Picture 2" descr="C:\Users\CASULO-\Desktop\S04.png">
              <a:extLst>
                <a:ext uri="{FF2B5EF4-FFF2-40B4-BE49-F238E27FC236}">
                  <a16:creationId xmlns:a16="http://schemas.microsoft.com/office/drawing/2014/main" id="{3D754A5C-A8BF-4947-85C0-13E349DD6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2" descr="C:\Users\CASULO-\Desktop\S04.png">
              <a:extLst>
                <a:ext uri="{FF2B5EF4-FFF2-40B4-BE49-F238E27FC236}">
                  <a16:creationId xmlns:a16="http://schemas.microsoft.com/office/drawing/2014/main" id="{4E752D39-3787-44E2-86FB-2EAF0B167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" descr="C:\Users\CASULO-\Desktop\S04.png">
              <a:extLst>
                <a:ext uri="{FF2B5EF4-FFF2-40B4-BE49-F238E27FC236}">
                  <a16:creationId xmlns:a16="http://schemas.microsoft.com/office/drawing/2014/main" id="{70EF3D4F-2AE3-4CDC-8AF9-45EECC8D7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508104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8AEFAA-2A8E-4292-8391-F1A6483A38BB}"/>
              </a:ext>
            </a:extLst>
          </p:cNvPr>
          <p:cNvGrpSpPr>
            <a:grpSpLocks/>
          </p:cNvGrpSpPr>
          <p:nvPr/>
        </p:nvGrpSpPr>
        <p:grpSpPr bwMode="auto">
          <a:xfrm>
            <a:off x="7302500" y="2565400"/>
            <a:ext cx="1733550" cy="2481263"/>
            <a:chOff x="7302816" y="2564903"/>
            <a:chExt cx="1733680" cy="2481229"/>
          </a:xfrm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EFC4FCC9-E0DC-4895-BA0C-ED0122C6338A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solidFill>
              <a:srgbClr val="93DF22"/>
            </a:solidFill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2B7C7F7A-1C6D-4C47-A81B-4FB39D4930C9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55AEAFA2-E3B1-4BF7-9651-4D6A57239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11292" name="Retângulo 43">
              <a:extLst>
                <a:ext uri="{FF2B5EF4-FFF2-40B4-BE49-F238E27FC236}">
                  <a16:creationId xmlns:a16="http://schemas.microsoft.com/office/drawing/2014/main" id="{804C416E-A142-4A3B-8511-34B3460F0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816" y="2780928"/>
              <a:ext cx="17281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altLang="pt-BR" sz="1200" b="1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D6E822-E7CC-45B8-B23C-39AD26B5A25D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96863"/>
            <a:ext cx="1800225" cy="2484437"/>
            <a:chOff x="3707904" y="296332"/>
            <a:chExt cx="1800200" cy="2484595"/>
          </a:xfrm>
        </p:grpSpPr>
        <p:grpSp>
          <p:nvGrpSpPr>
            <p:cNvPr id="11287" name="Grupo 9">
              <a:extLst>
                <a:ext uri="{FF2B5EF4-FFF2-40B4-BE49-F238E27FC236}">
                  <a16:creationId xmlns:a16="http://schemas.microsoft.com/office/drawing/2014/main" id="{9E7B1831-7040-4A90-A078-E823D7A97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904" y="296332"/>
              <a:ext cx="1800200" cy="2484595"/>
              <a:chOff x="3707904" y="1298837"/>
              <a:chExt cx="1800200" cy="2094159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FD2F6F4-ADFB-41AA-A8DA-9FD9BD7B1C5C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764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EC852973-A84D-4F41-AE22-F67FA6CE6E35}"/>
                  </a:ext>
                </a:extLst>
              </p:cNvPr>
              <p:cNvSpPr/>
              <p:nvPr/>
            </p:nvSpPr>
            <p:spPr>
              <a:xfrm>
                <a:off x="4212722" y="1357714"/>
                <a:ext cx="1295382" cy="393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11288" name="Picture 2" descr="C:\Users\CASULO-\Desktop\S04.png">
              <a:extLst>
                <a:ext uri="{FF2B5EF4-FFF2-40B4-BE49-F238E27FC236}">
                  <a16:creationId xmlns:a16="http://schemas.microsoft.com/office/drawing/2014/main" id="{70EEB6EA-3ACE-4DD1-A9E5-EA0F0C42B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4" r="64223" b="73431"/>
            <a:stretch>
              <a:fillRect/>
            </a:stretch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3DBD2B44-FAAC-43E1-98BB-39009113900F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247650"/>
            <a:ext cx="1727200" cy="2244725"/>
            <a:chOff x="7308304" y="247536"/>
            <a:chExt cx="1728192" cy="2245362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5061982-9620-4F91-B93E-1DC1C63EBF66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solidFill>
              <a:srgbClr val="93DF22"/>
            </a:solidFill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54B239A-89A2-47CC-A10E-C12ACBCE88E6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C1FC53C8-8777-4FC0-8A63-8A86AFBFA5AD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11286" name="Picture 2" descr="C:\Users\CASULO-\Desktop\S04.png">
              <a:extLst>
                <a:ext uri="{FF2B5EF4-FFF2-40B4-BE49-F238E27FC236}">
                  <a16:creationId xmlns:a16="http://schemas.microsoft.com/office/drawing/2014/main" id="{FE4F382E-4FF3-4090-A258-DC891D4CD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4" t="16121" r="39815" b="72147"/>
            <a:stretch>
              <a:fillRect/>
            </a:stretch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D1FAB1D0-BCED-415E-943C-DA36260F6103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96863"/>
            <a:ext cx="1727200" cy="2484437"/>
            <a:chOff x="5508104" y="296332"/>
            <a:chExt cx="1728192" cy="2484595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C3A57C9D-927B-4109-958B-B87F70824434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solidFill>
              <a:srgbClr val="44BBFF"/>
            </a:solidFill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6086B80-6697-4E3D-9E46-8BB69F285C53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5CB5307-05EB-4615-A7B5-D8BA876632B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11284" name="Picture 2" descr="C:\Users\CASULO-\Desktop\S04.png">
              <a:extLst>
                <a:ext uri="{FF2B5EF4-FFF2-40B4-BE49-F238E27FC236}">
                  <a16:creationId xmlns:a16="http://schemas.microsoft.com/office/drawing/2014/main" id="{6C58ABEB-1B2A-4028-890E-892ED3EF6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3" r="13321" b="57426"/>
            <a:stretch>
              <a:fillRect/>
            </a:stretch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0C00F0D-1222-4DE0-B3A2-EE162B512B3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E7C21244-B16C-4D42-A3FF-F778E7DF8C1F}"/>
              </a:ext>
            </a:extLst>
          </p:cNvPr>
          <p:cNvSpPr/>
          <p:nvPr/>
        </p:nvSpPr>
        <p:spPr>
          <a:xfrm>
            <a:off x="39688" y="6524625"/>
            <a:ext cx="20367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65BD681-E679-4492-A959-6169698B4255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CC16CF0-26F6-448E-A0B1-161785FFB5C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310D75-7207-4F7B-B6DF-D764B4B4DB31}"/>
              </a:ext>
            </a:extLst>
          </p:cNvPr>
          <p:cNvSpPr/>
          <p:nvPr/>
        </p:nvSpPr>
        <p:spPr>
          <a:xfrm>
            <a:off x="107950" y="298450"/>
            <a:ext cx="1727200" cy="6226175"/>
          </a:xfrm>
          <a:prstGeom prst="rect">
            <a:avLst/>
          </a:prstGeom>
          <a:solidFill>
            <a:srgbClr val="FFC70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12AB6A8-AE0A-4EB5-B1F6-8C50F62DEDE2}"/>
              </a:ext>
            </a:extLst>
          </p:cNvPr>
          <p:cNvSpPr/>
          <p:nvPr/>
        </p:nvSpPr>
        <p:spPr>
          <a:xfrm>
            <a:off x="127000" y="2819400"/>
            <a:ext cx="1704975" cy="99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POR QUE?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8677338-6D77-4A50-AE89-D94EAAB373AB}"/>
              </a:ext>
            </a:extLst>
          </p:cNvPr>
          <p:cNvSpPr/>
          <p:nvPr/>
        </p:nvSpPr>
        <p:spPr>
          <a:xfrm>
            <a:off x="1908175" y="298450"/>
            <a:ext cx="1727200" cy="6226175"/>
          </a:xfrm>
          <a:prstGeom prst="rect">
            <a:avLst/>
          </a:prstGeom>
          <a:solidFill>
            <a:srgbClr val="B889F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6" name="Retângulo 35">
            <a:extLst>
              <a:ext uri="{FF2B5EF4-FFF2-40B4-BE49-F238E27FC236}">
                <a16:creationId xmlns:a16="http://schemas.microsoft.com/office/drawing/2014/main" id="{CE6E089D-A570-4AEB-8D09-C9A70AE7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2668588"/>
            <a:ext cx="1687512" cy="1439862"/>
          </a:xfrm>
          <a:prstGeom prst="rect">
            <a:avLst/>
          </a:prstGeom>
          <a:solidFill>
            <a:srgbClr val="B88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 QUE?</a:t>
            </a:r>
          </a:p>
          <a:p>
            <a:pPr>
              <a:lnSpc>
                <a:spcPct val="80000"/>
              </a:lnSpc>
            </a:pPr>
            <a:endParaRPr lang="pt-BR" altLang="pt-BR" sz="3600" b="1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7067010-A54A-4112-8803-6A06A86D9021}"/>
              </a:ext>
            </a:extLst>
          </p:cNvPr>
          <p:cNvSpPr/>
          <p:nvPr/>
        </p:nvSpPr>
        <p:spPr>
          <a:xfrm>
            <a:off x="3708400" y="5106988"/>
            <a:ext cx="3527425" cy="1417637"/>
          </a:xfrm>
          <a:prstGeom prst="rect">
            <a:avLst/>
          </a:prstGeom>
          <a:solidFill>
            <a:srgbClr val="44BB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298" name="Grupo 9">
            <a:extLst>
              <a:ext uri="{FF2B5EF4-FFF2-40B4-BE49-F238E27FC236}">
                <a16:creationId xmlns:a16="http://schemas.microsoft.com/office/drawing/2014/main" id="{D195E6EA-5A1C-4EB6-8BEC-9649A80901B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96863"/>
            <a:ext cx="1752600" cy="4743450"/>
            <a:chOff x="3707904" y="1298837"/>
            <a:chExt cx="1753096" cy="209415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04DFAA8-889C-4F26-B0C8-75709F829827}"/>
                </a:ext>
              </a:extLst>
            </p:cNvPr>
            <p:cNvSpPr/>
            <p:nvPr/>
          </p:nvSpPr>
          <p:spPr>
            <a:xfrm>
              <a:off x="3707904" y="1298837"/>
              <a:ext cx="1727689" cy="20941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40A3092-DE99-42CC-B60B-C35291D22AD1}"/>
                </a:ext>
              </a:extLst>
            </p:cNvPr>
            <p:cNvSpPr/>
            <p:nvPr/>
          </p:nvSpPr>
          <p:spPr>
            <a:xfrm>
              <a:off x="3707904" y="2019317"/>
              <a:ext cx="1753096" cy="2445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QUEM?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8C7827C-AD5B-4026-AEF1-BCCC3D40D196}"/>
              </a:ext>
            </a:extLst>
          </p:cNvPr>
          <p:cNvGrpSpPr/>
          <p:nvPr/>
        </p:nvGrpSpPr>
        <p:grpSpPr>
          <a:xfrm>
            <a:off x="7202263" y="296334"/>
            <a:ext cx="1941737" cy="6229008"/>
            <a:chOff x="7202263" y="1288229"/>
            <a:chExt cx="1941737" cy="1852738"/>
          </a:xfrm>
          <a:solidFill>
            <a:srgbClr val="93DF22"/>
          </a:soli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616C26F-4186-4CDD-9936-15BF2F71D517}"/>
                </a:ext>
              </a:extLst>
            </p:cNvPr>
            <p:cNvSpPr/>
            <p:nvPr/>
          </p:nvSpPr>
          <p:spPr>
            <a:xfrm>
              <a:off x="7308304" y="1288229"/>
              <a:ext cx="1728192" cy="185273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173C8897-A161-4254-B22E-8B56760AA5A5}"/>
                </a:ext>
              </a:extLst>
            </p:cNvPr>
            <p:cNvSpPr/>
            <p:nvPr/>
          </p:nvSpPr>
          <p:spPr>
            <a:xfrm>
              <a:off x="7202263" y="2064828"/>
              <a:ext cx="1941737" cy="33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QUANDO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QUANTO?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2CD249B-625C-46D6-BEAE-38DB4A413893}"/>
              </a:ext>
            </a:extLst>
          </p:cNvPr>
          <p:cNvGrpSpPr/>
          <p:nvPr/>
        </p:nvGrpSpPr>
        <p:grpSpPr>
          <a:xfrm>
            <a:off x="5508104" y="296332"/>
            <a:ext cx="1730896" cy="5044825"/>
            <a:chOff x="5508104" y="1298837"/>
            <a:chExt cx="1730896" cy="2094159"/>
          </a:xfrm>
          <a:solidFill>
            <a:srgbClr val="44BBFF"/>
          </a:solidFill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BFFBA12-033C-4574-A3BE-ACCB69B0E00E}"/>
                </a:ext>
              </a:extLst>
            </p:cNvPr>
            <p:cNvSpPr/>
            <p:nvPr/>
          </p:nvSpPr>
          <p:spPr>
            <a:xfrm>
              <a:off x="5508104" y="1298837"/>
              <a:ext cx="1728192" cy="209415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7BC458E-8EDE-4330-91A3-7A8CC53DED14}"/>
                </a:ext>
              </a:extLst>
            </p:cNvPr>
            <p:cNvSpPr/>
            <p:nvPr/>
          </p:nvSpPr>
          <p:spPr>
            <a:xfrm>
              <a:off x="5565254" y="2266159"/>
              <a:ext cx="1673746" cy="22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COMO?</a:t>
              </a: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F3EEAA1D-504F-4793-B456-B18762509A85}"/>
              </a:ext>
            </a:extLst>
          </p:cNvPr>
          <p:cNvSpPr/>
          <p:nvPr/>
        </p:nvSpPr>
        <p:spPr>
          <a:xfrm>
            <a:off x="5356225" y="5135563"/>
            <a:ext cx="1876425" cy="557212"/>
          </a:xfrm>
          <a:prstGeom prst="rect">
            <a:avLst/>
          </a:prstGeom>
          <a:solidFill>
            <a:srgbClr val="44BB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81F9CE0-ADDA-4914-9200-D6D997989B3A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69A03440-D802-4B35-AC2C-C1D0528A8262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D0D884D-BCF2-4E8B-9104-1AA55CF3B338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CC87252-7081-4D1C-9C61-B2949E460217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31556BA-FE2F-4BE9-923F-23DB9FF13F16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513ACE3-3E76-453C-B47D-39644D325B98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24D6CD67-2206-41BD-82C6-D80A786F39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D16960D-CF12-412A-A708-010B79F649B5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F7A1FA2-C906-44AD-BED1-EA49FFEE205C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8A1F4EA-FAAF-4632-8DBC-C700BEF8689E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05DB3D94-BC66-46C8-9AAB-2382F4A919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CB0C8ED-89D1-42A4-BF5A-A478F160BC9E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3AED4AC-5218-45BA-A577-EFD1BCA3417B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AE6B70-DAB8-4302-9A9E-5BE66C9885B8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327BF15-102E-4BBE-BD03-A103B8A052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9BE1EC0-E6E8-418B-9A0A-92320D3A55D7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B9E2615-BB85-4B36-9B47-849EBDA97E6E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AEBD7B8D-5D63-4F00-80A9-2CE3DC009269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98A03159-82E2-44AA-BCB3-479EB1129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C3132FF-4F2D-4E70-A402-58EF94D8F4C2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4ED2710-EA17-4BFF-8CBF-1793E91BCC1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7152F35F-61AF-4343-BD18-118EF707A1AF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713B41E8-F9B7-4BC2-B87E-2CD79FE146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8513A51-50D0-44DD-8A5C-5B3B1CEB9292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D708792-D2A2-47CC-A8F0-BB85D912FC0C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DCDFE60-1120-49EB-8C88-D640377C3B91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DA8A0139-83D9-4DE9-8559-D190756B7C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27AFA0E-50D5-4729-BDDA-08B8B04D489E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32FE698-A347-4940-8206-EA3C5D13B179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01C3145-F830-4A45-9054-19A804F1B6F1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0A552E9-2D4D-4BFB-A25F-49199CDB2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E296D43E-67F2-41F1-9E83-AC96E9A5F39D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C14FA37-F2AE-4683-8C83-1C7747CBE92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FB6A268-6030-4EBE-B8FB-2F4D776ED792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E09906D-967F-4988-94B9-9704A99FB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9D5AABBB-FB82-4C47-BB2B-50D0499A159B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E0B4DD-D920-42DF-8857-B3F92DEA94F4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D10C61B-B48F-480B-B5B6-9B1370D0B9C0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8B9B52A-99F1-4455-831F-0247BD575B8C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BF29F35-E7F8-424B-A144-E08178A17A4F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F154149-9C37-46B1-93B6-89119BC083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590C7521-F7F8-439C-A889-9C3D1D7FC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5A462D55-2D81-41BA-A294-F28CDF8DA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E2792-7E70-4743-8C01-BC0443E5E78F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E7FA6CBF-7C83-4B50-A4AA-A9B2627B0A71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AC4CFD5-707F-4279-AA99-B445DB3EEF06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030A198F-977D-4C52-A891-849EDDA823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CC39EB94-0AFC-48DF-9671-1D120175C73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BD28673-CFF4-4E75-9AD3-26623EAAE36D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08C183D-5930-4003-8503-4BDB9D56E69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E9C5878-CC96-49FF-937E-F3F5C572D3AB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28DA6EA-3E74-4D33-8D2E-3C40875B59D4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806C258B-C3C1-4B7D-8D3A-9D26FF790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709F737-6F96-4B72-B6B1-F3AE9854E221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856CAD08-0533-40BD-9DF4-46E7BF8B658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452D392-D9F4-4681-9051-907DDB08C73C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C28B9332-553F-4ECE-A552-C90A7814026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EA0AB8C1-E9B1-4C4C-A5E9-F7115A1FC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97E38B5-ADB1-4152-9530-904E94CE8CC5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1C6B4FF-E4D4-47EC-868A-19D3272812A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2DE3891-252A-4FCA-8A02-08F080010DAD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128861E9-A491-4D9F-960B-2A0DBE153B4F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9818F407-9010-4B7D-B18B-163D309600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73F6B608-1027-4415-A685-4208919A1B3D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C3CF35EE-3444-4DF3-AEE6-387E652D0DBD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AF6E663A-1028-4B89-BD81-AED591C3B566}"/>
              </a:ext>
            </a:extLst>
          </p:cNvPr>
          <p:cNvSpPr/>
          <p:nvPr/>
        </p:nvSpPr>
        <p:spPr>
          <a:xfrm rot="5400000">
            <a:off x="4756944" y="2655094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E74BA312-EAE4-4DA9-B30F-B86BC88467B3}"/>
              </a:ext>
            </a:extLst>
          </p:cNvPr>
          <p:cNvSpPr/>
          <p:nvPr/>
        </p:nvSpPr>
        <p:spPr>
          <a:xfrm rot="5400000">
            <a:off x="951707" y="3245644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EECDBF53-E5FA-4612-A986-A261488A3CDB}"/>
              </a:ext>
            </a:extLst>
          </p:cNvPr>
          <p:cNvSpPr/>
          <p:nvPr/>
        </p:nvSpPr>
        <p:spPr>
          <a:xfrm rot="5400000">
            <a:off x="6027738" y="2592388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DEA8C368-2BF5-47AB-AF40-50438582D3A4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4D719479-AC46-4F85-BFC4-34D15FC111DB}"/>
              </a:ext>
            </a:extLst>
          </p:cNvPr>
          <p:cNvSpPr/>
          <p:nvPr/>
        </p:nvSpPr>
        <p:spPr>
          <a:xfrm rot="5400000">
            <a:off x="8549482" y="4949031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BB6CDA24-E093-4789-B36A-424DEA1729F0}"/>
              </a:ext>
            </a:extLst>
          </p:cNvPr>
          <p:cNvSpPr/>
          <p:nvPr/>
        </p:nvSpPr>
        <p:spPr>
          <a:xfrm rot="-2700000">
            <a:off x="5349875" y="2641600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Seta para a direita 79">
            <a:extLst>
              <a:ext uri="{FF2B5EF4-FFF2-40B4-BE49-F238E27FC236}">
                <a16:creationId xmlns:a16="http://schemas.microsoft.com/office/drawing/2014/main" id="{8222C104-4A31-485A-A5EC-3D0D7C2A5032}"/>
              </a:ext>
            </a:extLst>
          </p:cNvPr>
          <p:cNvSpPr/>
          <p:nvPr/>
        </p:nvSpPr>
        <p:spPr>
          <a:xfrm rot="5400000">
            <a:off x="8455819" y="2397919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21777AB0-3728-4095-8225-F81AD005D705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714D726C-2552-4D91-80E8-07225EC4301B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7" grpId="0" animBg="1"/>
      <p:bldP spid="91" grpId="0" animBg="1"/>
      <p:bldP spid="93" grpId="0" animBg="1"/>
      <p:bldP spid="95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2054">
            <a:extLst>
              <a:ext uri="{FF2B5EF4-FFF2-40B4-BE49-F238E27FC236}">
                <a16:creationId xmlns:a16="http://schemas.microsoft.com/office/drawing/2014/main" id="{CA9359A7-03B0-4768-95BA-622984CB47AA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64E5FBF-7B63-49E9-B527-C8A68893883C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AA6ACE3-85D9-412F-82B1-5451C6EFB1EE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A171AFD-346C-4E60-9509-10F0352D938F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BA52AB39-AE62-490E-B19C-C1338F73A5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95164396-A0C9-4F56-8B38-18ABE3129993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211C502-34C2-48D7-B5D0-8C3310D9967F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6D132A7-CB3C-4776-8C16-843B57EBAFA7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4F7810F2-A3C5-444F-B1AD-4AAF04FD9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49A8ACAB-6822-4A15-AACB-B848F3A590FB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E73557B6-9930-4864-8E0C-04EF2C78EBAD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26390424-5D38-4C0B-9161-49B911920C0E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90196E77-31A5-4E12-8DE3-FA74ED04E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C69D95D4-6D6E-45C7-9BD8-75C732860FE0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050FCBB-649F-472D-9DF5-AED0828C8F3E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B2E641E-8515-42CA-81CE-BADFBBCC9E26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890435CF-BD00-4681-BB3A-F6569B06A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AECC5BF-D54C-4603-8903-C81AF57DA921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4098C320-804F-4685-B25E-A2C0549FBA91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F490F83-F583-45D5-95D7-DB5FBC60442A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04ECED33-83C6-4206-8EAE-0A64BEBBCF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1FD05FB-11BF-4B03-8E91-38955E26E821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6C4AB3AB-5206-407E-833C-D365AD2061C8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70708EC3-B3B0-4C45-9FBD-3F10B0611C89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9C54450-D73F-42D2-8680-1339DBC80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8B2EBBB-43CD-4DB6-A3BA-B77FAA1EF5CB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EF6092C-88EB-4B20-973F-173FF3D81704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1C95E654-D629-46B6-9906-136182C5A521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DE0FD4EB-A2FC-4C20-9D46-2DA71FCB9C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A2BF40EB-21A2-4A3B-8270-E1F67D06C6D8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066FF03-7273-40DA-BF13-C2EBC7D07CF1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E2985CC-8AB4-40A9-984A-9A1E2510890A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1410AE9D-C042-4A9D-873A-38B6B011A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53B5E412-16F9-42CF-9832-6C502C369E9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DBFB3D-2FE4-4F61-8F7D-4471868B152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A7964B0-4B29-48D6-9694-FC1E3FAA58DF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40C26159-7E10-4487-BE31-42FE1C318EBB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095B5703-A768-41F8-AB02-EAF9FA0C4547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6A9A27A2-E396-4F79-A1A1-A64A8842E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412CB19A-142F-4560-B7EB-8AEE1AFBB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99576640-E99D-4327-97ED-E5DF83D741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1548E8-71C4-4CB5-921F-E881BE20BF27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EC9F99FA-70DA-49EC-B5F5-53952E07635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AF436BF0-D212-4939-980A-51332788B93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C8F9202E-43AB-4CDD-A72F-E473ECC5BA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965881A7-580D-444C-962E-13171331274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DB7F8D5B-65D8-46A6-A6FF-FD2098E5D808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28E2F0A4-616B-43B7-B6BD-A370964585DE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589CFE5-4804-4192-A75C-A928464D7739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0B2FED3F-0B7D-4269-B1C9-E4860B348913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7A96FC49-8510-4673-A581-1B0B2D7C0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95F4D809-5E9B-4458-9CF7-C924DCC10B5F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C94D00E8-40FD-40D6-8E5F-7B188690E24E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52AB3F51-3DE0-405B-ADAC-E79159AEEB8A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27569F2A-D981-495E-846D-EEE9FD404759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E95C89C3-DF83-49D7-88AC-C885241BC9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977A3B22-3675-401F-8D92-D07A4A65378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3C2DCB17-8D9C-467A-8C8D-1270BF3664E2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558050C1-DB14-464A-8A2A-07C77CDF3631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CF393536-F42F-423F-A202-5CC42BF6456C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CC2C627C-7AFA-49C0-9D86-FA452E10C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7E1F474B-92FA-48B1-A92A-D64EEA4229A2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F928E64-0472-424A-8565-42B701D8ABB0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202A763A-6D38-40D3-9E73-92FAD01ED7E4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249488"/>
            <a:ext cx="1447800" cy="1250950"/>
            <a:chOff x="247878" y="692695"/>
            <a:chExt cx="1447445" cy="1251502"/>
          </a:xfrm>
        </p:grpSpPr>
        <p:pic>
          <p:nvPicPr>
            <p:cNvPr id="14442" name="Picture 2">
              <a:extLst>
                <a:ext uri="{FF2B5EF4-FFF2-40B4-BE49-F238E27FC236}">
                  <a16:creationId xmlns:a16="http://schemas.microsoft.com/office/drawing/2014/main" id="{B16046C1-FBFB-4A91-B849-6BA71D34A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B84D8F7C-14D9-4C5E-B510-219BA5C52480}"/>
                </a:ext>
              </a:extLst>
            </p:cNvPr>
            <p:cNvSpPr/>
            <p:nvPr/>
          </p:nvSpPr>
          <p:spPr>
            <a:xfrm>
              <a:off x="338344" y="754634"/>
              <a:ext cx="1356979" cy="1103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Caçar a baleia cachalote branca conhecida como MD, que matou 17 arpoadores e destruiu 3 barcos . de1851 a  1853</a:t>
              </a: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4315147C-8351-4C58-86D2-CF6F73F65A94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3994150"/>
            <a:ext cx="1447800" cy="1250950"/>
            <a:chOff x="247878" y="692695"/>
            <a:chExt cx="1447444" cy="1251502"/>
          </a:xfrm>
        </p:grpSpPr>
        <p:pic>
          <p:nvPicPr>
            <p:cNvPr id="14440" name="Picture 2">
              <a:extLst>
                <a:ext uri="{FF2B5EF4-FFF2-40B4-BE49-F238E27FC236}">
                  <a16:creationId xmlns:a16="http://schemas.microsoft.com/office/drawing/2014/main" id="{B8CB1EBE-C759-450F-9AAE-DA429E341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09213643-4D76-43A9-9DE1-B2F846F9AB4A}"/>
                </a:ext>
              </a:extLst>
            </p:cNvPr>
            <p:cNvSpPr/>
            <p:nvPr/>
          </p:nvSpPr>
          <p:spPr>
            <a:xfrm>
              <a:off x="279620" y="784811"/>
              <a:ext cx="1379199" cy="5685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Maior segurança p trabalhadores da ind. pesqueira</a:t>
              </a:r>
            </a:p>
          </p:txBody>
        </p: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B1CB549F-47DA-4C50-91D3-0547DE6FE906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692150"/>
            <a:ext cx="1447800" cy="1252538"/>
            <a:chOff x="247878" y="692695"/>
            <a:chExt cx="1447444" cy="1251502"/>
          </a:xfrm>
        </p:grpSpPr>
        <p:pic>
          <p:nvPicPr>
            <p:cNvPr id="14438" name="Picture 2">
              <a:extLst>
                <a:ext uri="{FF2B5EF4-FFF2-40B4-BE49-F238E27FC236}">
                  <a16:creationId xmlns:a16="http://schemas.microsoft.com/office/drawing/2014/main" id="{7B4A4294-E284-4267-ACD8-AC3271312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F5EEBC40-8119-48E4-8820-21203537F2FD}"/>
                </a:ext>
              </a:extLst>
            </p:cNvPr>
            <p:cNvSpPr/>
            <p:nvPr/>
          </p:nvSpPr>
          <p:spPr>
            <a:xfrm>
              <a:off x="341517" y="919520"/>
              <a:ext cx="1260165" cy="410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Moby Dick Eliminada</a:t>
              </a:r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82D14AD8-9817-415B-BAEF-38F521593331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562225"/>
            <a:ext cx="1447800" cy="1250950"/>
            <a:chOff x="247878" y="692695"/>
            <a:chExt cx="1447444" cy="1251502"/>
          </a:xfrm>
        </p:grpSpPr>
        <p:pic>
          <p:nvPicPr>
            <p:cNvPr id="14436" name="Picture 2">
              <a:extLst>
                <a:ext uri="{FF2B5EF4-FFF2-40B4-BE49-F238E27FC236}">
                  <a16:creationId xmlns:a16="http://schemas.microsoft.com/office/drawing/2014/main" id="{BD741016-C53C-4AC2-BDF1-2F175613F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D35CCB3C-EF43-4726-B752-F96F9663E77B}"/>
                </a:ext>
              </a:extLst>
            </p:cNvPr>
            <p:cNvSpPr/>
            <p:nvPr/>
          </p:nvSpPr>
          <p:spPr>
            <a:xfrm>
              <a:off x="341517" y="830869"/>
              <a:ext cx="1260165" cy="7242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 morte deve-se dar por combate com arpoadores</a:t>
              </a:r>
            </a:p>
          </p:txBody>
        </p: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E74EF5D7-5F93-4B41-9F5D-1CCEEDA2EFBA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822325"/>
            <a:ext cx="1447800" cy="1252538"/>
            <a:chOff x="247878" y="692695"/>
            <a:chExt cx="1447444" cy="1251502"/>
          </a:xfrm>
        </p:grpSpPr>
        <p:pic>
          <p:nvPicPr>
            <p:cNvPr id="14434" name="Picture 2">
              <a:extLst>
                <a:ext uri="{FF2B5EF4-FFF2-40B4-BE49-F238E27FC236}">
                  <a16:creationId xmlns:a16="http://schemas.microsoft.com/office/drawing/2014/main" id="{BDEADA92-FBFB-4FBD-AB36-7B37850D5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865EFFD2-3A25-4B9E-975E-2E1F5357BA7D}"/>
                </a:ext>
              </a:extLst>
            </p:cNvPr>
            <p:cNvSpPr/>
            <p:nvPr/>
          </p:nvSpPr>
          <p:spPr>
            <a:xfrm>
              <a:off x="341518" y="919520"/>
              <a:ext cx="1260165" cy="410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Dono do Navio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Pequod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3ECAD458-176B-480D-B22D-0B9969540C96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822325"/>
            <a:ext cx="1447800" cy="1252538"/>
            <a:chOff x="247878" y="692695"/>
            <a:chExt cx="1447444" cy="1251502"/>
          </a:xfrm>
        </p:grpSpPr>
        <p:pic>
          <p:nvPicPr>
            <p:cNvPr id="14432" name="Picture 2">
              <a:extLst>
                <a:ext uri="{FF2B5EF4-FFF2-40B4-BE49-F238E27FC236}">
                  <a16:creationId xmlns:a16="http://schemas.microsoft.com/office/drawing/2014/main" id="{C8A46DB9-2953-418B-90C0-2F31AB445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07F4D7CE-1794-4364-8ED0-B2F024BFD9F8}"/>
                </a:ext>
              </a:extLst>
            </p:cNvPr>
            <p:cNvSpPr/>
            <p:nvPr/>
          </p:nvSpPr>
          <p:spPr>
            <a:xfrm>
              <a:off x="341518" y="808487"/>
              <a:ext cx="1260165" cy="6186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Uma Baleia como MB pode ser morta com arpões de 2ª geração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FFA78763-4399-4735-B3EA-E5C1DCA5A412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5464175"/>
            <a:ext cx="1446213" cy="1250950"/>
            <a:chOff x="247878" y="692695"/>
            <a:chExt cx="1447444" cy="1251502"/>
          </a:xfrm>
        </p:grpSpPr>
        <p:pic>
          <p:nvPicPr>
            <p:cNvPr id="14430" name="Picture 2">
              <a:extLst>
                <a:ext uri="{FF2B5EF4-FFF2-40B4-BE49-F238E27FC236}">
                  <a16:creationId xmlns:a16="http://schemas.microsoft.com/office/drawing/2014/main" id="{DC89FD41-06E7-436B-80CD-F4CB791F0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ED0B0C74-0199-414E-BA46-FB9E43DD404C}"/>
                </a:ext>
              </a:extLst>
            </p:cNvPr>
            <p:cNvSpPr/>
            <p:nvPr/>
          </p:nvSpPr>
          <p:spPr>
            <a:xfrm>
              <a:off x="341621" y="919808"/>
              <a:ext cx="1259959" cy="7258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Navio deve ter ao menos 3 botes de arpoadores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EBB3297A-6D4E-4155-B43E-86556E75C999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449263"/>
            <a:ext cx="1447800" cy="1252537"/>
            <a:chOff x="247878" y="692695"/>
            <a:chExt cx="1447444" cy="1251502"/>
          </a:xfrm>
        </p:grpSpPr>
        <p:pic>
          <p:nvPicPr>
            <p:cNvPr id="14428" name="Picture 2">
              <a:extLst>
                <a:ext uri="{FF2B5EF4-FFF2-40B4-BE49-F238E27FC236}">
                  <a16:creationId xmlns:a16="http://schemas.microsoft.com/office/drawing/2014/main" id="{77BECEB4-ABCE-4554-A7FB-4918B2D6F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D331D34B-3154-4C87-90BB-EF5EF8809631}"/>
                </a:ext>
              </a:extLst>
            </p:cNvPr>
            <p:cNvSpPr/>
            <p:nvPr/>
          </p:nvSpPr>
          <p:spPr>
            <a:xfrm>
              <a:off x="341517" y="919519"/>
              <a:ext cx="1260165" cy="5091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MD destruir o barco e matar a todos</a:t>
              </a: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4B20B7B-1D43-49AC-9E1C-B3C937657B9F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5313363"/>
            <a:ext cx="1476375" cy="1250950"/>
            <a:chOff x="247878" y="692695"/>
            <a:chExt cx="1475433" cy="1251502"/>
          </a:xfrm>
        </p:grpSpPr>
        <p:pic>
          <p:nvPicPr>
            <p:cNvPr id="14426" name="Picture 2">
              <a:extLst>
                <a:ext uri="{FF2B5EF4-FFF2-40B4-BE49-F238E27FC236}">
                  <a16:creationId xmlns:a16="http://schemas.microsoft.com/office/drawing/2014/main" id="{E380C3ED-7F34-4FE0-A7A2-1D5663C73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B29187B0-80FB-47A8-85C4-E7536E13F663}"/>
                </a:ext>
              </a:extLst>
            </p:cNvPr>
            <p:cNvSpPr/>
            <p:nvPr/>
          </p:nvSpPr>
          <p:spPr>
            <a:xfrm>
              <a:off x="281195" y="808633"/>
              <a:ext cx="1442116" cy="10974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3 e 4 milhões </a:t>
              </a: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2CFE26A7-0673-47B9-BEC8-5BE25ACF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-85725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i="1">
                <a:latin typeface="Trebuchet MS" panose="020B0603020202020204" pitchFamily="34" charset="0"/>
              </a:rPr>
              <a:t>Capitão Ahab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FE3446C6-2D47-44AC-82A3-3EA3D441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-71438"/>
            <a:ext cx="3389312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i="1">
                <a:latin typeface="Trebuchet MS" panose="020B0603020202020204" pitchFamily="34" charset="0"/>
              </a:rPr>
              <a:t>Caçar e Eliminar Moby Dick</a:t>
            </a:r>
          </a:p>
        </p:txBody>
      </p: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B23FB978-BACD-4887-9FF6-96F742BCBFE8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4667250"/>
            <a:ext cx="1446212" cy="1252538"/>
            <a:chOff x="247878" y="692695"/>
            <a:chExt cx="1447444" cy="1251502"/>
          </a:xfrm>
        </p:grpSpPr>
        <p:pic>
          <p:nvPicPr>
            <p:cNvPr id="14424" name="Picture 2">
              <a:extLst>
                <a:ext uri="{FF2B5EF4-FFF2-40B4-BE49-F238E27FC236}">
                  <a16:creationId xmlns:a16="http://schemas.microsoft.com/office/drawing/2014/main" id="{A1BB097D-1A46-4E9D-B9A7-ADB448F4C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7C2D6E77-9FF6-4325-A79E-2952E28406A4}"/>
                </a:ext>
              </a:extLst>
            </p:cNvPr>
            <p:cNvSpPr/>
            <p:nvPr/>
          </p:nvSpPr>
          <p:spPr>
            <a:xfrm>
              <a:off x="414707" y="919520"/>
              <a:ext cx="1194817" cy="567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Melhoria da imagem do Capitão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Ahab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5D8D8E3A-1E36-4202-98D5-0C91CD4DB88A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5427663"/>
            <a:ext cx="1447800" cy="1250950"/>
            <a:chOff x="247878" y="692695"/>
            <a:chExt cx="1447444" cy="1251502"/>
          </a:xfrm>
        </p:grpSpPr>
        <p:pic>
          <p:nvPicPr>
            <p:cNvPr id="14422" name="Picture 2">
              <a:extLst>
                <a:ext uri="{FF2B5EF4-FFF2-40B4-BE49-F238E27FC236}">
                  <a16:creationId xmlns:a16="http://schemas.microsoft.com/office/drawing/2014/main" id="{A072AFEF-6CCB-4717-A68D-14CDE4BBE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E120CABC-83F9-419D-8901-57394C17F10B}"/>
                </a:ext>
              </a:extLst>
            </p:cNvPr>
            <p:cNvSpPr/>
            <p:nvPr/>
          </p:nvSpPr>
          <p:spPr>
            <a:xfrm>
              <a:off x="414524" y="907102"/>
              <a:ext cx="1195094" cy="8814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Redução de custo associado a destruição de barcos</a:t>
              </a:r>
            </a:p>
          </p:txBody>
        </p:sp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BAF86F1F-430B-4298-843D-8B13756EC11F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3275013"/>
            <a:ext cx="1446212" cy="1252537"/>
            <a:chOff x="247878" y="692695"/>
            <a:chExt cx="1447444" cy="1251502"/>
          </a:xfrm>
        </p:grpSpPr>
        <p:pic>
          <p:nvPicPr>
            <p:cNvPr id="14420" name="Picture 2">
              <a:extLst>
                <a:ext uri="{FF2B5EF4-FFF2-40B4-BE49-F238E27FC236}">
                  <a16:creationId xmlns:a16="http://schemas.microsoft.com/office/drawing/2014/main" id="{156C972A-3D00-4825-BDFB-F7DDAD408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B62DC049-7CA4-4C0B-A0AB-BBAD4560E02E}"/>
                </a:ext>
              </a:extLst>
            </p:cNvPr>
            <p:cNvSpPr/>
            <p:nvPr/>
          </p:nvSpPr>
          <p:spPr>
            <a:xfrm>
              <a:off x="341620" y="919519"/>
              <a:ext cx="1259960" cy="8819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Deve existir inequívoca identificação que trata-se de Moby Dick</a:t>
              </a: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417D36D7-AB44-47BD-AB56-9B10BC1DB286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4254500"/>
            <a:ext cx="1447800" cy="1252538"/>
            <a:chOff x="247878" y="692695"/>
            <a:chExt cx="1447444" cy="1251502"/>
          </a:xfrm>
        </p:grpSpPr>
        <p:pic>
          <p:nvPicPr>
            <p:cNvPr id="14418" name="Picture 2">
              <a:extLst>
                <a:ext uri="{FF2B5EF4-FFF2-40B4-BE49-F238E27FC236}">
                  <a16:creationId xmlns:a16="http://schemas.microsoft.com/office/drawing/2014/main" id="{A8D2ECFC-39CA-427A-9C3C-7EED9CFBE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E8E8344C-C746-4E5F-B4F3-776E9D08D2FF}"/>
                </a:ext>
              </a:extLst>
            </p:cNvPr>
            <p:cNvSpPr/>
            <p:nvPr/>
          </p:nvSpPr>
          <p:spPr>
            <a:xfrm>
              <a:off x="341518" y="919520"/>
              <a:ext cx="1260165" cy="8819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 Coração de Moby Dick deve ser extraído como troféu</a:t>
              </a: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3BE6374B-44D0-4D0E-9DEF-B11E2E2F688E}"/>
              </a:ext>
            </a:extLst>
          </p:cNvPr>
          <p:cNvGrpSpPr>
            <a:grpSpLocks/>
          </p:cNvGrpSpPr>
          <p:nvPr/>
        </p:nvGrpSpPr>
        <p:grpSpPr bwMode="auto">
          <a:xfrm>
            <a:off x="3989388" y="1409700"/>
            <a:ext cx="1446212" cy="1252538"/>
            <a:chOff x="247878" y="692695"/>
            <a:chExt cx="1447444" cy="1251502"/>
          </a:xfrm>
        </p:grpSpPr>
        <p:pic>
          <p:nvPicPr>
            <p:cNvPr id="14416" name="Picture 2">
              <a:extLst>
                <a:ext uri="{FF2B5EF4-FFF2-40B4-BE49-F238E27FC236}">
                  <a16:creationId xmlns:a16="http://schemas.microsoft.com/office/drawing/2014/main" id="{61FD410D-CAC8-4E32-9A60-6CD71DCE2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76625D16-34CA-4F4C-B375-F4FA2CC859B8}"/>
                </a:ext>
              </a:extLst>
            </p:cNvPr>
            <p:cNvSpPr/>
            <p:nvPr/>
          </p:nvSpPr>
          <p:spPr>
            <a:xfrm>
              <a:off x="341620" y="919520"/>
              <a:ext cx="1259960" cy="410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Baleia Moby Dick</a:t>
              </a: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EC16A145-B30C-4C96-9C8F-0407A2720313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1455738"/>
            <a:ext cx="1446213" cy="1252537"/>
            <a:chOff x="247878" y="692695"/>
            <a:chExt cx="1447444" cy="1251502"/>
          </a:xfrm>
        </p:grpSpPr>
        <p:pic>
          <p:nvPicPr>
            <p:cNvPr id="14414" name="Picture 2">
              <a:extLst>
                <a:ext uri="{FF2B5EF4-FFF2-40B4-BE49-F238E27FC236}">
                  <a16:creationId xmlns:a16="http://schemas.microsoft.com/office/drawing/2014/main" id="{C591DC09-0D94-4271-983F-4D406640F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9F734F37-4D38-44DA-A85A-D363CCFCD176}"/>
                </a:ext>
              </a:extLst>
            </p:cNvPr>
            <p:cNvSpPr/>
            <p:nvPr/>
          </p:nvSpPr>
          <p:spPr>
            <a:xfrm>
              <a:off x="341621" y="919519"/>
              <a:ext cx="1259959" cy="9596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 dono do barco concederá o barco para campanha de 1852 do capitão </a:t>
              </a:r>
              <a:r>
                <a:rPr lang="pt-B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Ahab</a:t>
              </a:r>
              <a:endPara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C5284262-1978-4466-BCD8-6D79C1124DC0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5246688"/>
            <a:ext cx="1447800" cy="1250950"/>
            <a:chOff x="247878" y="692695"/>
            <a:chExt cx="1447444" cy="1251502"/>
          </a:xfrm>
        </p:grpSpPr>
        <p:pic>
          <p:nvPicPr>
            <p:cNvPr id="14412" name="Picture 2">
              <a:extLst>
                <a:ext uri="{FF2B5EF4-FFF2-40B4-BE49-F238E27FC236}">
                  <a16:creationId xmlns:a16="http://schemas.microsoft.com/office/drawing/2014/main" id="{FA481B5E-CBCD-44E7-B0A9-41F55BD0E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1AEB459B-5505-4EFD-BDC7-1FAF5F295E24}"/>
                </a:ext>
              </a:extLst>
            </p:cNvPr>
            <p:cNvSpPr/>
            <p:nvPr/>
          </p:nvSpPr>
          <p:spPr>
            <a:xfrm>
              <a:off x="341517" y="919807"/>
              <a:ext cx="1314127" cy="8814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Os arpoadores selecionados precisam ter ao menos 10 anos de experiência</a:t>
              </a:r>
            </a:p>
          </p:txBody>
        </p:sp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A1E54111-39C2-4F7D-96EF-C0537C757D04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989013"/>
            <a:ext cx="1447800" cy="1250950"/>
            <a:chOff x="247878" y="692695"/>
            <a:chExt cx="1447444" cy="1251502"/>
          </a:xfrm>
        </p:grpSpPr>
        <p:pic>
          <p:nvPicPr>
            <p:cNvPr id="14410" name="Picture 2">
              <a:extLst>
                <a:ext uri="{FF2B5EF4-FFF2-40B4-BE49-F238E27FC236}">
                  <a16:creationId xmlns:a16="http://schemas.microsoft.com/office/drawing/2014/main" id="{E60EF03A-E795-42FE-B364-8CBCBB732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88A08B8E-5659-426E-9A5C-46827E1B98FA}"/>
                </a:ext>
              </a:extLst>
            </p:cNvPr>
            <p:cNvSpPr/>
            <p:nvPr/>
          </p:nvSpPr>
          <p:spPr>
            <a:xfrm>
              <a:off x="341518" y="764164"/>
              <a:ext cx="1260165" cy="508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Furacão no pacifico destruir o navio</a:t>
              </a: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6E64814E-A559-43A7-880C-1F248AA5F167}"/>
              </a:ext>
            </a:extLst>
          </p:cNvPr>
          <p:cNvGrpSpPr>
            <a:grpSpLocks/>
          </p:cNvGrpSpPr>
          <p:nvPr/>
        </p:nvGrpSpPr>
        <p:grpSpPr bwMode="auto">
          <a:xfrm>
            <a:off x="7242175" y="1216025"/>
            <a:ext cx="1446213" cy="1250950"/>
            <a:chOff x="247878" y="692695"/>
            <a:chExt cx="1447444" cy="1251502"/>
          </a:xfrm>
        </p:grpSpPr>
        <p:pic>
          <p:nvPicPr>
            <p:cNvPr id="14408" name="Picture 2">
              <a:extLst>
                <a:ext uri="{FF2B5EF4-FFF2-40B4-BE49-F238E27FC236}">
                  <a16:creationId xmlns:a16="http://schemas.microsoft.com/office/drawing/2014/main" id="{36F0052C-6ADD-4379-B466-551041572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FFF79D4F-8C6F-42B9-A110-6346CDC56962}"/>
                </a:ext>
              </a:extLst>
            </p:cNvPr>
            <p:cNvSpPr/>
            <p:nvPr/>
          </p:nvSpPr>
          <p:spPr>
            <a:xfrm>
              <a:off x="341621" y="919808"/>
              <a:ext cx="1259959" cy="5685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Dono do navio não conceder a embarcação</a:t>
              </a:r>
            </a:p>
          </p:txBody>
        </p:sp>
      </p:grpSp>
      <p:grpSp>
        <p:nvGrpSpPr>
          <p:cNvPr id="2053" name="Grupo 2052">
            <a:extLst>
              <a:ext uri="{FF2B5EF4-FFF2-40B4-BE49-F238E27FC236}">
                <a16:creationId xmlns:a16="http://schemas.microsoft.com/office/drawing/2014/main" id="{28335750-35FB-45A6-A645-FC1A4841A9D9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79A4D7DC-C732-4756-B863-C4AE24730429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701D322E-2695-4E1A-96FA-BDCBE240F85D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44964C1B-0C9F-44D4-AEC8-A3A989BEA965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6CA14A66-23C9-423D-ABDE-1099C1EE0C0E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466725"/>
            <a:ext cx="1447800" cy="1252538"/>
            <a:chOff x="247878" y="692695"/>
            <a:chExt cx="1447444" cy="1251502"/>
          </a:xfrm>
        </p:grpSpPr>
        <p:pic>
          <p:nvPicPr>
            <p:cNvPr id="14403" name="Picture 2">
              <a:extLst>
                <a:ext uri="{FF2B5EF4-FFF2-40B4-BE49-F238E27FC236}">
                  <a16:creationId xmlns:a16="http://schemas.microsoft.com/office/drawing/2014/main" id="{56C854E0-02D2-4B21-89A4-2CB91075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89C6758B-A2B0-47D6-8CF2-C3D2F7AA5A4F}"/>
                </a:ext>
              </a:extLst>
            </p:cNvPr>
            <p:cNvSpPr/>
            <p:nvPr/>
          </p:nvSpPr>
          <p:spPr>
            <a:xfrm>
              <a:off x="343105" y="824349"/>
              <a:ext cx="1256991" cy="567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Moby Dick destrói ativos dos pescadores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B77778E-E088-4545-BBA7-056C38604A45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1036638"/>
            <a:ext cx="1447800" cy="1250950"/>
            <a:chOff x="280567" y="709482"/>
            <a:chExt cx="1447444" cy="1251502"/>
          </a:xfrm>
        </p:grpSpPr>
        <p:pic>
          <p:nvPicPr>
            <p:cNvPr id="14401" name="Picture 2">
              <a:extLst>
                <a:ext uri="{FF2B5EF4-FFF2-40B4-BE49-F238E27FC236}">
                  <a16:creationId xmlns:a16="http://schemas.microsoft.com/office/drawing/2014/main" id="{4B4902AC-6BF3-45E5-8FB5-39D03A81C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7" y="709482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2" name="Retângulo 51">
              <a:extLst>
                <a:ext uri="{FF2B5EF4-FFF2-40B4-BE49-F238E27FC236}">
                  <a16:creationId xmlns:a16="http://schemas.microsoft.com/office/drawing/2014/main" id="{F0075E48-A945-4F96-B6C1-2C329D1A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72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altLang="pt-BR" sz="1200">
                  <a:solidFill>
                    <a:srgbClr val="595959"/>
                  </a:solidFill>
                </a:rPr>
                <a:t>Moby Dick ameaça vida dos trabalhadores</a:t>
              </a:r>
            </a:p>
          </p:txBody>
        </p:sp>
      </p:grpSp>
      <p:grpSp>
        <p:nvGrpSpPr>
          <p:cNvPr id="2051" name="Grupo 2050">
            <a:extLst>
              <a:ext uri="{FF2B5EF4-FFF2-40B4-BE49-F238E27FC236}">
                <a16:creationId xmlns:a16="http://schemas.microsoft.com/office/drawing/2014/main" id="{DB4DD90A-9919-4B13-9A39-0DEDC19DFBBE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152775"/>
            <a:ext cx="877888" cy="625475"/>
            <a:chOff x="9851105" y="3765215"/>
            <a:chExt cx="876874" cy="626400"/>
          </a:xfrm>
        </p:grpSpPr>
        <p:pic>
          <p:nvPicPr>
            <p:cNvPr id="14399" name="Picture 2">
              <a:extLst>
                <a:ext uri="{FF2B5EF4-FFF2-40B4-BE49-F238E27FC236}">
                  <a16:creationId xmlns:a16="http://schemas.microsoft.com/office/drawing/2014/main" id="{7ECC6FCE-BB00-4632-A09A-206C051BA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4F28DC7D-9195-4779-97EE-594732D0BA2C}"/>
                </a:ext>
              </a:extLst>
            </p:cNvPr>
            <p:cNvSpPr/>
            <p:nvPr/>
          </p:nvSpPr>
          <p:spPr>
            <a:xfrm>
              <a:off x="9851105" y="3868556"/>
              <a:ext cx="876874" cy="2400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Imediatos</a:t>
              </a:r>
            </a:p>
          </p:txBody>
        </p:sp>
      </p:grpSp>
      <p:grpSp>
        <p:nvGrpSpPr>
          <p:cNvPr id="2049" name="Grupo 2048">
            <a:extLst>
              <a:ext uri="{FF2B5EF4-FFF2-40B4-BE49-F238E27FC236}">
                <a16:creationId xmlns:a16="http://schemas.microsoft.com/office/drawing/2014/main" id="{136759D1-E7FB-484B-B286-DBF213D21F22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043238"/>
            <a:ext cx="839788" cy="625475"/>
            <a:chOff x="9735591" y="4425269"/>
            <a:chExt cx="839913" cy="626400"/>
          </a:xfrm>
        </p:grpSpPr>
        <p:pic>
          <p:nvPicPr>
            <p:cNvPr id="14397" name="Picture 2">
              <a:extLst>
                <a:ext uri="{FF2B5EF4-FFF2-40B4-BE49-F238E27FC236}">
                  <a16:creationId xmlns:a16="http://schemas.microsoft.com/office/drawing/2014/main" id="{26F4D29D-CE80-432B-9652-65FD8D7D7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0DA23CD2-2DEA-4C5C-B2C6-5D628DC3D81F}"/>
                </a:ext>
              </a:extLst>
            </p:cNvPr>
            <p:cNvSpPr/>
            <p:nvPr/>
          </p:nvSpPr>
          <p:spPr>
            <a:xfrm>
              <a:off x="9746706" y="4534968"/>
              <a:ext cx="828798" cy="5087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2058" name="Grupo 2057">
            <a:extLst>
              <a:ext uri="{FF2B5EF4-FFF2-40B4-BE49-F238E27FC236}">
                <a16:creationId xmlns:a16="http://schemas.microsoft.com/office/drawing/2014/main" id="{67FFDD7C-93D5-4866-A050-6EE6E275D2AE}"/>
              </a:ext>
            </a:extLst>
          </p:cNvPr>
          <p:cNvGrpSpPr>
            <a:grpSpLocks/>
          </p:cNvGrpSpPr>
          <p:nvPr/>
        </p:nvGrpSpPr>
        <p:grpSpPr bwMode="auto">
          <a:xfrm>
            <a:off x="3811588" y="3609975"/>
            <a:ext cx="922337" cy="625475"/>
            <a:chOff x="9865715" y="2472096"/>
            <a:chExt cx="923757" cy="626400"/>
          </a:xfrm>
        </p:grpSpPr>
        <p:pic>
          <p:nvPicPr>
            <p:cNvPr id="14395" name="Picture 2">
              <a:extLst>
                <a:ext uri="{FF2B5EF4-FFF2-40B4-BE49-F238E27FC236}">
                  <a16:creationId xmlns:a16="http://schemas.microsoft.com/office/drawing/2014/main" id="{7D9DA69F-E5A8-4905-A927-3EF2CEADB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42105437-E402-4721-90B0-477539BD2537}"/>
                </a:ext>
              </a:extLst>
            </p:cNvPr>
            <p:cNvSpPr/>
            <p:nvPr/>
          </p:nvSpPr>
          <p:spPr>
            <a:xfrm>
              <a:off x="9865715" y="2645390"/>
              <a:ext cx="923757" cy="2400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Arpoadores</a:t>
              </a:r>
            </a:p>
          </p:txBody>
        </p:sp>
      </p:grpSp>
      <p:grpSp>
        <p:nvGrpSpPr>
          <p:cNvPr id="2056" name="Grupo 2055">
            <a:extLst>
              <a:ext uri="{FF2B5EF4-FFF2-40B4-BE49-F238E27FC236}">
                <a16:creationId xmlns:a16="http://schemas.microsoft.com/office/drawing/2014/main" id="{CD5CA12E-A6BC-45F9-97BF-0413E3C97461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3822700"/>
            <a:ext cx="798512" cy="625475"/>
            <a:chOff x="9710571" y="3048687"/>
            <a:chExt cx="798083" cy="626400"/>
          </a:xfrm>
        </p:grpSpPr>
        <p:pic>
          <p:nvPicPr>
            <p:cNvPr id="14393" name="Picture 2">
              <a:extLst>
                <a:ext uri="{FF2B5EF4-FFF2-40B4-BE49-F238E27FC236}">
                  <a16:creationId xmlns:a16="http://schemas.microsoft.com/office/drawing/2014/main" id="{2157CAFA-8D77-40EA-A1EF-44B867E19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4D5F5768-B841-4463-BF9F-F4319290FF0F}"/>
                </a:ext>
              </a:extLst>
            </p:cNvPr>
            <p:cNvSpPr/>
            <p:nvPr/>
          </p:nvSpPr>
          <p:spPr>
            <a:xfrm>
              <a:off x="9783557" y="3210851"/>
              <a:ext cx="725097" cy="38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Mari-nheiros</a:t>
              </a:r>
              <a:endPara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2057" name="Grupo 2056">
            <a:extLst>
              <a:ext uri="{FF2B5EF4-FFF2-40B4-BE49-F238E27FC236}">
                <a16:creationId xmlns:a16="http://schemas.microsoft.com/office/drawing/2014/main" id="{B12EBE71-97C3-4A1E-8C4F-1116825C134E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4230688"/>
            <a:ext cx="723900" cy="627062"/>
            <a:chOff x="9469382" y="1776782"/>
            <a:chExt cx="724473" cy="626400"/>
          </a:xfrm>
        </p:grpSpPr>
        <p:pic>
          <p:nvPicPr>
            <p:cNvPr id="14391" name="Picture 2">
              <a:extLst>
                <a:ext uri="{FF2B5EF4-FFF2-40B4-BE49-F238E27FC236}">
                  <a16:creationId xmlns:a16="http://schemas.microsoft.com/office/drawing/2014/main" id="{461F49BF-BF0D-495E-A60D-E8E8F6AD7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619C7557-F852-4F86-9B57-EAF124227DB8}"/>
                </a:ext>
              </a:extLst>
            </p:cNvPr>
            <p:cNvSpPr/>
            <p:nvPr/>
          </p:nvSpPr>
          <p:spPr>
            <a:xfrm>
              <a:off x="9469382" y="1916335"/>
              <a:ext cx="691109" cy="2410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Ferreiro</a:t>
              </a:r>
            </a:p>
          </p:txBody>
        </p:sp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EB62831E-9E25-455B-A4A1-655975CF61A7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3162300"/>
            <a:ext cx="877888" cy="625475"/>
            <a:chOff x="9851105" y="3765215"/>
            <a:chExt cx="876874" cy="626400"/>
          </a:xfrm>
        </p:grpSpPr>
        <p:pic>
          <p:nvPicPr>
            <p:cNvPr id="14389" name="Picture 2">
              <a:extLst>
                <a:ext uri="{FF2B5EF4-FFF2-40B4-BE49-F238E27FC236}">
                  <a16:creationId xmlns:a16="http://schemas.microsoft.com/office/drawing/2014/main" id="{6D36B18F-BE82-4819-8A30-9F74E540E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45AC2E1F-A6BE-4306-BDD2-4C986457A825}"/>
                </a:ext>
              </a:extLst>
            </p:cNvPr>
            <p:cNvSpPr/>
            <p:nvPr/>
          </p:nvSpPr>
          <p:spPr>
            <a:xfrm>
              <a:off x="9851105" y="3825629"/>
              <a:ext cx="876874" cy="2543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Navio</a:t>
              </a:r>
            </a:p>
          </p:txBody>
        </p:sp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747E4C38-3299-427A-87B9-D8AB7F25C178}"/>
              </a:ext>
            </a:extLst>
          </p:cNvPr>
          <p:cNvGrpSpPr>
            <a:grpSpLocks/>
          </p:cNvGrpSpPr>
          <p:nvPr/>
        </p:nvGrpSpPr>
        <p:grpSpPr bwMode="auto">
          <a:xfrm>
            <a:off x="6375400" y="3389313"/>
            <a:ext cx="950913" cy="627062"/>
            <a:chOff x="9702393" y="4425269"/>
            <a:chExt cx="950871" cy="626400"/>
          </a:xfrm>
        </p:grpSpPr>
        <p:pic>
          <p:nvPicPr>
            <p:cNvPr id="14387" name="Picture 2">
              <a:extLst>
                <a:ext uri="{FF2B5EF4-FFF2-40B4-BE49-F238E27FC236}">
                  <a16:creationId xmlns:a16="http://schemas.microsoft.com/office/drawing/2014/main" id="{71F51EC3-C151-4797-B0C2-85194DDAB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7C2F2AC1-B472-4137-8DD7-D5488AC8277E}"/>
                </a:ext>
              </a:extLst>
            </p:cNvPr>
            <p:cNvSpPr/>
            <p:nvPr/>
          </p:nvSpPr>
          <p:spPr>
            <a:xfrm>
              <a:off x="9702393" y="4439541"/>
              <a:ext cx="950871" cy="383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</a:t>
              </a:r>
              <a:r>
                <a:rPr lang="pt-B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Selec</a:t>
              </a: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. tripulação</a:t>
              </a:r>
            </a:p>
          </p:txBody>
        </p:sp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23F7C4D1-471D-4A93-8E9D-388AA06B09D7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751263"/>
            <a:ext cx="922337" cy="625475"/>
            <a:chOff x="9894290" y="2472096"/>
            <a:chExt cx="923757" cy="626400"/>
          </a:xfrm>
        </p:grpSpPr>
        <p:pic>
          <p:nvPicPr>
            <p:cNvPr id="14385" name="Picture 2">
              <a:extLst>
                <a:ext uri="{FF2B5EF4-FFF2-40B4-BE49-F238E27FC236}">
                  <a16:creationId xmlns:a16="http://schemas.microsoft.com/office/drawing/2014/main" id="{06DE3641-9748-4C2C-9BE2-466D2AC58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21E38C9C-F5B7-47F3-9B3C-50E5220A06FA}"/>
                </a:ext>
              </a:extLst>
            </p:cNvPr>
            <p:cNvSpPr/>
            <p:nvPr/>
          </p:nvSpPr>
          <p:spPr>
            <a:xfrm>
              <a:off x="9894290" y="2559537"/>
              <a:ext cx="923757" cy="489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Produzir Arpões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especiais</a:t>
              </a:r>
            </a:p>
          </p:txBody>
        </p:sp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50BECD68-FB37-46F0-BC68-A0F743A3D1C0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4197350"/>
            <a:ext cx="760412" cy="627063"/>
            <a:chOff x="9710571" y="3048687"/>
            <a:chExt cx="759983" cy="626400"/>
          </a:xfrm>
        </p:grpSpPr>
        <p:pic>
          <p:nvPicPr>
            <p:cNvPr id="14383" name="Picture 2">
              <a:extLst>
                <a:ext uri="{FF2B5EF4-FFF2-40B4-BE49-F238E27FC236}">
                  <a16:creationId xmlns:a16="http://schemas.microsoft.com/office/drawing/2014/main" id="{C538B2A5-5523-4584-8CB8-F9BAB7E35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688F7BCD-857D-4037-900B-EBC20ED4F69E}"/>
                </a:ext>
              </a:extLst>
            </p:cNvPr>
            <p:cNvSpPr/>
            <p:nvPr/>
          </p:nvSpPr>
          <p:spPr>
            <a:xfrm>
              <a:off x="9745476" y="3143836"/>
              <a:ext cx="725078" cy="2537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Busca</a:t>
              </a:r>
            </a:p>
          </p:txBody>
        </p:sp>
      </p:grpSp>
      <p:grpSp>
        <p:nvGrpSpPr>
          <p:cNvPr id="215" name="Grupo 214">
            <a:extLst>
              <a:ext uri="{FF2B5EF4-FFF2-40B4-BE49-F238E27FC236}">
                <a16:creationId xmlns:a16="http://schemas.microsoft.com/office/drawing/2014/main" id="{74E034C0-5DD3-405C-B0C0-AB5DE5806D00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500563"/>
            <a:ext cx="723900" cy="647700"/>
            <a:chOff x="9469382" y="1776782"/>
            <a:chExt cx="724473" cy="647397"/>
          </a:xfrm>
        </p:grpSpPr>
        <p:pic>
          <p:nvPicPr>
            <p:cNvPr id="14381" name="Picture 2">
              <a:extLst>
                <a:ext uri="{FF2B5EF4-FFF2-40B4-BE49-F238E27FC236}">
                  <a16:creationId xmlns:a16="http://schemas.microsoft.com/office/drawing/2014/main" id="{41AF7304-6CEA-436B-BB6A-C9D5756C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8200C6E8-B1C3-44EE-B772-0820B1CCB447}"/>
                </a:ext>
              </a:extLst>
            </p:cNvPr>
            <p:cNvSpPr/>
            <p:nvPr/>
          </p:nvSpPr>
          <p:spPr>
            <a:xfrm>
              <a:off x="9469382" y="1778368"/>
              <a:ext cx="691109" cy="645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</a:t>
              </a:r>
              <a:r>
                <a:rPr lang="pt-BR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Enfrenta-mento</a:t>
              </a: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e morte</a:t>
              </a:r>
            </a:p>
          </p:txBody>
        </p:sp>
      </p:grpSp>
      <p:pic>
        <p:nvPicPr>
          <p:cNvPr id="222" name="Picture 2">
            <a:extLst>
              <a:ext uri="{FF2B5EF4-FFF2-40B4-BE49-F238E27FC236}">
                <a16:creationId xmlns:a16="http://schemas.microsoft.com/office/drawing/2014/main" id="{876DAD93-BFAB-46B9-96A2-2948372A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292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>
            <a:extLst>
              <a:ext uri="{FF2B5EF4-FFF2-40B4-BE49-F238E27FC236}">
                <a16:creationId xmlns:a16="http://schemas.microsoft.com/office/drawing/2014/main" id="{61251315-6457-45AC-A6F0-0F6AEDFC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483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2">
            <a:extLst>
              <a:ext uri="{FF2B5EF4-FFF2-40B4-BE49-F238E27FC236}">
                <a16:creationId xmlns:a16="http://schemas.microsoft.com/office/drawing/2014/main" id="{3D255203-7CA9-4D5A-B541-7E6C8C7B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859713" y="36909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>
            <a:extLst>
              <a:ext uri="{FF2B5EF4-FFF2-40B4-BE49-F238E27FC236}">
                <a16:creationId xmlns:a16="http://schemas.microsoft.com/office/drawing/2014/main" id="{CEAC93DB-DFAC-4771-B9F4-EA79E65F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031163" y="40338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2">
            <a:extLst>
              <a:ext uri="{FF2B5EF4-FFF2-40B4-BE49-F238E27FC236}">
                <a16:creationId xmlns:a16="http://schemas.microsoft.com/office/drawing/2014/main" id="{B3776FA8-F2C5-4C12-B239-E1EFB172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212138" y="44719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tângulo 175">
            <a:extLst>
              <a:ext uri="{FF2B5EF4-FFF2-40B4-BE49-F238E27FC236}">
                <a16:creationId xmlns:a16="http://schemas.microsoft.com/office/drawing/2014/main" id="{D65DAED5-691B-48DC-86CB-3886414EBCF5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7E7CCA8A-E270-470B-BF08-38F91880BA01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7C83-FA2C-41F5-8CEE-5F63F7B1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A02BD2BB-10BD-4272-9711-56885AE3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715FEBD-DC43-45D0-B95D-C3263504E4CE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INTEGRAR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F66771-B514-419D-B767-82C5F6F70638}"/>
              </a:ext>
            </a:extLst>
          </p:cNvPr>
          <p:cNvSpPr txBox="1"/>
          <p:nvPr/>
        </p:nvSpPr>
        <p:spPr>
          <a:xfrm>
            <a:off x="8721725" y="6523038"/>
            <a:ext cx="423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30AB400-B7FC-45EC-8C33-F37F85B4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49488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6F29935-8BDA-48E9-85B7-92EA320661DE}"/>
              </a:ext>
            </a:extLst>
          </p:cNvPr>
          <p:cNvSpPr/>
          <p:nvPr/>
        </p:nvSpPr>
        <p:spPr>
          <a:xfrm>
            <a:off x="414338" y="2476500"/>
            <a:ext cx="132715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STAKEHOLDER</a:t>
            </a:r>
          </a:p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externo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C41BB0D-3B22-4121-98D2-3FB152CF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716338"/>
            <a:ext cx="1447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64DF373-7CAB-47B6-94CC-A7F7850BC9C2}"/>
              </a:ext>
            </a:extLst>
          </p:cNvPr>
          <p:cNvSpPr/>
          <p:nvPr/>
        </p:nvSpPr>
        <p:spPr>
          <a:xfrm>
            <a:off x="2092325" y="3933825"/>
            <a:ext cx="13271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  PREMISSAS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Irão liberar peças em 3 dias úteis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B3546CB4-8D49-4F91-AF21-1961266E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978275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F44CFD73-FC9C-4CB9-B73B-7D53D113FEA4}"/>
              </a:ext>
            </a:extLst>
          </p:cNvPr>
          <p:cNvSpPr/>
          <p:nvPr/>
        </p:nvSpPr>
        <p:spPr>
          <a:xfrm>
            <a:off x="4540250" y="4149725"/>
            <a:ext cx="1327150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RISCOS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podem entrar em greve e bloquear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Liberação de peças</a:t>
            </a:r>
          </a:p>
        </p:txBody>
      </p:sp>
      <p:pic>
        <p:nvPicPr>
          <p:cNvPr id="16392" name="Picture 2">
            <a:extLst>
              <a:ext uri="{FF2B5EF4-FFF2-40B4-BE49-F238E27FC236}">
                <a16:creationId xmlns:a16="http://schemas.microsoft.com/office/drawing/2014/main" id="{4A984F94-381C-46D4-9CD3-CA7E201A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36825"/>
            <a:ext cx="144621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837AA81-16A9-4AF8-8672-1F90AA9286D6}"/>
              </a:ext>
            </a:extLst>
          </p:cNvPr>
          <p:cNvSpPr/>
          <p:nvPr/>
        </p:nvSpPr>
        <p:spPr>
          <a:xfrm>
            <a:off x="6249988" y="2765425"/>
            <a:ext cx="1328737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RESTRIÇÕES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Peças críticas deverão ser importadas considerando 3 semanas extras de lead time</a:t>
            </a:r>
          </a:p>
        </p:txBody>
      </p:sp>
      <p:cxnSp>
        <p:nvCxnSpPr>
          <p:cNvPr id="20" name="Conector em curva 19">
            <a:extLst>
              <a:ext uri="{FF2B5EF4-FFF2-40B4-BE49-F238E27FC236}">
                <a16:creationId xmlns:a16="http://schemas.microsoft.com/office/drawing/2014/main" id="{BA1E58FE-B369-4406-9E3B-11FF4AC6F346}"/>
              </a:ext>
            </a:extLst>
          </p:cNvPr>
          <p:cNvCxnSpPr/>
          <p:nvPr/>
        </p:nvCxnSpPr>
        <p:spPr>
          <a:xfrm rot="16200000" flipH="1">
            <a:off x="1054895" y="3421856"/>
            <a:ext cx="842962" cy="1000125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20">
            <a:extLst>
              <a:ext uri="{FF2B5EF4-FFF2-40B4-BE49-F238E27FC236}">
                <a16:creationId xmlns:a16="http://schemas.microsoft.com/office/drawing/2014/main" id="{410B514A-6167-48C2-882D-E25A6229F814}"/>
              </a:ext>
            </a:extLst>
          </p:cNvPr>
          <p:cNvCxnSpPr/>
          <p:nvPr/>
        </p:nvCxnSpPr>
        <p:spPr>
          <a:xfrm>
            <a:off x="3424238" y="4343400"/>
            <a:ext cx="954087" cy="260350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5A0113EF-110C-4E56-9E33-2990CEE6A140}"/>
              </a:ext>
            </a:extLst>
          </p:cNvPr>
          <p:cNvCxnSpPr>
            <a:stCxn id="16390" idx="3"/>
            <a:endCxn id="16392" idx="2"/>
          </p:cNvCxnSpPr>
          <p:nvPr/>
        </p:nvCxnSpPr>
        <p:spPr>
          <a:xfrm flipV="1">
            <a:off x="5821363" y="3789363"/>
            <a:ext cx="985837" cy="814387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054">
            <a:extLst>
              <a:ext uri="{FF2B5EF4-FFF2-40B4-BE49-F238E27FC236}">
                <a16:creationId xmlns:a16="http://schemas.microsoft.com/office/drawing/2014/main" id="{B6098A0A-7D85-4DD5-8B66-3A4092F59C0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3B7B8CA-7F9A-426D-A141-9D252A74A84D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D024CFA1-0D4D-455D-A3F2-28C236333F14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8F4E2D99-FBA6-46AD-9996-E06A9C35B226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50D96B0F-4F5A-4DAB-B4EE-0D67FBEC9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AB4651F-E10B-4912-8E82-D0C9EFAEC11E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7CEF1029-B2F8-4041-8320-564A4C02498D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39BDFBD-096C-4483-B6A1-8E2054A1D929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797CDB79-EFFE-4072-A9D3-09399A4A2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9AD9551-D4F9-47FA-9D62-4307EE9B6BB1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AC44B7A-39D5-40B6-AC65-44300380B681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D284DEA-7D8B-4D6C-B83B-B8701822E59D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072021DD-167B-4405-9D05-5C39C64F0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7243A9E5-46D6-48DA-A79B-52F2EB2D18EB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EBA168EE-2F1F-4007-B570-5E09F942E139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7A76233-CAC8-47BA-BED0-7E2D5F828895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2138DF33-0DAF-4946-ABA9-BEF6390F0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57E39F0-D43C-4642-AADC-3E01CB719BF2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4186850-0CAB-42DC-8C48-4FAC4FBC4325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3D232C-25CE-434E-9EB8-4DDBA5CA3738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445C97AE-29A4-49E4-8D98-3195E85E5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23F292B-703B-4C94-8CBA-A93B8718098A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C3ED9FF-1A33-4164-AD1A-0F651457A9C3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7191677-534D-4DFC-80E6-22ACFE5E1CED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FBD3BCC0-6ACC-4E5C-BD0F-E31AF893F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C0714BE-EA9A-4556-8091-239B32E92D57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1A4561E-3805-4F56-B352-C5DB237813EF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A903CC0-9B18-4B42-BDAC-18361BBD84B0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B195A23-F111-4BB9-A0D1-8A85B1BC7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6A38AEAC-1CBD-4DCF-AA4F-BB34F59E1433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135950C-213A-4168-9E62-DDA05ECD151C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A954BD-F2D4-4542-A41E-B85FB8194DDA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E030D776-0BD3-4DEF-91AA-749C61A15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D6F0B0D3-F93C-4400-8C9A-8641D75D312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0BD3FA-DBFE-421C-8400-59640968034C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11E97B65-16D2-4107-9874-5D2B329AC606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0BF8A56A-B904-483B-9809-F1D83FE7291B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9A82FF81-BC6C-49A5-BFCF-CB7112E1D27D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C9605FBD-D343-4768-BA80-E655E98F2E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6236AC1A-9712-4D31-8FB9-C5B463F0B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06E5E89D-5AD6-4C3C-96E1-37665E062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0969CCF-8E12-41EF-94CE-9ED4D1C371D8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C640579A-CAC1-4FA2-8445-B3C7A7E7EC0F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2D99DAA3-1BD5-4EF7-A29A-1FD0D51BFF4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E913636-8148-4978-8396-906783B460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88C08E56-B3D2-4507-B1A9-798BE7413C25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F6DC949-DC7E-43B1-99D5-F99674561918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5559891D-F85A-4672-835F-5B6B7217A53F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8D0151C-B108-43E6-8141-C73E005A9ADE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A8047717-2321-4F30-8F13-76D1C48755B8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715C522C-28AE-4D28-9A9E-D172F3A2D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3AA36E3-66C7-4BBF-AC71-61B9416F064A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51C4B0A5-B34B-4581-A884-94BEA7F7141B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8981AC06-A450-4B2F-AB32-B9F72C866CE5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7A67D2EB-BCFB-4619-B2D9-97BE57F7157C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88571F65-15D5-4854-8775-2491CBD53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572116A8-BAE3-4CE1-B121-4772C51CBE2C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EEC53496-4318-40D9-901B-4E91524699EB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853F758D-A581-45A2-86BA-06C12F80A249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BDFCC3CB-2497-480F-97F3-F8AD99031515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63D1FE0C-BCDD-4354-B69E-4746890CF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2DA3972A-740E-43C3-87FD-31E6BC87D02E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181E8B1-DB12-4343-81F0-9E06F389CE96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7413" name="Grupo 87">
            <a:extLst>
              <a:ext uri="{FF2B5EF4-FFF2-40B4-BE49-F238E27FC236}">
                <a16:creationId xmlns:a16="http://schemas.microsoft.com/office/drawing/2014/main" id="{41D34FFD-FC7B-45CA-9D36-DF1CCA9890EB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249488"/>
            <a:ext cx="1447800" cy="1250950"/>
            <a:chOff x="247878" y="692695"/>
            <a:chExt cx="1447445" cy="1251502"/>
          </a:xfrm>
        </p:grpSpPr>
        <p:pic>
          <p:nvPicPr>
            <p:cNvPr id="17554" name="Picture 2">
              <a:extLst>
                <a:ext uri="{FF2B5EF4-FFF2-40B4-BE49-F238E27FC236}">
                  <a16:creationId xmlns:a16="http://schemas.microsoft.com/office/drawing/2014/main" id="{2C8931C4-FBCC-4035-9B23-7BC9032CD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FB5F92B8-596C-4A65-AEC1-0E37644BD116}"/>
                </a:ext>
              </a:extLst>
            </p:cNvPr>
            <p:cNvSpPr/>
            <p:nvPr/>
          </p:nvSpPr>
          <p:spPr>
            <a:xfrm>
              <a:off x="338344" y="919807"/>
              <a:ext cx="1356979" cy="798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Implantar CRM no SAP na Unidade Tintas, com segmentação para 800 top clientes até  out/2013</a:t>
              </a:r>
            </a:p>
          </p:txBody>
        </p:sp>
      </p:grpSp>
      <p:grpSp>
        <p:nvGrpSpPr>
          <p:cNvPr id="17414" name="Grupo 96">
            <a:extLst>
              <a:ext uri="{FF2B5EF4-FFF2-40B4-BE49-F238E27FC236}">
                <a16:creationId xmlns:a16="http://schemas.microsoft.com/office/drawing/2014/main" id="{6D167B16-9C80-4BA5-89CC-D45275910FCF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3994150"/>
            <a:ext cx="1447800" cy="1250950"/>
            <a:chOff x="247878" y="692695"/>
            <a:chExt cx="1447444" cy="1251502"/>
          </a:xfrm>
        </p:grpSpPr>
        <p:pic>
          <p:nvPicPr>
            <p:cNvPr id="17552" name="Picture 2">
              <a:extLst>
                <a:ext uri="{FF2B5EF4-FFF2-40B4-BE49-F238E27FC236}">
                  <a16:creationId xmlns:a16="http://schemas.microsoft.com/office/drawing/2014/main" id="{E3017D8B-2749-4D30-BB2D-D6AD893B3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1D2DDCAC-130B-440F-AB33-D87EE7B1FA9B}"/>
                </a:ext>
              </a:extLst>
            </p:cNvPr>
            <p:cNvSpPr/>
            <p:nvPr/>
          </p:nvSpPr>
          <p:spPr>
            <a:xfrm>
              <a:off x="414525" y="919808"/>
              <a:ext cx="1195093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Aumento de receita com clientes A – 3%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cross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-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selling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17415" name="Grupo 99">
            <a:extLst>
              <a:ext uri="{FF2B5EF4-FFF2-40B4-BE49-F238E27FC236}">
                <a16:creationId xmlns:a16="http://schemas.microsoft.com/office/drawing/2014/main" id="{998834C1-90E3-43DA-9845-ADD18448719B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692150"/>
            <a:ext cx="1447800" cy="1252538"/>
            <a:chOff x="247878" y="692695"/>
            <a:chExt cx="1447444" cy="1251502"/>
          </a:xfrm>
        </p:grpSpPr>
        <p:pic>
          <p:nvPicPr>
            <p:cNvPr id="17550" name="Picture 2">
              <a:extLst>
                <a:ext uri="{FF2B5EF4-FFF2-40B4-BE49-F238E27FC236}">
                  <a16:creationId xmlns:a16="http://schemas.microsoft.com/office/drawing/2014/main" id="{7FC6AD0D-C725-4A2F-92EB-BDC17FF97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862B352D-F7FD-472C-8D9C-B4EC84C8A0DA}"/>
                </a:ext>
              </a:extLst>
            </p:cNvPr>
            <p:cNvSpPr/>
            <p:nvPr/>
          </p:nvSpPr>
          <p:spPr>
            <a:xfrm>
              <a:off x="341517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Processo de CRM funcional e operando na Unidade Tintas</a:t>
              </a:r>
            </a:p>
          </p:txBody>
        </p:sp>
      </p:grpSp>
      <p:grpSp>
        <p:nvGrpSpPr>
          <p:cNvPr id="17416" name="Grupo 102">
            <a:extLst>
              <a:ext uri="{FF2B5EF4-FFF2-40B4-BE49-F238E27FC236}">
                <a16:creationId xmlns:a16="http://schemas.microsoft.com/office/drawing/2014/main" id="{A48090B8-A4F0-4ECF-A4DB-21A37B509056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562225"/>
            <a:ext cx="1447800" cy="1250950"/>
            <a:chOff x="247878" y="692695"/>
            <a:chExt cx="1447444" cy="1251502"/>
          </a:xfrm>
        </p:grpSpPr>
        <p:pic>
          <p:nvPicPr>
            <p:cNvPr id="17548" name="Picture 2">
              <a:extLst>
                <a:ext uri="{FF2B5EF4-FFF2-40B4-BE49-F238E27FC236}">
                  <a16:creationId xmlns:a16="http://schemas.microsoft.com/office/drawing/2014/main" id="{1CC940D0-A7E0-42A8-90B4-F322F759D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B94454F0-1DF8-4F33-A23C-5A753D1623B4}"/>
                </a:ext>
              </a:extLst>
            </p:cNvPr>
            <p:cNvSpPr/>
            <p:nvPr/>
          </p:nvSpPr>
          <p:spPr>
            <a:xfrm>
              <a:off x="341517" y="919808"/>
              <a:ext cx="1260165" cy="446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integrar com o Business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Intelligence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atual </a:t>
              </a:r>
            </a:p>
          </p:txBody>
        </p:sp>
      </p:grpSp>
      <p:grpSp>
        <p:nvGrpSpPr>
          <p:cNvPr id="17417" name="Grupo 105">
            <a:extLst>
              <a:ext uri="{FF2B5EF4-FFF2-40B4-BE49-F238E27FC236}">
                <a16:creationId xmlns:a16="http://schemas.microsoft.com/office/drawing/2014/main" id="{1B10CACC-5DA3-4609-80F4-2B1AD0828C76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673100"/>
            <a:ext cx="1447800" cy="1252538"/>
            <a:chOff x="247878" y="692695"/>
            <a:chExt cx="1447444" cy="1251502"/>
          </a:xfrm>
        </p:grpSpPr>
        <p:pic>
          <p:nvPicPr>
            <p:cNvPr id="17546" name="Picture 2">
              <a:extLst>
                <a:ext uri="{FF2B5EF4-FFF2-40B4-BE49-F238E27FC236}">
                  <a16:creationId xmlns:a16="http://schemas.microsoft.com/office/drawing/2014/main" id="{77D8B06C-B6FE-4D81-8B4D-D53C6F05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E71F4965-ACD8-42B9-809F-57DD99908A8F}"/>
                </a:ext>
              </a:extLst>
            </p:cNvPr>
            <p:cNvSpPr/>
            <p:nvPr/>
          </p:nvSpPr>
          <p:spPr>
            <a:xfrm>
              <a:off x="341518" y="919520"/>
              <a:ext cx="1260165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Revendedores (canais)</a:t>
              </a:r>
            </a:p>
          </p:txBody>
        </p:sp>
      </p:grpSp>
      <p:grpSp>
        <p:nvGrpSpPr>
          <p:cNvPr id="17418" name="Grupo 111">
            <a:extLst>
              <a:ext uri="{FF2B5EF4-FFF2-40B4-BE49-F238E27FC236}">
                <a16:creationId xmlns:a16="http://schemas.microsoft.com/office/drawing/2014/main" id="{F1D208C1-FAC0-4DB8-9E3B-881F04C3DBE9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822325"/>
            <a:ext cx="1447800" cy="1252538"/>
            <a:chOff x="247878" y="692695"/>
            <a:chExt cx="1447444" cy="1251502"/>
          </a:xfrm>
        </p:grpSpPr>
        <p:pic>
          <p:nvPicPr>
            <p:cNvPr id="17544" name="Picture 2">
              <a:extLst>
                <a:ext uri="{FF2B5EF4-FFF2-40B4-BE49-F238E27FC236}">
                  <a16:creationId xmlns:a16="http://schemas.microsoft.com/office/drawing/2014/main" id="{159B2E9A-0908-406C-BE28-84491AD7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3E7647EF-2374-4507-BD5B-4DDBF1B7874D}"/>
                </a:ext>
              </a:extLst>
            </p:cNvPr>
            <p:cNvSpPr/>
            <p:nvPr/>
          </p:nvSpPr>
          <p:spPr>
            <a:xfrm>
              <a:off x="341518" y="919520"/>
              <a:ext cx="1260165" cy="4457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80% revendas irão aderir ao novo modelo comercial</a:t>
              </a:r>
            </a:p>
          </p:txBody>
        </p:sp>
      </p:grpSp>
      <p:grpSp>
        <p:nvGrpSpPr>
          <p:cNvPr id="17419" name="Grupo 117">
            <a:extLst>
              <a:ext uri="{FF2B5EF4-FFF2-40B4-BE49-F238E27FC236}">
                <a16:creationId xmlns:a16="http://schemas.microsoft.com/office/drawing/2014/main" id="{515CCBF3-92BC-4118-A549-B01F9A232F1B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5281613"/>
            <a:ext cx="1447800" cy="1250950"/>
            <a:chOff x="247878" y="692695"/>
            <a:chExt cx="1447444" cy="1251502"/>
          </a:xfrm>
        </p:grpSpPr>
        <p:pic>
          <p:nvPicPr>
            <p:cNvPr id="17542" name="Picture 2">
              <a:extLst>
                <a:ext uri="{FF2B5EF4-FFF2-40B4-BE49-F238E27FC236}">
                  <a16:creationId xmlns:a16="http://schemas.microsoft.com/office/drawing/2014/main" id="{2149435D-C050-4932-B803-DAF87356E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3D24D818-8248-40DF-8F27-D61D28179584}"/>
                </a:ext>
              </a:extLst>
            </p:cNvPr>
            <p:cNvSpPr/>
            <p:nvPr/>
          </p:nvSpPr>
          <p:spPr>
            <a:xfrm>
              <a:off x="341518" y="919807"/>
              <a:ext cx="1260165" cy="563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equipe não poderá testar ou implantar na alta temporada</a:t>
              </a:r>
            </a:p>
          </p:txBody>
        </p:sp>
      </p:grpSp>
      <p:grpSp>
        <p:nvGrpSpPr>
          <p:cNvPr id="17420" name="Grupo 120">
            <a:extLst>
              <a:ext uri="{FF2B5EF4-FFF2-40B4-BE49-F238E27FC236}">
                <a16:creationId xmlns:a16="http://schemas.microsoft.com/office/drawing/2014/main" id="{27BC80D4-94F7-4032-86BA-79266CC324B8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449263"/>
            <a:ext cx="1447800" cy="1252537"/>
            <a:chOff x="247878" y="692695"/>
            <a:chExt cx="1447444" cy="1251502"/>
          </a:xfrm>
        </p:grpSpPr>
        <p:pic>
          <p:nvPicPr>
            <p:cNvPr id="17540" name="Picture 2">
              <a:extLst>
                <a:ext uri="{FF2B5EF4-FFF2-40B4-BE49-F238E27FC236}">
                  <a16:creationId xmlns:a16="http://schemas.microsoft.com/office/drawing/2014/main" id="{83038DC3-835E-47E3-AD8F-870A7662D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D6CA98DB-4CEE-400F-B64F-263DAD405781}"/>
                </a:ext>
              </a:extLst>
            </p:cNvPr>
            <p:cNvSpPr/>
            <p:nvPr/>
          </p:nvSpPr>
          <p:spPr>
            <a:xfrm>
              <a:off x="341517" y="919519"/>
              <a:ext cx="1260165" cy="445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Revendas grandes podem atrasar a adesão</a:t>
              </a:r>
            </a:p>
          </p:txBody>
        </p:sp>
      </p:grpSp>
      <p:grpSp>
        <p:nvGrpSpPr>
          <p:cNvPr id="17421" name="Grupo 126">
            <a:extLst>
              <a:ext uri="{FF2B5EF4-FFF2-40B4-BE49-F238E27FC236}">
                <a16:creationId xmlns:a16="http://schemas.microsoft.com/office/drawing/2014/main" id="{7AD202AA-51F0-4AA6-8569-A5A9DA672609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5313363"/>
            <a:ext cx="1447800" cy="1250950"/>
            <a:chOff x="247878" y="692695"/>
            <a:chExt cx="1447444" cy="1251502"/>
          </a:xfrm>
        </p:grpSpPr>
        <p:pic>
          <p:nvPicPr>
            <p:cNvPr id="17538" name="Picture 2">
              <a:extLst>
                <a:ext uri="{FF2B5EF4-FFF2-40B4-BE49-F238E27FC236}">
                  <a16:creationId xmlns:a16="http://schemas.microsoft.com/office/drawing/2014/main" id="{F8E4E014-0854-46D3-9EED-A50290EF6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1E846748-B914-4E16-AE99-5A5AB4286865}"/>
                </a:ext>
              </a:extLst>
            </p:cNvPr>
            <p:cNvSpPr/>
            <p:nvPr/>
          </p:nvSpPr>
          <p:spPr>
            <a:xfrm>
              <a:off x="341518" y="851515"/>
              <a:ext cx="1260165" cy="10339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 3 e 4 milhões s</a:t>
              </a:r>
            </a:p>
          </p:txBody>
        </p:sp>
      </p:grpSp>
      <p:sp>
        <p:nvSpPr>
          <p:cNvPr id="17422" name="Retângulo 43">
            <a:extLst>
              <a:ext uri="{FF2B5EF4-FFF2-40B4-BE49-F238E27FC236}">
                <a16:creationId xmlns:a16="http://schemas.microsoft.com/office/drawing/2014/main" id="{812682FA-4821-4FA4-9C05-DD0CB74A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050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i="1">
                <a:latin typeface="Trebuchet MS" panose="020B0603020202020204" pitchFamily="34" charset="0"/>
              </a:rPr>
              <a:t>Finocchio</a:t>
            </a:r>
          </a:p>
        </p:txBody>
      </p:sp>
      <p:sp>
        <p:nvSpPr>
          <p:cNvPr id="17423" name="Retângulo 129">
            <a:extLst>
              <a:ext uri="{FF2B5EF4-FFF2-40B4-BE49-F238E27FC236}">
                <a16:creationId xmlns:a16="http://schemas.microsoft.com/office/drawing/2014/main" id="{72E6C206-F7D9-4515-8D54-38573375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19050"/>
            <a:ext cx="1503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i="1">
                <a:latin typeface="Trebuchet MS" panose="020B0603020202020204" pitchFamily="34" charset="0"/>
              </a:rPr>
              <a:t>SAP CRM em Tintas</a:t>
            </a:r>
          </a:p>
        </p:txBody>
      </p:sp>
      <p:grpSp>
        <p:nvGrpSpPr>
          <p:cNvPr id="17424" name="Grupo 131">
            <a:extLst>
              <a:ext uri="{FF2B5EF4-FFF2-40B4-BE49-F238E27FC236}">
                <a16:creationId xmlns:a16="http://schemas.microsoft.com/office/drawing/2014/main" id="{978D6E63-C165-48F2-9CAE-E2EEEF208BCE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4667250"/>
            <a:ext cx="1446212" cy="1252538"/>
            <a:chOff x="247878" y="692695"/>
            <a:chExt cx="1447444" cy="1251502"/>
          </a:xfrm>
        </p:grpSpPr>
        <p:pic>
          <p:nvPicPr>
            <p:cNvPr id="17536" name="Picture 2">
              <a:extLst>
                <a:ext uri="{FF2B5EF4-FFF2-40B4-BE49-F238E27FC236}">
                  <a16:creationId xmlns:a16="http://schemas.microsoft.com/office/drawing/2014/main" id="{DE6BBDD6-23E9-42AC-9925-15476B42E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5DFE0BBC-91CB-44C1-9AB7-344D87BCFF4D}"/>
                </a:ext>
              </a:extLst>
            </p:cNvPr>
            <p:cNvSpPr/>
            <p:nvPr/>
          </p:nvSpPr>
          <p:spPr>
            <a:xfrm>
              <a:off x="414707" y="919520"/>
              <a:ext cx="1194817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Redução de 5% da perda de receita para a concorrência</a:t>
              </a:r>
            </a:p>
          </p:txBody>
        </p:sp>
      </p:grpSp>
      <p:grpSp>
        <p:nvGrpSpPr>
          <p:cNvPr id="17425" name="Grupo 137">
            <a:extLst>
              <a:ext uri="{FF2B5EF4-FFF2-40B4-BE49-F238E27FC236}">
                <a16:creationId xmlns:a16="http://schemas.microsoft.com/office/drawing/2014/main" id="{DD87C4C4-7321-4709-9A3A-275A8B811A48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5427663"/>
            <a:ext cx="1447800" cy="1250950"/>
            <a:chOff x="247878" y="692695"/>
            <a:chExt cx="1447444" cy="1251502"/>
          </a:xfrm>
        </p:grpSpPr>
        <p:pic>
          <p:nvPicPr>
            <p:cNvPr id="17534" name="Picture 2">
              <a:extLst>
                <a:ext uri="{FF2B5EF4-FFF2-40B4-BE49-F238E27FC236}">
                  <a16:creationId xmlns:a16="http://schemas.microsoft.com/office/drawing/2014/main" id="{65D2FBE7-2917-4A1C-9608-9EB73016A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F7EFD877-DFF3-4BFF-9259-0C7722E7AF9E}"/>
                </a:ext>
              </a:extLst>
            </p:cNvPr>
            <p:cNvSpPr/>
            <p:nvPr/>
          </p:nvSpPr>
          <p:spPr>
            <a:xfrm>
              <a:off x="414524" y="997629"/>
              <a:ext cx="1195094" cy="562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Diminuição do custo total da operação de vendas (2%)</a:t>
              </a:r>
            </a:p>
          </p:txBody>
        </p:sp>
      </p:grpSp>
      <p:grpSp>
        <p:nvGrpSpPr>
          <p:cNvPr id="17426" name="Grupo 140">
            <a:extLst>
              <a:ext uri="{FF2B5EF4-FFF2-40B4-BE49-F238E27FC236}">
                <a16:creationId xmlns:a16="http://schemas.microsoft.com/office/drawing/2014/main" id="{85F94072-3BCD-41F3-9EB3-E9C5269422DF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3275013"/>
            <a:ext cx="1446212" cy="1252537"/>
            <a:chOff x="247878" y="692695"/>
            <a:chExt cx="1447444" cy="1251502"/>
          </a:xfrm>
        </p:grpSpPr>
        <p:pic>
          <p:nvPicPr>
            <p:cNvPr id="17532" name="Picture 2">
              <a:extLst>
                <a:ext uri="{FF2B5EF4-FFF2-40B4-BE49-F238E27FC236}">
                  <a16:creationId xmlns:a16="http://schemas.microsoft.com/office/drawing/2014/main" id="{3B9CD49A-E610-4FED-BB8C-FA495E0C7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E97F825E-B7BD-48F6-BA27-478E4C5D172F}"/>
                </a:ext>
              </a:extLst>
            </p:cNvPr>
            <p:cNvSpPr/>
            <p:nvPr/>
          </p:nvSpPr>
          <p:spPr>
            <a:xfrm>
              <a:off x="341620" y="919519"/>
              <a:ext cx="1259960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ter capacidade de análise preditiva segmentada</a:t>
              </a:r>
            </a:p>
          </p:txBody>
        </p:sp>
      </p:grpSp>
      <p:grpSp>
        <p:nvGrpSpPr>
          <p:cNvPr id="17427" name="Grupo 143">
            <a:extLst>
              <a:ext uri="{FF2B5EF4-FFF2-40B4-BE49-F238E27FC236}">
                <a16:creationId xmlns:a16="http://schemas.microsoft.com/office/drawing/2014/main" id="{906BBE74-E665-4299-93E6-284CB686C133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4179888"/>
            <a:ext cx="1447800" cy="1252537"/>
            <a:chOff x="247878" y="692695"/>
            <a:chExt cx="1447444" cy="1251502"/>
          </a:xfrm>
        </p:grpSpPr>
        <p:pic>
          <p:nvPicPr>
            <p:cNvPr id="17530" name="Picture 2">
              <a:extLst>
                <a:ext uri="{FF2B5EF4-FFF2-40B4-BE49-F238E27FC236}">
                  <a16:creationId xmlns:a16="http://schemas.microsoft.com/office/drawing/2014/main" id="{A2F142D0-ED2E-4B71-896C-1439850EF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F2CDCD32-4552-42FA-8343-0D38A36C1443}"/>
                </a:ext>
              </a:extLst>
            </p:cNvPr>
            <p:cNvSpPr/>
            <p:nvPr/>
          </p:nvSpPr>
          <p:spPr>
            <a:xfrm>
              <a:off x="341518" y="919519"/>
              <a:ext cx="1260165" cy="68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também capturar  e integrar informações de mídias sociais</a:t>
              </a:r>
            </a:p>
          </p:txBody>
        </p:sp>
      </p:grpSp>
      <p:grpSp>
        <p:nvGrpSpPr>
          <p:cNvPr id="17428" name="Grupo 146">
            <a:extLst>
              <a:ext uri="{FF2B5EF4-FFF2-40B4-BE49-F238E27FC236}">
                <a16:creationId xmlns:a16="http://schemas.microsoft.com/office/drawing/2014/main" id="{ED0C87C8-FEBF-4549-AAAD-D2676DF1B14E}"/>
              </a:ext>
            </a:extLst>
          </p:cNvPr>
          <p:cNvGrpSpPr>
            <a:grpSpLocks/>
          </p:cNvGrpSpPr>
          <p:nvPr/>
        </p:nvGrpSpPr>
        <p:grpSpPr bwMode="auto">
          <a:xfrm>
            <a:off x="3989388" y="1079500"/>
            <a:ext cx="1446212" cy="1250950"/>
            <a:chOff x="247878" y="331173"/>
            <a:chExt cx="1447444" cy="1251502"/>
          </a:xfrm>
        </p:grpSpPr>
        <p:pic>
          <p:nvPicPr>
            <p:cNvPr id="17528" name="Picture 2">
              <a:extLst>
                <a:ext uri="{FF2B5EF4-FFF2-40B4-BE49-F238E27FC236}">
                  <a16:creationId xmlns:a16="http://schemas.microsoft.com/office/drawing/2014/main" id="{3C232F82-0797-4B08-A016-08B3AC689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331173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2EEF5526-6D7D-4D8F-8C71-0EDD5D1A92CC}"/>
                </a:ext>
              </a:extLst>
            </p:cNvPr>
            <p:cNvSpPr/>
            <p:nvPr/>
          </p:nvSpPr>
          <p:spPr>
            <a:xfrm>
              <a:off x="341620" y="505875"/>
              <a:ext cx="1259960" cy="327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Empresa SAP do Brasil</a:t>
              </a:r>
            </a:p>
          </p:txBody>
        </p:sp>
      </p:grpSp>
      <p:grpSp>
        <p:nvGrpSpPr>
          <p:cNvPr id="17429" name="Grupo 149">
            <a:extLst>
              <a:ext uri="{FF2B5EF4-FFF2-40B4-BE49-F238E27FC236}">
                <a16:creationId xmlns:a16="http://schemas.microsoft.com/office/drawing/2014/main" id="{478C2017-2602-463C-A7AE-759663C07E64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1455738"/>
            <a:ext cx="1446213" cy="1252537"/>
            <a:chOff x="247878" y="692695"/>
            <a:chExt cx="1447444" cy="1251502"/>
          </a:xfrm>
        </p:grpSpPr>
        <p:pic>
          <p:nvPicPr>
            <p:cNvPr id="17526" name="Picture 2">
              <a:extLst>
                <a:ext uri="{FF2B5EF4-FFF2-40B4-BE49-F238E27FC236}">
                  <a16:creationId xmlns:a16="http://schemas.microsoft.com/office/drawing/2014/main" id="{FDF998B6-A8CF-49D5-B8AB-D2761FF00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006C5FCE-BDD2-4AB1-8329-083330B94E43}"/>
                </a:ext>
              </a:extLst>
            </p:cNvPr>
            <p:cNvSpPr/>
            <p:nvPr/>
          </p:nvSpPr>
          <p:spPr>
            <a:xfrm>
              <a:off x="341621" y="919519"/>
              <a:ext cx="1259959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SAP do Brasil liberará função mídias sociais até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jan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/2013</a:t>
              </a:r>
            </a:p>
          </p:txBody>
        </p:sp>
      </p:grpSp>
      <p:grpSp>
        <p:nvGrpSpPr>
          <p:cNvPr id="17430" name="Grupo 152">
            <a:extLst>
              <a:ext uri="{FF2B5EF4-FFF2-40B4-BE49-F238E27FC236}">
                <a16:creationId xmlns:a16="http://schemas.microsoft.com/office/drawing/2014/main" id="{78201BC1-E68B-42A0-B070-7A64F38B234D}"/>
              </a:ext>
            </a:extLst>
          </p:cNvPr>
          <p:cNvGrpSpPr>
            <a:grpSpLocks/>
          </p:cNvGrpSpPr>
          <p:nvPr/>
        </p:nvGrpSpPr>
        <p:grpSpPr bwMode="auto">
          <a:xfrm>
            <a:off x="3989388" y="5276850"/>
            <a:ext cx="1446212" cy="1250950"/>
            <a:chOff x="247878" y="692695"/>
            <a:chExt cx="1447444" cy="1251502"/>
          </a:xfrm>
        </p:grpSpPr>
        <p:pic>
          <p:nvPicPr>
            <p:cNvPr id="17524" name="Picture 2">
              <a:extLst>
                <a:ext uri="{FF2B5EF4-FFF2-40B4-BE49-F238E27FC236}">
                  <a16:creationId xmlns:a16="http://schemas.microsoft.com/office/drawing/2014/main" id="{1309FABA-519C-4C35-AEBC-73A06C84C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01DB93C1-6FC3-43DA-8EB0-7E77A9E73A9F}"/>
                </a:ext>
              </a:extLst>
            </p:cNvPr>
            <p:cNvSpPr/>
            <p:nvPr/>
          </p:nvSpPr>
          <p:spPr>
            <a:xfrm>
              <a:off x="341620" y="919808"/>
              <a:ext cx="1313981" cy="681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GP tem que liberar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use r do projeto por uma semana durante o fechamento mensal</a:t>
              </a:r>
            </a:p>
          </p:txBody>
        </p:sp>
      </p:grpSp>
      <p:grpSp>
        <p:nvGrpSpPr>
          <p:cNvPr id="17431" name="Grupo 155">
            <a:extLst>
              <a:ext uri="{FF2B5EF4-FFF2-40B4-BE49-F238E27FC236}">
                <a16:creationId xmlns:a16="http://schemas.microsoft.com/office/drawing/2014/main" id="{4D869169-EFA6-4C04-9E91-0E44161C3F7F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989013"/>
            <a:ext cx="1447800" cy="1250950"/>
            <a:chOff x="247878" y="692695"/>
            <a:chExt cx="1447444" cy="1251502"/>
          </a:xfrm>
        </p:grpSpPr>
        <p:pic>
          <p:nvPicPr>
            <p:cNvPr id="17522" name="Picture 2">
              <a:extLst>
                <a:ext uri="{FF2B5EF4-FFF2-40B4-BE49-F238E27FC236}">
                  <a16:creationId xmlns:a16="http://schemas.microsoft.com/office/drawing/2014/main" id="{2954C46C-3925-428C-84DB-6754C6DB3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550F2132-C709-4A75-9C44-081F7BF33D61}"/>
                </a:ext>
              </a:extLst>
            </p:cNvPr>
            <p:cNvSpPr/>
            <p:nvPr/>
          </p:nvSpPr>
          <p:spPr>
            <a:xfrm>
              <a:off x="341518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SAP pode postergar o release</a:t>
              </a:r>
            </a:p>
          </p:txBody>
        </p:sp>
      </p:grpSp>
      <p:grpSp>
        <p:nvGrpSpPr>
          <p:cNvPr id="17432" name="Grupo 158">
            <a:extLst>
              <a:ext uri="{FF2B5EF4-FFF2-40B4-BE49-F238E27FC236}">
                <a16:creationId xmlns:a16="http://schemas.microsoft.com/office/drawing/2014/main" id="{E6E2E5F9-CE66-4187-9260-87B0BAC47617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1404938"/>
            <a:ext cx="1447800" cy="1252537"/>
            <a:chOff x="247878" y="692695"/>
            <a:chExt cx="1447444" cy="1251502"/>
          </a:xfrm>
        </p:grpSpPr>
        <p:pic>
          <p:nvPicPr>
            <p:cNvPr id="17520" name="Picture 2">
              <a:extLst>
                <a:ext uri="{FF2B5EF4-FFF2-40B4-BE49-F238E27FC236}">
                  <a16:creationId xmlns:a16="http://schemas.microsoft.com/office/drawing/2014/main" id="{3F85829A-F2C9-4979-A153-7DEC10512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6FD08290-0C9F-48C7-B1D3-9380B83FDA78}"/>
                </a:ext>
              </a:extLst>
            </p:cNvPr>
            <p:cNvSpPr/>
            <p:nvPr/>
          </p:nvSpPr>
          <p:spPr>
            <a:xfrm>
              <a:off x="341518" y="919519"/>
              <a:ext cx="1260165" cy="3283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Baixa qualidade dos dados mestres</a:t>
              </a:r>
            </a:p>
          </p:txBody>
        </p:sp>
      </p:grpSp>
      <p:grpSp>
        <p:nvGrpSpPr>
          <p:cNvPr id="17433" name="Grupo 2052">
            <a:extLst>
              <a:ext uri="{FF2B5EF4-FFF2-40B4-BE49-F238E27FC236}">
                <a16:creationId xmlns:a16="http://schemas.microsoft.com/office/drawing/2014/main" id="{07B353DA-F9C3-4576-9CBD-0E85086073C6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6660416E-6C77-48E4-994A-0B992AA993D2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C82C6259-9B3D-40EA-B6B9-E9644882AFDC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0DE4FF3C-7298-4015-8D59-14C8BF3BB69A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4" name="Grupo 162">
            <a:extLst>
              <a:ext uri="{FF2B5EF4-FFF2-40B4-BE49-F238E27FC236}">
                <a16:creationId xmlns:a16="http://schemas.microsoft.com/office/drawing/2014/main" id="{3F485FAC-950A-40CB-B0FE-0011E28A6686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466725"/>
            <a:ext cx="1447800" cy="1252538"/>
            <a:chOff x="247878" y="692695"/>
            <a:chExt cx="1447444" cy="1251502"/>
          </a:xfrm>
        </p:grpSpPr>
        <p:pic>
          <p:nvPicPr>
            <p:cNvPr id="17515" name="Picture 2">
              <a:extLst>
                <a:ext uri="{FF2B5EF4-FFF2-40B4-BE49-F238E27FC236}">
                  <a16:creationId xmlns:a16="http://schemas.microsoft.com/office/drawing/2014/main" id="{EE8EE2A1-831B-45A4-993C-85F830FF0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1C228A25-BA7B-40B6-8710-4394EA7FCEDD}"/>
                </a:ext>
              </a:extLst>
            </p:cNvPr>
            <p:cNvSpPr/>
            <p:nvPr/>
          </p:nvSpPr>
          <p:spPr>
            <a:xfrm>
              <a:off x="343105" y="824349"/>
              <a:ext cx="1256991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Informações sobre  interações com clientes são perdidas</a:t>
              </a:r>
            </a:p>
          </p:txBody>
        </p:sp>
      </p:grpSp>
      <p:grpSp>
        <p:nvGrpSpPr>
          <p:cNvPr id="17435" name="Grupo 30">
            <a:extLst>
              <a:ext uri="{FF2B5EF4-FFF2-40B4-BE49-F238E27FC236}">
                <a16:creationId xmlns:a16="http://schemas.microsoft.com/office/drawing/2014/main" id="{5343611C-15C5-439C-A4B7-9F26D9BF35B9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019175"/>
            <a:ext cx="1446213" cy="1252538"/>
            <a:chOff x="247878" y="692695"/>
            <a:chExt cx="1447444" cy="1251502"/>
          </a:xfrm>
        </p:grpSpPr>
        <p:pic>
          <p:nvPicPr>
            <p:cNvPr id="17513" name="Picture 2">
              <a:extLst>
                <a:ext uri="{FF2B5EF4-FFF2-40B4-BE49-F238E27FC236}">
                  <a16:creationId xmlns:a16="http://schemas.microsoft.com/office/drawing/2014/main" id="{0EC65F25-8965-463E-8E7D-30BB752AE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4" name="Retângulo 51">
              <a:extLst>
                <a:ext uri="{FF2B5EF4-FFF2-40B4-BE49-F238E27FC236}">
                  <a16:creationId xmlns:a16="http://schemas.microsoft.com/office/drawing/2014/main" id="{76BA9BAC-01F0-4E8C-81BB-015EB29FE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pt-BR" altLang="pt-BR" sz="900">
                  <a:solidFill>
                    <a:srgbClr val="595959"/>
                  </a:solidFill>
                  <a:latin typeface="Trebuchet MS" panose="020B0603020202020204" pitchFamily="34" charset="0"/>
                </a:rPr>
                <a:t>Não possuímos segmentação para focar em novos serviços</a:t>
              </a:r>
            </a:p>
          </p:txBody>
        </p:sp>
      </p:grpSp>
      <p:grpSp>
        <p:nvGrpSpPr>
          <p:cNvPr id="17436" name="Grupo 2050">
            <a:extLst>
              <a:ext uri="{FF2B5EF4-FFF2-40B4-BE49-F238E27FC236}">
                <a16:creationId xmlns:a16="http://schemas.microsoft.com/office/drawing/2014/main" id="{DE11DE43-D1B2-41A8-9C1E-B38C9D9C39F5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509963"/>
            <a:ext cx="877888" cy="627062"/>
            <a:chOff x="9851105" y="3765215"/>
            <a:chExt cx="876874" cy="626400"/>
          </a:xfrm>
        </p:grpSpPr>
        <p:pic>
          <p:nvPicPr>
            <p:cNvPr id="17511" name="Picture 2">
              <a:extLst>
                <a:ext uri="{FF2B5EF4-FFF2-40B4-BE49-F238E27FC236}">
                  <a16:creationId xmlns:a16="http://schemas.microsoft.com/office/drawing/2014/main" id="{3FE09353-D16E-4628-8BA4-14D7D3FAF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1C0EE4B3-A6D4-4EE2-A915-1FE41001F407}"/>
                </a:ext>
              </a:extLst>
            </p:cNvPr>
            <p:cNvSpPr/>
            <p:nvPr/>
          </p:nvSpPr>
          <p:spPr>
            <a:xfrm>
              <a:off x="9851105" y="3868293"/>
              <a:ext cx="876874" cy="328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 Funcional</a:t>
              </a:r>
            </a:p>
          </p:txBody>
        </p:sp>
      </p:grpSp>
      <p:grpSp>
        <p:nvGrpSpPr>
          <p:cNvPr id="17437" name="Grupo 2048">
            <a:extLst>
              <a:ext uri="{FF2B5EF4-FFF2-40B4-BE49-F238E27FC236}">
                <a16:creationId xmlns:a16="http://schemas.microsoft.com/office/drawing/2014/main" id="{8610A2D2-E5D1-47CF-B27C-9996F40133F4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043238"/>
            <a:ext cx="839788" cy="625475"/>
            <a:chOff x="9735591" y="4425269"/>
            <a:chExt cx="839913" cy="626400"/>
          </a:xfrm>
        </p:grpSpPr>
        <p:pic>
          <p:nvPicPr>
            <p:cNvPr id="17509" name="Picture 2">
              <a:extLst>
                <a:ext uri="{FF2B5EF4-FFF2-40B4-BE49-F238E27FC236}">
                  <a16:creationId xmlns:a16="http://schemas.microsoft.com/office/drawing/2014/main" id="{DD917EDC-F501-449D-B210-F3AA2898D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57305D95-CFD8-4411-855F-2733E115B6AC}"/>
                </a:ext>
              </a:extLst>
            </p:cNvPr>
            <p:cNvSpPr/>
            <p:nvPr/>
          </p:nvSpPr>
          <p:spPr>
            <a:xfrm>
              <a:off x="9746706" y="4534968"/>
              <a:ext cx="82879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17438" name="Grupo 2057">
            <a:extLst>
              <a:ext uri="{FF2B5EF4-FFF2-40B4-BE49-F238E27FC236}">
                <a16:creationId xmlns:a16="http://schemas.microsoft.com/office/drawing/2014/main" id="{F1A7308C-A807-46E0-967B-7F0E54E88F65}"/>
              </a:ext>
            </a:extLst>
          </p:cNvPr>
          <p:cNvGrpSpPr>
            <a:grpSpLocks/>
          </p:cNvGrpSpPr>
          <p:nvPr/>
        </p:nvGrpSpPr>
        <p:grpSpPr bwMode="auto">
          <a:xfrm>
            <a:off x="4489450" y="2979738"/>
            <a:ext cx="923925" cy="625475"/>
            <a:chOff x="9865715" y="2472096"/>
            <a:chExt cx="923757" cy="626400"/>
          </a:xfrm>
        </p:grpSpPr>
        <p:pic>
          <p:nvPicPr>
            <p:cNvPr id="17507" name="Picture 2">
              <a:extLst>
                <a:ext uri="{FF2B5EF4-FFF2-40B4-BE49-F238E27FC236}">
                  <a16:creationId xmlns:a16="http://schemas.microsoft.com/office/drawing/2014/main" id="{4476A65A-47AC-4AE3-8D70-B56F2C71D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041C2067-3E8C-49F3-BFC7-873346059BCB}"/>
                </a:ext>
              </a:extLst>
            </p:cNvPr>
            <p:cNvSpPr/>
            <p:nvPr/>
          </p:nvSpPr>
          <p:spPr>
            <a:xfrm>
              <a:off x="9865715" y="2645389"/>
              <a:ext cx="923757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Negócios</a:t>
              </a:r>
            </a:p>
          </p:txBody>
        </p:sp>
      </p:grpSp>
      <p:grpSp>
        <p:nvGrpSpPr>
          <p:cNvPr id="17439" name="Grupo 2055">
            <a:extLst>
              <a:ext uri="{FF2B5EF4-FFF2-40B4-BE49-F238E27FC236}">
                <a16:creationId xmlns:a16="http://schemas.microsoft.com/office/drawing/2014/main" id="{15E86CF2-FF71-4B38-A068-FD4550BA72EF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4405313"/>
            <a:ext cx="796925" cy="627062"/>
            <a:chOff x="9710571" y="3048687"/>
            <a:chExt cx="798083" cy="626400"/>
          </a:xfrm>
        </p:grpSpPr>
        <p:pic>
          <p:nvPicPr>
            <p:cNvPr id="17505" name="Picture 2">
              <a:extLst>
                <a:ext uri="{FF2B5EF4-FFF2-40B4-BE49-F238E27FC236}">
                  <a16:creationId xmlns:a16="http://schemas.microsoft.com/office/drawing/2014/main" id="{42F8BF0A-A011-4CE4-BA28-8B500BAAA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B38B77B8-5187-4F21-BE1D-9B538F3CF476}"/>
                </a:ext>
              </a:extLst>
            </p:cNvPr>
            <p:cNvSpPr/>
            <p:nvPr/>
          </p:nvSpPr>
          <p:spPr>
            <a:xfrm>
              <a:off x="9783702" y="3210441"/>
              <a:ext cx="724952" cy="209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User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0" name="Grupo 2056">
            <a:extLst>
              <a:ext uri="{FF2B5EF4-FFF2-40B4-BE49-F238E27FC236}">
                <a16:creationId xmlns:a16="http://schemas.microsoft.com/office/drawing/2014/main" id="{01A04CFE-0AC9-4826-802D-293F15A7B20A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4037013"/>
            <a:ext cx="723900" cy="627062"/>
            <a:chOff x="9469382" y="1776782"/>
            <a:chExt cx="724473" cy="626400"/>
          </a:xfrm>
        </p:grpSpPr>
        <p:pic>
          <p:nvPicPr>
            <p:cNvPr id="17503" name="Picture 2">
              <a:extLst>
                <a:ext uri="{FF2B5EF4-FFF2-40B4-BE49-F238E27FC236}">
                  <a16:creationId xmlns:a16="http://schemas.microsoft.com/office/drawing/2014/main" id="{C1EF0E08-9414-47AB-9924-01134BDBE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A49D685E-F184-400B-802F-F5EA5E77172C}"/>
                </a:ext>
              </a:extLst>
            </p:cNvPr>
            <p:cNvSpPr/>
            <p:nvPr/>
          </p:nvSpPr>
          <p:spPr>
            <a:xfrm>
              <a:off x="9469382" y="1916335"/>
              <a:ext cx="691109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Progra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mador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1" name="Grupo 202">
            <a:extLst>
              <a:ext uri="{FF2B5EF4-FFF2-40B4-BE49-F238E27FC236}">
                <a16:creationId xmlns:a16="http://schemas.microsoft.com/office/drawing/2014/main" id="{3F70252C-90B0-4AF3-B762-1E9D21F2BA58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3162300"/>
            <a:ext cx="877888" cy="625475"/>
            <a:chOff x="9851105" y="3765215"/>
            <a:chExt cx="876874" cy="626400"/>
          </a:xfrm>
        </p:grpSpPr>
        <p:pic>
          <p:nvPicPr>
            <p:cNvPr id="17501" name="Picture 2">
              <a:extLst>
                <a:ext uri="{FF2B5EF4-FFF2-40B4-BE49-F238E27FC236}">
                  <a16:creationId xmlns:a16="http://schemas.microsoft.com/office/drawing/2014/main" id="{07EC2E27-9DDB-4A30-BD73-C7F5D889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A7557BA3-6AAA-464C-9A7B-C35A6F7323B0}"/>
                </a:ext>
              </a:extLst>
            </p:cNvPr>
            <p:cNvSpPr/>
            <p:nvPr/>
          </p:nvSpPr>
          <p:spPr>
            <a:xfrm>
              <a:off x="9851105" y="3868556"/>
              <a:ext cx="876874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Estratégia</a:t>
              </a:r>
            </a:p>
          </p:txBody>
        </p:sp>
      </p:grpSp>
      <p:grpSp>
        <p:nvGrpSpPr>
          <p:cNvPr id="17442" name="Grupo 205">
            <a:extLst>
              <a:ext uri="{FF2B5EF4-FFF2-40B4-BE49-F238E27FC236}">
                <a16:creationId xmlns:a16="http://schemas.microsoft.com/office/drawing/2014/main" id="{05FB1C7A-7742-473E-BCFA-E90E55C2D86E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3424238"/>
            <a:ext cx="839787" cy="627062"/>
            <a:chOff x="9735591" y="4425269"/>
            <a:chExt cx="839913" cy="626400"/>
          </a:xfrm>
        </p:grpSpPr>
        <p:pic>
          <p:nvPicPr>
            <p:cNvPr id="17499" name="Picture 2">
              <a:extLst>
                <a:ext uri="{FF2B5EF4-FFF2-40B4-BE49-F238E27FC236}">
                  <a16:creationId xmlns:a16="http://schemas.microsoft.com/office/drawing/2014/main" id="{79358DA4-2A68-4026-B81F-2ED055DA9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1C9A633B-8C8B-44DB-B343-0C678FEB6033}"/>
                </a:ext>
              </a:extLst>
            </p:cNvPr>
            <p:cNvSpPr/>
            <p:nvPr/>
          </p:nvSpPr>
          <p:spPr>
            <a:xfrm>
              <a:off x="9746705" y="4534690"/>
              <a:ext cx="828799" cy="2109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Processo</a:t>
              </a:r>
            </a:p>
          </p:txBody>
        </p:sp>
      </p:grpSp>
      <p:grpSp>
        <p:nvGrpSpPr>
          <p:cNvPr id="17443" name="Grupo 208">
            <a:extLst>
              <a:ext uri="{FF2B5EF4-FFF2-40B4-BE49-F238E27FC236}">
                <a16:creationId xmlns:a16="http://schemas.microsoft.com/office/drawing/2014/main" id="{CF5E4E6E-F160-4E1F-9168-2F82ECA4232D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670300"/>
            <a:ext cx="922337" cy="627063"/>
            <a:chOff x="9894290" y="2472096"/>
            <a:chExt cx="923757" cy="626400"/>
          </a:xfrm>
        </p:grpSpPr>
        <p:pic>
          <p:nvPicPr>
            <p:cNvPr id="17497" name="Picture 2">
              <a:extLst>
                <a:ext uri="{FF2B5EF4-FFF2-40B4-BE49-F238E27FC236}">
                  <a16:creationId xmlns:a16="http://schemas.microsoft.com/office/drawing/2014/main" id="{2E915FCF-375E-4BDF-95A3-FE8DD327F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D2047B35-4F4B-4C27-AE95-5519A231381B}"/>
                </a:ext>
              </a:extLst>
            </p:cNvPr>
            <p:cNvSpPr/>
            <p:nvPr/>
          </p:nvSpPr>
          <p:spPr>
            <a:xfrm>
              <a:off x="9894290" y="2559317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configu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ração SAP</a:t>
              </a:r>
            </a:p>
          </p:txBody>
        </p:sp>
      </p:grpSp>
      <p:grpSp>
        <p:nvGrpSpPr>
          <p:cNvPr id="17444" name="Grupo 211">
            <a:extLst>
              <a:ext uri="{FF2B5EF4-FFF2-40B4-BE49-F238E27FC236}">
                <a16:creationId xmlns:a16="http://schemas.microsoft.com/office/drawing/2014/main" id="{382AA0FE-EAC2-49F2-9F04-B02E603BD702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4051300"/>
            <a:ext cx="760412" cy="625475"/>
            <a:chOff x="9710571" y="3048687"/>
            <a:chExt cx="759983" cy="626400"/>
          </a:xfrm>
        </p:grpSpPr>
        <p:pic>
          <p:nvPicPr>
            <p:cNvPr id="17495" name="Picture 2">
              <a:extLst>
                <a:ext uri="{FF2B5EF4-FFF2-40B4-BE49-F238E27FC236}">
                  <a16:creationId xmlns:a16="http://schemas.microsoft.com/office/drawing/2014/main" id="{FDEEB098-C8FB-4A42-872F-AC25B3134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AE673AF7-8B93-4697-B5AE-D672E64D1933}"/>
                </a:ext>
              </a:extLst>
            </p:cNvPr>
            <p:cNvSpPr/>
            <p:nvPr/>
          </p:nvSpPr>
          <p:spPr>
            <a:xfrm>
              <a:off x="9745476" y="3144078"/>
              <a:ext cx="72507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carga de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Dados</a:t>
              </a:r>
            </a:p>
          </p:txBody>
        </p:sp>
      </p:grpSp>
      <p:grpSp>
        <p:nvGrpSpPr>
          <p:cNvPr id="17445" name="Grupo 214">
            <a:extLst>
              <a:ext uri="{FF2B5EF4-FFF2-40B4-BE49-F238E27FC236}">
                <a16:creationId xmlns:a16="http://schemas.microsoft.com/office/drawing/2014/main" id="{DCD1DCF6-12EE-477C-A529-F93171DA754C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379913"/>
            <a:ext cx="723900" cy="627062"/>
            <a:chOff x="9469382" y="1776782"/>
            <a:chExt cx="724473" cy="626400"/>
          </a:xfrm>
        </p:grpSpPr>
        <p:pic>
          <p:nvPicPr>
            <p:cNvPr id="17493" name="Picture 2">
              <a:extLst>
                <a:ext uri="{FF2B5EF4-FFF2-40B4-BE49-F238E27FC236}">
                  <a16:creationId xmlns:a16="http://schemas.microsoft.com/office/drawing/2014/main" id="{253E76CD-B29B-48D3-87F5-7711FCCD0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883EE955-9B66-4F96-8475-2990AEBACA40}"/>
                </a:ext>
              </a:extLst>
            </p:cNvPr>
            <p:cNvSpPr/>
            <p:nvPr/>
          </p:nvSpPr>
          <p:spPr>
            <a:xfrm>
              <a:off x="9469382" y="1916335"/>
              <a:ext cx="691109" cy="2109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Testes</a:t>
              </a:r>
            </a:p>
          </p:txBody>
        </p:sp>
      </p:grpSp>
      <p:pic>
        <p:nvPicPr>
          <p:cNvPr id="17446" name="Picture 2">
            <a:extLst>
              <a:ext uri="{FF2B5EF4-FFF2-40B4-BE49-F238E27FC236}">
                <a16:creationId xmlns:a16="http://schemas.microsoft.com/office/drawing/2014/main" id="{85F58D76-D417-4E7D-B6B4-9AC74B39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292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2">
            <a:extLst>
              <a:ext uri="{FF2B5EF4-FFF2-40B4-BE49-F238E27FC236}">
                <a16:creationId xmlns:a16="http://schemas.microsoft.com/office/drawing/2014/main" id="{F9508701-A61D-4EC5-8759-66AB0625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483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Picture 2">
            <a:extLst>
              <a:ext uri="{FF2B5EF4-FFF2-40B4-BE49-F238E27FC236}">
                <a16:creationId xmlns:a16="http://schemas.microsoft.com/office/drawing/2014/main" id="{097F302F-3CF6-4610-A5FE-43FB068F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859713" y="36909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2">
            <a:extLst>
              <a:ext uri="{FF2B5EF4-FFF2-40B4-BE49-F238E27FC236}">
                <a16:creationId xmlns:a16="http://schemas.microsoft.com/office/drawing/2014/main" id="{4532DE25-BCB8-4988-94DE-48099566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031163" y="40338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2">
            <a:extLst>
              <a:ext uri="{FF2B5EF4-FFF2-40B4-BE49-F238E27FC236}">
                <a16:creationId xmlns:a16="http://schemas.microsoft.com/office/drawing/2014/main" id="{D442FE41-780C-431E-9458-5A0F36D1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212138" y="44719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tângulo 175">
            <a:extLst>
              <a:ext uri="{FF2B5EF4-FFF2-40B4-BE49-F238E27FC236}">
                <a16:creationId xmlns:a16="http://schemas.microsoft.com/office/drawing/2014/main" id="{9555D09C-D8A5-4600-B306-4CFB9CE242D1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B37427EE-FC27-4375-A333-2640914F6A8F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3B985ED4-AF40-40EB-9915-5C1A1DF6CEAB}"/>
              </a:ext>
            </a:extLst>
          </p:cNvPr>
          <p:cNvCxnSpPr>
            <a:endCxn id="96" idx="0"/>
          </p:cNvCxnSpPr>
          <p:nvPr/>
        </p:nvCxnSpPr>
        <p:spPr>
          <a:xfrm rot="5400000">
            <a:off x="800100" y="2017713"/>
            <a:ext cx="674687" cy="24288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em curva 177">
            <a:extLst>
              <a:ext uri="{FF2B5EF4-FFF2-40B4-BE49-F238E27FC236}">
                <a16:creationId xmlns:a16="http://schemas.microsoft.com/office/drawing/2014/main" id="{E26B0F48-22D5-4822-85D8-0F4E7D3EBDA6}"/>
              </a:ext>
            </a:extLst>
          </p:cNvPr>
          <p:cNvCxnSpPr/>
          <p:nvPr/>
        </p:nvCxnSpPr>
        <p:spPr>
          <a:xfrm rot="5400000">
            <a:off x="-123031" y="2016919"/>
            <a:ext cx="122396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em curva 178">
            <a:extLst>
              <a:ext uri="{FF2B5EF4-FFF2-40B4-BE49-F238E27FC236}">
                <a16:creationId xmlns:a16="http://schemas.microsoft.com/office/drawing/2014/main" id="{4B033AB6-BFC3-401A-9FA0-CD37B360590B}"/>
              </a:ext>
            </a:extLst>
          </p:cNvPr>
          <p:cNvCxnSpPr>
            <a:stCxn id="17554" idx="2"/>
            <a:endCxn id="17552" idx="0"/>
          </p:cNvCxnSpPr>
          <p:nvPr/>
        </p:nvCxnSpPr>
        <p:spPr>
          <a:xfrm rot="5400000">
            <a:off x="724694" y="3747294"/>
            <a:ext cx="49371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em curva 179">
            <a:extLst>
              <a:ext uri="{FF2B5EF4-FFF2-40B4-BE49-F238E27FC236}">
                <a16:creationId xmlns:a16="http://schemas.microsoft.com/office/drawing/2014/main" id="{08C0DA4F-9B87-4551-B7A7-3A84718CC96C}"/>
              </a:ext>
            </a:extLst>
          </p:cNvPr>
          <p:cNvCxnSpPr/>
          <p:nvPr/>
        </p:nvCxnSpPr>
        <p:spPr>
          <a:xfrm rot="5400000">
            <a:off x="653257" y="3971131"/>
            <a:ext cx="1371600" cy="242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em curva 180">
            <a:extLst>
              <a:ext uri="{FF2B5EF4-FFF2-40B4-BE49-F238E27FC236}">
                <a16:creationId xmlns:a16="http://schemas.microsoft.com/office/drawing/2014/main" id="{190A7DCC-6EEB-442F-B634-40DBEED257F8}"/>
              </a:ext>
            </a:extLst>
          </p:cNvPr>
          <p:cNvCxnSpPr/>
          <p:nvPr/>
        </p:nvCxnSpPr>
        <p:spPr>
          <a:xfrm rot="5400000">
            <a:off x="-514349" y="4359275"/>
            <a:ext cx="2089150" cy="320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em curva 181">
            <a:extLst>
              <a:ext uri="{FF2B5EF4-FFF2-40B4-BE49-F238E27FC236}">
                <a16:creationId xmlns:a16="http://schemas.microsoft.com/office/drawing/2014/main" id="{2F9704F4-6081-45EC-9EC4-0E603CD5443F}"/>
              </a:ext>
            </a:extLst>
          </p:cNvPr>
          <p:cNvCxnSpPr>
            <a:endCxn id="17550" idx="2"/>
          </p:cNvCxnSpPr>
          <p:nvPr/>
        </p:nvCxnSpPr>
        <p:spPr>
          <a:xfrm rot="5400000" flipH="1" flipV="1">
            <a:off x="2249488" y="2336800"/>
            <a:ext cx="909637" cy="1254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em curva 182">
            <a:extLst>
              <a:ext uri="{FF2B5EF4-FFF2-40B4-BE49-F238E27FC236}">
                <a16:creationId xmlns:a16="http://schemas.microsoft.com/office/drawing/2014/main" id="{9FA72F83-41A7-4B6F-A257-E96620FF1DD9}"/>
              </a:ext>
            </a:extLst>
          </p:cNvPr>
          <p:cNvCxnSpPr/>
          <p:nvPr/>
        </p:nvCxnSpPr>
        <p:spPr>
          <a:xfrm rot="5400000" flipH="1" flipV="1">
            <a:off x="2216150" y="2522538"/>
            <a:ext cx="1349375" cy="193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em curva 183">
            <a:extLst>
              <a:ext uri="{FF2B5EF4-FFF2-40B4-BE49-F238E27FC236}">
                <a16:creationId xmlns:a16="http://schemas.microsoft.com/office/drawing/2014/main" id="{A23C6895-6D8D-442B-96FA-CDE911779C39}"/>
              </a:ext>
            </a:extLst>
          </p:cNvPr>
          <p:cNvCxnSpPr/>
          <p:nvPr/>
        </p:nvCxnSpPr>
        <p:spPr>
          <a:xfrm rot="5400000" flipH="1" flipV="1">
            <a:off x="1858169" y="2890044"/>
            <a:ext cx="2441575" cy="265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em curva 184">
            <a:extLst>
              <a:ext uri="{FF2B5EF4-FFF2-40B4-BE49-F238E27FC236}">
                <a16:creationId xmlns:a16="http://schemas.microsoft.com/office/drawing/2014/main" id="{97A933E6-F9CE-4E75-AECE-1C90644685F3}"/>
              </a:ext>
            </a:extLst>
          </p:cNvPr>
          <p:cNvCxnSpPr/>
          <p:nvPr/>
        </p:nvCxnSpPr>
        <p:spPr>
          <a:xfrm>
            <a:off x="5202238" y="3500438"/>
            <a:ext cx="1236662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em curva 185">
            <a:extLst>
              <a:ext uri="{FF2B5EF4-FFF2-40B4-BE49-F238E27FC236}">
                <a16:creationId xmlns:a16="http://schemas.microsoft.com/office/drawing/2014/main" id="{FBEDA206-AD43-408C-A400-889D3A9B3C14}"/>
              </a:ext>
            </a:extLst>
          </p:cNvPr>
          <p:cNvCxnSpPr/>
          <p:nvPr/>
        </p:nvCxnSpPr>
        <p:spPr>
          <a:xfrm>
            <a:off x="5294313" y="3714750"/>
            <a:ext cx="1235075" cy="138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em curva 186">
            <a:extLst>
              <a:ext uri="{FF2B5EF4-FFF2-40B4-BE49-F238E27FC236}">
                <a16:creationId xmlns:a16="http://schemas.microsoft.com/office/drawing/2014/main" id="{1FB305E0-9C65-40D2-B64E-E620D11C7F69}"/>
              </a:ext>
            </a:extLst>
          </p:cNvPr>
          <p:cNvCxnSpPr>
            <a:stCxn id="202" idx="3"/>
          </p:cNvCxnSpPr>
          <p:nvPr/>
        </p:nvCxnSpPr>
        <p:spPr>
          <a:xfrm flipV="1">
            <a:off x="4619625" y="4224338"/>
            <a:ext cx="1909763" cy="115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em curva 187">
            <a:extLst>
              <a:ext uri="{FF2B5EF4-FFF2-40B4-BE49-F238E27FC236}">
                <a16:creationId xmlns:a16="http://schemas.microsoft.com/office/drawing/2014/main" id="{2E2A4C8C-3FE8-437D-BE4F-F0DFBC1F315A}"/>
              </a:ext>
            </a:extLst>
          </p:cNvPr>
          <p:cNvCxnSpPr/>
          <p:nvPr/>
        </p:nvCxnSpPr>
        <p:spPr>
          <a:xfrm>
            <a:off x="5370513" y="4643438"/>
            <a:ext cx="1235075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em curva 188">
            <a:extLst>
              <a:ext uri="{FF2B5EF4-FFF2-40B4-BE49-F238E27FC236}">
                <a16:creationId xmlns:a16="http://schemas.microsoft.com/office/drawing/2014/main" id="{C37A9328-8F4B-436F-925F-54DF01D6D4FC}"/>
              </a:ext>
            </a:extLst>
          </p:cNvPr>
          <p:cNvCxnSpPr>
            <a:endCxn id="17495" idx="1"/>
          </p:cNvCxnSpPr>
          <p:nvPr/>
        </p:nvCxnSpPr>
        <p:spPr>
          <a:xfrm flipV="1">
            <a:off x="5392738" y="4364038"/>
            <a:ext cx="1069975" cy="1809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em curva 190">
            <a:extLst>
              <a:ext uri="{FF2B5EF4-FFF2-40B4-BE49-F238E27FC236}">
                <a16:creationId xmlns:a16="http://schemas.microsoft.com/office/drawing/2014/main" id="{36D7EFBB-B0FD-484F-B1A3-4A0AD0EF904B}"/>
              </a:ext>
            </a:extLst>
          </p:cNvPr>
          <p:cNvCxnSpPr/>
          <p:nvPr/>
        </p:nvCxnSpPr>
        <p:spPr>
          <a:xfrm>
            <a:off x="5283200" y="1019175"/>
            <a:ext cx="660400" cy="28733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em curva 191">
            <a:extLst>
              <a:ext uri="{FF2B5EF4-FFF2-40B4-BE49-F238E27FC236}">
                <a16:creationId xmlns:a16="http://schemas.microsoft.com/office/drawing/2014/main" id="{FF98E0AA-5478-418F-9997-BBBE8CA6BF5D}"/>
              </a:ext>
            </a:extLst>
          </p:cNvPr>
          <p:cNvCxnSpPr>
            <a:stCxn id="17528" idx="3"/>
          </p:cNvCxnSpPr>
          <p:nvPr/>
        </p:nvCxnSpPr>
        <p:spPr>
          <a:xfrm>
            <a:off x="5435600" y="1704975"/>
            <a:ext cx="66040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em curva 192">
            <a:extLst>
              <a:ext uri="{FF2B5EF4-FFF2-40B4-BE49-F238E27FC236}">
                <a16:creationId xmlns:a16="http://schemas.microsoft.com/office/drawing/2014/main" id="{F6556096-F69D-477B-9F3E-88CA8C9F14FB}"/>
              </a:ext>
            </a:extLst>
          </p:cNvPr>
          <p:cNvCxnSpPr/>
          <p:nvPr/>
        </p:nvCxnSpPr>
        <p:spPr>
          <a:xfrm flipV="1">
            <a:off x="6659563" y="881063"/>
            <a:ext cx="1227137" cy="33496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em curva 194">
            <a:extLst>
              <a:ext uri="{FF2B5EF4-FFF2-40B4-BE49-F238E27FC236}">
                <a16:creationId xmlns:a16="http://schemas.microsoft.com/office/drawing/2014/main" id="{A5B74E2C-489A-4F1C-9BF3-38A63BB16A93}"/>
              </a:ext>
            </a:extLst>
          </p:cNvPr>
          <p:cNvCxnSpPr>
            <a:stCxn id="152" idx="3"/>
          </p:cNvCxnSpPr>
          <p:nvPr/>
        </p:nvCxnSpPr>
        <p:spPr>
          <a:xfrm flipV="1">
            <a:off x="7146925" y="1327150"/>
            <a:ext cx="700088" cy="6381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em curva 195">
            <a:extLst>
              <a:ext uri="{FF2B5EF4-FFF2-40B4-BE49-F238E27FC236}">
                <a16:creationId xmlns:a16="http://schemas.microsoft.com/office/drawing/2014/main" id="{AD95A520-0A44-48FC-8AC3-1E099CA89EC8}"/>
              </a:ext>
            </a:extLst>
          </p:cNvPr>
          <p:cNvCxnSpPr/>
          <p:nvPr/>
        </p:nvCxnSpPr>
        <p:spPr>
          <a:xfrm rot="5400000" flipH="1" flipV="1">
            <a:off x="6171407" y="2947193"/>
            <a:ext cx="226695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em curva 217">
            <a:extLst>
              <a:ext uri="{FF2B5EF4-FFF2-40B4-BE49-F238E27FC236}">
                <a16:creationId xmlns:a16="http://schemas.microsoft.com/office/drawing/2014/main" id="{0363668A-DD21-4BB7-ADFD-6BA8951B7E3A}"/>
              </a:ext>
            </a:extLst>
          </p:cNvPr>
          <p:cNvCxnSpPr>
            <a:stCxn id="205" idx="0"/>
          </p:cNvCxnSpPr>
          <p:nvPr/>
        </p:nvCxnSpPr>
        <p:spPr>
          <a:xfrm rot="5400000" flipH="1" flipV="1">
            <a:off x="7315200" y="2828925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em curva 218">
            <a:extLst>
              <a:ext uri="{FF2B5EF4-FFF2-40B4-BE49-F238E27FC236}">
                <a16:creationId xmlns:a16="http://schemas.microsoft.com/office/drawing/2014/main" id="{0ADD0258-5A42-449A-8549-08EEB3657CA0}"/>
              </a:ext>
            </a:extLst>
          </p:cNvPr>
          <p:cNvCxnSpPr/>
          <p:nvPr/>
        </p:nvCxnSpPr>
        <p:spPr>
          <a:xfrm rot="5400000" flipH="1" flipV="1">
            <a:off x="7467600" y="3163888"/>
            <a:ext cx="7937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em curva 219">
            <a:extLst>
              <a:ext uri="{FF2B5EF4-FFF2-40B4-BE49-F238E27FC236}">
                <a16:creationId xmlns:a16="http://schemas.microsoft.com/office/drawing/2014/main" id="{925810DD-C25C-4153-9BE0-4AC4C1255F10}"/>
              </a:ext>
            </a:extLst>
          </p:cNvPr>
          <p:cNvCxnSpPr/>
          <p:nvPr/>
        </p:nvCxnSpPr>
        <p:spPr>
          <a:xfrm rot="5400000" flipH="1" flipV="1">
            <a:off x="7581900" y="3460750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em curva 220">
            <a:extLst>
              <a:ext uri="{FF2B5EF4-FFF2-40B4-BE49-F238E27FC236}">
                <a16:creationId xmlns:a16="http://schemas.microsoft.com/office/drawing/2014/main" id="{5E4B3C90-355E-4B6F-9713-17689F971143}"/>
              </a:ext>
            </a:extLst>
          </p:cNvPr>
          <p:cNvCxnSpPr/>
          <p:nvPr/>
        </p:nvCxnSpPr>
        <p:spPr>
          <a:xfrm rot="5400000" flipH="1" flipV="1">
            <a:off x="7605713" y="3811588"/>
            <a:ext cx="7937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em curva 235">
            <a:extLst>
              <a:ext uri="{FF2B5EF4-FFF2-40B4-BE49-F238E27FC236}">
                <a16:creationId xmlns:a16="http://schemas.microsoft.com/office/drawing/2014/main" id="{77E4B907-5098-4A34-80C6-CADC9AF47C4C}"/>
              </a:ext>
            </a:extLst>
          </p:cNvPr>
          <p:cNvCxnSpPr/>
          <p:nvPr/>
        </p:nvCxnSpPr>
        <p:spPr>
          <a:xfrm rot="5400000" flipH="1" flipV="1">
            <a:off x="7528719" y="4291807"/>
            <a:ext cx="9525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em curva 236">
            <a:extLst>
              <a:ext uri="{FF2B5EF4-FFF2-40B4-BE49-F238E27FC236}">
                <a16:creationId xmlns:a16="http://schemas.microsoft.com/office/drawing/2014/main" id="{E5588AF9-5770-491B-9D34-DD11CAC6A23A}"/>
              </a:ext>
            </a:extLst>
          </p:cNvPr>
          <p:cNvCxnSpPr>
            <a:stCxn id="17446" idx="3"/>
          </p:cNvCxnSpPr>
          <p:nvPr/>
        </p:nvCxnSpPr>
        <p:spPr>
          <a:xfrm>
            <a:off x="8018463" y="3259138"/>
            <a:ext cx="153987" cy="22494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em curva 238">
            <a:extLst>
              <a:ext uri="{FF2B5EF4-FFF2-40B4-BE49-F238E27FC236}">
                <a16:creationId xmlns:a16="http://schemas.microsoft.com/office/drawing/2014/main" id="{F5F90D81-B5CB-42CF-88C1-16D16E8FA075}"/>
              </a:ext>
            </a:extLst>
          </p:cNvPr>
          <p:cNvCxnSpPr>
            <a:stCxn id="17447" idx="3"/>
          </p:cNvCxnSpPr>
          <p:nvPr/>
        </p:nvCxnSpPr>
        <p:spPr>
          <a:xfrm>
            <a:off x="8208963" y="3540125"/>
            <a:ext cx="150812" cy="21177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em curva 239">
            <a:extLst>
              <a:ext uri="{FF2B5EF4-FFF2-40B4-BE49-F238E27FC236}">
                <a16:creationId xmlns:a16="http://schemas.microsoft.com/office/drawing/2014/main" id="{DF3C5441-37AB-4224-BFA4-D20DF3356F35}"/>
              </a:ext>
            </a:extLst>
          </p:cNvPr>
          <p:cNvCxnSpPr/>
          <p:nvPr/>
        </p:nvCxnSpPr>
        <p:spPr>
          <a:xfrm rot="5400000">
            <a:off x="7806531" y="4991895"/>
            <a:ext cx="1762125" cy="1317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em curva 240">
            <a:extLst>
              <a:ext uri="{FF2B5EF4-FFF2-40B4-BE49-F238E27FC236}">
                <a16:creationId xmlns:a16="http://schemas.microsoft.com/office/drawing/2014/main" id="{BB79BFA3-53D9-4EC4-B948-92EB09EF495A}"/>
              </a:ext>
            </a:extLst>
          </p:cNvPr>
          <p:cNvCxnSpPr/>
          <p:nvPr/>
        </p:nvCxnSpPr>
        <p:spPr>
          <a:xfrm rot="5400000">
            <a:off x="7549357" y="4793456"/>
            <a:ext cx="1976438" cy="666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em curva 241">
            <a:extLst>
              <a:ext uri="{FF2B5EF4-FFF2-40B4-BE49-F238E27FC236}">
                <a16:creationId xmlns:a16="http://schemas.microsoft.com/office/drawing/2014/main" id="{354D69A5-1B7A-4269-BD22-AB1EE05282B4}"/>
              </a:ext>
            </a:extLst>
          </p:cNvPr>
          <p:cNvCxnSpPr>
            <a:endCxn id="17538" idx="3"/>
          </p:cNvCxnSpPr>
          <p:nvPr/>
        </p:nvCxnSpPr>
        <p:spPr>
          <a:xfrm rot="5400000">
            <a:off x="8296275" y="5292725"/>
            <a:ext cx="1246188" cy="4603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em curva 242">
            <a:extLst>
              <a:ext uri="{FF2B5EF4-FFF2-40B4-BE49-F238E27FC236}">
                <a16:creationId xmlns:a16="http://schemas.microsoft.com/office/drawing/2014/main" id="{67220B0E-A860-433D-AFA4-195365E8D20B}"/>
              </a:ext>
            </a:extLst>
          </p:cNvPr>
          <p:cNvCxnSpPr/>
          <p:nvPr/>
        </p:nvCxnSpPr>
        <p:spPr>
          <a:xfrm rot="5400000" flipH="1" flipV="1">
            <a:off x="6172993" y="4939507"/>
            <a:ext cx="538163" cy="5270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em curva 245">
            <a:extLst>
              <a:ext uri="{FF2B5EF4-FFF2-40B4-BE49-F238E27FC236}">
                <a16:creationId xmlns:a16="http://schemas.microsoft.com/office/drawing/2014/main" id="{78E23DCB-D8C9-4B6D-8FBB-8E9BEE4E6E4C}"/>
              </a:ext>
            </a:extLst>
          </p:cNvPr>
          <p:cNvCxnSpPr/>
          <p:nvPr/>
        </p:nvCxnSpPr>
        <p:spPr>
          <a:xfrm rot="5400000" flipH="1" flipV="1">
            <a:off x="4528344" y="4925219"/>
            <a:ext cx="536575" cy="52546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em curva 246">
            <a:extLst>
              <a:ext uri="{FF2B5EF4-FFF2-40B4-BE49-F238E27FC236}">
                <a16:creationId xmlns:a16="http://schemas.microsoft.com/office/drawing/2014/main" id="{118E592E-DAE5-49F7-BB57-9FC8A72A7F90}"/>
              </a:ext>
            </a:extLst>
          </p:cNvPr>
          <p:cNvCxnSpPr>
            <a:endCxn id="17509" idx="2"/>
          </p:cNvCxnSpPr>
          <p:nvPr/>
        </p:nvCxnSpPr>
        <p:spPr>
          <a:xfrm rot="16200000" flipV="1">
            <a:off x="3338512" y="4521201"/>
            <a:ext cx="1787525" cy="825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84" name="Grupo 248">
            <a:extLst>
              <a:ext uri="{FF2B5EF4-FFF2-40B4-BE49-F238E27FC236}">
                <a16:creationId xmlns:a16="http://schemas.microsoft.com/office/drawing/2014/main" id="{E5F5EEBF-903D-4203-A551-D7F12B02266E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392238"/>
            <a:ext cx="1447800" cy="1250950"/>
            <a:chOff x="247878" y="692695"/>
            <a:chExt cx="1447444" cy="1251502"/>
          </a:xfrm>
        </p:grpSpPr>
        <p:pic>
          <p:nvPicPr>
            <p:cNvPr id="17491" name="Picture 2">
              <a:extLst>
                <a:ext uri="{FF2B5EF4-FFF2-40B4-BE49-F238E27FC236}">
                  <a16:creationId xmlns:a16="http://schemas.microsoft.com/office/drawing/2014/main" id="{CBBF8E4B-4F03-48A1-BD02-D54EA57CB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tângulo 250">
              <a:extLst>
                <a:ext uri="{FF2B5EF4-FFF2-40B4-BE49-F238E27FC236}">
                  <a16:creationId xmlns:a16="http://schemas.microsoft.com/office/drawing/2014/main" id="{45EAF1D2-3FE4-4297-AF58-97CC3B5BEBE6}"/>
                </a:ext>
              </a:extLst>
            </p:cNvPr>
            <p:cNvSpPr/>
            <p:nvPr/>
          </p:nvSpPr>
          <p:spPr>
            <a:xfrm>
              <a:off x="341517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</a:t>
              </a:r>
            </a:p>
          </p:txBody>
        </p:sp>
      </p:grpSp>
      <p:grpSp>
        <p:nvGrpSpPr>
          <p:cNvPr id="17485" name="Grupo 251">
            <a:extLst>
              <a:ext uri="{FF2B5EF4-FFF2-40B4-BE49-F238E27FC236}">
                <a16:creationId xmlns:a16="http://schemas.microsoft.com/office/drawing/2014/main" id="{0EAA5E79-DE22-4DEA-A615-83A399E35EBB}"/>
              </a:ext>
            </a:extLst>
          </p:cNvPr>
          <p:cNvGrpSpPr>
            <a:grpSpLocks/>
          </p:cNvGrpSpPr>
          <p:nvPr/>
        </p:nvGrpSpPr>
        <p:grpSpPr bwMode="auto">
          <a:xfrm>
            <a:off x="3878263" y="1778000"/>
            <a:ext cx="1447800" cy="1074738"/>
            <a:chOff x="247878" y="692695"/>
            <a:chExt cx="1447444" cy="1074256"/>
          </a:xfrm>
        </p:grpSpPr>
        <p:pic>
          <p:nvPicPr>
            <p:cNvPr id="17489" name="Picture 2">
              <a:extLst>
                <a:ext uri="{FF2B5EF4-FFF2-40B4-BE49-F238E27FC236}">
                  <a16:creationId xmlns:a16="http://schemas.microsoft.com/office/drawing/2014/main" id="{60010AC7-1193-438F-A7C8-0CA790603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0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tângulo 253">
              <a:extLst>
                <a:ext uri="{FF2B5EF4-FFF2-40B4-BE49-F238E27FC236}">
                  <a16:creationId xmlns:a16="http://schemas.microsoft.com/office/drawing/2014/main" id="{53A2A509-C2BA-4FB1-8351-21D892E42223}"/>
                </a:ext>
              </a:extLst>
            </p:cNvPr>
            <p:cNvSpPr/>
            <p:nvPr/>
          </p:nvSpPr>
          <p:spPr>
            <a:xfrm>
              <a:off x="341517" y="919606"/>
              <a:ext cx="1260165" cy="3284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B</a:t>
              </a:r>
            </a:p>
          </p:txBody>
        </p:sp>
      </p:grpSp>
      <p:cxnSp>
        <p:nvCxnSpPr>
          <p:cNvPr id="255" name="Conector em curva 254">
            <a:extLst>
              <a:ext uri="{FF2B5EF4-FFF2-40B4-BE49-F238E27FC236}">
                <a16:creationId xmlns:a16="http://schemas.microsoft.com/office/drawing/2014/main" id="{A4A5D9B8-D8CE-423A-A303-B9D3DB548DF2}"/>
              </a:ext>
            </a:extLst>
          </p:cNvPr>
          <p:cNvCxnSpPr>
            <a:stCxn id="17491" idx="1"/>
          </p:cNvCxnSpPr>
          <p:nvPr/>
        </p:nvCxnSpPr>
        <p:spPr>
          <a:xfrm rot="10800000" flipV="1">
            <a:off x="3328988" y="2017713"/>
            <a:ext cx="396875" cy="6016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em curva 255">
            <a:extLst>
              <a:ext uri="{FF2B5EF4-FFF2-40B4-BE49-F238E27FC236}">
                <a16:creationId xmlns:a16="http://schemas.microsoft.com/office/drawing/2014/main" id="{EE67EDFD-A330-4937-B7D5-AF7B4B17F84D}"/>
              </a:ext>
            </a:extLst>
          </p:cNvPr>
          <p:cNvCxnSpPr>
            <a:stCxn id="254" idx="1"/>
          </p:cNvCxnSpPr>
          <p:nvPr/>
        </p:nvCxnSpPr>
        <p:spPr>
          <a:xfrm rot="10800000" flipV="1">
            <a:off x="3328988" y="2170113"/>
            <a:ext cx="642937" cy="11858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em curva 256">
            <a:extLst>
              <a:ext uri="{FF2B5EF4-FFF2-40B4-BE49-F238E27FC236}">
                <a16:creationId xmlns:a16="http://schemas.microsoft.com/office/drawing/2014/main" id="{E4728AF4-51D1-4E5D-9131-342A545FE0EF}"/>
              </a:ext>
            </a:extLst>
          </p:cNvPr>
          <p:cNvCxnSpPr>
            <a:stCxn id="17489" idx="1"/>
            <a:endCxn id="17530" idx="3"/>
          </p:cNvCxnSpPr>
          <p:nvPr/>
        </p:nvCxnSpPr>
        <p:spPr>
          <a:xfrm rot="10800000" flipV="1">
            <a:off x="3422650" y="2316163"/>
            <a:ext cx="455613" cy="2489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B4B59040-97CC-4B24-AF1A-7DF30CB26AE4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90B0070-3C53-49A4-8367-ADE293BCE7CF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D64AE0E-734B-463C-B9B5-80CC0C5B15C4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6F195B8-D745-4C20-9A74-1E45C9281E0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2ED1E15-4D18-4445-973E-B3B895EAA16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F1DBB370-5C89-45E3-8915-284F64FC10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D67E0C4-98DE-47DF-A350-A884BAB7C358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02AA4ED-35EB-4F6F-9B29-2A50A4381974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013DE6D0-BB12-4724-9100-4471D3C09025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EE6C57E3-C085-4C20-A9D0-33BE15F9EC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745B2CD-E2AE-44F2-8ABC-CC6ABF460DE0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2569B4D-8650-432B-8F9B-B122E8F06FA1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7E451F6-22F6-4EB9-9028-EBAFD9CFD63D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1BC31A43-D169-4294-9331-E26B216DCE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3C63863-CDB4-4A53-B675-6D5C75DA63AD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A736465-D76E-4BFE-BEC8-623C51B5ECC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29D69C0-A13C-4B46-8EEB-7657F67291DE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9609F68E-0FCC-4297-BFC2-6597D96B9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48B605A-ABDB-4D1E-B238-577CDCCD1B90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2DDCB0F-0E27-465A-84D5-9904EBB138D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393D2A63-D674-4D7B-BD8F-7A57CBBD4499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BC806C89-7C33-43F4-B928-FC13D906B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C5C2EE0-F063-4113-B504-E34A5AB2CC6E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AA5B8FB-5353-460F-A970-61650AD7817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5AC8E3F-E983-4F1C-A0CB-49F641799CC6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D26F7563-6E1E-4070-BD62-B3DFF4BBB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C857A5E-4481-4CA5-A0D2-996D603AFFAC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1DAC0B9-CFAE-4C0E-A3B5-FC607042D4CC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F3F981F-44DF-436B-80E7-6427C62B3648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FE845E2-374B-49AF-A4AF-B29C299D4C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205A7E3-63DC-4021-BEA9-8B482EB53D03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4ADACD2-47EA-4C7D-A074-1C9EE2E40247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A27340B-235A-4A3D-9D2D-938273F6646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6DBF8BA8-0A56-4B13-AA5C-4381FF3794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0A7F18EF-62E5-49CA-B18A-32324E6F5E48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2AF7D54-CF89-460F-AC5A-9E190FF1DA53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2ECE2E2-24D3-4D5A-B14A-D7AF5A2B819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A3DE0225-7F5F-4D47-A9BE-D2B5B5595FCF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E9A8029-F910-4EDA-873E-6194E5928C03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9263C7EB-1CD5-4353-8DB1-5FF71BEFD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771AE2B-08B9-4124-8EB4-70AFC928B8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B9EC8C10-1475-4AEE-885F-6E4EAA897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95E00-B13E-4169-A72C-5FF0AD041989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A6EB05A3-957C-4AB9-AEAD-712161A292B3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FADEF81C-4307-4DA3-BF77-6675BF9C7F06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FBD942BC-18E6-4DD1-A94C-21E443D63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93AF6B74-5C53-422F-A81A-4A84359DB1B3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6789875-5300-454D-8F24-4DF8C296D2CE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B47F537F-4424-4BE2-AAAF-91F41CA22096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7AA1DE8-B904-4586-AAA2-F9DBB4CF8FD1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E8AD5BA-6A0C-4BF0-A225-986E6075D963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9771CE42-903B-491F-A2AC-C023962DC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FDB1466-2A73-4CFA-9FCE-E89E0316D56B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364F0AA3-9F8D-4409-B09B-F710F61ACE5F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B2B89F5-22EF-4827-A58C-366B77B981A6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2A0E1384-DC82-4B48-9626-B3E2F5EB3A2C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F3767909-F926-4052-94E5-655E3A634F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C2096D5-A3BA-40FB-96B6-D54ED37CD8A8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012A1D1-4538-462C-8916-004B49DC69B7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B2366D3-CDA3-4436-A408-6017CF6C63B5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BA9751C-3C7F-44B2-9F12-B6C19BF9D29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BC58BC94-732C-4412-86CD-54D56119E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EF4BA7D5-53C8-4F84-9D57-E4FDFD3FDC3F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74A3B569-4609-4A00-BFB2-9CB07C16CEDC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B78EE221-B681-47C0-A512-641AE23B490C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238218DF-EE6F-4BFA-A28E-5CE79D5E8B65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A90E64E8-43E5-425D-92D9-1E1EE1E19111}"/>
              </a:ext>
            </a:extLst>
          </p:cNvPr>
          <p:cNvSpPr/>
          <p:nvPr/>
        </p:nvSpPr>
        <p:spPr>
          <a:xfrm rot="5400000">
            <a:off x="951707" y="3271044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8BD30B5B-187A-4CF7-9567-0F2BAB6E9A1B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8CBF477-972D-4888-9C84-461A385926DB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19F5CD3-440A-4103-A270-13B4EFD9C64F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BEBD6E24-F155-4518-A33F-F1FFF602EECB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5B32D1A3-549A-40E6-9D6E-A40BA2BEF4A0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0B8041F4-2024-4635-800A-A5EC9DD5AB22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CA00EE27-9728-4717-AF04-536F9FFE0518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158DCE-5A29-427B-BB91-85D8FF84931F}"/>
              </a:ext>
            </a:extLst>
          </p:cNvPr>
          <p:cNvSpPr/>
          <p:nvPr/>
        </p:nvSpPr>
        <p:spPr>
          <a:xfrm>
            <a:off x="73025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325019AE-E475-4683-8258-DADDA3559AC1}"/>
              </a:ext>
            </a:extLst>
          </p:cNvPr>
          <p:cNvSpPr/>
          <p:nvPr/>
        </p:nvSpPr>
        <p:spPr>
          <a:xfrm>
            <a:off x="3489325" y="2387600"/>
            <a:ext cx="34067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OBJETIVO SMART</a:t>
            </a: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: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Transportar a organização de um passado com problemas, para um futuro com benefícios e geração de valor.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8B7805F-0466-4165-9172-85997D026572}"/>
              </a:ext>
            </a:extLst>
          </p:cNvPr>
          <p:cNvCxnSpPr>
            <a:stCxn id="80" idx="1"/>
          </p:cNvCxnSpPr>
          <p:nvPr/>
        </p:nvCxnSpPr>
        <p:spPr>
          <a:xfrm flipH="1" flipV="1">
            <a:off x="1460500" y="758825"/>
            <a:ext cx="2028825" cy="2135188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6DF0B98F-30F1-4767-9B11-320CFB64BADA}"/>
              </a:ext>
            </a:extLst>
          </p:cNvPr>
          <p:cNvCxnSpPr>
            <a:stCxn id="80" idx="1"/>
          </p:cNvCxnSpPr>
          <p:nvPr/>
        </p:nvCxnSpPr>
        <p:spPr>
          <a:xfrm flipH="1">
            <a:off x="1460500" y="2894013"/>
            <a:ext cx="2028825" cy="977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2FFE086A-3F28-4626-9260-41A403060449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E3256D82-B1BA-4ED2-B74A-F79A735B8A88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C4BC8C28-93FD-46B3-A57F-3ACA21EED354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8B80BFF5-AD5D-4055-ADDF-CEE6DBDE4B2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FAA4BE20-B088-429F-870F-BF5E5F400EAD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3791FB5-A977-43EC-9D3A-C506EF579FC9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1DDB218-CC65-4483-A621-8E9AAFAB518F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236CD03-B381-4CCD-85F8-B7733B0B291E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68CAFF18-DCDF-4B24-9887-FD2D21CAC327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177889FB-FA08-47A5-B227-AF7EEF119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61017E8-DD26-4D01-83BD-A9F9DAA0B4FC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C97E943-4250-4048-9E98-A97B6027C273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B7F8F7C-B491-42E4-9093-15E662B55FE8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C6426180-BEB3-4085-8E20-A9C2225654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303300D-5FB2-49B4-8C9E-A2E795C0776A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EA7CF0B-961C-4795-9F3A-E4C42324339E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9845AACB-1154-49D2-8B35-B7BB5B6278DD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35C4BC23-2C86-44CA-B303-19285C1F4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6F46D4C-5B8F-4947-A518-8F246A90DF1E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B91C666-6F53-4878-AA23-9546070DFF3F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19C5579-3386-4C37-8D29-45DD1C6C5E29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C613419-5169-46C3-AE4D-D09BD8084D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D7402DC-7D2B-4A82-85C3-B891CCC7F087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E1D1E32-2619-4A20-ADA7-E2D4FDBD5332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82765D7-4AEB-4D8A-9DF6-F31974F676F9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E78E3813-8DB0-4651-A9C8-594C6950E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4B42559-4F78-472B-BE21-3E5F5F11AE59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C863DFD-C2F9-4B9B-8490-90542BC9F218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C8B571E-EEF4-4463-BA43-B609CBB9D05F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BE586C73-A476-4DB2-BE8A-CA6858EF87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6600BA0-073E-4949-869A-6C019C7E17EA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A3D8BE6-DE1A-41A1-A1EC-4FEC83734F03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B0289AF-6497-40E4-903E-21AA293F6340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E5BA37BD-5D63-470F-B34B-7EFC1BC5D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31B74EB2-C423-40D2-B67C-AAA4FED04C20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E08CA92-B66A-4582-886C-15A5658FEFE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5B9E5337-DE4F-4EE4-B2A8-C1E49F09CCB7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5ED78682-E0FC-415B-9489-3A8961EDF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02A09FC7-C7CB-498D-B3C9-663FAB99BC92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D4E2-4147-46BA-96CF-E9636FB30BD0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7B290069-8CB5-4143-91C6-9D8B6A8EFA8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957C3C85-7B7F-4B69-AB2E-5CF46D1E5F4E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A3D2EBB-BE1F-48BF-9D0E-D0E1A113B7CC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33CF575E-713B-40F8-B6C2-298A7A564A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7A47485-81FF-42E8-BF1B-54E739A48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F7AE5D9C-8255-46B4-BA7A-FCCC80C96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66D04F-ABA9-469F-A14C-7244E8B4F11B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AD14511D-7F0C-4A99-871D-0C9A11B6AE73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77DFC3E-83CA-4AB9-9AEB-EBF5AD920C0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4338CBBB-F0F6-45F5-8D45-9F2D26E19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13ACE073-DE5F-4262-BA46-CAF2AC28A18B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0E97637-5D67-4AAE-8AAA-6C5DAFD4C2B9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0E1C256-792A-4BD6-B52C-887EEC45D612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8C1E55F2-7351-496B-827E-19FD8A97C451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586D67A0-4AAD-4FC5-A4E7-220CF6E1C0A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3605B6D5-B9C0-4FFA-90A8-249F55412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3B17DC5E-60FE-4A5B-9DF5-59306F59DB63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FB4859A-B6DA-40E3-9B70-7E6799E0A3B3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5E18AB-7DB3-4469-96C4-16CC6ACCC9A2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33168F8-89B4-4B08-AC05-C205A76EC99D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1035AFF-E4E0-4069-B414-3BE97D6E0E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87EA77F-2841-4762-88E6-AA551ADC3638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5C0FC40-5E73-43CB-A045-D855CB404D7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4D5E893-0689-44AE-891F-05907B297DCE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3CCEBDA-B5C2-41C5-B112-0B50DE6A8591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DEE19F6E-898F-4490-9023-01E37E38C7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9C50999-EF25-43A9-8DAD-F81718FCC358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55F14F65-4949-424F-9258-F28495683478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02779F37-9339-4C49-A07C-5FF569B23BB3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F9068D0E-1CFF-489B-9B77-0C32153E609B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FD3F3F0C-7B83-4581-89C5-83AF9BF902CE}"/>
              </a:ext>
            </a:extLst>
          </p:cNvPr>
          <p:cNvSpPr/>
          <p:nvPr/>
        </p:nvSpPr>
        <p:spPr>
          <a:xfrm rot="5400000">
            <a:off x="951707" y="32710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7D76D254-CED8-4460-8F7A-543E72652917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006E3D9E-864B-43C6-9E39-6257DECC74E4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1B7A6B58-54AF-4568-9058-0C462A90EB22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39F451E-5996-4CF2-A2E9-035D271EE723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517F816D-F0DC-4C25-95ED-99F49289C428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207666-8DF1-4646-9ADC-247E760701DC}"/>
              </a:ext>
            </a:extLst>
          </p:cNvPr>
          <p:cNvSpPr/>
          <p:nvPr/>
        </p:nvSpPr>
        <p:spPr>
          <a:xfrm>
            <a:off x="1898650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B3128FC6-FB38-468D-89AF-B4813EDE122F}"/>
              </a:ext>
            </a:extLst>
          </p:cNvPr>
          <p:cNvSpPr/>
          <p:nvPr/>
        </p:nvSpPr>
        <p:spPr>
          <a:xfrm>
            <a:off x="5753100" y="1257300"/>
            <a:ext cx="3284538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 produto do projeto está claro e se as necessidades do cliente estão traduzidas em requisitos.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1B2E14C2-9DE2-4945-B59D-C05707431616}"/>
              </a:ext>
            </a:extLst>
          </p:cNvPr>
          <p:cNvCxnSpPr>
            <a:stCxn id="80" idx="1"/>
          </p:cNvCxnSpPr>
          <p:nvPr/>
        </p:nvCxnSpPr>
        <p:spPr>
          <a:xfrm flipH="1">
            <a:off x="3390900" y="1774825"/>
            <a:ext cx="2362200" cy="5746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F17E1AE6-7FC8-4CB0-970C-018B6C0258A7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EF70A4DE-6E19-494F-AD18-B25743935C1D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149F73D3-9E9E-4C93-9248-5CFFDB942AFC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6EE980D6-8E0A-4E1D-80A4-771E954ABE8F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63AAF169-9A9D-40DD-8C12-78DEA1F30159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D106EA30-DB2E-4FA5-AD30-47D03F0B10BD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468829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O QUE É UM PROJETO?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6836" y="3068960"/>
            <a:ext cx="7909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Projeto é um empreendimento 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temporário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com o objetivo de criar um 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produto ou processo, utilizando recursos materiais, financeiros, humanos e tempo</a:t>
            </a:r>
          </a:p>
        </p:txBody>
      </p:sp>
    </p:spTree>
    <p:extLst>
      <p:ext uri="{BB962C8B-B14F-4D97-AF65-F5344CB8AC3E}">
        <p14:creationId xmlns:p14="http://schemas.microsoft.com/office/powerpoint/2010/main" val="51633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1C404488-526E-4C1D-AEE4-371BA8B9D99C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D7A97E7-CB7B-4807-B874-D958D5A0E68B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3524385-C2E8-4CB5-A0C5-401893CF5F80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EC4166F-90DD-4ED3-9D6A-C889D347DFF6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7AF955E-3455-4BF1-B03A-25B7307F73AC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2B66A74C-93F4-48C2-9928-1C412D0F0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B44CE39-9F77-4A35-9EC1-E0977FFE774B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F3FBD11-A9C0-4265-9AA4-6C09E133C7D8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A1F408E-ADE0-4718-A941-EED42EEA09FA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DEC98F29-E23C-4C1F-9DD1-49A8A49F7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0E5565D-A884-42DB-AC27-D655F9D65735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4E89F4C-A1E9-402C-B180-CD04DA179BE8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580820C9-BFB6-4F78-B9EE-CC2AE34CC615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0329C23B-B5BF-4EFF-8D88-58E3F47C97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D91E907-74C2-42A2-B1FA-C3C359E3AEBC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A472741-46E8-4D3A-92DB-D2318F3287EA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073041F5-0A12-4F91-8DF4-81AA097CD48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409B9FDD-B05F-4273-82E5-397B8AB171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2799ABF-6C96-42E2-8546-87EB5D8481E5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0638F2A-0DE0-4C66-B246-99AF4E1BF798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6BA6C98-4771-4597-B9BB-5E940E4BE797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343C299D-41F9-42DF-9D0C-73903F664C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9B9BF2E-26DB-4BA3-AE52-72B35E22D3FA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942AF10-3DD7-407B-B5DD-5DD5721CB09F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A63DA3EF-763C-4DD4-A712-BEBF993B7D55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A71D5B0A-5399-4784-93FA-0B27713166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4936B03-D0B4-4C65-9F05-4B1C29B04EDF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B43231D-54F5-4134-A3F8-57BB38DE687D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6A01D06-2948-4A31-B426-FF3748DE205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87AB9976-B2F1-43D8-A3DD-8A4B2E2AC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E0A25F4A-6CA9-4906-9183-60000066654D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95D86D6-2B65-49F0-95F8-B5F9331E6263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5DB85F1-2ECD-47AC-9F80-0B6A4906A634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99E7B67C-A46E-466A-A7EC-74C95BA716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1994C948-5305-4C35-8948-6084C540E514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172B7-9728-44B0-91B2-5D34D225E9C7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2234A9C-F3F1-4A39-909E-C407253FD9CF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A779A3F-A9CC-4C73-9A75-343395715E42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D34598E2-5584-4D3A-8D79-B8131F1589E6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5F26186A-1DAF-4ACB-9181-7B114525D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A648F7A8-B95D-4D14-8335-AF8B6CE40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074C8E5A-6E45-4675-81CF-DC63A86A6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A9081-1C5A-4E69-BADD-7CC6779B4DC2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155F3E89-CA49-4EE1-B251-FB6EE239B674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A581ACC5-41CF-4867-88F1-06CE11A76BF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902D5288-5918-498D-B08D-3C7F3F932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A1688BBB-B731-44DF-94BB-1BD834323D9E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8FA5671B-7050-49F5-A7B3-29FA17E875B4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C2D5DFC-FB8C-4C17-B3D1-4FCD8E9C47E8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369B2A6-15E9-4593-910B-7C8AE1157544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E5E45AC-7D4C-4A31-8FD0-866B719C18B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3422F87A-81F2-48F7-83C8-6465AF37C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0269592-D699-44A8-BDF0-17162E151E28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E24C2F9-8B76-414D-994B-8D46D7AEB509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3A74C26-89E0-4576-8297-0E1B3C2BF534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F9479E8F-EF01-4C92-A13E-2AAE97460FDF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71F2474D-8214-4EDD-81D4-98A84A755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7129356-4680-4A16-A0AB-E0FDEFDBD089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96B961A-66CF-4483-85AE-39B089840371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2F9AD5-DCB6-4C32-B2A4-E4F4EB5E8E78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493BDED-FE30-4183-BA8D-B26F3ABB986A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0FC2CBC-110C-4879-B88B-6DAB01827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88537DE1-2709-4913-ACCC-A5B776774BA4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6B1DA80-1A11-4A37-90B1-8A24F92C6451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5DBE5516-5AEA-4B37-84A1-E6A9521AD7AC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FE02D0A5-F9E0-479C-8407-D9201AE93FAD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5FD064FC-5A0E-42AD-B086-5BBA36B64FFD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1A945667-E28E-4372-AA07-7FE187F027A8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7358EB30-A843-4866-882E-F71C1D1A3F3E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0C82E739-1D8F-4453-9C57-3BB375C24859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60CE316-DC9B-413A-8F4B-3B5CDCFC4AE4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C21EAE5B-90A1-43E3-A5FD-02BD859066D9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600DAC-ACF2-410D-870F-294AEB4A293C}"/>
              </a:ext>
            </a:extLst>
          </p:cNvPr>
          <p:cNvSpPr/>
          <p:nvPr/>
        </p:nvSpPr>
        <p:spPr>
          <a:xfrm>
            <a:off x="3671888" y="247650"/>
            <a:ext cx="3611562" cy="256698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5A581FAB-B7DC-4039-B602-6FF8FE1125AE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04DEF6B8-5159-436B-9F3B-F1E5103C691B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800F926D-DA4A-4F16-9555-B43A00AEF24F}"/>
              </a:ext>
            </a:extLst>
          </p:cNvPr>
          <p:cNvCxnSpPr/>
          <p:nvPr/>
        </p:nvCxnSpPr>
        <p:spPr>
          <a:xfrm flipH="1" flipV="1">
            <a:off x="5435600" y="1333500"/>
            <a:ext cx="2159000" cy="1866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79">
            <a:extLst>
              <a:ext uri="{FF2B5EF4-FFF2-40B4-BE49-F238E27FC236}">
                <a16:creationId xmlns:a16="http://schemas.microsoft.com/office/drawing/2014/main" id="{6AAAC5A0-9DC5-4368-8C42-FE9B269745B0}"/>
              </a:ext>
            </a:extLst>
          </p:cNvPr>
          <p:cNvSpPr/>
          <p:nvPr/>
        </p:nvSpPr>
        <p:spPr>
          <a:xfrm>
            <a:off x="4445000" y="3378200"/>
            <a:ext cx="3276600" cy="1023938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Pesquisar o ambiente fora do controle na busca de premissas.</a:t>
            </a: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53EF2773-40D8-4908-81B6-910BECE1CF03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3AFAEDC9-7DAA-4B64-B95B-1A2D8EBB5F99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1395C478-353A-4CB9-B0B4-F5D2EF74EFFA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4FCEDADE-3270-46EA-8252-8B4AF9AC0AD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0459D704-47DD-4261-9CDE-43A5B1EDF391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17BCF79-E23B-4819-90BB-849906CF4B9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E7AF1F4-1891-4D1D-8053-DF6F50826B10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8FD1094-5450-4B0B-B8AC-E77844DBD40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BE911D9-8E92-4C07-AC6E-3D7C14AAEA7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3A6E68BF-C277-467C-A8BF-11FC34C93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1B3545E-6A9A-4002-9945-03C75A727DC9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11F35CD-A171-41E1-B489-1321401F47A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05D03DA8-F409-45B6-AEC0-70FA5C39B5B9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830816B2-8367-40FA-90B0-628D8579DB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9CB41AE-6479-49FC-97B9-244308C5E4BB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E20901E-F5E2-438B-BF0F-AD6AFFB2873E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3FE9F094-5F76-4803-92B1-309D0E3C8413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2D8F12E-DFE2-4FB7-A7F6-6E1107D83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7EE409B-585F-4721-9D23-9BDE4CF9302F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F02FFED-988F-493E-BD47-D67161534536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CBFF8F52-7CB5-4A9F-A87B-520235711A67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A67E5F7-2372-4BB3-8218-252E6BFFA0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417F9A1-0856-4257-BCC1-7F7160E6FF1B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BD9439B-EA18-4FBA-85FF-574097EBA01A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6AB7412F-29C1-49A8-BA28-D03BE88D8BA3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D2DFB3C-830C-4119-B39F-86B5EDF93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3F2E7A1-E487-4B40-B8CA-778633C76EEE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BAA5BE8-A2A6-4C3A-B099-0803C32085E2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A15DC1DA-D529-4D04-845A-231F7264A4FF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7166D134-B880-4149-AF2E-496DC72BDC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B6C7CF6-DDC1-4EF7-88C7-1C61C3E56263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7BECDCD-AD93-488C-9D4C-B3CD9D50080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AA9FDB5-3147-452F-BB83-345F217EBB3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C250CBB7-869B-4FFC-9058-01323563C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481F3B5-DA84-480C-952B-44E0A0008066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F4F6AC-4954-491B-A84B-340CD62688B2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F040942-28AE-4D65-A50D-61F87421BCAD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355F99C8-04F9-4496-9868-A04436977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E89881D6-C6DB-4145-881E-641375B41465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0FEF3-A18D-4D4E-B3EA-E4D672315FCF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CF02532C-8C00-4715-B359-E14FF5C6B6F8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C9131FC-E067-4B70-9928-4FEC24999BA8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5F4648AE-9223-4622-8935-55F5676C8CE8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CF1C4DFF-4E54-446C-A658-17FF1A8B18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751F2606-A87C-450F-8B6A-564283827D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FC56671C-4397-4BE9-93A6-01DDF9D49B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17B6DE-E9B5-4B7C-9DFB-9255C3F08864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BA5578C0-2F24-460B-B90B-6A9E9848F994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4E2F90-C91B-4637-8C13-64860034A142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75B7FF38-E18D-484F-BF75-054174693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88B2C052-0620-420F-8CF3-61A0A453349A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81C9B93-1116-4D05-8057-4137EB5D3357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E285E3C-6794-43CF-8D0B-4F83633E4C4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4B255-A74A-4D85-86F7-280C0F6CF89A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B9141A2-3884-4444-B5E9-2FF009AAAB75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2D7F26A2-7F79-46B7-A113-430D38202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97D4CABE-B3D1-44E9-867B-86AEB1C428D8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F516800-7D37-4C82-841B-2FA780983DC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C485A02-B6D8-4748-B989-45ABFF728696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5D57723-BCA6-4CB9-B4F7-6230B06A680D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6D17CCDB-F716-4431-9561-134D61E99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7568DAC9-1AFA-4005-805B-84B1CA4AD978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7019D33-6B87-472D-8DE0-133BDEC4EB70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FC5800F-6865-4410-9B83-301BF1A77481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8817BC5-75EC-4172-A533-927246843B1A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1FDA69B5-0371-4415-B503-4BCA6DAD36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7A12BCBB-DC67-4D2F-99BE-6598BCA9AD6E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8022B20-9B04-4B8E-9B88-1A63F3205C0D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3A5A9358-4D76-4B19-A042-DAFB8B7AF381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B59DAF9E-713D-47C7-BCF2-ADE8D70D252A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EBE61AD6-5DCE-4E51-ADE8-36229D22D042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3803F4A-C1B0-49BC-9F18-12D12130143E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48DB135-A19F-45CA-955A-81C77625E253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5C44361F-1333-4437-B1EA-639852D1F78D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75EA069E-DCA2-487A-9931-CE42BFCEF3EC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72109CE0-A592-4D5B-96CB-2DC85AA751D8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7FF212E-830B-40BC-A42B-58759108947C}"/>
              </a:ext>
            </a:extLst>
          </p:cNvPr>
          <p:cNvSpPr/>
          <p:nvPr/>
        </p:nvSpPr>
        <p:spPr>
          <a:xfrm>
            <a:off x="3671888" y="2809875"/>
            <a:ext cx="3611562" cy="2263775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E5A4B857-1BD3-4368-AA35-CE04AD9EA79C}"/>
              </a:ext>
            </a:extLst>
          </p:cNvPr>
          <p:cNvSpPr/>
          <p:nvPr/>
        </p:nvSpPr>
        <p:spPr>
          <a:xfrm>
            <a:off x="4622800" y="1257300"/>
            <a:ext cx="3292475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As entregas somente podem ser produzidas pelos membros da equipe. 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4976117-F471-45DF-AA16-4466A94C8603}"/>
              </a:ext>
            </a:extLst>
          </p:cNvPr>
          <p:cNvCxnSpPr/>
          <p:nvPr/>
        </p:nvCxnSpPr>
        <p:spPr>
          <a:xfrm flipH="1">
            <a:off x="6426200" y="2120900"/>
            <a:ext cx="596900" cy="15748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398A1B77-6D43-4912-B66E-C239D9B62158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84">
            <a:extLst>
              <a:ext uri="{FF2B5EF4-FFF2-40B4-BE49-F238E27FC236}">
                <a16:creationId xmlns:a16="http://schemas.microsoft.com/office/drawing/2014/main" id="{9CF19A5D-13F1-472F-9E98-3FA0ADD8A7AE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9">
            <a:extLst>
              <a:ext uri="{FF2B5EF4-FFF2-40B4-BE49-F238E27FC236}">
                <a16:creationId xmlns:a16="http://schemas.microsoft.com/office/drawing/2014/main" id="{57748916-ECBF-4580-9412-C0859F0DEF8C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2">
            <a:extLst>
              <a:ext uri="{FF2B5EF4-FFF2-40B4-BE49-F238E27FC236}">
                <a16:creationId xmlns:a16="http://schemas.microsoft.com/office/drawing/2014/main" id="{BDA564ED-7C13-4756-B8EF-39E4939D95AB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261B0421-8AE1-409E-9B18-6CC1E7261380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6D82F8B8-A303-416A-9DA7-4AE0EDA306F4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8DA70D2C-F523-41C9-9396-347EA882F10E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DF544AA-7BCB-4819-BC7C-4FF3C5C8EAB6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C4BCDFE-50BE-42BA-B243-63EEF7DAF2E7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A54BA2E-EE20-47C0-B8E8-4617815EA3AE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C316632-52BB-4698-9F36-89E5BE8D467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FE9FE2E5-93AD-4021-A61A-8AE257495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75B5432-C270-4694-AF97-FADE6382C4E2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7B07EAE-F2C8-4FD9-B4B7-F5B9E8AE7A0C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9B5DF8E-BEAB-41E0-A16E-000A98242D22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987F87D7-B5B5-4F81-8468-7A03170014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DC6AF49-005F-4872-8021-90D2D954D398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A4584F3-D805-4627-B93B-E298BE39E726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121C829-0DBE-482B-A129-3D603566DB85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0A5D26BF-670F-488C-A3E0-E7DB93F7B0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84C8DF3-116F-4DE4-9225-1CF05CC9AB90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6DEABEB-4030-4540-B28B-A8FB377ADF18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0F1FF725-1231-4231-891C-D09FECD7317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6083A873-0C7B-4332-8B85-75385F635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15BDC64-FF3D-4CC1-AEDB-A782D59123C3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58522A6-4D66-43BC-8415-3FDD744F742A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638E2D8-43C8-48F7-95C2-C3671678A69F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A174CA4C-4983-4D80-8107-EF2D221687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F4B845A-332F-4A7D-82E1-2CA277655DA7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B573379-270D-48B3-B166-558364374315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858DC87-D182-445A-A956-3E442A1374C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BC906FAC-5EA3-4382-9BDC-169B01C98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DD85E51-7EBE-40C0-BAD2-3DA2BE2ABEF1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5B794C5-4B8F-486D-B320-76869D58952E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42D57A7-4EB0-4F50-A80D-FAB412A7828E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B990BFA2-7CE4-4E81-85A8-CFBFF7F7F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934BC847-D335-4EA3-B774-B7633CDD0A01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07180EA-6533-4AB7-8DF8-39797C001C1F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067C96E-08BD-4BD1-9549-7092536C30A7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1DE38D2C-57FD-445C-ACCF-A56A7B865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72BEAEF2-A316-4E8E-BC53-8CD626BF5EB7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2C0A6-B1CD-4D6A-B180-E5D2F63624B6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6C2FDA3-DCA8-419C-8A0F-5767F9F9E936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08A29DD3-1C86-4A8F-9FEE-A15CC1D2D3AE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F2490F4-4439-4F59-871F-1FE341233F0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965C658D-205D-451D-B480-5C1EAF806B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8EDEDD16-0313-438B-925F-C5A3BB063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494618CE-8B64-40B4-A39A-29BBF8F73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E6F215-EF06-4B0D-9893-6CBEF76728E8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458DFBBA-3CA5-4480-AB9E-9001802C6A1B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B1CB6698-69CC-420C-9242-BB50B9861EDC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0CB61F5-216A-4232-B9FF-09ACD5BF9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0A8282FC-ED48-4B66-83AF-C3124D65DCD9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0667D0A-F60E-40E5-A4E8-F745DC66E53C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F74E162-88E1-40E1-8391-E19CC664261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A9B36AAF-3607-4143-AFE2-6DE0EC09FB7B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B56F9654-C300-4E3C-BDD2-B4C6FD3B7E73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2A4A84A5-094F-4827-A18F-A4DD3A8A4D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B85162E-CD24-459B-BB6C-5B0F4C971B2F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F5FB9A4-0CB5-4F53-B838-D808F2ABC52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3167BC9-13C7-46AB-ABA1-2EDFD5D9C768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93281F8-1CDC-4BA3-A728-6030A3AB5193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F93FA477-B584-4CB0-99A6-3FB54D2A76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1E06D46-0ABA-4A74-9B76-6A8902E4B93B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A7B37EB-95C5-4292-B24D-AD26BCECB91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A44B6657-EC2A-42D1-B6FD-25E46D6B79B6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BA3C147-0217-4B12-A24C-41937ACA4780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D91A49E3-CBA9-49B2-B99F-51C51C79A2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656DEE5D-7914-4383-B087-13FA72481CD8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22BD2FF9-12A0-44DA-A80E-A94612D6F2FA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FB5F76CD-BE5E-44BC-876C-67C22CE9E133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A092BBDA-FF79-4123-9D5D-8DF569983AEA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0F4E9723-8CBE-47AC-A8EB-3DB7464AC475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42F8A854-2148-4E15-82A8-093EE012F6F1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B4B15B0E-6AC6-4416-942B-DE4575D38BA5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6C2A69A6-004D-48E2-8706-B2ADA3AB82FB}"/>
              </a:ext>
            </a:extLst>
          </p:cNvPr>
          <p:cNvSpPr/>
          <p:nvPr/>
        </p:nvSpPr>
        <p:spPr>
          <a:xfrm rot="5400000">
            <a:off x="5006976" y="4948237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39F7CB68-4F3D-411B-9D7F-98B2D62FA8FE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54E28C74-893F-4CE5-9FFF-2DB644F65144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21B99B2-59C1-4BF0-85FD-8CEF62DE3569}"/>
              </a:ext>
            </a:extLst>
          </p:cNvPr>
          <p:cNvSpPr/>
          <p:nvPr/>
        </p:nvSpPr>
        <p:spPr>
          <a:xfrm>
            <a:off x="3671888" y="2809875"/>
            <a:ext cx="3611562" cy="3757613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5EE10186-1D7D-4B21-ACE2-9D75830A4A7F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A0F900A3-C7C2-4F4F-8709-18C9646FE791}"/>
              </a:ext>
            </a:extLst>
          </p:cNvPr>
          <p:cNvSpPr/>
          <p:nvPr/>
        </p:nvSpPr>
        <p:spPr>
          <a:xfrm>
            <a:off x="3476625" y="1257300"/>
            <a:ext cx="36861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Conferir se as restrições limitam o trabalho (entregas) realizado pela equipe.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E2FF906A-BA75-4613-908E-A1F18E58A80C}"/>
              </a:ext>
            </a:extLst>
          </p:cNvPr>
          <p:cNvCxnSpPr/>
          <p:nvPr/>
        </p:nvCxnSpPr>
        <p:spPr>
          <a:xfrm>
            <a:off x="5237163" y="2111375"/>
            <a:ext cx="11128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F3B039A0-B937-4D7A-A9B7-C478C1E1C684}"/>
              </a:ext>
            </a:extLst>
          </p:cNvPr>
          <p:cNvCxnSpPr/>
          <p:nvPr/>
        </p:nvCxnSpPr>
        <p:spPr>
          <a:xfrm>
            <a:off x="4767263" y="2111375"/>
            <a:ext cx="3381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4DAC485F-756C-4EFF-8FF7-71CF5B8AE92F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78A1FD02-F0A9-4830-9D2D-F4AB1C3C943B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5FB5E032-28CF-486D-AA59-00274212C873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65BDB998-E0C3-4D15-9A7B-942E7428CDDC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428286F0-136A-4058-85D3-13EE7B46697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>
            <a:extLst>
              <a:ext uri="{FF2B5EF4-FFF2-40B4-BE49-F238E27FC236}">
                <a16:creationId xmlns:a16="http://schemas.microsoft.com/office/drawing/2014/main" id="{66306DD4-D40B-468D-9337-FBF5AC6D8A36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EF5EC86C-2170-44AD-8360-2907356C101A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5EEA883-AA16-455D-953E-B5C0663276D6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03C5FE5-C260-4E26-99FD-D71259C2C36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FA88D527-589D-4C7A-B8CA-21F7493C1F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3036E02-9943-4B80-8E9F-FD83C520D9D5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4D10355-4801-40CB-860F-CBCDCB736384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2FF0574-4310-4955-A253-6DAAD2FB5810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677648-9157-4E66-BBB3-759E3D3E5530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F82C5BCF-7FE7-4839-BA79-E7B5FA7E47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7073A-2324-46EB-92BC-52A3148E73C0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309251E-C10D-43C3-8147-06B80158D59C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CB40D20-719B-4445-B7BE-6D286B900FF9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4A7F439E-42FE-47F9-8A7B-8862579D1FF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4BC03A15-67FE-43FF-8D0B-03376C163A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AED37AB7-3765-489C-8F2D-BED6B261CD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2DC8DFC9-1A63-47C4-89D3-1E318C950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CA8124-344D-4C09-8BF6-8E1939C5A62B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4C346468-6ABA-42A0-8D83-5B41ABE5B382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9F8BCFD5-C917-42FD-899B-7E27A826DC2D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6D8CE746-81D0-43FA-B71D-0137871B4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9E9FCE1C-E4FC-4911-B755-23A135B851F9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D2DB477-F55B-4CEE-9299-BB9DE745D5A0}"/>
              </a:ext>
            </a:extLst>
          </p:cNvPr>
          <p:cNvSpPr/>
          <p:nvPr/>
        </p:nvSpPr>
        <p:spPr>
          <a:xfrm>
            <a:off x="5459413" y="220663"/>
            <a:ext cx="1824037" cy="48196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BF3BD7C-2525-4AA4-AE6A-8F91136C36E4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8E6D732-E063-4660-B934-621CC498ADC2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F21B37C-069C-497D-AC04-ECA293091CA6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16ED1ED-07BA-472B-B25F-2B931E4F16E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59A491A-84E2-4E3A-9C44-E33DF6B74083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05CC1B5C-F206-42F7-A03A-823A456AA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AA1C7F3-2735-461B-ABA7-D2587D08E36D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C475836-4823-4110-98F8-109099C6E0A5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03B52647-1C24-4CD5-A6E0-1CAB4DF31A08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1088300C-AE6C-4BDD-89E9-F8332B9A59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8B45B81-9E94-48E4-B6F3-02F405EA7360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89CC95B-36EC-4F7A-ADE4-94AF263F97EC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08C3E4E-51B3-44DB-9672-204731A2E450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73B8E525-E613-4E2E-876E-CD8EAD9DC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08BA344-FE84-4663-9F01-E6744DB010EB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EC00E64-6C1F-49C0-B423-B7C75C1BB47F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76D5232-8294-4883-89A9-7BFD10288441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0CCB3FB3-BE11-4987-8B1D-528BAE9BB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A69AB49-C418-496F-B469-8682443C3557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BFE085A-BA5F-4D92-944F-0F7E8C8386BB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72890A4-4F4C-4FCB-B907-5A048B813F22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60C7A5EB-C61E-478B-8D5E-20EA9E83E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EFB03DA-47C9-43FF-86BF-BE45D7D5BD90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1E0DAE3-009A-4EE5-9CFA-04AD7281321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BAAEB8-40F9-4E90-9FE0-D2E3C69415B2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CAF7B195-C5F6-4ED5-86EF-7838701D5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925FD68-0F5E-4C1B-BAC7-FC49FC85CF23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918256C-E8EB-4F7C-AB42-0FFDA3ABDC36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ACBF5F8-ED24-4307-A283-278060532317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F3EAEF1C-E0FF-4107-B519-546014ACF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2FA27394-3338-4062-BFE3-B5EC23D747A3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136615C-F9E4-4114-A2B8-5E176529661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5CB3D49-BC04-46BB-BA5E-9EB9F2D4A264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1443AED1-CD43-49CE-8A3E-1698266FC6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0B85638-9854-467B-9D77-511E1E433B07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89F49685-1EDD-4722-9F5D-528A2D86886F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176B947-DD9D-4129-A4B1-75356821F617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CA980EE-060C-4223-A9FD-C3CC89E9FA02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2900E60C-85BC-43D7-B1A7-5044AB422BD7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0EE50E3C-D967-43C2-ACBF-D33355161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44A989BF-FD20-4986-8280-7CA6B3456499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7B95BC3D-D986-4328-9897-B72A2F6E9B75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5C8E46FD-94C5-4DC2-9878-202B666E143E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2D434132-A7EA-4DCF-A50D-9F4DAA81B80D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94E64FB8-2F53-42F2-BB7D-D79FD8993CA0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E199C13-FA40-4424-8023-9E2FC3F73C16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72A48E2F-346D-41C7-A178-537135D70D1A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DAE6CA2-F7A3-414D-A156-36ABDECE5F43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10F1308-F356-42D0-8AEB-E1B493852A15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1D4B537E-ED53-4722-BC25-55F3DF6C6A88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A19C9107-C392-471A-81EA-5CE8D8C873DC}"/>
              </a:ext>
            </a:extLst>
          </p:cNvPr>
          <p:cNvSpPr/>
          <p:nvPr/>
        </p:nvSpPr>
        <p:spPr>
          <a:xfrm>
            <a:off x="2349500" y="3500438"/>
            <a:ext cx="3309938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cap="all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Toda premissa gera um risco</a:t>
            </a: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os principais riscos associados às premissas e as entregas foram relacionados.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45100A8A-B1C2-46F3-A8AE-978D5717F5E8}"/>
              </a:ext>
            </a:extLst>
          </p:cNvPr>
          <p:cNvCxnSpPr/>
          <p:nvPr/>
        </p:nvCxnSpPr>
        <p:spPr>
          <a:xfrm flipH="1">
            <a:off x="5516563" y="1882775"/>
            <a:ext cx="1981200" cy="1852613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1CCBAC6C-95C1-4E10-A2CA-3C9E485342A0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3B064AD9-1733-4943-9E78-5A8FF70AC7A7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CE3DDB55-D095-4363-B898-89C10BE57B5D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916BE04B-D1F7-4AF0-A524-985683E68B61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8DA45AAF-BD84-4D62-A129-A17B7A166911}"/>
              </a:ext>
            </a:extLst>
          </p:cNvPr>
          <p:cNvSpPr/>
          <p:nvPr/>
        </p:nvSpPr>
        <p:spPr>
          <a:xfrm>
            <a:off x="7315200" y="247650"/>
            <a:ext cx="1822450" cy="23177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E5730728-BEAF-4C38-BA0A-1454A591736F}"/>
              </a:ext>
            </a:extLst>
          </p:cNvPr>
          <p:cNvCxnSpPr/>
          <p:nvPr/>
        </p:nvCxnSpPr>
        <p:spPr>
          <a:xfrm>
            <a:off x="5435600" y="247650"/>
            <a:ext cx="23813" cy="4765675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60321F09-F2AC-4F2A-8F7E-6818086D01D9}"/>
              </a:ext>
            </a:extLst>
          </p:cNvPr>
          <p:cNvCxnSpPr/>
          <p:nvPr/>
        </p:nvCxnSpPr>
        <p:spPr>
          <a:xfrm>
            <a:off x="7275513" y="2668588"/>
            <a:ext cx="23812" cy="230346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9479044F-CEF4-4DE5-9B80-159D3EFB327F}"/>
              </a:ext>
            </a:extLst>
          </p:cNvPr>
          <p:cNvCxnSpPr/>
          <p:nvPr/>
        </p:nvCxnSpPr>
        <p:spPr>
          <a:xfrm>
            <a:off x="9066213" y="255588"/>
            <a:ext cx="23812" cy="241141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E8A3B6B2-1FB9-46B1-ABA4-7C7594B43CA7}"/>
              </a:ext>
            </a:extLst>
          </p:cNvPr>
          <p:cNvCxnSpPr/>
          <p:nvPr/>
        </p:nvCxnSpPr>
        <p:spPr>
          <a:xfrm flipH="1">
            <a:off x="5483225" y="5095875"/>
            <a:ext cx="1738313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A3456F33-CEB7-4A63-8906-BACB31964A1F}"/>
              </a:ext>
            </a:extLst>
          </p:cNvPr>
          <p:cNvCxnSpPr/>
          <p:nvPr/>
        </p:nvCxnSpPr>
        <p:spPr>
          <a:xfrm flipH="1">
            <a:off x="7319963" y="2578100"/>
            <a:ext cx="1738312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280BF75A-2D47-4D5C-A2E7-E471D2FBE303}"/>
              </a:ext>
            </a:extLst>
          </p:cNvPr>
          <p:cNvCxnSpPr/>
          <p:nvPr/>
        </p:nvCxnSpPr>
        <p:spPr>
          <a:xfrm flipH="1">
            <a:off x="5483225" y="277813"/>
            <a:ext cx="3600450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FD944D96-E126-4481-B3A0-07C238985C3B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9C922300-860B-4F11-AE47-BA6B755AA766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>
            <a:extLst>
              <a:ext uri="{FF2B5EF4-FFF2-40B4-BE49-F238E27FC236}">
                <a16:creationId xmlns:a16="http://schemas.microsoft.com/office/drawing/2014/main" id="{D9AA75B1-1D17-43A8-B7BB-A18CCD7FA819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3108A28A-F61C-4398-A110-E6545F82C0B4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6BA730-ADBF-4747-AD53-90DA04B20469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A544552-4EB0-4C8E-8B64-AC76DC5A6308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40D5320D-4444-4C90-8BC9-061DD433D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E53A2D5-1C0F-4AB9-9BA0-B3D8E013B05A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CD220B-D4E6-4858-9E0F-25A73047174D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646D015-D0E6-4803-A332-DFAAC8823FDD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03494CCB-E0C9-4E28-9363-03087CFD791D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5B21A24C-C347-4F18-BBDD-6FB5856D6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795C22-6835-449C-910B-B18A912F5451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C67CB659-B06C-4C23-8653-CB17D954229E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8BC710B-2393-4830-ACA2-12C7FE1247D7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3BDC7B-7813-4E2E-90BA-2A118A630B45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7F37D685-3041-4596-8DB0-2A99DA31CC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31ADADE2-9818-4352-8C22-C8372CE961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F133EF3A-9FFC-4B09-A78C-82B50E69D8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478BA-9DD7-4249-9D54-89EA22CF6218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000ECF8B-88BC-48D0-9BD1-43626E60AF9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A36B05F-40AD-442C-953D-632362E1A37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46E5411E-D25D-416D-B5BC-B163E1730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BE82087E-55B9-4445-8912-D97A1D56560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4D732055-9BC0-452C-9671-95F8A49A22A4}"/>
              </a:ext>
            </a:extLst>
          </p:cNvPr>
          <p:cNvSpPr/>
          <p:nvPr/>
        </p:nvSpPr>
        <p:spPr>
          <a:xfrm>
            <a:off x="5478463" y="2486025"/>
            <a:ext cx="3552825" cy="25844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A00EE03-5F7A-449B-A515-C6D20231781A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2B09C8B-82E5-4CEC-ACD6-5386C3F4E809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D99AB46-92FB-4DB9-B434-16C6CB4098E5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2F3E9-0BEC-4FC8-B102-D959EAD31EDC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D908A70-13E6-40BC-A4EB-C55C18F60FBA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E7C846D6-959D-4204-BF96-FD03548CEE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CACA7A5-69A7-46A5-A7FB-93AA802FB763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1EF16A3-8CCA-4415-9EA1-6AB0E3F3BF1F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1685291-260B-435C-867D-235E0C7D40DA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BA2C4AED-1581-4C39-9718-64B9C821A5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431CDA0-C166-4F3A-B0E4-D5F2B7864034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CB27FAF-AF0C-4A9D-8741-468D3657D55C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AB9A325-16BF-4487-8876-3A6E19862022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62BD71C-648D-484A-9DB2-2B2C7F8267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D9F18A1-80FC-4A6C-AC92-F890B5115F19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9B1E0CB-A417-43E7-AD2E-ABE6B9B2EFEF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CAA6ED29-43AA-4C90-8F41-5360DAF8199B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4AA9161A-E761-4677-B27C-587BE75EAE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559A66A-7823-45C4-91D8-4A9930957DC6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E7F6424-89BA-4CDB-9FA9-2B908F57D6EA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02A290E-0739-4B2C-A2E2-CB799DE977F4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542C0234-6C52-44D0-BD73-D64C3C9537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A47EB03-20F4-4D0C-AEDB-B69D73D51409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268EC95-2428-42B9-9618-5053E8FD423F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3A4B6B9-88BD-4708-84C3-5DFAA35448CE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8D7FE00E-7EEF-4E8A-9EE6-B2DDA8332F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8546D3C-1B54-4FF6-8B81-F5B0DCEA4869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28A05B7-2A6E-4627-8305-F8AAE771D6F1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0EAC4E6-4BE4-451E-9AC7-A1547451F193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063B19FB-EBAA-4CF0-A79A-CA80F4AE6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FACA5BF1-E697-43A4-934C-A10F41EB3549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0226325-23B7-413F-9CFC-A0FB59719B24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669323B-BB4B-4E73-A905-980100FF357A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B22C2A84-60A7-4336-BF72-2D669FEF81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79262F9-E5E9-484D-812C-054F7BE7D7CB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B131DA-A06A-4FBE-8C6A-CABD393E15C5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024E9CE-56D6-47DC-BE22-81513E40A615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F83732A-D4F9-4BD9-92ED-E53231CC806D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074D774-E5C9-421D-B993-68E6F1326023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027B338D-EF3A-424B-B9D3-42F512E94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759C562A-5692-4AE4-A7BB-40DEC8E13C88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90BD3EE5-5F71-44AB-BC0D-25BA84414038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AA4E640D-4259-4A82-935F-2BBF6C9CD38A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2F8EC90F-90BB-4622-AA61-233FEA7A09C9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B34BF79F-BAD4-495A-8F49-376637FDFFD4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013B6998-FB8C-4BF7-A0D0-12E999723431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DB44AF5F-3065-4C3E-B751-D03C9A41B83C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8D4D7C42-E68B-454C-8DD4-71B69941714D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EF73CA6F-D1CB-42F7-9C67-0AE2DECA4180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E717A7EE-AD42-47FE-B7F8-81220B37053C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91166397-A8C3-431B-BD2C-8055F8961143}"/>
              </a:ext>
            </a:extLst>
          </p:cNvPr>
          <p:cNvSpPr/>
          <p:nvPr/>
        </p:nvSpPr>
        <p:spPr>
          <a:xfrm>
            <a:off x="1612900" y="3500438"/>
            <a:ext cx="2887663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espinha dorsal do cronograma deve ser as entregas.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02F30E01-45B3-4709-B6C6-FBC6C07AE5DE}"/>
              </a:ext>
            </a:extLst>
          </p:cNvPr>
          <p:cNvCxnSpPr/>
          <p:nvPr/>
        </p:nvCxnSpPr>
        <p:spPr>
          <a:xfrm flipH="1">
            <a:off x="4284663" y="3884613"/>
            <a:ext cx="2847975" cy="3683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88C0B582-3BFF-499D-AF63-813B505DAE7F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BD5B7A42-2740-4961-943B-134C11AD79D0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5AFA6DA5-6127-42DD-9A44-32F09E53C226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960E4F1A-AE6F-43DC-BFFF-AFC486C0F3EC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13247040-FEAC-439A-A0E1-E4C80833DADE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56EB1FAC-DC42-4F2B-9B72-CC4243E8414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E6169DC9-310E-45DF-9265-39B16FB5D1F2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E6135CF-23BC-4583-836B-B8FFB6BCF482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663F51C-193F-4E27-8230-81F1EB50D7B8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25DE464E-45BC-4F6C-82C1-A2EF884C3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  <a:extLst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0BE0E8E-892A-45EA-A936-43D34B528F87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2A23F41-FCBD-4CA7-BA5D-0FC8CA957F3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139DA18-0220-4810-B9E8-653BA0D6499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9EABDDF3-9A62-4823-BF5E-575B94B99D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  <a:extLst/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B2CBB9-6A00-49A0-985E-36A26A1E73CE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5462A99-A8B6-4CC6-9C53-030C669B1FFA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EF26D88-166A-403B-BC9E-8249DC70C781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8458247-615F-405F-A7C9-5EDAB5E4142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E8F8012E-A7D2-4A4B-835E-15BEA9CE1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  <a:extLst/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9327AE7-0BC5-4BD1-90C3-EC04431B078C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D8E99F1-D9E4-473A-98F7-76007A3F290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0A3FA5C-F2FE-4A14-988B-B1F4F64566E1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A3D770CB-9491-45C1-8593-26253726315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C94962B9-381A-45F2-9263-F6FC468A41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60573-D6DB-41A9-AF0A-776A95B5387F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688D3505-F4D2-4093-8330-62B68597F6AC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2596CAE-A3A6-436B-AF0D-587300125A22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2DF6F93-8358-4F9B-8063-15CB701F1C6B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841E9CF1-6E27-40AD-9F84-5F15FD097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DD7FD4CC-BE0B-48D2-BAB1-7559B000E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  <a:extLst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28625D64-8783-41D4-B04B-D2EE1E037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725B09-E067-4244-8B24-5497D78B71C6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0831723E-E4F8-4258-89F1-DA15615A565D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DFCCEF4-A545-44F3-8B0C-9B9876AA3796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04338E3B-9B17-421A-9CE1-63D1E262E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AD649893-14A7-4BB3-AD40-9CBFAE434824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3807606C-353F-427E-8385-D3EA47B7D64D}"/>
              </a:ext>
            </a:extLst>
          </p:cNvPr>
          <p:cNvSpPr/>
          <p:nvPr/>
        </p:nvSpPr>
        <p:spPr>
          <a:xfrm>
            <a:off x="5473700" y="2540000"/>
            <a:ext cx="3557588" cy="399573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D1B119F-D163-48C7-B781-6F01058CF035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30E47E8-EDA6-4179-AF98-7833F46055C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EF3AD8C-70F3-4A9E-87EB-90BB5AEDF711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745553F-AAB5-4920-952F-F28C2E55403B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6FCEB624-3A3F-4D84-BABE-611A1AE9ED2E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14181561-BAD5-4E4B-AE03-EA2E094385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8B87A88-DD6D-488E-8854-AC7491B9ABDF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35EEE2F-CF75-415A-B7E2-6B312141BF7D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9064087-C21D-4C73-AE63-BB6B800A0736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FEC69BB9-571F-458A-A21F-7E9D7F5439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9D2EF4C-30D5-4FD2-B90B-655453D34CEB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A5BCFAE-0C63-4E3C-8F28-E8059274AED7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B715BE0-0D5B-46EC-997C-EC8C5BE27E22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7D104FC6-0965-4778-9D99-4CFE1B3D65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199FB16-FC83-4C4E-8FC9-5EA83F636744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E3F1D77-083F-40DB-9697-BED0FF0881C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8C17BDE-0873-48A3-ABF8-6A1EBE3DBF9E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4BD26AAD-100D-45E4-933A-EBA20BC8D1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43C3150-E723-4136-99CA-E23E8301B0CF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602E246-D748-4E35-B886-3179724610BB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65B5808-EA20-48F2-ABFF-263094FA5EBA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7E471D2E-A308-42C1-9436-15D78B39D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  <a:extLst/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9278BB6F-607D-43CF-A076-AD715659E68D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D974FEB-B621-4CA3-BEAE-A5BFEFBE7A68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39CB0683-BAB0-4F02-8E3E-ECFA0826F3A8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7432F02E-F313-4F76-87BF-607C435FBE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  <a:extLst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94B58C05-CD66-4DA2-80F5-B3306DAF3264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846C08C-2C6F-4352-9F2C-81A584C0DDDE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09C4B99-A1B2-4D99-954B-4A18D3759F8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98D172D2-6555-4FBA-A975-60D6B53AFFFA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DE02693-4677-48C2-9A8F-BB75FC92733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2E869E0-BC1F-4178-9257-D6BAE2029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  <a:extLst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A14E8EA9-28B3-4227-A85A-6F795F83FA4C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DDFDA283-8C85-4128-B8B5-06A8FCEF2C39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8563C2B7-0F67-4DBD-BC08-CB3DC1869145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7A807AB-5BFF-48BC-8320-03221206B2EA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846E5D06-BE28-416B-A57F-7FFD86ACCB61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D6EB7727-BEC4-47AD-8DF5-CC9C3798FD37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04A09218-99A9-447B-87FB-77D3AA684919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4C561FA5-52B0-4759-9CDF-9F7D5BC3D1F9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88AF15B3-7037-4D92-AECF-CC591EE7298A}"/>
              </a:ext>
            </a:extLst>
          </p:cNvPr>
          <p:cNvSpPr/>
          <p:nvPr/>
        </p:nvSpPr>
        <p:spPr>
          <a:xfrm rot="5400000">
            <a:off x="4422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0A59C83-7982-411D-93E8-5476089F6173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DBF114CF-1BA8-4423-A230-C4F80FC5DE73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D9060989-CFC0-4D29-AAE6-632AD70DA664}"/>
              </a:ext>
            </a:extLst>
          </p:cNvPr>
          <p:cNvSpPr/>
          <p:nvPr/>
        </p:nvSpPr>
        <p:spPr>
          <a:xfrm rot="5400000">
            <a:off x="8587582" y="4910931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2FA59E27-969E-418B-897B-4AE0669C7179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1E19CEED-DA05-45CD-8AD8-EA31C5C2C251}"/>
              </a:ext>
            </a:extLst>
          </p:cNvPr>
          <p:cNvSpPr/>
          <p:nvPr/>
        </p:nvSpPr>
        <p:spPr>
          <a:xfrm>
            <a:off x="3146425" y="4597400"/>
            <a:ext cx="29495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orçamento deve ser quebrado na mesma estrutura de entregas. 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16C54DA5-13B2-40F8-AB07-F0BC8FD7345E}"/>
              </a:ext>
            </a:extLst>
          </p:cNvPr>
          <p:cNvCxnSpPr/>
          <p:nvPr/>
        </p:nvCxnSpPr>
        <p:spPr>
          <a:xfrm flipH="1">
            <a:off x="5843588" y="5143500"/>
            <a:ext cx="1306512" cy="3079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08D246A3-F640-43F3-AD80-145B656B1A83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4" name="Conector de seta reta 87">
            <a:extLst>
              <a:ext uri="{FF2B5EF4-FFF2-40B4-BE49-F238E27FC236}">
                <a16:creationId xmlns:a16="http://schemas.microsoft.com/office/drawing/2014/main" id="{4B5236A8-76D2-4D43-B0E8-025FAA3B95E6}"/>
              </a:ext>
            </a:extLst>
          </p:cNvPr>
          <p:cNvCxnSpPr/>
          <p:nvPr/>
        </p:nvCxnSpPr>
        <p:spPr>
          <a:xfrm flipH="1" flipV="1">
            <a:off x="5843588" y="4740275"/>
            <a:ext cx="2935287" cy="2635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95">
            <a:extLst>
              <a:ext uri="{FF2B5EF4-FFF2-40B4-BE49-F238E27FC236}">
                <a16:creationId xmlns:a16="http://schemas.microsoft.com/office/drawing/2014/main" id="{D1B4DBB2-B26F-4EC5-AF07-17966191AD7B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EFFC8F86-9760-4F58-B48A-F853B0D8E948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231CD1F-F3B1-422B-945D-23B3E19F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7B971CD7-2A28-448D-A908-0F660A5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28CA3EC-BD40-40D0-BAF7-9F20F0974F49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RESOLVER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8050E2-6628-4FE7-A0BA-AA85CF06C70F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o 2054">
            <a:extLst>
              <a:ext uri="{FF2B5EF4-FFF2-40B4-BE49-F238E27FC236}">
                <a16:creationId xmlns:a16="http://schemas.microsoft.com/office/drawing/2014/main" id="{E81D36F7-4623-4647-9DFE-DD0F2245C98A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526BD54-8238-4B2F-B394-A3E45CF73FE1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886CB90-8631-465C-ADD1-FDC7F5C5749A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A9DEAF48-D5D7-4B8C-8C5F-D62C4C778A4F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2A5F73F-42B9-4E5F-9A2C-1D4E4C5C9F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A7332A3-5686-456B-9624-C9CC34A5DB24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9883E698-0857-4AC8-B696-6AAC71E58D84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11D784B-24EE-414D-9FC9-9472D183B2B4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149D6C51-CD8B-4BF9-A60B-DCD9A430F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5E7DBBF-CA74-49AB-8035-971DF34442F7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6F22F4DA-8D7C-4DEB-9CCE-0502CC9D27AD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EA1E2EAF-E8F2-4CFD-92DC-FAE4F829A374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5D789821-55E7-494C-BA87-BFB4B4205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FFB8DE2-4954-4F09-9072-FD491039ABEC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DBF35C1F-54D4-47F4-B076-1D2615AB81E7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2E17767F-2E25-4B5E-A457-DBEB1015464A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CA26E3D7-3AA3-42F2-AE4C-5BB66CADD0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1946423-F58D-455E-88A0-112024E8EBEB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CFF33570-1089-4339-AE25-50572FF1D55B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1AB9F515-1665-467C-B092-323FF61A4988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A3C68E64-C7BE-490D-8C3F-E9F2415CA0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505C5B3-8606-408F-879F-DDF7995273E0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A8030D3-3ACC-49C0-873C-3B2B81C98A8A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F0D07AD1-F197-482D-B3A3-704A2983AB3A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44E20C2-C6CB-43B3-A5FC-F63F2F1F9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FD0A243-ABEB-4AB5-BCF5-12BD6829A23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0EFC115-6F0B-4B25-817B-43F05C4CCFD5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508FDCE3-38E7-4D5A-B95E-5E80D35D28EC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79EA554F-A316-4BB3-9DAB-B18F4DEB4F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961184-CF72-4FFF-A413-CD5A96C98649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B41F2B7-14CF-4D01-95A8-0BC63D5BA4DB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17586A8E-6B30-4810-87EE-7B3C1AA7794B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89E6ABF5-AC88-4037-A8AF-D12C02CF9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80C2E879-AF5E-42BE-AFF0-2E5743086CB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5403C9-A3E9-4652-B718-FA82A9B519A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68BD35DB-04FF-4C20-A50D-8110EF1BFB0B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19EF795E-4E8A-49CC-A690-35087FB5E64D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A3707E9B-344D-4F84-A696-139528D285D4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C40801CB-1B1A-4E10-B7B5-9B75A8CCD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83D7FE6F-7E3D-4EEE-9338-4F50C61F32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2E3C186E-C46D-4251-9B83-23FFE7E7A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86300-9696-4DD1-97A6-A9D1BB87C46E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BB2CDCCE-B1CD-41C8-8B51-E7AC95F948D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16EA6516-357F-4D2E-8451-2421B18BF61B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6EC12697-B188-4116-8E98-7A878CE739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964B351F-16B3-4C9C-8530-309E221ED170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2E3D9877-59C1-42C2-A482-6A648E65D38F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7CCA56F9-B992-44CA-A87A-0003E6C469B5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F9541518-5ABD-42AE-8F75-22271C28B196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E9ECD171-452F-41E8-82D1-2EC76B564E5C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C5CF164F-C6F8-4E4A-A4A8-4E605FAE8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A990960A-A79A-4835-A044-3E57C06F0B68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B2C8DFD7-1369-4967-85FD-49BE09C2053A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EE49DEDC-41AA-4659-886A-7637DBDD91F9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11EA1246-FE99-498A-B64E-144A7B22AC37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EFB8A8DC-FD37-47D5-B0EB-C2A5699A8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9E2F9A09-28AE-4F64-A33A-F97DDE31194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8BF4BFB5-4E36-4AE4-A34D-E9C80AF18A6F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D42F9DF0-40C5-4026-9B4E-6572F492ACDA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CFF2A9A3-4710-4A04-8311-7D7C1956B752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D0A56B8C-08E9-4A4A-B076-CAAB2C3A6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B38DF532-B9E7-4366-82DE-EB9C8B52C794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70599EF-3E26-4A86-8D37-3BC3AEEF19EA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7653" name="Grupo 87">
            <a:extLst>
              <a:ext uri="{FF2B5EF4-FFF2-40B4-BE49-F238E27FC236}">
                <a16:creationId xmlns:a16="http://schemas.microsoft.com/office/drawing/2014/main" id="{F2F27EDF-BD16-4E09-BCFA-92D8F2C9C198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2249488"/>
            <a:ext cx="1447800" cy="1250950"/>
            <a:chOff x="293282" y="692695"/>
            <a:chExt cx="1447444" cy="1251502"/>
          </a:xfrm>
        </p:grpSpPr>
        <p:pic>
          <p:nvPicPr>
            <p:cNvPr id="27757" name="Picture 2">
              <a:extLst>
                <a:ext uri="{FF2B5EF4-FFF2-40B4-BE49-F238E27FC236}">
                  <a16:creationId xmlns:a16="http://schemas.microsoft.com/office/drawing/2014/main" id="{CF7AD325-C3E7-4CD8-99DE-7D4EE3577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82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E4C05B82-1222-4903-8DB7-623FFA2F1800}"/>
                </a:ext>
              </a:extLst>
            </p:cNvPr>
            <p:cNvSpPr/>
            <p:nvPr/>
          </p:nvSpPr>
          <p:spPr>
            <a:xfrm>
              <a:off x="337721" y="919807"/>
              <a:ext cx="1356978" cy="798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Implantar CRM no SAP na Unidade Tintas, com segmentação para 800 top clientes até  out/2013</a:t>
              </a:r>
            </a:p>
          </p:txBody>
        </p:sp>
      </p:grpSp>
      <p:grpSp>
        <p:nvGrpSpPr>
          <p:cNvPr id="27654" name="Grupo 96">
            <a:extLst>
              <a:ext uri="{FF2B5EF4-FFF2-40B4-BE49-F238E27FC236}">
                <a16:creationId xmlns:a16="http://schemas.microsoft.com/office/drawing/2014/main" id="{763EB329-4876-458A-A718-D0FD208B47D6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3994150"/>
            <a:ext cx="1447800" cy="1250950"/>
            <a:chOff x="247878" y="692695"/>
            <a:chExt cx="1447444" cy="1251502"/>
          </a:xfrm>
        </p:grpSpPr>
        <p:pic>
          <p:nvPicPr>
            <p:cNvPr id="27755" name="Picture 2">
              <a:extLst>
                <a:ext uri="{FF2B5EF4-FFF2-40B4-BE49-F238E27FC236}">
                  <a16:creationId xmlns:a16="http://schemas.microsoft.com/office/drawing/2014/main" id="{73C95F52-88CA-4A00-AEE4-F6CC74C43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1A322394-56DB-4867-963E-67AC10D88898}"/>
                </a:ext>
              </a:extLst>
            </p:cNvPr>
            <p:cNvSpPr/>
            <p:nvPr/>
          </p:nvSpPr>
          <p:spPr>
            <a:xfrm>
              <a:off x="414525" y="919808"/>
              <a:ext cx="1195093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Aumento de receita com clientes A – 3%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cross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-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selling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27655" name="Grupo 99">
            <a:extLst>
              <a:ext uri="{FF2B5EF4-FFF2-40B4-BE49-F238E27FC236}">
                <a16:creationId xmlns:a16="http://schemas.microsoft.com/office/drawing/2014/main" id="{2CD3A5F6-A6A4-44DD-8E8C-4911F1C60C8C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692150"/>
            <a:ext cx="1447800" cy="1252538"/>
            <a:chOff x="247878" y="692695"/>
            <a:chExt cx="1447444" cy="1251502"/>
          </a:xfrm>
        </p:grpSpPr>
        <p:pic>
          <p:nvPicPr>
            <p:cNvPr id="27753" name="Picture 2">
              <a:extLst>
                <a:ext uri="{FF2B5EF4-FFF2-40B4-BE49-F238E27FC236}">
                  <a16:creationId xmlns:a16="http://schemas.microsoft.com/office/drawing/2014/main" id="{4D0DDDD4-09A5-4B0E-9504-6D6CBA6A9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DFA99FD2-2D63-4A60-A588-2D05BBDD62B1}"/>
                </a:ext>
              </a:extLst>
            </p:cNvPr>
            <p:cNvSpPr/>
            <p:nvPr/>
          </p:nvSpPr>
          <p:spPr>
            <a:xfrm>
              <a:off x="341517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Processo de CRM funcional e operando na Unidade Tintas</a:t>
              </a:r>
            </a:p>
          </p:txBody>
        </p:sp>
      </p:grpSp>
      <p:grpSp>
        <p:nvGrpSpPr>
          <p:cNvPr id="27656" name="Grupo 102">
            <a:extLst>
              <a:ext uri="{FF2B5EF4-FFF2-40B4-BE49-F238E27FC236}">
                <a16:creationId xmlns:a16="http://schemas.microsoft.com/office/drawing/2014/main" id="{C9F02C05-1DD8-4DB8-B50A-2BA204959818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562225"/>
            <a:ext cx="1447800" cy="1250950"/>
            <a:chOff x="247878" y="692695"/>
            <a:chExt cx="1447444" cy="1251502"/>
          </a:xfrm>
        </p:grpSpPr>
        <p:pic>
          <p:nvPicPr>
            <p:cNvPr id="27751" name="Picture 2">
              <a:extLst>
                <a:ext uri="{FF2B5EF4-FFF2-40B4-BE49-F238E27FC236}">
                  <a16:creationId xmlns:a16="http://schemas.microsoft.com/office/drawing/2014/main" id="{722F7B60-DB22-4656-8577-F3B652C62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016A1ADF-0E8F-49D5-9CE0-923D96E48322}"/>
                </a:ext>
              </a:extLst>
            </p:cNvPr>
            <p:cNvSpPr/>
            <p:nvPr/>
          </p:nvSpPr>
          <p:spPr>
            <a:xfrm>
              <a:off x="341517" y="919808"/>
              <a:ext cx="1260165" cy="446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integrar com o Business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Intelligence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atual </a:t>
              </a:r>
            </a:p>
          </p:txBody>
        </p:sp>
      </p:grpSp>
      <p:grpSp>
        <p:nvGrpSpPr>
          <p:cNvPr id="27657" name="Grupo 105">
            <a:extLst>
              <a:ext uri="{FF2B5EF4-FFF2-40B4-BE49-F238E27FC236}">
                <a16:creationId xmlns:a16="http://schemas.microsoft.com/office/drawing/2014/main" id="{A2424E06-4375-4759-A2D8-C5F1BB682830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822325"/>
            <a:ext cx="1447800" cy="1252538"/>
            <a:chOff x="247878" y="692695"/>
            <a:chExt cx="1447444" cy="1251502"/>
          </a:xfrm>
        </p:grpSpPr>
        <p:pic>
          <p:nvPicPr>
            <p:cNvPr id="27749" name="Picture 2">
              <a:extLst>
                <a:ext uri="{FF2B5EF4-FFF2-40B4-BE49-F238E27FC236}">
                  <a16:creationId xmlns:a16="http://schemas.microsoft.com/office/drawing/2014/main" id="{4AEA455B-F285-4D68-A600-620A08C8A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0DDD2D9D-2BE7-4697-AA96-92BDDC66772B}"/>
                </a:ext>
              </a:extLst>
            </p:cNvPr>
            <p:cNvSpPr/>
            <p:nvPr/>
          </p:nvSpPr>
          <p:spPr>
            <a:xfrm>
              <a:off x="341518" y="919520"/>
              <a:ext cx="1260165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Revendedores (canais)</a:t>
              </a:r>
            </a:p>
          </p:txBody>
        </p:sp>
      </p:grpSp>
      <p:grpSp>
        <p:nvGrpSpPr>
          <p:cNvPr id="27658" name="Grupo 111">
            <a:extLst>
              <a:ext uri="{FF2B5EF4-FFF2-40B4-BE49-F238E27FC236}">
                <a16:creationId xmlns:a16="http://schemas.microsoft.com/office/drawing/2014/main" id="{699A12CF-0471-49F3-990D-1CB70E87AB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822325"/>
            <a:ext cx="1447800" cy="1252538"/>
            <a:chOff x="247878" y="692695"/>
            <a:chExt cx="1447444" cy="1251502"/>
          </a:xfrm>
        </p:grpSpPr>
        <p:pic>
          <p:nvPicPr>
            <p:cNvPr id="27747" name="Picture 2">
              <a:extLst>
                <a:ext uri="{FF2B5EF4-FFF2-40B4-BE49-F238E27FC236}">
                  <a16:creationId xmlns:a16="http://schemas.microsoft.com/office/drawing/2014/main" id="{5BE5C283-328D-4550-9A8F-88477093B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DEE2B-ACFF-4EF7-827B-A924E95AC069}"/>
                </a:ext>
              </a:extLst>
            </p:cNvPr>
            <p:cNvSpPr/>
            <p:nvPr/>
          </p:nvSpPr>
          <p:spPr>
            <a:xfrm>
              <a:off x="341518" y="919520"/>
              <a:ext cx="1260165" cy="4457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80% revendas irão aderir ao novo modelo comercial</a:t>
              </a:r>
            </a:p>
          </p:txBody>
        </p:sp>
      </p:grpSp>
      <p:grpSp>
        <p:nvGrpSpPr>
          <p:cNvPr id="27659" name="Grupo 117">
            <a:extLst>
              <a:ext uri="{FF2B5EF4-FFF2-40B4-BE49-F238E27FC236}">
                <a16:creationId xmlns:a16="http://schemas.microsoft.com/office/drawing/2014/main" id="{5A5E4268-5219-49D1-BF90-0E6A04451833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5464175"/>
            <a:ext cx="1446213" cy="1250950"/>
            <a:chOff x="247878" y="692695"/>
            <a:chExt cx="1447444" cy="1251502"/>
          </a:xfrm>
        </p:grpSpPr>
        <p:pic>
          <p:nvPicPr>
            <p:cNvPr id="27745" name="Picture 2">
              <a:extLst>
                <a:ext uri="{FF2B5EF4-FFF2-40B4-BE49-F238E27FC236}">
                  <a16:creationId xmlns:a16="http://schemas.microsoft.com/office/drawing/2014/main" id="{95967636-8E8D-4BBC-914D-876DC4515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25ECFBF5-4431-443E-88DE-E9A1E1E369B1}"/>
                </a:ext>
              </a:extLst>
            </p:cNvPr>
            <p:cNvSpPr/>
            <p:nvPr/>
          </p:nvSpPr>
          <p:spPr>
            <a:xfrm>
              <a:off x="341621" y="919808"/>
              <a:ext cx="1259959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equipe não poderá testar ou implantar na alta temporada</a:t>
              </a:r>
            </a:p>
          </p:txBody>
        </p:sp>
      </p:grpSp>
      <p:grpSp>
        <p:nvGrpSpPr>
          <p:cNvPr id="27660" name="Grupo 120">
            <a:extLst>
              <a:ext uri="{FF2B5EF4-FFF2-40B4-BE49-F238E27FC236}">
                <a16:creationId xmlns:a16="http://schemas.microsoft.com/office/drawing/2014/main" id="{F05B36B1-ABCA-4A41-A0EC-703945C73322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449263"/>
            <a:ext cx="1447800" cy="1252537"/>
            <a:chOff x="247878" y="692695"/>
            <a:chExt cx="1447444" cy="1251502"/>
          </a:xfrm>
        </p:grpSpPr>
        <p:pic>
          <p:nvPicPr>
            <p:cNvPr id="27743" name="Picture 2">
              <a:extLst>
                <a:ext uri="{FF2B5EF4-FFF2-40B4-BE49-F238E27FC236}">
                  <a16:creationId xmlns:a16="http://schemas.microsoft.com/office/drawing/2014/main" id="{BE54DF69-B632-4022-9A03-4DD01827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2993AF00-2988-43F5-AD34-BF7635163DF8}"/>
                </a:ext>
              </a:extLst>
            </p:cNvPr>
            <p:cNvSpPr/>
            <p:nvPr/>
          </p:nvSpPr>
          <p:spPr>
            <a:xfrm>
              <a:off x="341517" y="919519"/>
              <a:ext cx="1260165" cy="445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Revendas grandes podem atrasar a adesão</a:t>
              </a:r>
            </a:p>
          </p:txBody>
        </p:sp>
      </p:grpSp>
      <p:grpSp>
        <p:nvGrpSpPr>
          <p:cNvPr id="27661" name="Grupo 126">
            <a:extLst>
              <a:ext uri="{FF2B5EF4-FFF2-40B4-BE49-F238E27FC236}">
                <a16:creationId xmlns:a16="http://schemas.microsoft.com/office/drawing/2014/main" id="{6CD819AB-F5F7-49D3-A188-02B784D3CF98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5313363"/>
            <a:ext cx="1447800" cy="1250950"/>
            <a:chOff x="247878" y="692695"/>
            <a:chExt cx="1447444" cy="1251502"/>
          </a:xfrm>
        </p:grpSpPr>
        <p:pic>
          <p:nvPicPr>
            <p:cNvPr id="27741" name="Picture 2">
              <a:extLst>
                <a:ext uri="{FF2B5EF4-FFF2-40B4-BE49-F238E27FC236}">
                  <a16:creationId xmlns:a16="http://schemas.microsoft.com/office/drawing/2014/main" id="{A337F091-A12A-45EB-BC4E-6D7A301D6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B6D11A7F-2E0D-4B05-B049-DA891D8B3833}"/>
                </a:ext>
              </a:extLst>
            </p:cNvPr>
            <p:cNvSpPr/>
            <p:nvPr/>
          </p:nvSpPr>
          <p:spPr>
            <a:xfrm>
              <a:off x="341518" y="851515"/>
              <a:ext cx="1260165" cy="10339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 3 e 4 milhões s</a:t>
              </a:r>
            </a:p>
          </p:txBody>
        </p:sp>
      </p:grpSp>
      <p:sp>
        <p:nvSpPr>
          <p:cNvPr id="27662" name="Retângulo 43">
            <a:extLst>
              <a:ext uri="{FF2B5EF4-FFF2-40B4-BE49-F238E27FC236}">
                <a16:creationId xmlns:a16="http://schemas.microsoft.com/office/drawing/2014/main" id="{9D2E133C-8908-44F7-B9AF-98B3EB22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050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i="1">
                <a:latin typeface="Trebuchet MS" panose="020B0603020202020204" pitchFamily="34" charset="0"/>
              </a:rPr>
              <a:t>Finocchio</a:t>
            </a:r>
          </a:p>
        </p:txBody>
      </p:sp>
      <p:sp>
        <p:nvSpPr>
          <p:cNvPr id="27663" name="Retângulo 129">
            <a:extLst>
              <a:ext uri="{FF2B5EF4-FFF2-40B4-BE49-F238E27FC236}">
                <a16:creationId xmlns:a16="http://schemas.microsoft.com/office/drawing/2014/main" id="{5988828A-2BF7-43C2-89E1-AE574800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19050"/>
            <a:ext cx="1503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i="1">
                <a:latin typeface="Trebuchet MS" panose="020B0603020202020204" pitchFamily="34" charset="0"/>
              </a:rPr>
              <a:t>SAP CRM em Tintas</a:t>
            </a:r>
          </a:p>
        </p:txBody>
      </p:sp>
      <p:grpSp>
        <p:nvGrpSpPr>
          <p:cNvPr id="27664" name="Grupo 131">
            <a:extLst>
              <a:ext uri="{FF2B5EF4-FFF2-40B4-BE49-F238E27FC236}">
                <a16:creationId xmlns:a16="http://schemas.microsoft.com/office/drawing/2014/main" id="{63F748E6-C7EB-4FE1-A4E4-F6942D256DE2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4667250"/>
            <a:ext cx="1446212" cy="1252538"/>
            <a:chOff x="247878" y="692695"/>
            <a:chExt cx="1447444" cy="1251502"/>
          </a:xfrm>
        </p:grpSpPr>
        <p:pic>
          <p:nvPicPr>
            <p:cNvPr id="27739" name="Picture 2">
              <a:extLst>
                <a:ext uri="{FF2B5EF4-FFF2-40B4-BE49-F238E27FC236}">
                  <a16:creationId xmlns:a16="http://schemas.microsoft.com/office/drawing/2014/main" id="{6E39C112-185F-44A0-852C-29182901D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705956C1-FC59-442B-8609-F0C5BBBEC643}"/>
                </a:ext>
              </a:extLst>
            </p:cNvPr>
            <p:cNvSpPr/>
            <p:nvPr/>
          </p:nvSpPr>
          <p:spPr>
            <a:xfrm>
              <a:off x="414707" y="919520"/>
              <a:ext cx="1194817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Redução de 5% da perda de receita para a concorrência</a:t>
              </a:r>
            </a:p>
          </p:txBody>
        </p:sp>
      </p:grpSp>
      <p:grpSp>
        <p:nvGrpSpPr>
          <p:cNvPr id="27665" name="Grupo 137">
            <a:extLst>
              <a:ext uri="{FF2B5EF4-FFF2-40B4-BE49-F238E27FC236}">
                <a16:creationId xmlns:a16="http://schemas.microsoft.com/office/drawing/2014/main" id="{71D1D88B-897F-4FF1-BF8B-748F7855B780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5427663"/>
            <a:ext cx="1447800" cy="1250950"/>
            <a:chOff x="247878" y="692695"/>
            <a:chExt cx="1447444" cy="1251502"/>
          </a:xfrm>
        </p:grpSpPr>
        <p:pic>
          <p:nvPicPr>
            <p:cNvPr id="27737" name="Picture 2">
              <a:extLst>
                <a:ext uri="{FF2B5EF4-FFF2-40B4-BE49-F238E27FC236}">
                  <a16:creationId xmlns:a16="http://schemas.microsoft.com/office/drawing/2014/main" id="{30651A52-24BF-4C9B-8075-11BCE95FA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BDC1D51A-5D79-4711-A22D-2B2F21960854}"/>
                </a:ext>
              </a:extLst>
            </p:cNvPr>
            <p:cNvSpPr/>
            <p:nvPr/>
          </p:nvSpPr>
          <p:spPr>
            <a:xfrm>
              <a:off x="414524" y="997629"/>
              <a:ext cx="1195094" cy="562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Diminuição do custo total da operação de vendas (2%)</a:t>
              </a:r>
            </a:p>
          </p:txBody>
        </p:sp>
      </p:grpSp>
      <p:grpSp>
        <p:nvGrpSpPr>
          <p:cNvPr id="27666" name="Grupo 140">
            <a:extLst>
              <a:ext uri="{FF2B5EF4-FFF2-40B4-BE49-F238E27FC236}">
                <a16:creationId xmlns:a16="http://schemas.microsoft.com/office/drawing/2014/main" id="{46F8E650-3F27-4431-BCFF-B6A95D38ADEC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3275013"/>
            <a:ext cx="1446212" cy="1252537"/>
            <a:chOff x="247878" y="692695"/>
            <a:chExt cx="1447444" cy="1251502"/>
          </a:xfrm>
        </p:grpSpPr>
        <p:pic>
          <p:nvPicPr>
            <p:cNvPr id="27735" name="Picture 2">
              <a:extLst>
                <a:ext uri="{FF2B5EF4-FFF2-40B4-BE49-F238E27FC236}">
                  <a16:creationId xmlns:a16="http://schemas.microsoft.com/office/drawing/2014/main" id="{A43FA659-40C7-47DE-ABC2-DE517832C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9C221D02-F994-4F8D-9802-568FAC5686E3}"/>
                </a:ext>
              </a:extLst>
            </p:cNvPr>
            <p:cNvSpPr/>
            <p:nvPr/>
          </p:nvSpPr>
          <p:spPr>
            <a:xfrm>
              <a:off x="341620" y="919519"/>
              <a:ext cx="1259960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ter capacidade de análise preditiva segmentada</a:t>
              </a:r>
            </a:p>
          </p:txBody>
        </p:sp>
      </p:grpSp>
      <p:grpSp>
        <p:nvGrpSpPr>
          <p:cNvPr id="27667" name="Grupo 143">
            <a:extLst>
              <a:ext uri="{FF2B5EF4-FFF2-40B4-BE49-F238E27FC236}">
                <a16:creationId xmlns:a16="http://schemas.microsoft.com/office/drawing/2014/main" id="{A8BA71BA-A1D3-4411-8D97-917CFACD1966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4179888"/>
            <a:ext cx="1447800" cy="1252537"/>
            <a:chOff x="247878" y="692695"/>
            <a:chExt cx="1447444" cy="1251502"/>
          </a:xfrm>
        </p:grpSpPr>
        <p:pic>
          <p:nvPicPr>
            <p:cNvPr id="27733" name="Picture 2">
              <a:extLst>
                <a:ext uri="{FF2B5EF4-FFF2-40B4-BE49-F238E27FC236}">
                  <a16:creationId xmlns:a16="http://schemas.microsoft.com/office/drawing/2014/main" id="{BE9AD286-429A-4979-9976-6139B1B09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85BE7645-17B8-402E-A182-C8C407F8E166}"/>
                </a:ext>
              </a:extLst>
            </p:cNvPr>
            <p:cNvSpPr/>
            <p:nvPr/>
          </p:nvSpPr>
          <p:spPr>
            <a:xfrm>
              <a:off x="341518" y="919519"/>
              <a:ext cx="1260165" cy="68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também capturar  e integrar informações de mídias sociais</a:t>
              </a:r>
            </a:p>
          </p:txBody>
        </p:sp>
      </p:grpSp>
      <p:grpSp>
        <p:nvGrpSpPr>
          <p:cNvPr id="27668" name="Grupo 146">
            <a:extLst>
              <a:ext uri="{FF2B5EF4-FFF2-40B4-BE49-F238E27FC236}">
                <a16:creationId xmlns:a16="http://schemas.microsoft.com/office/drawing/2014/main" id="{B33A6847-7821-49E0-9DF0-9519EF6F7315}"/>
              </a:ext>
            </a:extLst>
          </p:cNvPr>
          <p:cNvGrpSpPr>
            <a:grpSpLocks/>
          </p:cNvGrpSpPr>
          <p:nvPr/>
        </p:nvGrpSpPr>
        <p:grpSpPr bwMode="auto">
          <a:xfrm>
            <a:off x="3989388" y="1409700"/>
            <a:ext cx="1446212" cy="1252538"/>
            <a:chOff x="247878" y="692695"/>
            <a:chExt cx="1447444" cy="1251502"/>
          </a:xfrm>
        </p:grpSpPr>
        <p:pic>
          <p:nvPicPr>
            <p:cNvPr id="27731" name="Picture 2">
              <a:extLst>
                <a:ext uri="{FF2B5EF4-FFF2-40B4-BE49-F238E27FC236}">
                  <a16:creationId xmlns:a16="http://schemas.microsoft.com/office/drawing/2014/main" id="{F96CC3AC-1908-42AA-8657-93ADA4FDE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F6B01DDA-1FE3-4896-96B8-CFACAC127099}"/>
                </a:ext>
              </a:extLst>
            </p:cNvPr>
            <p:cNvSpPr/>
            <p:nvPr/>
          </p:nvSpPr>
          <p:spPr>
            <a:xfrm>
              <a:off x="341620" y="919520"/>
              <a:ext cx="1259960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Empresa SAP do Brasil</a:t>
              </a:r>
            </a:p>
          </p:txBody>
        </p:sp>
      </p:grpSp>
      <p:grpSp>
        <p:nvGrpSpPr>
          <p:cNvPr id="27669" name="Grupo 149">
            <a:extLst>
              <a:ext uri="{FF2B5EF4-FFF2-40B4-BE49-F238E27FC236}">
                <a16:creationId xmlns:a16="http://schemas.microsoft.com/office/drawing/2014/main" id="{61B26343-13F2-41A4-8A37-9A356DD51769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1455738"/>
            <a:ext cx="1446213" cy="1252537"/>
            <a:chOff x="247878" y="692695"/>
            <a:chExt cx="1447444" cy="1251502"/>
          </a:xfrm>
        </p:grpSpPr>
        <p:pic>
          <p:nvPicPr>
            <p:cNvPr id="27729" name="Picture 2">
              <a:extLst>
                <a:ext uri="{FF2B5EF4-FFF2-40B4-BE49-F238E27FC236}">
                  <a16:creationId xmlns:a16="http://schemas.microsoft.com/office/drawing/2014/main" id="{AAC1695F-AAA5-4CC9-97B1-3CDC02BEA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CE1D04AB-AC45-49B0-8A78-C5D0B679034F}"/>
                </a:ext>
              </a:extLst>
            </p:cNvPr>
            <p:cNvSpPr/>
            <p:nvPr/>
          </p:nvSpPr>
          <p:spPr>
            <a:xfrm>
              <a:off x="341621" y="919519"/>
              <a:ext cx="1259959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SAP do Brasil liberará função mídias sociais até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jan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/2013</a:t>
              </a:r>
            </a:p>
          </p:txBody>
        </p:sp>
      </p:grpSp>
      <p:grpSp>
        <p:nvGrpSpPr>
          <p:cNvPr id="27670" name="Grupo 152">
            <a:extLst>
              <a:ext uri="{FF2B5EF4-FFF2-40B4-BE49-F238E27FC236}">
                <a16:creationId xmlns:a16="http://schemas.microsoft.com/office/drawing/2014/main" id="{6767418A-DE91-4689-8CE9-7B1BD3A4F432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5246688"/>
            <a:ext cx="1447800" cy="1250950"/>
            <a:chOff x="247878" y="692695"/>
            <a:chExt cx="1447444" cy="1251502"/>
          </a:xfrm>
        </p:grpSpPr>
        <p:pic>
          <p:nvPicPr>
            <p:cNvPr id="27727" name="Picture 2">
              <a:extLst>
                <a:ext uri="{FF2B5EF4-FFF2-40B4-BE49-F238E27FC236}">
                  <a16:creationId xmlns:a16="http://schemas.microsoft.com/office/drawing/2014/main" id="{1FD874D6-A64A-4418-B64A-CA9BAD0CD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27369661-04A9-48F8-AA8B-2A4F466F0C93}"/>
                </a:ext>
              </a:extLst>
            </p:cNvPr>
            <p:cNvSpPr/>
            <p:nvPr/>
          </p:nvSpPr>
          <p:spPr>
            <a:xfrm>
              <a:off x="341517" y="919807"/>
              <a:ext cx="1314127" cy="6813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GP tem que liberar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use r do projeto por uma semana durante o fechamento mensal</a:t>
              </a:r>
            </a:p>
          </p:txBody>
        </p:sp>
      </p:grpSp>
      <p:grpSp>
        <p:nvGrpSpPr>
          <p:cNvPr id="27671" name="Grupo 155">
            <a:extLst>
              <a:ext uri="{FF2B5EF4-FFF2-40B4-BE49-F238E27FC236}">
                <a16:creationId xmlns:a16="http://schemas.microsoft.com/office/drawing/2014/main" id="{2BF59648-982A-45C0-935F-6B3684949EDF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989013"/>
            <a:ext cx="1447800" cy="1250950"/>
            <a:chOff x="247878" y="692695"/>
            <a:chExt cx="1447444" cy="1251502"/>
          </a:xfrm>
        </p:grpSpPr>
        <p:pic>
          <p:nvPicPr>
            <p:cNvPr id="27725" name="Picture 2">
              <a:extLst>
                <a:ext uri="{FF2B5EF4-FFF2-40B4-BE49-F238E27FC236}">
                  <a16:creationId xmlns:a16="http://schemas.microsoft.com/office/drawing/2014/main" id="{BE0CC1DB-7136-46CE-BD5B-6FD0182A2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2981A5AB-48DD-4479-84D1-E6DB7F0FBF74}"/>
                </a:ext>
              </a:extLst>
            </p:cNvPr>
            <p:cNvSpPr/>
            <p:nvPr/>
          </p:nvSpPr>
          <p:spPr>
            <a:xfrm>
              <a:off x="341518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SAP pode postergar o release</a:t>
              </a:r>
            </a:p>
          </p:txBody>
        </p:sp>
      </p:grpSp>
      <p:grpSp>
        <p:nvGrpSpPr>
          <p:cNvPr id="27672" name="Grupo 158">
            <a:extLst>
              <a:ext uri="{FF2B5EF4-FFF2-40B4-BE49-F238E27FC236}">
                <a16:creationId xmlns:a16="http://schemas.microsoft.com/office/drawing/2014/main" id="{B1B5DF2A-2436-4497-BF7C-449F46B4B568}"/>
              </a:ext>
            </a:extLst>
          </p:cNvPr>
          <p:cNvGrpSpPr>
            <a:grpSpLocks/>
          </p:cNvGrpSpPr>
          <p:nvPr/>
        </p:nvGrpSpPr>
        <p:grpSpPr bwMode="auto">
          <a:xfrm>
            <a:off x="7242175" y="1404938"/>
            <a:ext cx="1446213" cy="1252537"/>
            <a:chOff x="247878" y="692695"/>
            <a:chExt cx="1447444" cy="1251502"/>
          </a:xfrm>
        </p:grpSpPr>
        <p:pic>
          <p:nvPicPr>
            <p:cNvPr id="27723" name="Picture 2">
              <a:extLst>
                <a:ext uri="{FF2B5EF4-FFF2-40B4-BE49-F238E27FC236}">
                  <a16:creationId xmlns:a16="http://schemas.microsoft.com/office/drawing/2014/main" id="{CFD11CBF-5BD7-4A62-B4DA-DEC546267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EAAD9BEA-9795-4F36-857F-AA217F730A8E}"/>
                </a:ext>
              </a:extLst>
            </p:cNvPr>
            <p:cNvSpPr/>
            <p:nvPr/>
          </p:nvSpPr>
          <p:spPr>
            <a:xfrm>
              <a:off x="341621" y="919519"/>
              <a:ext cx="1259959" cy="3283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Baixa qualidade dos dados mestres</a:t>
              </a:r>
            </a:p>
          </p:txBody>
        </p:sp>
      </p:grpSp>
      <p:grpSp>
        <p:nvGrpSpPr>
          <p:cNvPr id="27673" name="Grupo 2052">
            <a:extLst>
              <a:ext uri="{FF2B5EF4-FFF2-40B4-BE49-F238E27FC236}">
                <a16:creationId xmlns:a16="http://schemas.microsoft.com/office/drawing/2014/main" id="{CE89D2C5-7FEB-4A2F-814B-2B5982EF1193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1A738BFD-C408-4E97-831E-086B21F1621E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DD94BFDC-AA45-4109-AD74-E8D19512F722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675E083A-8D33-4DAF-954D-9292BB2CDFDB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o explicativo retangular 197">
            <a:extLst>
              <a:ext uri="{FF2B5EF4-FFF2-40B4-BE49-F238E27FC236}">
                <a16:creationId xmlns:a16="http://schemas.microsoft.com/office/drawing/2014/main" id="{2E4730BA-1637-4DDA-995A-8196D43309A3}"/>
              </a:ext>
            </a:extLst>
          </p:cNvPr>
          <p:cNvSpPr/>
          <p:nvPr/>
        </p:nvSpPr>
        <p:spPr>
          <a:xfrm>
            <a:off x="3578225" y="1947863"/>
            <a:ext cx="2149475" cy="1044575"/>
          </a:xfrm>
          <a:prstGeom prst="wedgeRectCallout">
            <a:avLst>
              <a:gd name="adj1" fmla="val -79975"/>
              <a:gd name="adj2" fmla="val 20300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cliente não consegue listar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requisitos</a:t>
            </a:r>
          </a:p>
        </p:txBody>
      </p:sp>
      <p:sp>
        <p:nvSpPr>
          <p:cNvPr id="162" name="Texto explicativo retangular 196">
            <a:extLst>
              <a:ext uri="{FF2B5EF4-FFF2-40B4-BE49-F238E27FC236}">
                <a16:creationId xmlns:a16="http://schemas.microsoft.com/office/drawing/2014/main" id="{AB434B78-6625-44E4-89BF-11BF649F25A7}"/>
              </a:ext>
            </a:extLst>
          </p:cNvPr>
          <p:cNvSpPr/>
          <p:nvPr/>
        </p:nvSpPr>
        <p:spPr>
          <a:xfrm>
            <a:off x="1309688" y="5543550"/>
            <a:ext cx="2846387" cy="1020763"/>
          </a:xfrm>
          <a:prstGeom prst="wedgeRectCallout">
            <a:avLst>
              <a:gd name="adj1" fmla="val -41719"/>
              <a:gd name="adj2" fmla="val -155227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projeto não possui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benefícios</a:t>
            </a: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 significativos identificados</a:t>
            </a:r>
          </a:p>
        </p:txBody>
      </p:sp>
      <p:grpSp>
        <p:nvGrpSpPr>
          <p:cNvPr id="27676" name="Grupo 162">
            <a:extLst>
              <a:ext uri="{FF2B5EF4-FFF2-40B4-BE49-F238E27FC236}">
                <a16:creationId xmlns:a16="http://schemas.microsoft.com/office/drawing/2014/main" id="{DD83E7CA-8568-4A1B-8BE0-C7C09FAF9AA9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466725"/>
            <a:ext cx="1447800" cy="1252538"/>
            <a:chOff x="247878" y="692695"/>
            <a:chExt cx="1447444" cy="1251502"/>
          </a:xfrm>
        </p:grpSpPr>
        <p:pic>
          <p:nvPicPr>
            <p:cNvPr id="27718" name="Picture 2">
              <a:extLst>
                <a:ext uri="{FF2B5EF4-FFF2-40B4-BE49-F238E27FC236}">
                  <a16:creationId xmlns:a16="http://schemas.microsoft.com/office/drawing/2014/main" id="{38F8A2D7-3DF1-4250-8727-906D18FD4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699B685D-EE0E-48A8-841C-D1812F261C2C}"/>
                </a:ext>
              </a:extLst>
            </p:cNvPr>
            <p:cNvSpPr/>
            <p:nvPr/>
          </p:nvSpPr>
          <p:spPr>
            <a:xfrm>
              <a:off x="343105" y="824349"/>
              <a:ext cx="1256991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Informações sobre  interações com clientes são perdidas</a:t>
              </a:r>
            </a:p>
          </p:txBody>
        </p:sp>
      </p:grpSp>
      <p:grpSp>
        <p:nvGrpSpPr>
          <p:cNvPr id="27677" name="Grupo 30">
            <a:extLst>
              <a:ext uri="{FF2B5EF4-FFF2-40B4-BE49-F238E27FC236}">
                <a16:creationId xmlns:a16="http://schemas.microsoft.com/office/drawing/2014/main" id="{04968DBB-730B-4A38-9F33-70503E24B740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019175"/>
            <a:ext cx="1446213" cy="1252538"/>
            <a:chOff x="247878" y="692695"/>
            <a:chExt cx="1447444" cy="1251502"/>
          </a:xfrm>
        </p:grpSpPr>
        <p:pic>
          <p:nvPicPr>
            <p:cNvPr id="27716" name="Picture 2">
              <a:extLst>
                <a:ext uri="{FF2B5EF4-FFF2-40B4-BE49-F238E27FC236}">
                  <a16:creationId xmlns:a16="http://schemas.microsoft.com/office/drawing/2014/main" id="{DF3EAA62-BB86-488E-936D-BD85592A8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7" name="Retângulo 51">
              <a:extLst>
                <a:ext uri="{FF2B5EF4-FFF2-40B4-BE49-F238E27FC236}">
                  <a16:creationId xmlns:a16="http://schemas.microsoft.com/office/drawing/2014/main" id="{76D83C28-9195-46AC-B9F9-BFEB2AA3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pt-BR" altLang="pt-BR" sz="900">
                  <a:solidFill>
                    <a:srgbClr val="595959"/>
                  </a:solidFill>
                  <a:latin typeface="Trebuchet MS" panose="020B0603020202020204" pitchFamily="34" charset="0"/>
                </a:rPr>
                <a:t>Não possuímos segmentação para focar em novos serviços</a:t>
              </a:r>
            </a:p>
          </p:txBody>
        </p:sp>
      </p:grpSp>
      <p:grpSp>
        <p:nvGrpSpPr>
          <p:cNvPr id="27678" name="Grupo 2050">
            <a:extLst>
              <a:ext uri="{FF2B5EF4-FFF2-40B4-BE49-F238E27FC236}">
                <a16:creationId xmlns:a16="http://schemas.microsoft.com/office/drawing/2014/main" id="{E0A426A6-16AD-45B7-B012-89DD72B1B873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152775"/>
            <a:ext cx="877888" cy="625475"/>
            <a:chOff x="9851105" y="3765215"/>
            <a:chExt cx="876874" cy="626400"/>
          </a:xfrm>
        </p:grpSpPr>
        <p:pic>
          <p:nvPicPr>
            <p:cNvPr id="27714" name="Picture 2">
              <a:extLst>
                <a:ext uri="{FF2B5EF4-FFF2-40B4-BE49-F238E27FC236}">
                  <a16:creationId xmlns:a16="http://schemas.microsoft.com/office/drawing/2014/main" id="{7FF8B2E1-7D2B-42E1-B527-67F75C5C4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A753E6E7-0402-4876-8BFC-5DF94DDF7E05}"/>
                </a:ext>
              </a:extLst>
            </p:cNvPr>
            <p:cNvSpPr/>
            <p:nvPr/>
          </p:nvSpPr>
          <p:spPr>
            <a:xfrm>
              <a:off x="9851105" y="3868556"/>
              <a:ext cx="876874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 Funcional</a:t>
              </a:r>
            </a:p>
          </p:txBody>
        </p:sp>
      </p:grpSp>
      <p:grpSp>
        <p:nvGrpSpPr>
          <p:cNvPr id="27679" name="Grupo 2048">
            <a:extLst>
              <a:ext uri="{FF2B5EF4-FFF2-40B4-BE49-F238E27FC236}">
                <a16:creationId xmlns:a16="http://schemas.microsoft.com/office/drawing/2014/main" id="{3F3873CF-A336-4033-942D-290D2C0B3F9B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043238"/>
            <a:ext cx="839788" cy="625475"/>
            <a:chOff x="9735591" y="4425269"/>
            <a:chExt cx="839913" cy="626400"/>
          </a:xfrm>
        </p:grpSpPr>
        <p:pic>
          <p:nvPicPr>
            <p:cNvPr id="27712" name="Picture 2">
              <a:extLst>
                <a:ext uri="{FF2B5EF4-FFF2-40B4-BE49-F238E27FC236}">
                  <a16:creationId xmlns:a16="http://schemas.microsoft.com/office/drawing/2014/main" id="{0B00C7A5-F31A-4BE9-BAFD-0C1A9C6F8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558CC84A-E719-47F9-97B4-38E4BDA34B7C}"/>
                </a:ext>
              </a:extLst>
            </p:cNvPr>
            <p:cNvSpPr/>
            <p:nvPr/>
          </p:nvSpPr>
          <p:spPr>
            <a:xfrm>
              <a:off x="9746706" y="4534968"/>
              <a:ext cx="82879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27680" name="Grupo 2057">
            <a:extLst>
              <a:ext uri="{FF2B5EF4-FFF2-40B4-BE49-F238E27FC236}">
                <a16:creationId xmlns:a16="http://schemas.microsoft.com/office/drawing/2014/main" id="{29081F6B-4E17-4A3C-82D2-A74F2BB5B48A}"/>
              </a:ext>
            </a:extLst>
          </p:cNvPr>
          <p:cNvGrpSpPr>
            <a:grpSpLocks/>
          </p:cNvGrpSpPr>
          <p:nvPr/>
        </p:nvGrpSpPr>
        <p:grpSpPr bwMode="auto">
          <a:xfrm>
            <a:off x="3811588" y="3489325"/>
            <a:ext cx="922337" cy="627063"/>
            <a:chOff x="9865715" y="2472096"/>
            <a:chExt cx="923757" cy="626400"/>
          </a:xfrm>
        </p:grpSpPr>
        <p:pic>
          <p:nvPicPr>
            <p:cNvPr id="27710" name="Picture 2">
              <a:extLst>
                <a:ext uri="{FF2B5EF4-FFF2-40B4-BE49-F238E27FC236}">
                  <a16:creationId xmlns:a16="http://schemas.microsoft.com/office/drawing/2014/main" id="{0F93DE0E-B73A-483F-AB2D-52F59D43B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A45CA167-2DE6-420B-ACD9-08C967678176}"/>
                </a:ext>
              </a:extLst>
            </p:cNvPr>
            <p:cNvSpPr/>
            <p:nvPr/>
          </p:nvSpPr>
          <p:spPr>
            <a:xfrm>
              <a:off x="9865715" y="2644951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Negócios</a:t>
              </a:r>
            </a:p>
          </p:txBody>
        </p:sp>
      </p:grpSp>
      <p:grpSp>
        <p:nvGrpSpPr>
          <p:cNvPr id="27681" name="Grupo 2055">
            <a:extLst>
              <a:ext uri="{FF2B5EF4-FFF2-40B4-BE49-F238E27FC236}">
                <a16:creationId xmlns:a16="http://schemas.microsoft.com/office/drawing/2014/main" id="{91D32678-70CD-4849-9DB6-840E732982AF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3822700"/>
            <a:ext cx="798512" cy="625475"/>
            <a:chOff x="9710571" y="3048687"/>
            <a:chExt cx="798083" cy="626400"/>
          </a:xfrm>
        </p:grpSpPr>
        <p:pic>
          <p:nvPicPr>
            <p:cNvPr id="27708" name="Picture 2">
              <a:extLst>
                <a:ext uri="{FF2B5EF4-FFF2-40B4-BE49-F238E27FC236}">
                  <a16:creationId xmlns:a16="http://schemas.microsoft.com/office/drawing/2014/main" id="{12AFC294-707F-4E2D-954A-C145F9F77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057D7F66-3975-47EC-B330-6EA797E6CB83}"/>
                </a:ext>
              </a:extLst>
            </p:cNvPr>
            <p:cNvSpPr/>
            <p:nvPr/>
          </p:nvSpPr>
          <p:spPr>
            <a:xfrm>
              <a:off x="9783557" y="3210851"/>
              <a:ext cx="725097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User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27682" name="Grupo 2056">
            <a:extLst>
              <a:ext uri="{FF2B5EF4-FFF2-40B4-BE49-F238E27FC236}">
                <a16:creationId xmlns:a16="http://schemas.microsoft.com/office/drawing/2014/main" id="{0944F4C1-AE38-41D4-8F0B-81C2BF4E633F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4037013"/>
            <a:ext cx="723900" cy="627062"/>
            <a:chOff x="9469382" y="1776782"/>
            <a:chExt cx="724473" cy="626400"/>
          </a:xfrm>
        </p:grpSpPr>
        <p:pic>
          <p:nvPicPr>
            <p:cNvPr id="27706" name="Picture 2">
              <a:extLst>
                <a:ext uri="{FF2B5EF4-FFF2-40B4-BE49-F238E27FC236}">
                  <a16:creationId xmlns:a16="http://schemas.microsoft.com/office/drawing/2014/main" id="{89AC98D9-68A0-4358-8C4B-2A96ADA2B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EA194457-6D0B-4FDC-8CA7-EF2190A6AEB9}"/>
                </a:ext>
              </a:extLst>
            </p:cNvPr>
            <p:cNvSpPr/>
            <p:nvPr/>
          </p:nvSpPr>
          <p:spPr>
            <a:xfrm>
              <a:off x="9469382" y="1916335"/>
              <a:ext cx="691109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Progra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mador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27683" name="Grupo 202">
            <a:extLst>
              <a:ext uri="{FF2B5EF4-FFF2-40B4-BE49-F238E27FC236}">
                <a16:creationId xmlns:a16="http://schemas.microsoft.com/office/drawing/2014/main" id="{D0AED4BB-00D8-4676-9B09-C15F1403CBFC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3162300"/>
            <a:ext cx="877888" cy="625475"/>
            <a:chOff x="9851105" y="3765215"/>
            <a:chExt cx="876874" cy="626400"/>
          </a:xfrm>
        </p:grpSpPr>
        <p:pic>
          <p:nvPicPr>
            <p:cNvPr id="27704" name="Picture 2">
              <a:extLst>
                <a:ext uri="{FF2B5EF4-FFF2-40B4-BE49-F238E27FC236}">
                  <a16:creationId xmlns:a16="http://schemas.microsoft.com/office/drawing/2014/main" id="{A7135711-7CF4-47FF-B0F5-5E165FD23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5F39209A-BE06-4FB7-89E0-3E6D0A612DE0}"/>
                </a:ext>
              </a:extLst>
            </p:cNvPr>
            <p:cNvSpPr/>
            <p:nvPr/>
          </p:nvSpPr>
          <p:spPr>
            <a:xfrm>
              <a:off x="9851105" y="3868556"/>
              <a:ext cx="876874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Estratégia</a:t>
              </a:r>
            </a:p>
          </p:txBody>
        </p:sp>
      </p:grpSp>
      <p:grpSp>
        <p:nvGrpSpPr>
          <p:cNvPr id="27684" name="Grupo 205">
            <a:extLst>
              <a:ext uri="{FF2B5EF4-FFF2-40B4-BE49-F238E27FC236}">
                <a16:creationId xmlns:a16="http://schemas.microsoft.com/office/drawing/2014/main" id="{98B7EF3C-A68B-4CB7-9344-53721DBA94FA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3424238"/>
            <a:ext cx="839787" cy="627062"/>
            <a:chOff x="9735591" y="4425269"/>
            <a:chExt cx="839913" cy="626400"/>
          </a:xfrm>
        </p:grpSpPr>
        <p:pic>
          <p:nvPicPr>
            <p:cNvPr id="27702" name="Picture 2">
              <a:extLst>
                <a:ext uri="{FF2B5EF4-FFF2-40B4-BE49-F238E27FC236}">
                  <a16:creationId xmlns:a16="http://schemas.microsoft.com/office/drawing/2014/main" id="{B5194E79-3E8D-4ECB-B481-E7B4D71A1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4459C31A-9A38-4588-BB02-8EB81A28B1AC}"/>
                </a:ext>
              </a:extLst>
            </p:cNvPr>
            <p:cNvSpPr/>
            <p:nvPr/>
          </p:nvSpPr>
          <p:spPr>
            <a:xfrm>
              <a:off x="9746705" y="4534690"/>
              <a:ext cx="828799" cy="2109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Processo</a:t>
              </a:r>
            </a:p>
          </p:txBody>
        </p:sp>
      </p:grpSp>
      <p:grpSp>
        <p:nvGrpSpPr>
          <p:cNvPr id="27685" name="Grupo 208">
            <a:extLst>
              <a:ext uri="{FF2B5EF4-FFF2-40B4-BE49-F238E27FC236}">
                <a16:creationId xmlns:a16="http://schemas.microsoft.com/office/drawing/2014/main" id="{B02284F1-1A3A-4C68-A92F-A61D425F9332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670300"/>
            <a:ext cx="922337" cy="627063"/>
            <a:chOff x="9894290" y="2472096"/>
            <a:chExt cx="923757" cy="626400"/>
          </a:xfrm>
        </p:grpSpPr>
        <p:pic>
          <p:nvPicPr>
            <p:cNvPr id="27700" name="Picture 2">
              <a:extLst>
                <a:ext uri="{FF2B5EF4-FFF2-40B4-BE49-F238E27FC236}">
                  <a16:creationId xmlns:a16="http://schemas.microsoft.com/office/drawing/2014/main" id="{00BB08D3-6DF4-4E9E-AAB1-100539792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CCE8D5D3-E8B2-43C3-B9A3-08284C28BA61}"/>
                </a:ext>
              </a:extLst>
            </p:cNvPr>
            <p:cNvSpPr/>
            <p:nvPr/>
          </p:nvSpPr>
          <p:spPr>
            <a:xfrm>
              <a:off x="9894290" y="2559317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configu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ração SAP</a:t>
              </a:r>
            </a:p>
          </p:txBody>
        </p:sp>
      </p:grpSp>
      <p:grpSp>
        <p:nvGrpSpPr>
          <p:cNvPr id="27686" name="Grupo 211">
            <a:extLst>
              <a:ext uri="{FF2B5EF4-FFF2-40B4-BE49-F238E27FC236}">
                <a16:creationId xmlns:a16="http://schemas.microsoft.com/office/drawing/2014/main" id="{02F97C22-2845-4FF2-A530-24CF5B7EEB8F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4051300"/>
            <a:ext cx="760412" cy="625475"/>
            <a:chOff x="9710571" y="3048687"/>
            <a:chExt cx="759983" cy="626400"/>
          </a:xfrm>
        </p:grpSpPr>
        <p:pic>
          <p:nvPicPr>
            <p:cNvPr id="27698" name="Picture 2">
              <a:extLst>
                <a:ext uri="{FF2B5EF4-FFF2-40B4-BE49-F238E27FC236}">
                  <a16:creationId xmlns:a16="http://schemas.microsoft.com/office/drawing/2014/main" id="{583E1516-5C82-4860-8C63-00E90D5C4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EEED8F74-E6DC-4F62-8CF1-63C842B6EDEB}"/>
                </a:ext>
              </a:extLst>
            </p:cNvPr>
            <p:cNvSpPr/>
            <p:nvPr/>
          </p:nvSpPr>
          <p:spPr>
            <a:xfrm>
              <a:off x="9745476" y="3144078"/>
              <a:ext cx="72507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carga de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Dados</a:t>
              </a:r>
            </a:p>
          </p:txBody>
        </p:sp>
      </p:grpSp>
      <p:grpSp>
        <p:nvGrpSpPr>
          <p:cNvPr id="27687" name="Grupo 214">
            <a:extLst>
              <a:ext uri="{FF2B5EF4-FFF2-40B4-BE49-F238E27FC236}">
                <a16:creationId xmlns:a16="http://schemas.microsoft.com/office/drawing/2014/main" id="{B7F3FE71-5DE7-42DA-8909-E4E95781897D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379913"/>
            <a:ext cx="723900" cy="627062"/>
            <a:chOff x="9469382" y="1776782"/>
            <a:chExt cx="724473" cy="626400"/>
          </a:xfrm>
        </p:grpSpPr>
        <p:pic>
          <p:nvPicPr>
            <p:cNvPr id="27696" name="Picture 2">
              <a:extLst>
                <a:ext uri="{FF2B5EF4-FFF2-40B4-BE49-F238E27FC236}">
                  <a16:creationId xmlns:a16="http://schemas.microsoft.com/office/drawing/2014/main" id="{14CE23C7-C4BF-402C-8045-FFE2E5DBB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6BEFDF51-C199-4458-8E93-444C8CBBB945}"/>
                </a:ext>
              </a:extLst>
            </p:cNvPr>
            <p:cNvSpPr/>
            <p:nvPr/>
          </p:nvSpPr>
          <p:spPr>
            <a:xfrm>
              <a:off x="9469382" y="1916335"/>
              <a:ext cx="691109" cy="2109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Testes</a:t>
              </a:r>
            </a:p>
          </p:txBody>
        </p:sp>
      </p:grpSp>
      <p:pic>
        <p:nvPicPr>
          <p:cNvPr id="27688" name="Picture 2">
            <a:extLst>
              <a:ext uri="{FF2B5EF4-FFF2-40B4-BE49-F238E27FC236}">
                <a16:creationId xmlns:a16="http://schemas.microsoft.com/office/drawing/2014/main" id="{BEDFB3DD-AF29-484E-8D7D-A9EB4FF0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292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2">
            <a:extLst>
              <a:ext uri="{FF2B5EF4-FFF2-40B4-BE49-F238E27FC236}">
                <a16:creationId xmlns:a16="http://schemas.microsoft.com/office/drawing/2014/main" id="{D8FE67F1-0D85-4044-8C07-EF34D646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483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2">
            <a:extLst>
              <a:ext uri="{FF2B5EF4-FFF2-40B4-BE49-F238E27FC236}">
                <a16:creationId xmlns:a16="http://schemas.microsoft.com/office/drawing/2014/main" id="{1863B218-2004-480D-8822-EF0A13B7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859713" y="36909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2">
            <a:extLst>
              <a:ext uri="{FF2B5EF4-FFF2-40B4-BE49-F238E27FC236}">
                <a16:creationId xmlns:a16="http://schemas.microsoft.com/office/drawing/2014/main" id="{F6CE455F-DDEA-4299-AB7B-3DB997BF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031163" y="40338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2">
            <a:extLst>
              <a:ext uri="{FF2B5EF4-FFF2-40B4-BE49-F238E27FC236}">
                <a16:creationId xmlns:a16="http://schemas.microsoft.com/office/drawing/2014/main" id="{3FBCE893-3434-4CF7-8CEC-7B5C56BD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212138" y="44719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o explicativo retangular 198">
            <a:extLst>
              <a:ext uri="{FF2B5EF4-FFF2-40B4-BE49-F238E27FC236}">
                <a16:creationId xmlns:a16="http://schemas.microsoft.com/office/drawing/2014/main" id="{A6BE8318-6D04-4D72-9914-3306EE25718B}"/>
              </a:ext>
            </a:extLst>
          </p:cNvPr>
          <p:cNvSpPr/>
          <p:nvPr/>
        </p:nvSpPr>
        <p:spPr>
          <a:xfrm>
            <a:off x="3216275" y="4340225"/>
            <a:ext cx="3287713" cy="1044575"/>
          </a:xfrm>
          <a:prstGeom prst="wedgeRectCallout">
            <a:avLst>
              <a:gd name="adj1" fmla="val 39350"/>
              <a:gd name="adj2" fmla="val -92283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equipe técnica </a:t>
            </a: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não consegue identificar todo o trabalho a ser feito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F9A2696A-24AD-42CA-8B4D-BA476B58A247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4B0ABBA6-C7AF-4616-A9BD-2A1CB38D44A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62" grpId="0" animBg="1"/>
      <p:bldP spid="162" grpId="1" animBg="1"/>
      <p:bldP spid="1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72D050-7145-4E1E-897B-BD5EDF10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5A6B97AC-EBED-415F-8F8A-C40C015E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9C403EF-9070-4974-ACE5-E26695BAAEF5}"/>
              </a:ext>
            </a:extLst>
          </p:cNvPr>
          <p:cNvSpPr/>
          <p:nvPr/>
        </p:nvSpPr>
        <p:spPr>
          <a:xfrm>
            <a:off x="5108575" y="750888"/>
            <a:ext cx="39830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COMPARTILHAR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BCD56-4BD6-4BD4-9A0A-66009452CECC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2054">
            <a:extLst>
              <a:ext uri="{FF2B5EF4-FFF2-40B4-BE49-F238E27FC236}">
                <a16:creationId xmlns:a16="http://schemas.microsoft.com/office/drawing/2014/main" id="{EFBADCEA-5A3D-4E4F-8AD6-267D041EC46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5A8D28E-BCCC-44DB-9A48-CB79E357E45C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66F7E59-6190-471A-8505-4CC5E7FC1993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A61BD1F-A722-4D35-B6F1-84F96B5007FC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21AA5D9F-2C3E-4248-A5DD-B50A277CA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6F2F8A2-B952-42A8-9624-9E5254C312DF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6554869-AAB1-4C80-832F-7C5E5CDA2B93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28725D4-7C72-4747-BF56-91C1BC845C40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27DCBBD3-97A6-448F-ABAB-ED40B4BA0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2346BF1-3D18-400D-9318-86217AA037B7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525D0FC-E92E-4781-88EF-DD828E488337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B29BF38-335A-4A30-A03C-9EB8A1A25EAE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3887594F-2908-42D3-B350-CE79D1EE5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505B8FE7-2A3A-41FC-8C57-DDE7812284DB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8028B94D-7F66-4253-9919-C162CA19EBC6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93EF69C1-EA86-45ED-8BA5-0A5D9FBF0AA8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9AEF0B35-B088-4FB2-A937-2908429FE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8E091237-E667-4279-815C-499E67BA5E74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86D9A88-B21D-40A6-895D-F27B51881048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B4ECFE3-F66D-4FCC-A987-80AC4D5D2E77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D63B83C5-45EE-47DD-AE5D-0C2247B6E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B2C8A2E-3DE0-48E4-B980-7496C4145DDC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F10D030C-5C27-4170-8598-0547DFA7F780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C55F386-9AE9-48EE-ACC7-5B5B817233E3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AC5B753A-09B6-401D-A4AA-B5D46D9A1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703BAE9-BEC1-4C1F-9D87-ECCC525812BC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38200CD-831C-46E0-8B55-36581072D479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B2F3C419-AFD9-4C54-8D82-0EB07CE290DF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D8E5E30F-8FAD-4673-8475-AE5DE7509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DAB88396-CB78-4875-8C6E-F6C874DD2199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B0E3389-5B3D-4F2A-8693-5EB13631349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8B2543D-DB53-4167-945E-439C8DFD6277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B3D9B07B-7CBF-458B-9D00-B94EDF79B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4D7A8A37-8FD4-4D66-87D7-ADA97A3A85B7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F6A5B4-BE85-429C-875D-1F4826C6192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7ECEACD-A1BA-4334-8731-2AE2274C2883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78F09247-4B72-42D8-BA56-4DE58CDE963E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6AC862A9-F9C7-4529-BBA6-201937792ACE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1F6B21C3-9C1F-41E9-903C-5327043F0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0077B80D-DB31-4802-BF00-09996C7ACB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B2F51D0B-207D-4035-8332-1434BB9B6F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47919C5-F677-4925-9C9A-981C115A6880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9E4563DD-2283-4441-B6B7-CA334337827E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F9D09ED7-F6DC-4962-A998-11D2719DEDB9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5ACFC575-4191-41B2-86D5-59DB0F448E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FC6FFA19-E0A4-4E58-8CF1-4F1B3550107B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C3ADE292-B34E-4BD7-91A7-0452735775EC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26C0D8AD-CBF7-4986-B97B-1BC2EF3494C2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329ABE3-E0AE-4135-87AB-7CD6D0D68A4B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0EA1C540-0DBB-46AF-9173-9EC54F0F8176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16E4636F-F19F-42D4-8389-CDA05A806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C544E19-C539-470A-B444-04276194CEC5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05F7CE20-B7A3-4F60-8F62-648CEDDA7301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4F8291FB-46C0-44DF-984F-D434895CB597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ED62A19B-FE18-4432-9A21-FB3025530F6D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22A08632-A694-4F9C-BEB1-53AB61480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70EDD553-F8FE-4C91-B124-C14B1DA05A0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64102484-29A3-4B7A-9975-9045A2CAD428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65BEDDCB-7188-4306-8E52-BB8D653CE3C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FE63D102-482E-4D62-8DFC-5001A7077CCC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BCDBE764-C0B6-4370-B8B9-F5BC6BB4EB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2A029020-7DF5-44EC-AF32-6DF2F644C6D7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C705D3B-E855-4CA4-95DB-A2276F801896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1" name="Retângulo 161">
            <a:extLst>
              <a:ext uri="{FF2B5EF4-FFF2-40B4-BE49-F238E27FC236}">
                <a16:creationId xmlns:a16="http://schemas.microsoft.com/office/drawing/2014/main" id="{6784AE68-7E23-486F-82F1-79212842B521}"/>
              </a:ext>
            </a:extLst>
          </p:cNvPr>
          <p:cNvSpPr/>
          <p:nvPr/>
        </p:nvSpPr>
        <p:spPr>
          <a:xfrm>
            <a:off x="73025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Texto explicativo retangular 162">
            <a:extLst>
              <a:ext uri="{FF2B5EF4-FFF2-40B4-BE49-F238E27FC236}">
                <a16:creationId xmlns:a16="http://schemas.microsoft.com/office/drawing/2014/main" id="{7B977C33-9DBB-43C3-A44F-F82DEE2DA993}"/>
              </a:ext>
            </a:extLst>
          </p:cNvPr>
          <p:cNvSpPr/>
          <p:nvPr/>
        </p:nvSpPr>
        <p:spPr>
          <a:xfrm>
            <a:off x="3489325" y="1247775"/>
            <a:ext cx="3287713" cy="1042988"/>
          </a:xfrm>
          <a:prstGeom prst="wedgeRectCallout">
            <a:avLst>
              <a:gd name="adj1" fmla="val -111660"/>
              <a:gd name="adj2" fmla="val 796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kern="18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DEFINIÇÃO DO PROJETO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B4404B99-8B67-41F7-AFB9-62E4A40E256A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39B04CDC-322E-4689-A14B-42CE7C70E5A1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QUE É UM PROJETO MODELO CANVAS?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2132856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Projeto Modelo Canvas é uma metodologia robusta de gerenciamento de projetos, sem o preenchimento de inúmeros documentos e sem burocracia. Ela é ideal para ambientes que querem aprimorar sua capacidade de planejamento que se caracterizam por inovação e nos quais soluções rígidas não são eficazes.</a:t>
            </a:r>
          </a:p>
        </p:txBody>
      </p:sp>
    </p:spTree>
    <p:extLst>
      <p:ext uri="{BB962C8B-B14F-4D97-AF65-F5344CB8AC3E}">
        <p14:creationId xmlns:p14="http://schemas.microsoft.com/office/powerpoint/2010/main" val="2823402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2054">
            <a:extLst>
              <a:ext uri="{FF2B5EF4-FFF2-40B4-BE49-F238E27FC236}">
                <a16:creationId xmlns:a16="http://schemas.microsoft.com/office/drawing/2014/main" id="{2FEA3239-648C-488D-88C6-9A0B8F845824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A09EA96-49F4-4FB7-B394-167D12DF2649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82BB0D8-C475-43EE-81A6-F3237EE635E8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0475DEB-6080-4BAB-80F1-7F6CA36DF632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E9FBC34C-1B54-478C-856F-72EEFFC5E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9A49149-9850-4A86-95FF-54A8E00E9892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7B756D1-16B1-4C50-9F45-220B63095EF1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BB08AC9-0D20-4AF4-AA39-4FFCE4D72C14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7AC9EA54-5CE6-4F66-9BFF-09C93BA5B0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AB2E7A1-C950-4A57-BA2E-8F32C2E9A4E9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89C7DDF7-11BD-4DAB-903E-81E0C21EBC28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A123608-B5B2-4A8A-894E-09AD133B6751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85DD1231-E625-45DE-BD88-0CDA6C4DD5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767A7DF7-9B9F-45D7-8BE9-E58201D009F6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4568506-7EA6-4826-A52D-35F283959332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EF17623-C033-42DC-8FC0-7C1CE79859B3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71795C3E-2ED7-40D1-8045-F04681071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DFAEF52-E429-4DD4-AB75-2EA5B876AA9B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342379B-FD3E-49E7-A7E6-20998FD59732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94C9751-F6E5-4A20-8884-7A9EA3904F9F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708A3F34-913A-4D4E-87EC-4D0943A50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23B43DE-761B-491A-9C7C-87C798CD5219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603A152-21DD-4822-AB6C-192FAB53AACF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4C5DDCF0-F974-4C77-AE47-A369031E38FE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625750B-D9E2-4D3D-84D2-EA44CE8F7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593CF8B-98DD-4A8E-8427-335AA7CABD72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CF9AEB3-2003-4754-87A3-EFC403DF4319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94198E96-B24C-4859-BC09-E5634D67AA58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646D970B-432A-4D8A-BAD5-827FB8166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1E61CE52-9359-49B2-B495-62D53019A871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528F0D1-A942-4297-93E8-F88D69A62EEE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97397B4D-92A4-4613-9A83-99E7B3289841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8B5274DE-1246-4973-AF78-6F03BBB71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5FC92679-7D90-4AF7-BE8A-4E23FDD8A6F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8485B7-BF44-4977-AA8C-E045B6383E9A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21F09BE8-5CCB-4BFC-B700-9B305E4DB1F6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D4993357-4F56-4E7B-B234-85160C9ED0B3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A367AFA8-52AF-48AB-91FE-C15043110F12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9E8273CA-9A88-49FF-9B6C-759EE24EC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03DF63B1-3C39-4FA8-A0EC-25E11936F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4FD8154-E844-47CA-9900-31EB8B099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2424088-C62C-4A3F-828B-FC869CE75F46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32F0416A-5A4F-45F4-B736-33948196403D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965F3F45-58C6-46DB-9F71-0A346D8E2DC1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A2AD153B-0518-4771-90FD-4854FEE4E0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1E8DB8E6-E89F-42F2-815D-2E84E1B5ADA9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E427D847-AE73-4E83-8BE9-1CE5236EC73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15592B19-8C75-479D-8187-7B1CABD2D69E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9B367C91-32F1-4ABE-B81E-6FA65EA59206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5FACB5E2-68C9-4568-8927-51CEDE8D55F8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B3F3128D-0C84-4AA5-B6CF-3A562E2A3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49354406-3637-4AF5-9D9C-37FDA2636B57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6CC10413-D370-41B4-BA27-F09A7119FF6A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FA061B60-3D92-44AA-AC97-DD5122A8534A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72CCD551-1A8C-4972-A113-46CBC68C8DF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DB566304-CFD7-4A7E-A9CB-C598799B60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81B63303-0531-4CC2-9B79-C60C31D189B7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1EFDD2E8-B557-4C12-82A8-C3BAE794398A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81E98713-4C0A-42B7-9C73-E15DC1FF899A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379E8DF-ECCE-4E83-8AB1-15D7B5848612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DDF03D65-D906-4697-A112-916F955375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27B39B36-0D32-4CCE-AA7E-0167ACAE4C87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E9B5127-0459-4029-8EC0-849043DBCDD2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2" name="Retângulo 84">
            <a:extLst>
              <a:ext uri="{FF2B5EF4-FFF2-40B4-BE49-F238E27FC236}">
                <a16:creationId xmlns:a16="http://schemas.microsoft.com/office/drawing/2014/main" id="{8C70F871-3DD5-451B-A97C-389AB66729A1}"/>
              </a:ext>
            </a:extLst>
          </p:cNvPr>
          <p:cNvSpPr/>
          <p:nvPr/>
        </p:nvSpPr>
        <p:spPr>
          <a:xfrm>
            <a:off x="3673475" y="247650"/>
            <a:ext cx="1800225" cy="256222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3" name="Retângulo 161">
            <a:extLst>
              <a:ext uri="{FF2B5EF4-FFF2-40B4-BE49-F238E27FC236}">
                <a16:creationId xmlns:a16="http://schemas.microsoft.com/office/drawing/2014/main" id="{6C494BAC-E0C9-4B96-9853-65FAB45391DB}"/>
              </a:ext>
            </a:extLst>
          </p:cNvPr>
          <p:cNvSpPr/>
          <p:nvPr/>
        </p:nvSpPr>
        <p:spPr>
          <a:xfrm>
            <a:off x="1873250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162">
            <a:extLst>
              <a:ext uri="{FF2B5EF4-FFF2-40B4-BE49-F238E27FC236}">
                <a16:creationId xmlns:a16="http://schemas.microsoft.com/office/drawing/2014/main" id="{407C48AE-575F-4E1E-8018-45DB966BF98D}"/>
              </a:ext>
            </a:extLst>
          </p:cNvPr>
          <p:cNvSpPr/>
          <p:nvPr/>
        </p:nvSpPr>
        <p:spPr>
          <a:xfrm>
            <a:off x="4622800" y="2327275"/>
            <a:ext cx="3278188" cy="1009650"/>
          </a:xfrm>
          <a:prstGeom prst="wedgeRectCallout">
            <a:avLst>
              <a:gd name="adj1" fmla="val -104105"/>
              <a:gd name="adj2" fmla="val 15522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QUALIDADE  E REQUISITOS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48ED3E53-2697-447E-8681-06FE18276877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95BBA121-DC48-4E1F-81B0-A1464887CF39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2054">
            <a:extLst>
              <a:ext uri="{FF2B5EF4-FFF2-40B4-BE49-F238E27FC236}">
                <a16:creationId xmlns:a16="http://schemas.microsoft.com/office/drawing/2014/main" id="{9AFFCC57-F93C-4567-9B4D-EFCE14FD84C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9B8B7D-16E0-481A-91C2-E0A514D9C556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D3D9C1D-3412-47DF-AAEF-042DD32265DD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A755064D-E99D-4B08-B106-30BB12846E42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E9D9FD8C-EBB2-4703-BF45-921F56BE9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8FC813F-8B90-4A88-BB1B-8CCB43D3DEAA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910846A6-728E-4685-8BEF-BCE6D1FB53D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624115D-568E-4152-A217-8F8810990C36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AF0E7C33-6789-428F-BD5F-916B95019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08A39A5-85D6-4E09-8BC5-6D804EA382E1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D2C90F29-55FE-4318-8D84-1B29BE8573D1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DB9AEA6-DF89-4DA9-AB05-91E68BFD031C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1E83587C-4B69-48D7-AF84-BF4844EA9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73DE393-CE2B-4455-939B-5443A457F638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52B4F4B8-04E0-4C3D-8065-7352094A9AEC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D31486A3-5C70-42D5-BB5B-7B1EB69B15F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3EE50E39-2D09-4F2A-B326-5B57D5376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4F79ED9-1101-40A8-830A-C1B3B394673D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CA3941BE-DD09-4990-BC09-FD4609A38988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5D8741D-0CFE-420A-A010-2395AECF317F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1C1B8E2F-E3C3-476A-AAE1-366623774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5157010-15C2-483A-A8E3-286083040D6A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EF506C6-E2BB-4B18-B664-8DB140137AC5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74E978E9-1FBC-40F6-9090-E38B69B78E99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F37A1B5B-800C-49E1-A2A0-4E6CD66E5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A990E7F-776B-4635-A1BA-E96BFE4BAA52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351CED9-126F-475C-8298-827D722CE684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C7758AE-0817-48D6-AD94-8FFAA1E5F14C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2437609-BFCE-4DBC-AE7F-22D07D0CFA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988B350B-B8F1-40CF-B70A-75C0D015DCF6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3787DAF-2B2A-45A7-A9DD-E44E08128379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3FD14A8-F671-4CA8-B863-85F24490896F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E7773024-1BCF-4439-9F61-690B28AEB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7EA053CD-C799-44EF-B1A9-2A935118A92D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5038F8-3D61-4511-A187-35687EBCB013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56BDC056-F5C8-4B39-98A7-525A5EC74A57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327DC50E-6E60-4255-8545-EEDE54915AC7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26661F5C-B71C-40BF-8713-8BAB52F074E5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D7AE52BA-DC8B-4FC6-9C4F-498FAE42F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B00F5235-3230-48EB-97F3-EC6FF2B37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D65393AF-58D2-45A1-A2DB-3F2240F70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AE9169-E21F-43E2-958C-4E1910314865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8C6954FD-36C0-46E8-9D95-779A0B126DFE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3BED1FBF-7AF9-4716-8B6A-44940E8011D7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9177AECD-8FEB-4F19-B17F-6BD76CD3E2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1B7D5DE9-A577-46A1-8DAB-437166AB8C0C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AEEDBBD0-E85A-4F2E-B3DA-179BE26A7287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FC7A64B2-34CC-432E-AB83-17A084B73692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8B5D45DA-A1CA-426A-B930-7FB9B939267F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220BA107-6121-4DB2-A929-C41E0D63EB46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AF7150A-58A8-4C83-9DE1-363ED1A0F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6470CED0-3EED-40FD-8418-CF50835128EF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B414CF83-F1C7-430A-A592-A4FFF06B78EC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435D112E-123C-409E-B888-84FF4215F5A2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0DA3D6A9-24C9-4328-A7C6-58CAF0DF118D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4D6100EE-3329-4BC4-AF4F-F9E7C77B6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86444A58-0C4F-48BB-AEA0-B1CE6772192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9F222A45-7103-4538-8338-244E50521111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5C5F9439-A979-4C78-A644-1491BD863D49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11E273D5-E347-49D6-83E6-EB153EEA1E36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9B61BECB-B778-4FE8-BBE8-4C93371E0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345AD38-7627-4C1A-A056-4EB57B75758B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0B0730-2DE3-48AD-94F5-85EB498B78EA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88A409D1-8D6F-4852-ADFA-9A986B9FA372}"/>
              </a:ext>
            </a:extLst>
          </p:cNvPr>
          <p:cNvSpPr/>
          <p:nvPr/>
        </p:nvSpPr>
        <p:spPr>
          <a:xfrm>
            <a:off x="3673475" y="247650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43DB46B9-2F48-4FF9-9C91-18EC648E5CE3}"/>
              </a:ext>
            </a:extLst>
          </p:cNvPr>
          <p:cNvSpPr/>
          <p:nvPr/>
        </p:nvSpPr>
        <p:spPr>
          <a:xfrm>
            <a:off x="169863" y="1646238"/>
            <a:ext cx="3289300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ORGANIZAÇÃO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1F3D0F0-4226-46EC-A9F0-A56976F154B7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BF97EE1-83B7-4D3D-877A-31521DDEAD8C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2054">
            <a:extLst>
              <a:ext uri="{FF2B5EF4-FFF2-40B4-BE49-F238E27FC236}">
                <a16:creationId xmlns:a16="http://schemas.microsoft.com/office/drawing/2014/main" id="{BD96F443-1EF1-4CDC-A9CF-07AF6DB0D36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BD2870F-44A3-466F-AF68-0E7D86B82209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CB78FF24-C7BA-42AC-B6E5-C7C381F64DF7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2E6B1499-E9A6-4D1C-A629-95C52C66F8A4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C7EA390-F277-4E32-9CB8-20B6D0C38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5BBC872-D5BB-4027-8A90-6DCFBC047B1B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8A6C6442-C3E4-4C36-B6BD-793C61DE8199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FCCABA9-DED2-45EB-93BD-0D3F84B7A370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ED2E8944-DCB8-45D3-9DA9-33E5BC1FE7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4BD939B2-4AF7-496A-8B38-683468A869E8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1AA7AF4-42B3-4BB5-94C4-CA71778A6896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BD803D1-8A5A-494F-BE57-A08300492EC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58768943-3D7D-4682-AACF-5CC3A2AF4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6C1B518-7D2F-4059-8966-78DD35D1F9EA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212B602-5CE2-403C-B189-044443026D3F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D306FD07-0728-4D79-8A3B-BB7536AF66EF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191096E7-7795-4BC7-A874-29B37D3B2F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5DDC2E5-DF7A-466D-BF78-B7978A74670F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467D992-1182-4419-B0D4-CB53D97C964D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924146C-AD78-4D83-BD0F-11563FC12B76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1700E0DA-96BA-4049-A7FC-E239017E9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027AD50-5353-4AFD-B36B-1DF641C5F790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078A3D34-EAAE-446F-B71A-4079787AC8EE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E2C5A30-30FB-4CC4-8032-062662B661A8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5AA5DB01-11E6-4494-B7C5-0D80EAEEFE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FBB7626-7F1A-40F4-9742-CAAB83D6F7B1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D4E91EE-B0AB-4BDA-B94F-3055253CD2DE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A451FA54-915A-4B33-AE25-4FD8DD21F4FA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C7860864-C1BA-4C11-BC64-0596784B0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59A81155-06EE-42BA-A883-10846861EA15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473578F2-7F9A-4367-89F1-D15C376AC227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2D4B01B-D86F-49FB-94ED-B20F3A20711D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5D54D1B3-29A6-4D27-8245-B3838B2A1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740C3469-FCD8-4B91-8E25-59704B631730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5C50B-FB4C-4EAA-B8CD-D3F397A570B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EEDE685-6E68-401D-9BB3-096BD1D7EB8C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68772637-D65C-42EA-9192-CB54A7C30A53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56B36188-4FD9-4573-BBB0-08B085EDF3D4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F4A1D415-565D-4326-A622-6F594D2F2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52B31BFD-B96F-4997-AD18-9F4485E66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F94728EB-F6BD-4382-AC68-7D1C3D91E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E8A3FF-19AE-4C6A-8752-B043621643CD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5438A18B-9F57-4431-9F90-C01EA170F74E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757C5114-3BF6-4097-B8AF-9A58C5313353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538D8DE2-CAB1-4FFF-B968-86D3C4E163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D062D357-837A-4ED7-904B-CC4C95AE8F1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F43A5F2-D122-4622-9B10-139199FD8558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7E7EA2EB-6D2E-4DB4-90FA-D68F49A82EFE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68B6F27C-8002-45A7-BC65-B8B0E93AC232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61D281F8-79FA-4B91-8DDD-BF75D8F91672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AEEE8514-6A33-48F0-92BB-255AB8899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956E5E4B-701D-4D62-B483-5C735A8033DF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4E21F58-F4A2-4BE5-AA83-C66F8663F062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AD8CA99A-05F9-4876-B5B7-13D14B007AA7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A11B3CFA-A49B-4CA0-8709-B6BF5BF92099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90BB7CE7-378E-4AB5-881F-1238955FE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6F51045-D8C7-4E2D-965B-2480F7C02D12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8FBBB1E5-CE5E-4410-B9DF-69693E586B55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6ACC3443-D93E-4F04-9932-00F419AA83FE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72413063-6281-4BBB-869F-526F7142E452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12792FE0-A4D8-4AEB-96F9-81860B9F6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0B90C3CA-21F9-420D-9C88-5B8F40414C40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B7A14B1-B835-4586-9204-F993D63A02C6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7">
            <a:extLst>
              <a:ext uri="{FF2B5EF4-FFF2-40B4-BE49-F238E27FC236}">
                <a16:creationId xmlns:a16="http://schemas.microsoft.com/office/drawing/2014/main" id="{B77E6AF0-7F56-46D3-BB1A-F093619EB16A}"/>
              </a:ext>
            </a:extLst>
          </p:cNvPr>
          <p:cNvSpPr/>
          <p:nvPr/>
        </p:nvSpPr>
        <p:spPr>
          <a:xfrm>
            <a:off x="3687763" y="5108575"/>
            <a:ext cx="3586162" cy="14160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Retângulo 84">
            <a:extLst>
              <a:ext uri="{FF2B5EF4-FFF2-40B4-BE49-F238E27FC236}">
                <a16:creationId xmlns:a16="http://schemas.microsoft.com/office/drawing/2014/main" id="{C74CF5B5-688C-4258-B651-3366C7280FEF}"/>
              </a:ext>
            </a:extLst>
          </p:cNvPr>
          <p:cNvSpPr/>
          <p:nvPr/>
        </p:nvSpPr>
        <p:spPr>
          <a:xfrm>
            <a:off x="5473700" y="247650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C68F73BD-709F-4B0C-9C28-17B715454733}"/>
              </a:ext>
            </a:extLst>
          </p:cNvPr>
          <p:cNvSpPr/>
          <p:nvPr/>
        </p:nvSpPr>
        <p:spPr>
          <a:xfrm>
            <a:off x="1235075" y="1247775"/>
            <a:ext cx="3289300" cy="1042988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ESCOPO</a:t>
            </a:r>
          </a:p>
        </p:txBody>
      </p:sp>
      <p:sp>
        <p:nvSpPr>
          <p:cNvPr id="107" name="Texto explicativo retangular 85">
            <a:extLst>
              <a:ext uri="{FF2B5EF4-FFF2-40B4-BE49-F238E27FC236}">
                <a16:creationId xmlns:a16="http://schemas.microsoft.com/office/drawing/2014/main" id="{54F2AE9E-0992-471D-9A61-1999048E1AB2}"/>
              </a:ext>
            </a:extLst>
          </p:cNvPr>
          <p:cNvSpPr/>
          <p:nvPr/>
        </p:nvSpPr>
        <p:spPr>
          <a:xfrm>
            <a:off x="1222375" y="3506788"/>
            <a:ext cx="3278188" cy="1009650"/>
          </a:xfrm>
          <a:prstGeom prst="wedgeRectCallout">
            <a:avLst>
              <a:gd name="adj1" fmla="val 84676"/>
              <a:gd name="adj2" fmla="val 10176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trabalho a ser feito </a:t>
            </a:r>
            <a:b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 as condições na qual será feito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DFD5BE49-2A00-46BB-B867-AD3AD4594EB0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2D0C0BE-EDBB-4BD0-A3B6-877C018ABB35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2054">
            <a:extLst>
              <a:ext uri="{FF2B5EF4-FFF2-40B4-BE49-F238E27FC236}">
                <a16:creationId xmlns:a16="http://schemas.microsoft.com/office/drawing/2014/main" id="{8BE6D75E-848A-446E-BB65-8563A79F2EE7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D850073-57AF-4E28-9AEA-4FCE88474822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953CDFF9-A604-4D1E-893A-48EC7BACF155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5FC9FBE-4EFA-4395-A41B-B2FDC055DF0C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F59D27D5-B15A-4140-84B0-5B96BE777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9C2D53E-670A-49B6-8FF4-2FCBCEEAEEA2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29296979-6C6B-42F4-8D07-B1D330F4A26A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3B195F0-272B-4076-92CE-3699831C3764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7A91D4FF-222B-43DA-ADEA-519EEDFBA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A9FED8F-78A8-42EC-826D-1B4822E64E6D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17D9C70-FC13-4B9F-8C65-10FA930002AC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0EB32CF6-C59F-4996-B855-2DD3B111C082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1F5119B6-4D4C-4458-80AA-B23FD6985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1B446CE-F9D9-4128-BBCE-60F8BB7D9D46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F570F06-56EE-4B8A-A9BC-9B1EC98C1F14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0E803A3-7C19-43AF-B658-B9C4CC9059BD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341582D5-689D-4361-BC06-5CE5D77D8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F959F7D-EDB1-42E8-8373-B632F8950ED9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D5D69F4-8F79-4048-9B09-5E4E684FE914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4693DFC-0966-402C-A610-C65CCE697628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2ED39AFB-A93F-4DB6-BE8E-63CB6C49B6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AF18E3C-C2FE-468D-9CFB-E1D905E50E13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9F7D781A-078D-4B3C-B36B-651A0D20C8E6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4FDF6221-75C9-4E8A-AA42-7F25081FA498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8357CBD-81D3-49EE-99ED-B6802F1875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3521671-B4E7-4720-9903-14DDAF32EC6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40C9A12D-6B91-4996-9440-20C65AABEB12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B0BD2805-246F-48A3-8DB1-C8636E07AA4C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F890B515-1766-4276-88D4-7B9A35D16D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4D6C5D67-6166-4284-8F88-43CE03B42891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A314396-F9EF-4C1F-A6A7-2F2F64BE8958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0F641C0-7C26-4B6B-A8BC-AA6FAF5F3299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6BD70578-DC7E-437F-8E5A-6F721636CA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502F9885-2877-4D4A-9973-02A46EEB9B55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58BC17-18EF-4945-9C1A-71C0E24A5E0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12D5D0F3-BA85-44B8-9E97-1323B138B398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E7987FC4-03FC-4B6C-9BB1-EE8E26DAD9F6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D84E68DA-746E-4D55-8A31-CBFADB0DEED4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728D464F-D4D9-464F-9442-964487481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2650F16D-EFA8-4DCB-A60F-D0F431800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0EBFCA1D-5E7E-46C2-8E5A-F8B6A2C33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FC48478-970E-4591-AF4B-EBCB324DC36A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A59421B5-5277-4DFB-B6F5-4497FD6B001B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CF129FC9-3B16-43A8-A5F3-DC914D716D03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49F49CC7-216C-491B-938C-068841BEAF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81D4D633-38E1-4C49-8E76-28ADFD4FAF40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9DEB325E-6DC2-4895-9093-07EC7107B2C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3A702B88-CBEE-47BD-9797-6759A62DD894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0C0BFC3D-4620-40C9-BA9F-322F12A9E17B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F96B1F2F-3DFA-4087-9A4E-06FD0AD12484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A3AB483A-FE35-4581-886A-D8EA1E68D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679D68A-7534-4857-B1A8-46E5DB736B2C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1F795533-1812-4E95-91F9-AE34DECAA409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2E98727A-95A1-4717-85D5-C8B49F75B5A9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B7F6FF7D-9EC8-451E-B4E9-85397CDAADF8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A941353D-6B17-4C48-A78D-6333C6399E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E1D4DD6-D56D-46C3-A074-4A678E0A3D3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A8515F80-AAD3-41FA-861F-06905A9F98BF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DA2177EC-DFA1-41C6-850D-68FAFE2387A2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6970395-1EDD-4CD0-A972-9BB12DB4684E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4D974003-D769-45AA-ADC1-323B6D24A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8B59D7F-B846-43C3-9C48-FE3AF80A5141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B11CE9F-509D-4452-B564-D10ACC2526B1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C108DE51-FBD2-47CC-83DD-FD6CBE291839}"/>
              </a:ext>
            </a:extLst>
          </p:cNvPr>
          <p:cNvSpPr/>
          <p:nvPr/>
        </p:nvSpPr>
        <p:spPr>
          <a:xfrm>
            <a:off x="7283450" y="247650"/>
            <a:ext cx="1800225" cy="2281238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86">
            <a:extLst>
              <a:ext uri="{FF2B5EF4-FFF2-40B4-BE49-F238E27FC236}">
                <a16:creationId xmlns:a16="http://schemas.microsoft.com/office/drawing/2014/main" id="{6C190327-FD75-43B6-8C1D-15FA853F8AFE}"/>
              </a:ext>
            </a:extLst>
          </p:cNvPr>
          <p:cNvSpPr/>
          <p:nvPr/>
        </p:nvSpPr>
        <p:spPr>
          <a:xfrm>
            <a:off x="3494088" y="1244600"/>
            <a:ext cx="3287712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RISCOS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9D54C1E-F1F3-445E-9D08-D0AC7447C6C4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DE3B19C-4961-4F02-9CC5-7291F288CD7F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054">
            <a:extLst>
              <a:ext uri="{FF2B5EF4-FFF2-40B4-BE49-F238E27FC236}">
                <a16:creationId xmlns:a16="http://schemas.microsoft.com/office/drawing/2014/main" id="{6447CA66-D3DC-4ECC-8F82-742D86A8060A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98848FC-9EE5-440E-B441-98E32F359B0D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1F30108-DA2C-41E6-8840-FDDFBF56A273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8475F117-D286-4A4B-8610-A07CDE8BA255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31368A85-763B-41F6-922B-8ABF99643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430E817-758A-4582-BFDB-109D5E8998DA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EFFAD7E-4853-464F-91C1-B8A06B7355DD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2CD4C4A-056E-4AAA-B42A-83625FF61F3F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BB55AEDA-AB28-4D44-8E49-196372235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6BDAF30-AB54-4924-92DE-0F14A7A7AB9A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7846190-43AE-4D70-BF18-F20B27652D76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6192B9AA-DD79-4546-B4B5-A0D7453B5FCA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49F248EF-20C8-4582-8599-156D32716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537429DD-2C46-4E74-AB81-FF1D3B0E3CDE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0D01443-B725-4F9B-AA94-5A39C30F9E44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192D8218-3865-4D66-B1D0-B1E109411F93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34D3F09C-D166-46FC-A8EB-9AD64C2EC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7C03514-38F7-4D32-BA0A-2E80A582BE15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0515A1E6-EE65-47DB-A7A0-9188633A6AF9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6F1D61D2-631A-48B0-B9D7-08C4A7CCC5FA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E3FC5365-8B98-4DB7-B3E9-087DE2381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5024B99-DFE7-4B6B-AC56-37642C1FD485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98D30E2E-1F0D-4307-9E1B-5B16535D1B1E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BF05CA3-C2EE-4610-8B41-D5AF2D3FC4F9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35F92A36-7B3A-4C01-A92F-C94258323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FD84EB5-5354-4D57-BF15-3E38F998EDF2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D0506D2F-F308-48E9-ABA5-36CFA58EDB64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878C285-3E58-4D77-8328-3B57C9CCF203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0F3A9186-2D7E-4BE6-A996-2CB78F1A7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078AC204-B69C-415A-8DBC-900DFE6D45DA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868E3A4-3865-4477-9973-0FCDDB1B5A33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9C24494-F51F-4E7E-8E62-403705BBD6E0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24BB924C-707B-42C5-8660-7AE15B27D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  <a:extLst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344274D6-CD41-428D-A67C-4B9C93D7F824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44595C-D0AA-4E36-8A93-14F894ACD95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1272A6C3-0C0D-4AC6-8934-6EA8CA817FD4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80E0233C-6C37-4B6A-A986-5D1AC26D1925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B86C90F3-C593-4B6C-ABD2-FC2989CBB2CE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D1B111B3-71CF-45FA-80CB-459A4EDAF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B4096043-2447-4EB3-9C69-41106F977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FB510CB6-C736-4F51-8C12-0D172BC37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0D1185-7D51-4D2B-867E-F0990E0A68C6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>
                <a:extLst>
                  <a:ext uri="{FF2B5EF4-FFF2-40B4-BE49-F238E27FC236}">
                    <a16:creationId xmlns:a16="http://schemas.microsoft.com/office/drawing/2014/main" id="{ADC65D54-7D9B-4F8C-8723-8F90EDD85418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A47B51C2-2B27-42CF-8444-D788A7AB5192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42183539-C830-48EF-87B3-B9ACFFDBAD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ECDD3E00-0F15-4123-8F55-BB370104B207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5FE0898C-1B35-4201-87B8-662E474D2D6F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DF1225F3-9484-4924-9FF6-0FEE6EE7B31A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D88118B3-1700-4BBE-A3AB-1B9D9FB25137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2E8EC7DA-6B7E-451C-AF2B-54913737EEAE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4B114CBA-5DFD-4A4B-AC59-8CED7428E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D03D4F4-2858-4FDD-B3DD-49FBACEB860E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5D8BE4CF-8E5C-45BD-BBB6-4D371449DF47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95F4A307-43E1-485B-84A9-4EC2F780093E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FA9FC288-C551-4C89-91C9-A8C2A0087E9E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59A1CBF1-A92D-454C-A04D-8E281A373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CBC6E90B-626C-4993-814D-6C64A4723170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2054DA18-69DD-4C05-8171-41DE915D4630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90332DE0-82E3-431B-8403-84B6FC64ABE1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AFD8AED7-A520-40A3-AFDA-2A5E34798031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A96967C4-729E-4E11-8618-8FD95A8FE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F6ABBD9-2215-4629-8DF8-99B442D8F512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0749D91-703E-43A4-9BB1-3963D5A12FDD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87" name="Texto explicativo retangular 86">
            <a:extLst>
              <a:ext uri="{FF2B5EF4-FFF2-40B4-BE49-F238E27FC236}">
                <a16:creationId xmlns:a16="http://schemas.microsoft.com/office/drawing/2014/main" id="{418CEE63-19C2-4A0E-AF58-FD4A12A867E1}"/>
              </a:ext>
            </a:extLst>
          </p:cNvPr>
          <p:cNvSpPr/>
          <p:nvPr/>
        </p:nvSpPr>
        <p:spPr>
          <a:xfrm>
            <a:off x="1893888" y="1244600"/>
            <a:ext cx="3241675" cy="1044575"/>
          </a:xfrm>
          <a:prstGeom prst="wedgeRectCallout">
            <a:avLst>
              <a:gd name="adj1" fmla="val 71236"/>
              <a:gd name="adj2" fmla="val 168148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PROGRAMAÇÃO </a:t>
            </a:r>
            <a:b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TEMPO/CUSTO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7C3F2FBF-7C18-441A-BA79-31DC1581FA18}"/>
              </a:ext>
            </a:extLst>
          </p:cNvPr>
          <p:cNvSpPr/>
          <p:nvPr/>
        </p:nvSpPr>
        <p:spPr>
          <a:xfrm>
            <a:off x="5499100" y="2809875"/>
            <a:ext cx="1784350" cy="22796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" name="Retângulo 84">
            <a:extLst>
              <a:ext uri="{FF2B5EF4-FFF2-40B4-BE49-F238E27FC236}">
                <a16:creationId xmlns:a16="http://schemas.microsoft.com/office/drawing/2014/main" id="{2610C76B-5E30-40CC-A557-6A3FDA7B516B}"/>
              </a:ext>
            </a:extLst>
          </p:cNvPr>
          <p:cNvSpPr/>
          <p:nvPr/>
        </p:nvSpPr>
        <p:spPr>
          <a:xfrm>
            <a:off x="7283450" y="2551113"/>
            <a:ext cx="1800225" cy="4002087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79637D9-CB77-4360-9B8D-CD0CB501DEB7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715F98A-AA76-4F8E-806D-08C011C0B2ED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A45D99-8A61-4438-91A0-96D0C743AD52}"/>
              </a:ext>
            </a:extLst>
          </p:cNvPr>
          <p:cNvSpPr/>
          <p:nvPr/>
        </p:nvSpPr>
        <p:spPr>
          <a:xfrm>
            <a:off x="2768600" y="4587875"/>
            <a:ext cx="40957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  <a:cs typeface="Calibri"/>
              </a:rPr>
              <a:t>PROJECT MODEL CANVAS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7B5AC2-2C09-4D67-91A9-CB7E8D49657E}"/>
              </a:ext>
            </a:extLst>
          </p:cNvPr>
          <p:cNvSpPr/>
          <p:nvPr/>
        </p:nvSpPr>
        <p:spPr>
          <a:xfrm>
            <a:off x="2771775" y="5059363"/>
            <a:ext cx="4062413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Como conceber projetos em uma única página </a:t>
            </a:r>
          </a:p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e transformá-los em agentes de inovação </a:t>
            </a:r>
          </a:p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e convergência na organização</a:t>
            </a:r>
          </a:p>
        </p:txBody>
      </p:sp>
      <p:pic>
        <p:nvPicPr>
          <p:cNvPr id="4" name="Picture 3" descr="S01_V02.png">
            <a:extLst>
              <a:ext uri="{FF2B5EF4-FFF2-40B4-BE49-F238E27FC236}">
                <a16:creationId xmlns:a16="http://schemas.microsoft.com/office/drawing/2014/main" id="{77FF7896-D1EE-4CCE-AFE0-FF1530F5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0505" r="62627" b="33165"/>
          <a:stretch>
            <a:fillRect/>
          </a:stretch>
        </p:blipFill>
        <p:spPr bwMode="auto">
          <a:xfrm>
            <a:off x="2297113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01_V02.png">
            <a:extLst>
              <a:ext uri="{FF2B5EF4-FFF2-40B4-BE49-F238E27FC236}">
                <a16:creationId xmlns:a16="http://schemas.microsoft.com/office/drawing/2014/main" id="{3C05FCE4-F76D-4BB4-989C-EE33B0BA2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50505" r="50378" b="33165"/>
          <a:stretch>
            <a:fillRect/>
          </a:stretch>
        </p:blipFill>
        <p:spPr bwMode="auto">
          <a:xfrm>
            <a:off x="3405188" y="3463925"/>
            <a:ext cx="1131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01_V02.png">
            <a:extLst>
              <a:ext uri="{FF2B5EF4-FFF2-40B4-BE49-F238E27FC236}">
                <a16:creationId xmlns:a16="http://schemas.microsoft.com/office/drawing/2014/main" id="{CAA8E3B2-2799-427C-8213-B45BDA113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505" r="38132" b="33165"/>
          <a:stretch>
            <a:fillRect/>
          </a:stretch>
        </p:blipFill>
        <p:spPr bwMode="auto">
          <a:xfrm>
            <a:off x="4572000" y="3463925"/>
            <a:ext cx="10858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01_V02.png">
            <a:extLst>
              <a:ext uri="{FF2B5EF4-FFF2-40B4-BE49-F238E27FC236}">
                <a16:creationId xmlns:a16="http://schemas.microsoft.com/office/drawing/2014/main" id="{EA949B60-F085-4200-AD99-AAA6D201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50505" r="25505" b="33165"/>
          <a:stretch>
            <a:fillRect/>
          </a:stretch>
        </p:blipFill>
        <p:spPr bwMode="auto">
          <a:xfrm>
            <a:off x="5691188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66C7A27-2784-4336-A3BE-121C8FFD084E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F6452-C2B8-4632-A78F-0AAD1EE3C0F6}"/>
              </a:ext>
            </a:extLst>
          </p:cNvPr>
          <p:cNvSpPr/>
          <p:nvPr/>
        </p:nvSpPr>
        <p:spPr>
          <a:xfrm>
            <a:off x="2741613" y="4587875"/>
            <a:ext cx="41227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PROJECT MODEL CANVAS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EC549-9AEF-4C30-B949-67C1D3E95B93}"/>
              </a:ext>
            </a:extLst>
          </p:cNvPr>
          <p:cNvSpPr/>
          <p:nvPr/>
        </p:nvSpPr>
        <p:spPr>
          <a:xfrm>
            <a:off x="2771775" y="5059363"/>
            <a:ext cx="4062413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Como conceber projetos em uma única página </a:t>
            </a:r>
          </a:p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 transformá-los em agentes de inovação </a:t>
            </a:r>
          </a:p>
          <a:p>
            <a:pPr algn="r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 convergência na organização</a:t>
            </a:r>
          </a:p>
        </p:txBody>
      </p:sp>
      <p:pic>
        <p:nvPicPr>
          <p:cNvPr id="4" name="Picture 3" descr="S01_V02.png">
            <a:extLst>
              <a:ext uri="{FF2B5EF4-FFF2-40B4-BE49-F238E27FC236}">
                <a16:creationId xmlns:a16="http://schemas.microsoft.com/office/drawing/2014/main" id="{9EA11CF7-DCC5-4048-975A-2ADE6C0A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0505" r="62627" b="33165"/>
          <a:stretch>
            <a:fillRect/>
          </a:stretch>
        </p:blipFill>
        <p:spPr bwMode="auto">
          <a:xfrm>
            <a:off x="2297113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01_V02.png">
            <a:extLst>
              <a:ext uri="{FF2B5EF4-FFF2-40B4-BE49-F238E27FC236}">
                <a16:creationId xmlns:a16="http://schemas.microsoft.com/office/drawing/2014/main" id="{25F360B6-A960-4891-8C0A-B3E41898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50505" r="50378" b="33165"/>
          <a:stretch>
            <a:fillRect/>
          </a:stretch>
        </p:blipFill>
        <p:spPr bwMode="auto">
          <a:xfrm>
            <a:off x="3405188" y="3463925"/>
            <a:ext cx="1131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01_V02.png">
            <a:extLst>
              <a:ext uri="{FF2B5EF4-FFF2-40B4-BE49-F238E27FC236}">
                <a16:creationId xmlns:a16="http://schemas.microsoft.com/office/drawing/2014/main" id="{370A66D0-773F-4E84-896F-B17CD2A2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505" r="38132" b="33165"/>
          <a:stretch>
            <a:fillRect/>
          </a:stretch>
        </p:blipFill>
        <p:spPr bwMode="auto">
          <a:xfrm>
            <a:off x="4572000" y="3463925"/>
            <a:ext cx="10858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01_V02.png">
            <a:extLst>
              <a:ext uri="{FF2B5EF4-FFF2-40B4-BE49-F238E27FC236}">
                <a16:creationId xmlns:a16="http://schemas.microsoft.com/office/drawing/2014/main" id="{E13D642B-41DB-4F2F-9544-AB010A5A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50505" r="25505" b="33165"/>
          <a:stretch>
            <a:fillRect/>
          </a:stretch>
        </p:blipFill>
        <p:spPr bwMode="auto">
          <a:xfrm>
            <a:off x="5691188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3C74658-0E50-4F14-95F4-D1B070C9A972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C606E75-A95B-473E-AEA6-81655E79C302}"/>
              </a:ext>
            </a:extLst>
          </p:cNvPr>
          <p:cNvSpPr/>
          <p:nvPr/>
        </p:nvSpPr>
        <p:spPr>
          <a:xfrm>
            <a:off x="3495675" y="2382838"/>
            <a:ext cx="5540375" cy="328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Premiado e reconhecido professor de Gerenciamento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do MBA da FGV Management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Consultor de implantação de PMO e Portfólio em empresas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líderes nos segmentos industriais e de serviços, como Natura, Ambev, McDonald’s, Roche e COB – Comitê Olímpico Brasileiro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Por meio de oficinas e business games tem formado e educado gerentes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adaptados à cultura específica de suas organizações, entre elas Petrobras, Bradesco, Votorantim, OAS, Andrade Gutierrez e Banco Central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Trabalhou como executivo de projetos nas empresas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Hewlett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Packard, Deloitte Consulting, BASF e Novartis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PMP (Project Management Professional), PMI-SP, PMI-RMP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(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Risk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Management Professional), CCPM (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Critical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Chain Professional Management)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Recebeu o PMI Professional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Development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Award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do PMI-USA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Autor de livros e artigos na área de gerenciamento de projetos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Mestrado em Engenharia pela Escola Politécnica da USP, MBA em Finanças Corporativas pela FEA-USP, Pós-Graduado em Administração pela EAESP-FGV e Graduado pela Universidade Federal de São Carlos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35FC63-FD4F-4430-B6AB-9D2BBFDBDE3D}"/>
              </a:ext>
            </a:extLst>
          </p:cNvPr>
          <p:cNvSpPr/>
          <p:nvPr/>
        </p:nvSpPr>
        <p:spPr>
          <a:xfrm>
            <a:off x="111125" y="1931988"/>
            <a:ext cx="3384550" cy="4508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José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Finocchio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Jr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2" name="Picture 1" descr="FOTO_JUNIOR.jpg">
            <a:extLst>
              <a:ext uri="{FF2B5EF4-FFF2-40B4-BE49-F238E27FC236}">
                <a16:creationId xmlns:a16="http://schemas.microsoft.com/office/drawing/2014/main" id="{0162F72E-5922-4911-9ED1-A720DD895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" r="2817" b="14878"/>
          <a:stretch/>
        </p:blipFill>
        <p:spPr>
          <a:xfrm>
            <a:off x="114300" y="2390775"/>
            <a:ext cx="3286125" cy="3257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F002F-F019-4B95-A1D3-917A59421603}"/>
              </a:ext>
            </a:extLst>
          </p:cNvPr>
          <p:cNvSpPr txBox="1"/>
          <p:nvPr/>
        </p:nvSpPr>
        <p:spPr>
          <a:xfrm>
            <a:off x="8721725" y="6510338"/>
            <a:ext cx="439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m da foto.png">
            <a:extLst>
              <a:ext uri="{FF2B5EF4-FFF2-40B4-BE49-F238E27FC236}">
                <a16:creationId xmlns:a16="http://schemas.microsoft.com/office/drawing/2014/main" id="{C2B0CA3A-35C7-471F-A7AB-F599AF04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1225550"/>
            <a:ext cx="581025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4">
            <a:extLst>
              <a:ext uri="{FF2B5EF4-FFF2-40B4-BE49-F238E27FC236}">
                <a16:creationId xmlns:a16="http://schemas.microsoft.com/office/drawing/2014/main" id="{700B96EF-AFCD-4956-8709-0AE8B6E69B9B}"/>
              </a:ext>
            </a:extLst>
          </p:cNvPr>
          <p:cNvSpPr txBox="1">
            <a:spLocks noChangeArrowheads="1"/>
          </p:cNvSpPr>
          <p:nvPr/>
        </p:nvSpPr>
        <p:spPr bwMode="auto">
          <a:xfrm rot="-518347">
            <a:off x="828675" y="2859088"/>
            <a:ext cx="230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/>
              <a:t>PLANO DE</a:t>
            </a:r>
          </a:p>
          <a:p>
            <a:r>
              <a:rPr lang="pt-BR" altLang="pt-BR" sz="3200" b="1"/>
              <a:t> PROJETO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BB1D96DA-6561-49A8-A44D-61910EFA0493}"/>
              </a:ext>
            </a:extLst>
          </p:cNvPr>
          <p:cNvSpPr/>
          <p:nvPr/>
        </p:nvSpPr>
        <p:spPr>
          <a:xfrm>
            <a:off x="3635375" y="1196975"/>
            <a:ext cx="909638" cy="43195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8AD122D0-8554-4A8A-9637-66BCD3FA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52513"/>
            <a:ext cx="4679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altLang="pt-BR" sz="1400">
              <a:latin typeface="Verdana" panose="020B0604030504040204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Índice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Sumário Executivo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Declaração de Escopo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EAP e Dicionário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Organização do Projeto (com papéis e responsabilidades)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Cronograma Detalhado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Orçamento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escopo do projeto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cronograma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custos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 qualidade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das comunicações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pessoal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riscos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aquisições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Controle Integrado de Mudança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Sistema de gestão da configuração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Aprovações e assinaturas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B6FE7257-7CD9-4B42-9692-AFAA20CB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64356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/>
              <a:t>BUROCRÁTICO DEMAIS PARA SER ASSIMILADO</a:t>
            </a:r>
          </a:p>
          <a:p>
            <a:r>
              <a:rPr lang="en-US" altLang="pt-BR" sz="2800"/>
              <a:t> POR ALGUMAS ORGANIZAÇÕES….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58DFFF-999F-4843-A484-BD74A2AF5090}"/>
              </a:ext>
            </a:extLst>
          </p:cNvPr>
          <p:cNvSpPr/>
          <p:nvPr/>
        </p:nvSpPr>
        <p:spPr>
          <a:xfrm>
            <a:off x="4519613" y="617538"/>
            <a:ext cx="2168525" cy="64611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Princípios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2184F-71BF-4189-9A23-FF1F7DE21BDA}"/>
              </a:ext>
            </a:extLst>
          </p:cNvPr>
          <p:cNvSpPr/>
          <p:nvPr/>
        </p:nvSpPr>
        <p:spPr>
          <a:xfrm>
            <a:off x="4521200" y="1949450"/>
            <a:ext cx="993775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60682-9765-4195-BA00-DA2F61041E03}"/>
              </a:ext>
            </a:extLst>
          </p:cNvPr>
          <p:cNvSpPr/>
          <p:nvPr/>
        </p:nvSpPr>
        <p:spPr>
          <a:xfrm>
            <a:off x="4521200" y="3028950"/>
            <a:ext cx="2144713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Agrupamentos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5CFF5-D9E4-4F48-BC0A-32C17D106B65}"/>
              </a:ext>
            </a:extLst>
          </p:cNvPr>
          <p:cNvSpPr/>
          <p:nvPr/>
        </p:nvSpPr>
        <p:spPr>
          <a:xfrm>
            <a:off x="4521200" y="4179888"/>
            <a:ext cx="2152650" cy="43180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Simplificações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68CDA-AC67-4107-9D47-B0BD92515CD8}"/>
              </a:ext>
            </a:extLst>
          </p:cNvPr>
          <p:cNvSpPr/>
          <p:nvPr/>
        </p:nvSpPr>
        <p:spPr>
          <a:xfrm>
            <a:off x="4521200" y="4954588"/>
            <a:ext cx="2708275" cy="7635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Estabelecer base com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stakeholders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4812E53-8CA6-469D-8036-224A4CED5947}"/>
              </a:ext>
            </a:extLst>
          </p:cNvPr>
          <p:cNvSpPr/>
          <p:nvPr/>
        </p:nvSpPr>
        <p:spPr>
          <a:xfrm>
            <a:off x="4521200" y="6418263"/>
            <a:ext cx="2708275" cy="4254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Sequência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AD6D964-FDA6-438F-8406-54630F78DED7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1257300"/>
            <a:ext cx="2128838" cy="1038225"/>
            <a:chOff x="2371725" y="1257300"/>
            <a:chExt cx="2128838" cy="103822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A7F6700A-4280-4432-BF5C-561D8AE22F93}"/>
                </a:ext>
              </a:extLst>
            </p:cNvPr>
            <p:cNvSpPr/>
            <p:nvPr/>
          </p:nvSpPr>
          <p:spPr>
            <a:xfrm>
              <a:off x="2371725" y="12573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91" name="Picture 2" descr="C:\Users\CASULO-\Desktop\S02_V02.png">
              <a:extLst>
                <a:ext uri="{FF2B5EF4-FFF2-40B4-BE49-F238E27FC236}">
                  <a16:creationId xmlns:a16="http://schemas.microsoft.com/office/drawing/2014/main" id="{F8F17A7C-91B0-40FF-985B-B940D04DB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1" t="6540" r="53178" b="80331"/>
            <a:stretch>
              <a:fillRect/>
            </a:stretch>
          </p:blipFill>
          <p:spPr bwMode="auto">
            <a:xfrm>
              <a:off x="2519408" y="1334787"/>
              <a:ext cx="1762036" cy="90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E0BDDCF-2FC0-41AE-A30B-62FAC6B12253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2362200"/>
            <a:ext cx="2128838" cy="1038225"/>
            <a:chOff x="2371725" y="2362200"/>
            <a:chExt cx="2128838" cy="103822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70A159F-0D0B-43FF-B1A2-C9047D98C93E}"/>
                </a:ext>
              </a:extLst>
            </p:cNvPr>
            <p:cNvSpPr/>
            <p:nvPr/>
          </p:nvSpPr>
          <p:spPr>
            <a:xfrm>
              <a:off x="2371725" y="23622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9" name="Picture 2" descr="C:\Users\CASULO-\Desktop\S02_V02.png">
              <a:extLst>
                <a:ext uri="{FF2B5EF4-FFF2-40B4-BE49-F238E27FC236}">
                  <a16:creationId xmlns:a16="http://schemas.microsoft.com/office/drawing/2014/main" id="{3D08333D-912B-4D53-8A3D-882C7A37F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0" t="23956" r="54726" b="65727"/>
            <a:stretch>
              <a:fillRect/>
            </a:stretch>
          </p:blipFill>
          <p:spPr bwMode="auto">
            <a:xfrm>
              <a:off x="2519407" y="2468428"/>
              <a:ext cx="1762036" cy="84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864E8B-037C-4074-B861-1A97A58AA811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3471863"/>
            <a:ext cx="2128838" cy="1062037"/>
            <a:chOff x="2371725" y="3471267"/>
            <a:chExt cx="2128838" cy="106263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8E452FF-A7F6-4411-9AA1-9D0914602B7D}"/>
                </a:ext>
              </a:extLst>
            </p:cNvPr>
            <p:cNvSpPr/>
            <p:nvPr/>
          </p:nvSpPr>
          <p:spPr>
            <a:xfrm>
              <a:off x="2371725" y="3495092"/>
              <a:ext cx="2128838" cy="10388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7" name="Picture 2" descr="C:\Users\CASULO-\Desktop\S02_V02.png">
              <a:extLst>
                <a:ext uri="{FF2B5EF4-FFF2-40B4-BE49-F238E27FC236}">
                  <a16:creationId xmlns:a16="http://schemas.microsoft.com/office/drawing/2014/main" id="{7029C3E1-1D7D-40A5-8922-17DA5A1B7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36865" r="57040" b="47021"/>
            <a:stretch>
              <a:fillRect/>
            </a:stretch>
          </p:blipFill>
          <p:spPr bwMode="auto">
            <a:xfrm>
              <a:off x="2907270" y="3471267"/>
              <a:ext cx="969218" cy="10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EEF02D6-5A0E-4660-9850-466F292EEF82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591050"/>
            <a:ext cx="2128838" cy="1057275"/>
            <a:chOff x="2371725" y="4590598"/>
            <a:chExt cx="2128838" cy="105772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5830FF6D-53DE-435F-A121-71060B795539}"/>
                </a:ext>
              </a:extLst>
            </p:cNvPr>
            <p:cNvSpPr/>
            <p:nvPr/>
          </p:nvSpPr>
          <p:spPr>
            <a:xfrm>
              <a:off x="2371725" y="4609656"/>
              <a:ext cx="2128838" cy="103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5" name="Picture 2" descr="C:\Users\CASULO-\Desktop\S02_V02.png">
              <a:extLst>
                <a:ext uri="{FF2B5EF4-FFF2-40B4-BE49-F238E27FC236}">
                  <a16:creationId xmlns:a16="http://schemas.microsoft.com/office/drawing/2014/main" id="{96A729B7-E3FA-4B7D-B0BB-5D7FC95C9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52979" r="51172" b="31598"/>
            <a:stretch>
              <a:fillRect/>
            </a:stretch>
          </p:blipFill>
          <p:spPr bwMode="auto">
            <a:xfrm>
              <a:off x="2621119" y="4590598"/>
              <a:ext cx="1765187" cy="105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A709D3F-581F-4737-8B3A-D54E689A1814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5715000"/>
            <a:ext cx="2128838" cy="1038225"/>
            <a:chOff x="2371725" y="5715000"/>
            <a:chExt cx="2128838" cy="1038225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12788B4-4223-49E4-8261-3BCAC8781A29}"/>
                </a:ext>
              </a:extLst>
            </p:cNvPr>
            <p:cNvSpPr/>
            <p:nvPr/>
          </p:nvSpPr>
          <p:spPr>
            <a:xfrm>
              <a:off x="2371725" y="57150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3" name="Picture 2" descr="C:\Users\CASULO-\Desktop\S02_V02.png">
              <a:extLst>
                <a:ext uri="{FF2B5EF4-FFF2-40B4-BE49-F238E27FC236}">
                  <a16:creationId xmlns:a16="http://schemas.microsoft.com/office/drawing/2014/main" id="{81BE7EEF-DA09-4769-8526-07C4524AA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77640" r="51172" b="12129"/>
            <a:stretch>
              <a:fillRect/>
            </a:stretch>
          </p:blipFill>
          <p:spPr bwMode="auto">
            <a:xfrm>
              <a:off x="2670629" y="5929452"/>
              <a:ext cx="1765187" cy="70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E427325-1D84-4AB7-A729-5486FC288DDB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48B25DC3-E0E0-4611-B01E-B776D5611B01}"/>
              </a:ext>
            </a:extLst>
          </p:cNvPr>
          <p:cNvSpPr/>
          <p:nvPr/>
        </p:nvSpPr>
        <p:spPr>
          <a:xfrm>
            <a:off x="2262188" y="454025"/>
            <a:ext cx="3248025" cy="768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Metodologia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10F19D-ACCC-4C51-A02E-089E3DE17E04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3524250"/>
            <a:ext cx="3295650" cy="3217863"/>
            <a:chOff x="4427984" y="3848100"/>
            <a:chExt cx="3295650" cy="32171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1F330D-BA45-4E72-B719-8F4F5C34CBDC}"/>
                </a:ext>
              </a:extLst>
            </p:cNvPr>
            <p:cNvSpPr/>
            <p:nvPr/>
          </p:nvSpPr>
          <p:spPr>
            <a:xfrm>
              <a:off x="4432747" y="3848100"/>
              <a:ext cx="3290887" cy="3217118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0" name="Rectangle 39">
              <a:extLst>
                <a:ext uri="{FF2B5EF4-FFF2-40B4-BE49-F238E27FC236}">
                  <a16:creationId xmlns:a16="http://schemas.microsoft.com/office/drawing/2014/main" id="{4E4458F2-B384-4FE2-8206-6F082C89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983516"/>
              <a:ext cx="2967899" cy="106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Conceber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Definição do projeto por meio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 um fluxo de trabalho de 13 passos</a:t>
              </a:r>
            </a:p>
            <a:p>
              <a:pPr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11" name="Picture 2" descr="C:\Users\CASULO-\Desktop\5.png">
              <a:extLst>
                <a:ext uri="{FF2B5EF4-FFF2-40B4-BE49-F238E27FC236}">
                  <a16:creationId xmlns:a16="http://schemas.microsoft.com/office/drawing/2014/main" id="{83BE7DA2-7461-43CB-A2A4-CE63497BB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51219" r="75209" b="34059"/>
            <a:stretch>
              <a:fillRect/>
            </a:stretch>
          </p:blipFill>
          <p:spPr bwMode="auto">
            <a:xfrm>
              <a:off x="4523234" y="5023718"/>
              <a:ext cx="824422" cy="82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CE06E-38C4-4BFB-B842-EEE147AD19E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24250"/>
            <a:ext cx="2149475" cy="3228975"/>
            <a:chOff x="2123728" y="3581399"/>
            <a:chExt cx="2149736" cy="32289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AAC0E3-A5E7-4393-BF43-DAAACFF95F59}"/>
                </a:ext>
              </a:extLst>
            </p:cNvPr>
            <p:cNvSpPr/>
            <p:nvPr/>
          </p:nvSpPr>
          <p:spPr>
            <a:xfrm>
              <a:off x="2133254" y="3581399"/>
              <a:ext cx="2140210" cy="3228975"/>
            </a:xfrm>
            <a:prstGeom prst="rect">
              <a:avLst/>
            </a:prstGeom>
            <a:solidFill>
              <a:srgbClr val="1FC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7" name="Rectangle 43">
              <a:extLst>
                <a:ext uri="{FF2B5EF4-FFF2-40B4-BE49-F238E27FC236}">
                  <a16:creationId xmlns:a16="http://schemas.microsoft.com/office/drawing/2014/main" id="{FB7F1391-EF6E-4449-82D3-3C5764C45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5736379"/>
              <a:ext cx="2116285" cy="90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Integrar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Agrupamento dos blocos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para fazer as amarrações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necessárias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8" name="Picture 2" descr="C:\Users\CASULO-\Desktop\5.png">
              <a:extLst>
                <a:ext uri="{FF2B5EF4-FFF2-40B4-BE49-F238E27FC236}">
                  <a16:creationId xmlns:a16="http://schemas.microsoft.com/office/drawing/2014/main" id="{35E808D7-0E70-4A15-B1EB-F296C6630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58" t="51219" r="13438" b="34059"/>
            <a:stretch>
              <a:fillRect/>
            </a:stretch>
          </p:blipFill>
          <p:spPr bwMode="auto">
            <a:xfrm rot="2498267">
              <a:off x="2265082" y="4938437"/>
              <a:ext cx="701932" cy="63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AA98-4204-4D8A-A3BA-C2DCCD090D64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1257300"/>
            <a:ext cx="3295650" cy="2143125"/>
            <a:chOff x="4427984" y="1727200"/>
            <a:chExt cx="3295650" cy="21431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4071B4-B088-4E87-A87D-8D4CCB6D65C5}"/>
                </a:ext>
              </a:extLst>
            </p:cNvPr>
            <p:cNvSpPr/>
            <p:nvPr/>
          </p:nvSpPr>
          <p:spPr>
            <a:xfrm>
              <a:off x="4432747" y="1727200"/>
              <a:ext cx="3290887" cy="2143124"/>
            </a:xfrm>
            <a:prstGeom prst="rect">
              <a:avLst/>
            </a:prstGeom>
            <a:solidFill>
              <a:srgbClr val="FF06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Rectangle 45">
              <a:extLst>
                <a:ext uri="{FF2B5EF4-FFF2-40B4-BE49-F238E27FC236}">
                  <a16:creationId xmlns:a16="http://schemas.microsoft.com/office/drawing/2014/main" id="{DBDF64BB-C5CB-4998-AC7A-12EA05FF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2747844"/>
              <a:ext cx="3200400" cy="95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Resolver</a:t>
              </a:r>
            </a:p>
            <a:p>
              <a:pPr>
                <a:lnSpc>
                  <a:spcPct val="90000"/>
                </a:lnSpc>
              </a:pPr>
              <a:r>
                <a:rPr lang="pt-BR" altLang="pt-BR" sz="1400">
                  <a:latin typeface="Trebuchet MS" panose="020B0603020202020204" pitchFamily="34" charset="0"/>
                  <a:cs typeface="Calibri" panose="020F0502020204030204" pitchFamily="34" charset="0"/>
                </a:rPr>
                <a:t>Encomenda de ações de balanceamento do projeto para equipe, clientes e patrocinadores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5" name="Picture 2" descr="C:\Users\CASULO-\Desktop\S02_V04.png">
              <a:extLst>
                <a:ext uri="{FF2B5EF4-FFF2-40B4-BE49-F238E27FC236}">
                  <a16:creationId xmlns:a16="http://schemas.microsoft.com/office/drawing/2014/main" id="{D524DD24-489B-449D-BD1A-88B0F0F38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8" t="67361" r="13438" b="17639"/>
            <a:stretch>
              <a:fillRect/>
            </a:stretch>
          </p:blipFill>
          <p:spPr bwMode="auto">
            <a:xfrm>
              <a:off x="4519042" y="1863788"/>
              <a:ext cx="800143" cy="79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3F8F10-6559-4859-A5CA-0FB3600F38DA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1257300"/>
            <a:ext cx="2162175" cy="2235200"/>
            <a:chOff x="2123728" y="1692102"/>
            <a:chExt cx="2162630" cy="22344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0942CE-F6E8-4474-8961-91CE07F5AB12}"/>
                </a:ext>
              </a:extLst>
            </p:cNvPr>
            <p:cNvSpPr/>
            <p:nvPr/>
          </p:nvSpPr>
          <p:spPr>
            <a:xfrm>
              <a:off x="2133255" y="1692102"/>
              <a:ext cx="2124522" cy="2142435"/>
            </a:xfrm>
            <a:prstGeom prst="rect">
              <a:avLst/>
            </a:prstGeom>
            <a:solidFill>
              <a:srgbClr val="00A8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1" name="Rectangle 46">
              <a:extLst>
                <a:ext uri="{FF2B5EF4-FFF2-40B4-BE49-F238E27FC236}">
                  <a16:creationId xmlns:a16="http://schemas.microsoft.com/office/drawing/2014/main" id="{5507A8C9-33B8-43AC-8B8D-5C00BA52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2678548"/>
              <a:ext cx="2162630" cy="124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-126206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Compartilhar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Comunicação das informações do projeto (em grupos)</a:t>
              </a:r>
            </a:p>
            <a:p>
              <a:pPr algn="r"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2" name="Picture 2" descr="C:\Users\CASULO-\Desktop\5.png">
              <a:extLst>
                <a:ext uri="{FF2B5EF4-FFF2-40B4-BE49-F238E27FC236}">
                  <a16:creationId xmlns:a16="http://schemas.microsoft.com/office/drawing/2014/main" id="{5790A610-F88C-44A8-84C4-3B6B82F8E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67191" r="75233" b="17809"/>
            <a:stretch>
              <a:fillRect/>
            </a:stretch>
          </p:blipFill>
          <p:spPr bwMode="auto">
            <a:xfrm>
              <a:off x="2232695" y="1777008"/>
              <a:ext cx="825046" cy="84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A5A7261-AA8E-4828-919B-DEBDB455275A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ULO-\Dropbox\Criare Desenho\Palu\JPEG\S05.jpg">
            <a:extLst>
              <a:ext uri="{FF2B5EF4-FFF2-40B4-BE49-F238E27FC236}">
                <a16:creationId xmlns:a16="http://schemas.microsoft.com/office/drawing/2014/main" id="{FB10AC1B-D287-4FA8-89F4-9383C0A7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ASULO-\Desktop\S05.png">
            <a:extLst>
              <a:ext uri="{FF2B5EF4-FFF2-40B4-BE49-F238E27FC236}">
                <a16:creationId xmlns:a16="http://schemas.microsoft.com/office/drawing/2014/main" id="{54787CAC-492A-41A6-AC05-5994B8FD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12C53A5-94C4-4B07-8A78-149CF02AE5B6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CONCEBER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F4828D-36EF-40D3-BBB5-334AC89A7C61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9767</TotalTime>
  <Words>1863</Words>
  <Application>Microsoft Office PowerPoint</Application>
  <PresentationFormat>Apresentação na tela (4:3)</PresentationFormat>
  <Paragraphs>704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Tahoma</vt:lpstr>
      <vt:lpstr>Trebuchet MS</vt:lpstr>
      <vt:lpstr>Verdana</vt:lpstr>
      <vt:lpstr>Tema do Office</vt:lpstr>
      <vt:lpstr>LOM3218 – Introdução à Engenharia Física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PPE6401 – Planejamento e Gestão de Projetos Educacionais</dc:title>
  <dc:creator>Carlos Y. Shigue</dc:creator>
  <cp:lastModifiedBy>Carlos Shigue</cp:lastModifiedBy>
  <cp:revision>12</cp:revision>
  <dcterms:created xsi:type="dcterms:W3CDTF">2014-09-22T20:17:27Z</dcterms:created>
  <dcterms:modified xsi:type="dcterms:W3CDTF">2019-03-29T08:33:18Z</dcterms:modified>
</cp:coreProperties>
</file>