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59" r:id="rId4"/>
    <p:sldId id="261" r:id="rId5"/>
    <p:sldId id="266" r:id="rId6"/>
    <p:sldId id="267" r:id="rId7"/>
    <p:sldId id="268" r:id="rId8"/>
    <p:sldId id="264" r:id="rId9"/>
    <p:sldId id="269" r:id="rId10"/>
    <p:sldId id="263" r:id="rId11"/>
    <p:sldId id="258" r:id="rId1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/>
    <p:restoredTop sz="94898"/>
  </p:normalViewPr>
  <p:slideViewPr>
    <p:cSldViewPr snapToGrid="0" snapToObjects="1">
      <p:cViewPr>
        <p:scale>
          <a:sx n="143" d="100"/>
          <a:sy n="143" d="100"/>
        </p:scale>
        <p:origin x="-296" y="-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0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2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25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35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10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76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2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20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7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79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82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6318C-9E57-B244-A303-B8D2C46FD04E}" type="datetimeFigureOut">
              <a:rPr lang="pt-BR" smtClean="0"/>
              <a:t>14/04/2018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B0DF5-4D0D-2C49-982D-ED960B7D19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42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0A693-C447-CE4A-B870-42BC44F27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7A7E27-20CD-124E-AEBE-0CD4720AE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7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9B9352-F382-5047-BBE7-E9A9A386A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Parte Geral (1- 232)</a:t>
            </a:r>
          </a:p>
          <a:p>
            <a:pPr marL="0" indent="0">
              <a:buNone/>
            </a:pPr>
            <a:r>
              <a:rPr lang="pt-BR" dirty="0"/>
              <a:t>(...)</a:t>
            </a:r>
          </a:p>
          <a:p>
            <a:pPr marL="0" indent="0">
              <a:buNone/>
            </a:pPr>
            <a:r>
              <a:rPr lang="pt-BR" dirty="0"/>
              <a:t>Parte Especial</a:t>
            </a:r>
          </a:p>
          <a:p>
            <a:pPr marL="0" indent="0">
              <a:buNone/>
            </a:pPr>
            <a:r>
              <a:rPr lang="pt-BR" dirty="0"/>
              <a:t>Livro </a:t>
            </a:r>
            <a:r>
              <a:rPr lang="pt-BR" dirty="0" err="1"/>
              <a:t>I</a:t>
            </a:r>
            <a:r>
              <a:rPr lang="pt-BR" dirty="0"/>
              <a:t> – Do Direito das Obrigações (233-965)</a:t>
            </a:r>
          </a:p>
          <a:p>
            <a:pPr marL="0" indent="0">
              <a:buNone/>
            </a:pPr>
            <a:r>
              <a:rPr lang="pt-BR" dirty="0"/>
              <a:t>Livro II – Direito da Empresa (966-1.195)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509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68874-1EA4-484E-B8C3-1688A43E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ACFF31-A55D-3043-B5D5-142AA99D5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“Art. 966 CC de 2002. </a:t>
            </a:r>
          </a:p>
          <a:p>
            <a:pPr marL="0" indent="0">
              <a:buNone/>
            </a:pPr>
            <a:r>
              <a:rPr lang="pt-BR" dirty="0"/>
              <a:t>Considera-se </a:t>
            </a:r>
            <a:r>
              <a:rPr lang="pt-BR" dirty="0" err="1"/>
              <a:t>empresário</a:t>
            </a:r>
            <a:r>
              <a:rPr lang="pt-BR" dirty="0"/>
              <a:t> quem exerce profissionalmente atividade </a:t>
            </a:r>
            <a:r>
              <a:rPr lang="pt-BR" dirty="0" err="1"/>
              <a:t>econômica</a:t>
            </a:r>
            <a:r>
              <a:rPr lang="pt-BR" dirty="0"/>
              <a:t> organizada para a </a:t>
            </a:r>
            <a:r>
              <a:rPr lang="pt-BR" dirty="0" err="1"/>
              <a:t>produção</a:t>
            </a:r>
            <a:r>
              <a:rPr lang="pt-BR" dirty="0"/>
              <a:t> ou a </a:t>
            </a:r>
            <a:r>
              <a:rPr lang="pt-BR" dirty="0" err="1"/>
              <a:t>circulação</a:t>
            </a:r>
            <a:r>
              <a:rPr lang="pt-BR" dirty="0"/>
              <a:t> de bens ou de </a:t>
            </a:r>
            <a:r>
              <a:rPr lang="pt-BR" dirty="0" err="1"/>
              <a:t>serviços</a:t>
            </a:r>
            <a:r>
              <a:rPr lang="pt-BR" dirty="0"/>
              <a:t>.”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“Art. 2082 </a:t>
            </a:r>
            <a:r>
              <a:rPr lang="pt-BR" dirty="0" err="1"/>
              <a:t>Codice</a:t>
            </a:r>
            <a:r>
              <a:rPr lang="pt-BR" dirty="0"/>
              <a:t> </a:t>
            </a:r>
            <a:r>
              <a:rPr lang="pt-BR" dirty="0" err="1"/>
              <a:t>Civile</a:t>
            </a:r>
            <a:r>
              <a:rPr lang="pt-BR" dirty="0"/>
              <a:t> italiano. </a:t>
            </a:r>
          </a:p>
          <a:p>
            <a:pPr marL="0" indent="0">
              <a:buNone/>
            </a:pPr>
            <a:r>
              <a:rPr lang="pt-BR" dirty="0"/>
              <a:t>È </a:t>
            </a:r>
            <a:r>
              <a:rPr lang="pt-BR" dirty="0" err="1"/>
              <a:t>imprenditore</a:t>
            </a:r>
            <a:r>
              <a:rPr lang="pt-BR" dirty="0"/>
              <a:t> chi </a:t>
            </a:r>
            <a:r>
              <a:rPr lang="pt-BR" dirty="0" err="1"/>
              <a:t>esercita</a:t>
            </a:r>
            <a:r>
              <a:rPr lang="pt-BR" dirty="0"/>
              <a:t> </a:t>
            </a:r>
            <a:r>
              <a:rPr lang="pt-BR" dirty="0" err="1"/>
              <a:t>professionalmente</a:t>
            </a:r>
            <a:r>
              <a:rPr lang="pt-BR" dirty="0"/>
              <a:t> </a:t>
            </a:r>
            <a:r>
              <a:rPr lang="pt-BR" dirty="0" err="1"/>
              <a:t>un’a</a:t>
            </a:r>
            <a:r>
              <a:rPr lang="pt-BR" dirty="0"/>
              <a:t> </a:t>
            </a:r>
            <a:r>
              <a:rPr lang="pt-BR" dirty="0" err="1"/>
              <a:t>attivita</a:t>
            </a:r>
            <a:r>
              <a:rPr lang="pt-BR" dirty="0"/>
              <a:t>̀ </a:t>
            </a:r>
            <a:r>
              <a:rPr lang="pt-BR" dirty="0" err="1"/>
              <a:t>economica</a:t>
            </a:r>
            <a:r>
              <a:rPr lang="pt-BR" dirty="0"/>
              <a:t> </a:t>
            </a:r>
            <a:r>
              <a:rPr lang="pt-BR" dirty="0" err="1"/>
              <a:t>organizzata</a:t>
            </a:r>
            <a:r>
              <a:rPr lang="pt-BR" dirty="0"/>
              <a:t> al fine </a:t>
            </a:r>
            <a:r>
              <a:rPr lang="pt-BR" dirty="0" err="1"/>
              <a:t>della</a:t>
            </a:r>
            <a:r>
              <a:rPr lang="pt-BR" dirty="0"/>
              <a:t> </a:t>
            </a:r>
            <a:r>
              <a:rPr lang="pt-BR" dirty="0" err="1"/>
              <a:t>produzione</a:t>
            </a:r>
            <a:r>
              <a:rPr lang="pt-BR" dirty="0"/>
              <a:t> o </a:t>
            </a:r>
            <a:r>
              <a:rPr lang="pt-BR" dirty="0" err="1"/>
              <a:t>dello</a:t>
            </a:r>
            <a:r>
              <a:rPr lang="pt-BR" dirty="0"/>
              <a:t> </a:t>
            </a:r>
            <a:r>
              <a:rPr lang="pt-BR" dirty="0" err="1"/>
              <a:t>scambio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beni</a:t>
            </a:r>
            <a:r>
              <a:rPr lang="pt-BR" dirty="0"/>
              <a:t> o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servizi</a:t>
            </a:r>
            <a:r>
              <a:rPr lang="pt-BR" dirty="0"/>
              <a:t>.”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55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369812_223474478421967_262579225142231040_n">
            <a:hlinkClick r:id="" action="ppaction://media"/>
            <a:extLst>
              <a:ext uri="{FF2B5EF4-FFF2-40B4-BE49-F238E27FC236}">
                <a16:creationId xmlns:a16="http://schemas.microsoft.com/office/drawing/2014/main" id="{D7BAA36F-CCB2-984F-96D2-C412B562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868" y="2299726"/>
            <a:ext cx="50673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E279844-FDA5-B049-9EA9-8E24CA58F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8" y="330686"/>
            <a:ext cx="4136843" cy="607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16FF75-6014-6643-8ABE-2F88FF5E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5" y="250837"/>
            <a:ext cx="4314825" cy="623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134E6E6B-8550-5A4C-BAD3-36BAABF4E170}"/>
              </a:ext>
            </a:extLst>
          </p:cNvPr>
          <p:cNvSpPr/>
          <p:nvPr/>
        </p:nvSpPr>
        <p:spPr>
          <a:xfrm>
            <a:off x="4827494" y="2487706"/>
            <a:ext cx="3953435" cy="1828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DDBC83-7DF8-7440-9EAF-4A448F03E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2" t="35974" r="2596" b="35106"/>
          <a:stretch/>
        </p:blipFill>
        <p:spPr>
          <a:xfrm>
            <a:off x="457201" y="2249999"/>
            <a:ext cx="7306412" cy="335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7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0A7DA66-2890-FC44-BF3F-2F31775F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89" y="3067483"/>
            <a:ext cx="3490258" cy="261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2DAC27-84A8-E44E-AC39-2B8C9662E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72" y="304800"/>
            <a:ext cx="6021164" cy="25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36BAA8-71C6-6C4E-AF1A-5DD526C3A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257" y="3067483"/>
            <a:ext cx="3490257" cy="261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36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DF846E-6615-5248-8C66-DB411695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82" y="340660"/>
            <a:ext cx="6262421" cy="49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6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77C2E3-08B0-6143-859D-853F5876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73" y="0"/>
            <a:ext cx="704385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59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0D86AB5-01BC-8E4E-AD58-BB5E3D72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05" y="1375711"/>
            <a:ext cx="6657348" cy="476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3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7FE575-0EEE-4B4A-B880-5E9DE44A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08" y="1281952"/>
            <a:ext cx="6617620" cy="52891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2E7D2C-8F9F-E344-92BC-29C0C176A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" y="87030"/>
            <a:ext cx="1970538" cy="28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sango 3">
            <a:extLst>
              <a:ext uri="{FF2B5EF4-FFF2-40B4-BE49-F238E27FC236}">
                <a16:creationId xmlns:a16="http://schemas.microsoft.com/office/drawing/2014/main" id="{61DF71AF-D755-CB4A-9FCA-1746F329682F}"/>
              </a:ext>
            </a:extLst>
          </p:cNvPr>
          <p:cNvSpPr/>
          <p:nvPr/>
        </p:nvSpPr>
        <p:spPr>
          <a:xfrm>
            <a:off x="3684494" y="1828800"/>
            <a:ext cx="2617694" cy="3379694"/>
          </a:xfrm>
          <a:prstGeom prst="diamond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Empresa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83F9CD-3ED1-C344-B48A-6F347356CEC8}"/>
              </a:ext>
            </a:extLst>
          </p:cNvPr>
          <p:cNvSpPr txBox="1"/>
          <p:nvPr/>
        </p:nvSpPr>
        <p:spPr>
          <a:xfrm>
            <a:off x="5692589" y="2151530"/>
            <a:ext cx="105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Perfil </a:t>
            </a:r>
          </a:p>
          <a:p>
            <a:r>
              <a:rPr lang="pt-BR" dirty="0"/>
              <a:t>Subjetivo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7387DF3-417C-3E40-A985-A42F066C1195}"/>
              </a:ext>
            </a:extLst>
          </p:cNvPr>
          <p:cNvSpPr txBox="1"/>
          <p:nvPr/>
        </p:nvSpPr>
        <p:spPr>
          <a:xfrm>
            <a:off x="5692589" y="4338917"/>
            <a:ext cx="98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Perfil </a:t>
            </a:r>
          </a:p>
          <a:p>
            <a:r>
              <a:rPr lang="pt-BR" dirty="0"/>
              <a:t>Objetivo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75C8A3-252F-7D40-9244-E5BD5D7B0044}"/>
              </a:ext>
            </a:extLst>
          </p:cNvPr>
          <p:cNvSpPr txBox="1"/>
          <p:nvPr/>
        </p:nvSpPr>
        <p:spPr>
          <a:xfrm>
            <a:off x="3312862" y="4428564"/>
            <a:ext cx="1390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Perfil</a:t>
            </a:r>
          </a:p>
          <a:p>
            <a:r>
              <a:rPr lang="pt-BR" dirty="0"/>
              <a:t> Institucional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4B0E34-4E95-EA4F-8601-52B6E4A58FD4}"/>
              </a:ext>
            </a:extLst>
          </p:cNvPr>
          <p:cNvSpPr txBox="1"/>
          <p:nvPr/>
        </p:nvSpPr>
        <p:spPr>
          <a:xfrm>
            <a:off x="3237522" y="2151529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Perfil</a:t>
            </a:r>
          </a:p>
          <a:p>
            <a:r>
              <a:rPr lang="pt-BR" dirty="0"/>
              <a:t>Funcional </a:t>
            </a:r>
          </a:p>
        </p:txBody>
      </p:sp>
    </p:spTree>
    <p:extLst>
      <p:ext uri="{BB962C8B-B14F-4D97-AF65-F5344CB8AC3E}">
        <p14:creationId xmlns:p14="http://schemas.microsoft.com/office/powerpoint/2010/main" val="3582186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1794</TotalTime>
  <Words>74</Words>
  <Application>Microsoft Macintosh PowerPoint</Application>
  <PresentationFormat>Apresentação na tela (4:3)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Francisco Satiro</dc:creator>
  <cp:lastModifiedBy>Francisco Satiro</cp:lastModifiedBy>
  <cp:revision>11</cp:revision>
  <dcterms:created xsi:type="dcterms:W3CDTF">2018-04-14T20:50:30Z</dcterms:created>
  <dcterms:modified xsi:type="dcterms:W3CDTF">2018-04-16T02:45:05Z</dcterms:modified>
</cp:coreProperties>
</file>