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17"/>
  </p:notesMasterIdLst>
  <p:sldIdLst>
    <p:sldId id="256" r:id="rId2"/>
    <p:sldId id="282" r:id="rId3"/>
    <p:sldId id="281" r:id="rId4"/>
    <p:sldId id="283" r:id="rId5"/>
    <p:sldId id="257" r:id="rId6"/>
    <p:sldId id="258" r:id="rId7"/>
    <p:sldId id="260" r:id="rId8"/>
    <p:sldId id="267" r:id="rId9"/>
    <p:sldId id="284" r:id="rId10"/>
    <p:sldId id="262" r:id="rId11"/>
    <p:sldId id="288" r:id="rId12"/>
    <p:sldId id="280" r:id="rId13"/>
    <p:sldId id="286" r:id="rId14"/>
    <p:sldId id="287" r:id="rId15"/>
    <p:sldId id="278" r:id="rId16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74" y="7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40515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4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60F-6602-4587-ACC8-0274861BDB5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01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60F-6602-4587-ACC8-0274861BDB5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99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60F-6602-4587-ACC8-0274861BDB5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095" y="260095"/>
            <a:ext cx="12484608" cy="92334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979" y="1254935"/>
            <a:ext cx="10631424" cy="416153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533" b="1" cap="all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500" y="5503482"/>
            <a:ext cx="9352384" cy="1974279"/>
          </a:xfrm>
        </p:spPr>
        <p:txBody>
          <a:bodyPr>
            <a:normAutofit/>
          </a:bodyPr>
          <a:lstStyle>
            <a:lvl1pPr marL="0" indent="0" algn="ctr">
              <a:spcBef>
                <a:spcPts val="1422"/>
              </a:spcBef>
              <a:buNone/>
              <a:defRPr sz="2560">
                <a:solidFill>
                  <a:schemeClr val="tx1"/>
                </a:solidFill>
              </a:defRPr>
            </a:lvl1pPr>
            <a:lvl2pPr marL="487672" indent="0" algn="ctr">
              <a:buNone/>
              <a:defRPr sz="2560"/>
            </a:lvl2pPr>
            <a:lvl3pPr marL="975345" indent="0" algn="ctr">
              <a:buNone/>
              <a:defRPr sz="2560"/>
            </a:lvl3pPr>
            <a:lvl4pPr marL="1463017" indent="0" algn="ctr">
              <a:buNone/>
              <a:defRPr sz="2133"/>
            </a:lvl4pPr>
            <a:lvl5pPr marL="1950690" indent="0" algn="ctr">
              <a:buNone/>
              <a:defRPr sz="2133"/>
            </a:lvl5pPr>
            <a:lvl6pPr marL="2438362" indent="0" algn="ctr">
              <a:buNone/>
              <a:defRPr sz="2133"/>
            </a:lvl6pPr>
            <a:lvl7pPr marL="2926034" indent="0" algn="ctr">
              <a:buNone/>
              <a:defRPr sz="2133"/>
            </a:lvl7pPr>
            <a:lvl8pPr marL="3413707" indent="0" algn="ctr">
              <a:buNone/>
              <a:defRPr sz="2133"/>
            </a:lvl8pPr>
            <a:lvl9pPr marL="3901379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10572" y="5310293"/>
            <a:ext cx="8778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4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9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1083733"/>
            <a:ext cx="2479040" cy="769450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1083733"/>
            <a:ext cx="7924800" cy="76945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066025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22"/>
              </a:spcBef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altLang="pt-BR"/>
              <a:t>11/08/2006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Sandra Maria Galheigo - MFTO703 – Constituição do Campo: perspectivas teórico-metodológicas  em terapia ocupacional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3EA8-059C-4B54-951C-68264F078D8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76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86" y="1669084"/>
            <a:ext cx="10631424" cy="416153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8533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923" y="5908651"/>
            <a:ext cx="9353702" cy="1939635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13281" y="5717914"/>
            <a:ext cx="8778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0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926079"/>
            <a:ext cx="5071872" cy="572211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5453" y="2926080"/>
            <a:ext cx="5071872" cy="572211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46593"/>
            <a:ext cx="5071872" cy="11054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870554"/>
            <a:ext cx="5071872" cy="4811776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7118" y="2843068"/>
            <a:ext cx="5071872" cy="11054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7118" y="3867480"/>
            <a:ext cx="5071872" cy="4811776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60576"/>
            <a:ext cx="4031488" cy="247091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802" y="1560576"/>
            <a:ext cx="5901707" cy="663244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31488"/>
            <a:ext cx="4031488" cy="41615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1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6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60576"/>
            <a:ext cx="4031488" cy="247091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6064" y="1521561"/>
            <a:ext cx="6055400" cy="660644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987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31488"/>
            <a:ext cx="4031488" cy="4096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1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096" y="260096"/>
            <a:ext cx="12484608" cy="92334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866987"/>
            <a:ext cx="10533888" cy="1929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2926080"/>
            <a:ext cx="10531062" cy="574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196" y="8851669"/>
            <a:ext cx="248434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tx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2425" y="8851669"/>
            <a:ext cx="503229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2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1500" y="8851669"/>
            <a:ext cx="18199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56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195069" algn="l" defTabSz="975345" rtl="0" eaLnBrk="1" latinLnBrk="0" hangingPunct="1">
        <a:lnSpc>
          <a:spcPct val="90000"/>
        </a:lnSpc>
        <a:spcBef>
          <a:spcPts val="1422"/>
        </a:spcBef>
        <a:buClr>
          <a:schemeClr val="tx1"/>
        </a:buClr>
        <a:buSzPct val="80000"/>
        <a:buFont typeface="Corbe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780276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3pPr>
      <a:lvl4pPr marL="1072879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4pPr>
      <a:lvl5pPr marL="1308595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5pPr>
      <a:lvl6pPr marL="156442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6pPr>
      <a:lvl7pPr marL="184886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7pPr>
      <a:lvl8pPr marL="213330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74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tx1"/>
        </a:buClr>
        <a:buSzPct val="80000"/>
        <a:buFont typeface="Corbe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amigos-sunrise-joven-feliz-amistad-361431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78000" y="340296"/>
            <a:ext cx="10464800" cy="454920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Terapia Ocupacional como saber teórico e prático de caráter profissional e interprofissional:  uma construção sócio-histórica</a:t>
            </a:r>
            <a:endParaRPr lang="en-US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2109912" y="7213600"/>
            <a:ext cx="10464800" cy="1549400"/>
          </a:xfrm>
          <a:prstGeom prst="rect">
            <a:avLst/>
          </a:prstGeom>
          <a:noFill/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defTabSz="182880">
              <a:tabLst>
                <a:tab pos="5969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lang="pt-BR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MFT0703 – Constituição do Campo: perspectivas teórico-metodológicas  em Terapia Ocupacional</a:t>
            </a:r>
          </a:p>
          <a:p>
            <a:pPr>
              <a:lnSpc>
                <a:spcPct val="90000"/>
              </a:lnSpc>
            </a:pPr>
            <a:endParaRPr lang="pt-BR" sz="4000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pt-BR" sz="4000" b="1" dirty="0" err="1">
                <a:solidFill>
                  <a:schemeClr val="accent6">
                    <a:lumMod val="75000"/>
                  </a:schemeClr>
                </a:solidFill>
                <a:effectLst/>
              </a:rPr>
              <a:t>Profa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. Dra. Sandra Maria </a:t>
            </a:r>
            <a:r>
              <a:rPr lang="pt-BR" sz="4000" b="1" dirty="0" err="1">
                <a:solidFill>
                  <a:schemeClr val="accent6">
                    <a:lumMod val="75000"/>
                  </a:schemeClr>
                </a:solidFill>
                <a:effectLst/>
              </a:rPr>
              <a:t>Galheigo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0" defTabSz="182880">
              <a:tabLst>
                <a:tab pos="5969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 defTabSz="182880">
              <a:tabLst>
                <a:tab pos="5969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76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Emergência e constituição da Terapia Ocupacional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pt-BR" dirty="0"/>
              <a:t>Porque a Terapia Ocupacional emergiu e se constituiu como saber prático e teórico?</a:t>
            </a:r>
          </a:p>
          <a:p>
            <a:pPr>
              <a:lnSpc>
                <a:spcPct val="20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Como este saber prático e teórico tem se modificado ao longo de sua história, nos diferentes locais e países?</a:t>
            </a:r>
          </a:p>
          <a:p>
            <a:pPr>
              <a:lnSpc>
                <a:spcPct val="200000"/>
              </a:lnSpc>
            </a:pPr>
            <a:r>
              <a:rPr lang="pt-BR" dirty="0"/>
              <a:t>Importância de problematizar seu status ‘natural’ e  de traçar relações sociais, históricas e políticas da sua constituição enquanto prática profissional.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6EDCE-2306-46AE-9300-769F297C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40" b="1" dirty="0"/>
              <a:t>Problematizar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628D99EF-EAE7-494C-B141-F0164ECEF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4246" y="2572544"/>
            <a:ext cx="5228618" cy="4824535"/>
          </a:xfrm>
        </p:spPr>
        <p:txBody>
          <a:bodyPr>
            <a:noAutofit/>
          </a:bodyPr>
          <a:lstStyle/>
          <a:p>
            <a:r>
              <a:rPr lang="pt-BR" sz="2800" dirty="0"/>
              <a:t>Interesse – desejo de saber e conhecer;</a:t>
            </a:r>
          </a:p>
          <a:p>
            <a:endParaRPr lang="pt-BR" sz="2800" dirty="0"/>
          </a:p>
          <a:p>
            <a:r>
              <a:rPr lang="pt-BR" sz="2800" dirty="0"/>
              <a:t>Criatividade e imaginação;</a:t>
            </a:r>
          </a:p>
          <a:p>
            <a:endParaRPr lang="pt-BR" sz="2800" dirty="0"/>
          </a:p>
          <a:p>
            <a:r>
              <a:rPr lang="pt-BR" sz="2800" dirty="0"/>
              <a:t>Postura ética e reflexiva;</a:t>
            </a:r>
          </a:p>
          <a:p>
            <a:endParaRPr lang="pt-BR" sz="2800" dirty="0"/>
          </a:p>
          <a:p>
            <a:r>
              <a:rPr lang="pt-BR" sz="2800" dirty="0"/>
              <a:t>Compromisso ético-político.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AB627-3B2A-9766-9807-49233ED6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0" y="2572544"/>
            <a:ext cx="6326772" cy="4968552"/>
          </a:xfrm>
        </p:spPr>
        <p:txBody>
          <a:bodyPr>
            <a:noAutofit/>
          </a:bodyPr>
          <a:lstStyle/>
          <a:p>
            <a:r>
              <a:rPr lang="pt-BR" sz="2400" dirty="0"/>
              <a:t>Problematizar – tomar algo como um problema;</a:t>
            </a:r>
          </a:p>
          <a:p>
            <a:endParaRPr lang="pt-BR" sz="2400" dirty="0"/>
          </a:p>
          <a:p>
            <a:r>
              <a:rPr lang="pt-BR" sz="2400" dirty="0"/>
              <a:t>aprender a produzir questões; </a:t>
            </a:r>
          </a:p>
          <a:p>
            <a:endParaRPr lang="pt-BR" sz="2400" dirty="0"/>
          </a:p>
          <a:p>
            <a:r>
              <a:rPr lang="pt-BR" sz="2400" dirty="0"/>
              <a:t>descontruir o que é dado, os instituídos; </a:t>
            </a:r>
          </a:p>
          <a:p>
            <a:endParaRPr lang="pt-BR" sz="2400" dirty="0"/>
          </a:p>
          <a:p>
            <a:r>
              <a:rPr lang="pt-BR" sz="2400" dirty="0"/>
              <a:t>entender partes, todos, complexidades;</a:t>
            </a:r>
          </a:p>
          <a:p>
            <a:endParaRPr lang="pt-BR" sz="2400" dirty="0"/>
          </a:p>
          <a:p>
            <a:r>
              <a:rPr lang="pt-BR" sz="2400" dirty="0"/>
              <a:t>leitura sensível e crítica.</a:t>
            </a:r>
          </a:p>
          <a:p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29B5251-A98E-D1A2-6EE1-FC331CEEF4E7}"/>
              </a:ext>
            </a:extLst>
          </p:cNvPr>
          <p:cNvSpPr/>
          <p:nvPr/>
        </p:nvSpPr>
        <p:spPr>
          <a:xfrm>
            <a:off x="1625360" y="7973144"/>
            <a:ext cx="9754080" cy="558166"/>
          </a:xfrm>
          <a:prstGeom prst="rect">
            <a:avLst/>
          </a:prstGeom>
          <a:noFill/>
        </p:spPr>
        <p:txBody>
          <a:bodyPr wrap="none" lIns="97536" tIns="48768" rIns="97536" bIns="48768">
            <a:spAutoFit/>
          </a:bodyPr>
          <a:lstStyle/>
          <a:p>
            <a:pPr algn="ctr"/>
            <a:r>
              <a:rPr lang="pt-BR" sz="2987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Problematizar a dicotomia entre teoria e prática profissional.</a:t>
            </a:r>
          </a:p>
        </p:txBody>
      </p:sp>
    </p:spTree>
    <p:extLst>
      <p:ext uri="{BB962C8B-B14F-4D97-AF65-F5344CB8AC3E}">
        <p14:creationId xmlns:p14="http://schemas.microsoft.com/office/powerpoint/2010/main" val="6172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9BD9C-9380-4BEE-A03F-46059FCC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</a:rPr>
              <a:t>MFT 0703 - Constituição do campo: perspectivas teórico-metodológicas </a:t>
            </a:r>
            <a:endParaRPr lang="es-419" sz="48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EA1861-9A85-459C-9EEF-29B9DA5A4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Conhecimentos</a:t>
            </a:r>
          </a:p>
          <a:p>
            <a:r>
              <a:rPr lang="pt-BR" dirty="0"/>
              <a:t>Tecnologias</a:t>
            </a:r>
          </a:p>
          <a:p>
            <a:r>
              <a:rPr lang="pt-BR" dirty="0"/>
              <a:t>Experiência – profissional</a:t>
            </a:r>
            <a:r>
              <a:rPr lang="es-419" dirty="0"/>
              <a:t> e do </a:t>
            </a:r>
            <a:r>
              <a:rPr lang="es-419" dirty="0" err="1"/>
              <a:t>sujeito</a:t>
            </a:r>
            <a:r>
              <a:rPr lang="es-419" dirty="0"/>
              <a:t> em 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1315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disciplina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767" indent="0">
              <a:buNone/>
            </a:pPr>
            <a:r>
              <a:rPr lang="pt-PT" dirty="0"/>
              <a:t>I – Possibilitar ao aluno a compreensão das principais perspectivas teórico-metodológicas da Terapia Ocupacional e de seu processo de constituição histórico e social.</a:t>
            </a:r>
            <a:endParaRPr lang="pt-BR" dirty="0"/>
          </a:p>
          <a:p>
            <a:pPr marL="48767" indent="0">
              <a:buNone/>
            </a:pPr>
            <a:r>
              <a:rPr lang="pt-PT" dirty="0"/>
              <a:t> </a:t>
            </a:r>
            <a:endParaRPr lang="pt-BR" dirty="0"/>
          </a:p>
          <a:p>
            <a:pPr marL="48767" indent="0">
              <a:buNone/>
            </a:pPr>
            <a:r>
              <a:rPr lang="pt-PT" dirty="0"/>
              <a:t>II - Possibilitar ao aluno conhecer e refletir sobre:</a:t>
            </a: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PT" dirty="0"/>
              <a:t>as trajetórias histórico-políticas, éticas e sócio-culturais do conhecimento teórico e prático da terapia ocupacional;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PT" dirty="0"/>
              <a:t>referências teórico-metodológicas presentes na terapia ocupacional brasileira contemporânea.</a:t>
            </a:r>
            <a:endParaRPr lang="pt-BR" dirty="0"/>
          </a:p>
          <a:p>
            <a:pPr marL="48767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6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da disciplina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apresentar e discutir uma leitura e periodização dos </a:t>
            </a:r>
            <a:r>
              <a:rPr lang="pt-BR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e tendências </a:t>
            </a:r>
            <a:r>
              <a:rPr lang="pt-BR" dirty="0"/>
              <a:t>que levaram ao estabelecimento de novos referenciais teórico-metodológicos na Terapia Ocupacional em suas seis décadas no Brasil.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36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Pressupostos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5676" y="2428528"/>
            <a:ext cx="11753388" cy="6048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As perspectivas, referências, modelos e abordagens são construções sócio históricas que expressam modos de pensar e fazer da Terapia Ocupacional em consonância com sua época e conjuntura sociopolítica. 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As perspectivas, referências, modelos e abordagens são entendidas como a expressão de concepções, contextos e visões de mundo, pretendendo se produzir uma problematização,  mas não uma crítica de valor.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incorporação de referências, modelos, abordagens não são apresentadas em uma perspectiva </a:t>
            </a:r>
            <a:r>
              <a:rPr lang="pt-BR" dirty="0" err="1"/>
              <a:t>Kuhniana</a:t>
            </a:r>
            <a:r>
              <a:rPr lang="pt-BR" dirty="0"/>
              <a:t> de que novos referenciais representariam a superação de paradigmas anteriores. Ao contrário, coexistem diferentes paradigmas.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64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328AD7-8DA0-40A0-AF22-707503A7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Benvindos! </a:t>
            </a:r>
          </a:p>
        </p:txBody>
      </p:sp>
      <p:pic>
        <p:nvPicPr>
          <p:cNvPr id="1026" name="Picture 2" descr="Cinco propostas para retomar economia após coronavírus - BBC News ...">
            <a:extLst>
              <a:ext uri="{FF2B5EF4-FFF2-40B4-BE49-F238E27FC236}">
                <a16:creationId xmlns:a16="http://schemas.microsoft.com/office/drawing/2014/main" id="{A96711EB-3B64-4D93-A6FB-62DFB9A90C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4" y="2337731"/>
            <a:ext cx="5072063" cy="28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jão da USP: muito déficit e pouca avaliação de resultado ...">
            <a:extLst>
              <a:ext uri="{FF2B5EF4-FFF2-40B4-BE49-F238E27FC236}">
                <a16:creationId xmlns:a16="http://schemas.microsoft.com/office/drawing/2014/main" id="{6E90F3AC-2309-43CE-85AF-787D4394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55" y="736889"/>
            <a:ext cx="5227664" cy="27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édio da reitoria da usp">
            <a:extLst>
              <a:ext uri="{FF2B5EF4-FFF2-40B4-BE49-F238E27FC236}">
                <a16:creationId xmlns:a16="http://schemas.microsoft.com/office/drawing/2014/main" id="{4ADA94B2-1F61-4BAE-A0E6-C0D5EAE9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55" y="5160431"/>
            <a:ext cx="6070352" cy="4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2749C-8E69-41C6-9252-52565E21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palavra: o que te trouxe aqui?</a:t>
            </a:r>
          </a:p>
        </p:txBody>
      </p:sp>
      <p:pic>
        <p:nvPicPr>
          <p:cNvPr id="7" name="Espaço Reservado para Conteúdo 6" descr="Grupo de pessoas em pé na grama&#10;&#10;Descrição gerada automaticamente">
            <a:extLst>
              <a:ext uri="{FF2B5EF4-FFF2-40B4-BE49-F238E27FC236}">
                <a16:creationId xmlns:a16="http://schemas.microsoft.com/office/drawing/2014/main" id="{6DF447F1-68C7-4920-96B4-06F098F9F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1896" y="2704711"/>
            <a:ext cx="6161023" cy="4056007"/>
          </a:xfrm>
        </p:spPr>
      </p:pic>
      <p:pic>
        <p:nvPicPr>
          <p:cNvPr id="2050" name="Picture 2" descr="Voz Ativa: Nesse momento alguém está pensando ...">
            <a:extLst>
              <a:ext uri="{FF2B5EF4-FFF2-40B4-BE49-F238E27FC236}">
                <a16:creationId xmlns:a16="http://schemas.microsoft.com/office/drawing/2014/main" id="{18196749-CBF9-4BD7-94C0-B62F7706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4363610"/>
            <a:ext cx="2232248" cy="29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7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3D6CA-5BE1-45D2-8AA7-01CD89E9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540936-BD5B-499D-A15E-15F82DB6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829992" y="412304"/>
            <a:ext cx="9753600" cy="997333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 algn="r">
              <a:defRPr sz="1800">
                <a:solidFill>
                  <a:srgbClr val="000000"/>
                </a:solidFill>
                <a:effectLst/>
              </a:defRPr>
            </a:pPr>
            <a:r>
              <a:rPr lang="pt-BR" sz="5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Interesse pela condição humana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957784" y="1553652"/>
            <a:ext cx="10888668" cy="74276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76809" lvl="0" indent="-376809" algn="l" defTabSz="315468">
              <a:spcBef>
                <a:spcPts val="3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363929"/>
                </a:solidFill>
                <a:latin typeface="Abadi" panose="020B0604020104020204" pitchFamily="34" charset="0"/>
              </a:rPr>
              <a:t>"</a:t>
            </a: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Trabalhar</a:t>
            </a:r>
            <a:r>
              <a:rPr sz="3200" dirty="0">
                <a:solidFill>
                  <a:srgbClr val="363929"/>
                </a:solidFill>
                <a:latin typeface="Abadi" panose="020B0604020104020204" pitchFamily="34" charset="0"/>
              </a:rPr>
              <a:t> com </a:t>
            </a: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pessoas</a:t>
            </a:r>
            <a:r>
              <a:rPr sz="3200" dirty="0">
                <a:solidFill>
                  <a:srgbClr val="363929"/>
                </a:solidFill>
                <a:latin typeface="Abadi" panose="020B0604020104020204" pitchFamily="34" charset="0"/>
              </a:rPr>
              <a:t>"</a:t>
            </a:r>
          </a:p>
          <a:p>
            <a:pPr marL="376809" lvl="0" indent="-376809" algn="l" defTabSz="315468">
              <a:spcBef>
                <a:spcPts val="3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Intervir numa dada condição que envolve pessoas</a:t>
            </a:r>
          </a:p>
          <a:p>
            <a:pPr marL="376809" lvl="0" indent="-376809" algn="l" defTabSz="315468">
              <a:spcBef>
                <a:spcPts val="3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Intervir. </a:t>
            </a:r>
            <a:r>
              <a:rPr lang="pt-BR" sz="3200" dirty="0" err="1">
                <a:solidFill>
                  <a:srgbClr val="363929"/>
                </a:solidFill>
                <a:latin typeface="Abadi" panose="020B0604020104020204" pitchFamily="34" charset="0"/>
              </a:rPr>
              <a:t>v.t.i</a:t>
            </a: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. </a:t>
            </a:r>
          </a:p>
          <a:p>
            <a:pPr marL="720725" lvl="5" indent="30163" defTabSz="315468">
              <a:spcBef>
                <a:spcPts val="3400"/>
              </a:spcBef>
              <a:buBlip>
                <a:blip r:embed="rId3"/>
              </a:buBlip>
              <a:tabLst>
                <a:tab pos="720725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363929"/>
                </a:solidFill>
                <a:latin typeface="Abadi" panose="020B0604020104020204" pitchFamily="34" charset="0"/>
              </a:rPr>
              <a:t>1</a:t>
            </a:r>
            <a:r>
              <a:rPr sz="2400" dirty="0">
                <a:solidFill>
                  <a:srgbClr val="363929"/>
                </a:solidFill>
                <a:latin typeface="Abadi" panose="020B0604020104020204" pitchFamily="34" charset="0"/>
              </a:rPr>
              <a:t>. </a:t>
            </a:r>
            <a:r>
              <a:rPr lang="pt-BR" sz="2400" dirty="0">
                <a:solidFill>
                  <a:srgbClr val="363929"/>
                </a:solidFill>
                <a:latin typeface="Abadi" panose="020B0604020104020204" pitchFamily="34" charset="0"/>
              </a:rPr>
              <a:t>Tomar parte voluntariamente; meter-se de permeio, vir ou colocar-se entre, por iniciativa própria; ingerir-se: interveio na contenda. </a:t>
            </a:r>
          </a:p>
          <a:p>
            <a:pPr marL="720725" lvl="5" indent="30163" defTabSz="315468">
              <a:spcBef>
                <a:spcPts val="3400"/>
              </a:spcBef>
              <a:buBlip>
                <a:blip r:embed="rId3"/>
              </a:buBlip>
              <a:tabLst>
                <a:tab pos="720725" algn="l"/>
              </a:tabLst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363929"/>
                </a:solidFill>
                <a:latin typeface="Abadi" panose="020B0604020104020204" pitchFamily="34" charset="0"/>
              </a:rPr>
              <a:t>2. Interpor sua autoridade, ou seus bons ofícios, ou sua diligência. </a:t>
            </a:r>
          </a:p>
          <a:p>
            <a:pPr marL="720725" lvl="5" indent="30163" defTabSz="315468">
              <a:spcBef>
                <a:spcPts val="3400"/>
              </a:spcBef>
              <a:buBlip>
                <a:blip r:embed="rId3"/>
              </a:buBlip>
              <a:tabLst>
                <a:tab pos="720725" algn="l"/>
              </a:tabLst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363929"/>
                </a:solidFill>
                <a:latin typeface="Abadi" panose="020B0604020104020204" pitchFamily="34" charset="0"/>
              </a:rPr>
              <a:t>3. Ser ou estar presente; assistir. </a:t>
            </a:r>
            <a:r>
              <a:rPr lang="pt-BR" sz="2400" dirty="0" err="1">
                <a:solidFill>
                  <a:srgbClr val="363929"/>
                </a:solidFill>
                <a:latin typeface="Abadi" panose="020B0604020104020204" pitchFamily="34" charset="0"/>
              </a:rPr>
              <a:t>nt</a:t>
            </a:r>
            <a:r>
              <a:rPr lang="pt-BR" sz="2400" dirty="0">
                <a:solidFill>
                  <a:srgbClr val="363929"/>
                </a:solidFill>
                <a:latin typeface="Abadi" panose="020B0604020104020204" pitchFamily="34" charset="0"/>
              </a:rPr>
              <a:t>.  </a:t>
            </a:r>
          </a:p>
          <a:p>
            <a:pPr marL="720725" lvl="5" indent="30163" defTabSz="315468">
              <a:spcBef>
                <a:spcPts val="3400"/>
              </a:spcBef>
              <a:buBlip>
                <a:blip r:embed="rId3"/>
              </a:buBlip>
              <a:tabLst>
                <a:tab pos="720725" algn="l"/>
              </a:tabLst>
              <a:defRPr sz="1800">
                <a:solidFill>
                  <a:srgbClr val="000000"/>
                </a:solidFill>
              </a:defRPr>
            </a:pPr>
            <a:r>
              <a:rPr lang="pt-BR" sz="2400" dirty="0">
                <a:solidFill>
                  <a:srgbClr val="363929"/>
                </a:solidFill>
                <a:latin typeface="Abadi" panose="020B0604020104020204" pitchFamily="34" charset="0"/>
              </a:rPr>
              <a:t>4. Ocorrer incidentemente; sobrevir</a:t>
            </a:r>
            <a:r>
              <a:rPr lang="pt-BR" sz="2000" dirty="0">
                <a:solidFill>
                  <a:srgbClr val="363929"/>
                </a:solidFill>
                <a:latin typeface="Abadi" panose="020B0604020104020204" pitchFamily="34" charset="0"/>
              </a:rPr>
              <a:t>. [Irreg. </a:t>
            </a:r>
            <a:r>
              <a:rPr lang="pt-BR" sz="2000" dirty="0" err="1">
                <a:solidFill>
                  <a:srgbClr val="363929"/>
                </a:solidFill>
                <a:latin typeface="Abadi" panose="020B0604020104020204" pitchFamily="34" charset="0"/>
              </a:rPr>
              <a:t>Conjug</a:t>
            </a:r>
            <a:r>
              <a:rPr lang="pt-BR" sz="2000" dirty="0">
                <a:solidFill>
                  <a:srgbClr val="363929"/>
                </a:solidFill>
                <a:latin typeface="Abadi" panose="020B0604020104020204" pitchFamily="34" charset="0"/>
              </a:rPr>
              <a:t>.:v. vir] (Aurélio,1999, p. 961) </a:t>
            </a:r>
          </a:p>
          <a:p>
            <a:pPr marL="376809" lvl="0" indent="-376809" algn="l" defTabSz="315468">
              <a:spcBef>
                <a:spcPts val="34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3200" dirty="0">
                <a:solidFill>
                  <a:srgbClr val="363929"/>
                </a:solidFill>
                <a:latin typeface="Abadi" panose="020B0604020104020204" pitchFamily="34" charset="0"/>
              </a:rPr>
              <a:t>Próximos 4 anos: aprender a "intervir" - O que fazer? Como fazer? Por que fazer?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pt-BR" sz="5000" dirty="0">
                <a:solidFill>
                  <a:srgbClr val="363929"/>
                </a:solidFill>
              </a:rPr>
              <a:t>Quantas</a:t>
            </a:r>
            <a:r>
              <a:rPr sz="5000" dirty="0">
                <a:solidFill>
                  <a:srgbClr val="363929"/>
                </a:solidFill>
              </a:rPr>
              <a:t> </a:t>
            </a:r>
            <a:r>
              <a:rPr lang="pt-BR" sz="5000" dirty="0">
                <a:solidFill>
                  <a:srgbClr val="363929"/>
                </a:solidFill>
              </a:rPr>
              <a:t>formas há de 'fazer’ TO?</a:t>
            </a:r>
          </a:p>
        </p:txBody>
      </p:sp>
      <p:sp>
        <p:nvSpPr>
          <p:cNvPr id="43" name="Shape 43"/>
          <p:cNvSpPr>
            <a:spLocks noGrp="1"/>
          </p:cNvSpPr>
          <p:nvPr>
            <p:ph idx="1"/>
          </p:nvPr>
        </p:nvSpPr>
        <p:spPr>
          <a:xfrm>
            <a:off x="1219202" y="2500536"/>
            <a:ext cx="10531062" cy="616933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20497" lvl="0" indent="-420497" defTabSz="352043">
              <a:spcBef>
                <a:spcPts val="3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363929"/>
                </a:solidFill>
                <a:latin typeface="Abadi" panose="020B0604020104020204" pitchFamily="34" charset="0"/>
              </a:rPr>
              <a:t>Há</a:t>
            </a:r>
            <a:r>
              <a:rPr sz="2800" dirty="0">
                <a:solidFill>
                  <a:srgbClr val="363929"/>
                </a:solidFill>
                <a:latin typeface="Abadi" panose="020B0604020104020204" pitchFamily="34" charset="0"/>
              </a:rPr>
              <a:t> </a:t>
            </a:r>
            <a:r>
              <a:rPr lang="pt-BR" sz="2800" dirty="0">
                <a:solidFill>
                  <a:srgbClr val="363929"/>
                </a:solidFill>
                <a:latin typeface="Abadi" panose="020B0604020104020204" pitchFamily="34" charset="0"/>
              </a:rPr>
              <a:t>formas de intervir consensuais, complementares e conflitantes.</a:t>
            </a:r>
          </a:p>
          <a:p>
            <a:pPr marL="420497" lvl="0" indent="-420497" defTabSz="352043">
              <a:lnSpc>
                <a:spcPct val="110000"/>
              </a:lnSpc>
              <a:spcBef>
                <a:spcPts val="3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363929"/>
                </a:solidFill>
                <a:latin typeface="Abadi" panose="020B0604020104020204" pitchFamily="34" charset="0"/>
              </a:rPr>
              <a:t>Há formas distintas de se pensar o ser humano, a sociedade e o mundo. E portanto, formas distintas e consideradas válidas de "intervir". Formas que têm variado ao longo do tempo histórico.</a:t>
            </a:r>
          </a:p>
          <a:p>
            <a:pPr marL="966597" lvl="1" indent="-420497" defTabSz="352043">
              <a:lnSpc>
                <a:spcPct val="120000"/>
              </a:lnSpc>
              <a:spcBef>
                <a:spcPts val="3800"/>
              </a:spcBef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363929"/>
                </a:solidFill>
                <a:latin typeface="Abadi" panose="020B0604020104020204" pitchFamily="34" charset="0"/>
              </a:rPr>
              <a:t>A prática da Terapia ocupacional é marcada por diferentes modelos e técnicas de intervenção, modificados ao longo de sua história como decorrência das diferentes concepções de homem, saúde, doença e atividade, assumidas concomitantemente pelas ciências que as embasaram. (MEDEIROS, 2003, p.28-29)</a:t>
            </a:r>
          </a:p>
          <a:p>
            <a:pPr marL="420497" lvl="0" indent="-420497" defTabSz="352043">
              <a:spcBef>
                <a:spcPts val="3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MFT 0703 - Constituição do campo: perspectivas teórico-metodológicas </a:t>
            </a:r>
          </a:p>
          <a:p>
            <a:pPr marL="840994" lvl="1" indent="-420497" defTabSz="352043">
              <a:lnSpc>
                <a:spcPct val="120000"/>
              </a:lnSpc>
              <a:spcBef>
                <a:spcPts val="3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t-BR" sz="2800" dirty="0">
                <a:solidFill>
                  <a:srgbClr val="363929"/>
                </a:solidFill>
                <a:latin typeface="Abadi" panose="020B0604020104020204" pitchFamily="34" charset="0"/>
              </a:rPr>
              <a:t>Pensar problematicamente a constituição histórica das   perspectivas teórico-metodológicas da 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pt-BR" sz="5000" dirty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Problematizar...</a:t>
            </a:r>
            <a:endParaRPr sz="5000" dirty="0">
              <a:solidFill>
                <a:srgbClr val="363929"/>
              </a:solidFill>
              <a:effectLst>
                <a:outerShdw blurRad="25400" dist="25400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Shape 4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Blip>
                <a:blip r:embed="rId3"/>
              </a:buBlip>
            </a:pPr>
            <a:r>
              <a:rPr lang="pt-BR" dirty="0"/>
              <a:t>Não procurar uma resposta certa para uma pergunta, mas examinar como o assunto tem sido questionado, analisado, classificado e regulado em tempos específicos e sob circunstâncias específicas.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AF40EC-0C38-45AD-A62B-99D4BB8F4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sz="3413" dirty="0"/>
              <a:t>TERAPIA OCUPACIONAL: </a:t>
            </a:r>
            <a:r>
              <a:rPr lang="pt-BR" altLang="pt-BR" sz="3413" dirty="0"/>
              <a:t>uma</a:t>
            </a:r>
            <a:r>
              <a:rPr lang="en-GB" altLang="pt-BR" sz="3413" dirty="0"/>
              <a:t> </a:t>
            </a:r>
            <a:r>
              <a:rPr lang="pt-BR" altLang="pt-BR" sz="3413" dirty="0"/>
              <a:t>construção</a:t>
            </a:r>
            <a:r>
              <a:rPr lang="en-GB" altLang="pt-BR" sz="3413" dirty="0"/>
              <a:t> </a:t>
            </a:r>
            <a:r>
              <a:rPr lang="pt-BR" altLang="pt-BR" sz="3413" dirty="0" err="1"/>
              <a:t>socio-histórica</a:t>
            </a:r>
            <a:endParaRPr lang="pt-BR" altLang="pt-BR" sz="3413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51EB885-7B56-4C56-A393-967F86092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5484" y="2932584"/>
            <a:ext cx="9956616" cy="440293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pt-BR" altLang="pt-BR" sz="3413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pt-BR" altLang="pt-BR" sz="3413" dirty="0"/>
              <a:t>	Medeiros defende que não se saia em busca de um </a:t>
            </a:r>
            <a:r>
              <a:rPr lang="pt-BR" altLang="pt-BR" sz="3413" i="1" dirty="0"/>
              <a:t>vírus precursor da Terapia Ocupacional</a:t>
            </a:r>
            <a:r>
              <a:rPr lang="pt-BR" altLang="pt-BR" sz="3413" dirty="0"/>
              <a:t>, mas sim olhar para a história com o entendimento de que "cada ciência tem seu ritmo próprio e sua temporalidade específica.  Sua história procede por </a:t>
            </a:r>
            <a:r>
              <a:rPr lang="pt-BR" altLang="pt-BR" sz="3413" dirty="0">
                <a:solidFill>
                  <a:srgbClr val="FF0000"/>
                </a:solidFill>
              </a:rPr>
              <a:t>reorganizações, rupturas e mutações</a:t>
            </a:r>
            <a:r>
              <a:rPr lang="pt-BR" altLang="pt-BR" sz="3413" dirty="0"/>
              <a:t>, passando por pontos críticos, </a:t>
            </a:r>
            <a:r>
              <a:rPr lang="pt-BR" altLang="pt-BR" sz="3413" dirty="0">
                <a:solidFill>
                  <a:srgbClr val="FF0000"/>
                </a:solidFill>
              </a:rPr>
              <a:t>jamais podendo ser isolada de seu enquadramento cultural</a:t>
            </a:r>
            <a:r>
              <a:rPr lang="pt-BR" altLang="pt-BR" sz="3413" dirty="0"/>
              <a:t>, isto é </a:t>
            </a:r>
            <a:r>
              <a:rPr lang="pt-BR" altLang="pt-BR" sz="3413" dirty="0">
                <a:solidFill>
                  <a:srgbClr val="FF0000"/>
                </a:solidFill>
              </a:rPr>
              <a:t>do conjunto das relações e dos valores ideológicos</a:t>
            </a:r>
            <a:r>
              <a:rPr lang="pt-BR" altLang="pt-BR" sz="3413" dirty="0"/>
              <a:t>”</a:t>
            </a:r>
            <a:r>
              <a:rPr lang="pt-BR" altLang="pt-BR" sz="3982" dirty="0"/>
              <a:t> </a:t>
            </a:r>
            <a:r>
              <a:rPr lang="pt-BR" altLang="pt-BR" sz="2560" dirty="0"/>
              <a:t>(Medeiros, 1989, 2003)</a:t>
            </a:r>
          </a:p>
          <a:p>
            <a:pPr marL="0" indent="0">
              <a:lnSpc>
                <a:spcPct val="90000"/>
              </a:lnSpc>
              <a:buNone/>
            </a:pPr>
            <a:endParaRPr lang="pt-BR" altLang="pt-BR" sz="2560" dirty="0"/>
          </a:p>
          <a:p>
            <a:pPr marL="0" indent="0">
              <a:lnSpc>
                <a:spcPct val="90000"/>
              </a:lnSpc>
              <a:buNone/>
            </a:pPr>
            <a:endParaRPr lang="pt-BR" altLang="pt-BR" sz="1991" dirty="0">
              <a:solidFill>
                <a:schemeClr val="accent2"/>
              </a:solidFill>
            </a:endParaRP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A48D45E-60E0-4A97-8038-05C7425D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24D-2B2B-4B23-92F0-9C9933B95AA3}" type="slidenum">
              <a:rPr lang="pt-BR" altLang="pt-BR"/>
              <a:pPr/>
              <a:t>8</a:t>
            </a:fld>
            <a:endParaRPr lang="pt-BR" altLang="pt-BR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2D5E72C-6C82-4E02-9105-36372232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8" y="7642579"/>
            <a:ext cx="11573369" cy="9211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276">
                <a:solidFill>
                  <a:schemeClr val="accent2"/>
                </a:solidFill>
              </a:rPr>
              <a:t>*</a:t>
            </a:r>
            <a:r>
              <a:rPr lang="en-GB" altLang="pt-BR" sz="2276">
                <a:solidFill>
                  <a:schemeClr val="accent2"/>
                </a:solidFill>
              </a:rPr>
              <a:t>(MEDEIROS, Maria Heloísa da Rocha.</a:t>
            </a:r>
            <a:r>
              <a:rPr lang="en-GB" altLang="pt-BR" sz="2276" i="1">
                <a:solidFill>
                  <a:schemeClr val="accent2"/>
                </a:solidFill>
              </a:rPr>
              <a:t> A Terapia Ocupacional como um saber: </a:t>
            </a:r>
          </a:p>
          <a:p>
            <a:pPr algn="ctr"/>
            <a:r>
              <a:rPr lang="en-GB" altLang="pt-BR" sz="2276" i="1">
                <a:solidFill>
                  <a:schemeClr val="accent2"/>
                </a:solidFill>
              </a:rPr>
              <a:t>Uma abordagem epistemológica e social.</a:t>
            </a:r>
            <a:r>
              <a:rPr lang="en-GB" altLang="pt-BR" sz="2276">
                <a:solidFill>
                  <a:schemeClr val="accent2"/>
                </a:solidFill>
              </a:rPr>
              <a:t> Dissertação de Mestrado, PUCCAMP, 1989</a:t>
            </a:r>
            <a:endParaRPr lang="pt-BR" altLang="pt-BR" sz="2276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0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pt-BR" sz="5000" dirty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Problematizar...</a:t>
            </a:r>
            <a:endParaRPr sz="5000" dirty="0">
              <a:solidFill>
                <a:srgbClr val="363929"/>
              </a:solidFill>
              <a:effectLst>
                <a:outerShdw blurRad="25400" dist="25400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Shape 4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pt-BR" dirty="0"/>
              <a:t>Como e por que certas condições, comportamentos, fenômenos e processos se transformam em uma questão de saúde, em uma questão social, em uma questão política?</a:t>
            </a:r>
          </a:p>
          <a:p>
            <a:pPr>
              <a:lnSpc>
                <a:spcPct val="20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Como atos, práticas e pensamentos  são produzidos em resposta à questão suscitada?  </a:t>
            </a:r>
          </a:p>
          <a:p>
            <a:pPr>
              <a:lnSpc>
                <a:spcPct val="200000"/>
              </a:lnSpc>
            </a:pPr>
            <a:r>
              <a:rPr lang="pt-BR" dirty="0"/>
              <a:t>Como esses atos, práticas e pensamentos se modificam no decorrer histórico?</a:t>
            </a:r>
          </a:p>
        </p:txBody>
      </p:sp>
    </p:spTree>
    <p:extLst>
      <p:ext uri="{BB962C8B-B14F-4D97-AF65-F5344CB8AC3E}">
        <p14:creationId xmlns:p14="http://schemas.microsoft.com/office/powerpoint/2010/main" val="6025657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970</TotalTime>
  <Words>851</Words>
  <Application>Microsoft Office PowerPoint</Application>
  <PresentationFormat>Personalizar</PresentationFormat>
  <Paragraphs>80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Abadi</vt:lpstr>
      <vt:lpstr>Avenir Roman</vt:lpstr>
      <vt:lpstr>Corbel</vt:lpstr>
      <vt:lpstr>Optima</vt:lpstr>
      <vt:lpstr>Wingdings</vt:lpstr>
      <vt:lpstr>Base</vt:lpstr>
      <vt:lpstr>A Terapia Ocupacional como saber teórico e prático de caráter profissional e interprofissional:  uma construção sócio-histórica</vt:lpstr>
      <vt:lpstr>Benvindos! </vt:lpstr>
      <vt:lpstr>Uma palavra: o que te trouxe aqui?</vt:lpstr>
      <vt:lpstr>Apresentação do PowerPoint</vt:lpstr>
      <vt:lpstr>Interesse pela condição humana</vt:lpstr>
      <vt:lpstr>Quantas formas há de 'fazer’ TO?</vt:lpstr>
      <vt:lpstr>Problematizar...</vt:lpstr>
      <vt:lpstr>TERAPIA OCUPACIONAL: uma construção socio-histórica</vt:lpstr>
      <vt:lpstr>Problematizar...</vt:lpstr>
      <vt:lpstr>Emergência e constituição da Terapia Ocupacional </vt:lpstr>
      <vt:lpstr>Problematizar</vt:lpstr>
      <vt:lpstr>MFT 0703 - Constituição do campo: perspectivas teórico-metodológicas </vt:lpstr>
      <vt:lpstr>Objetivo da disciplina</vt:lpstr>
      <vt:lpstr>Estratégia da disciplina</vt:lpstr>
      <vt:lpstr>Pressupostos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</dc:creator>
  <cp:lastModifiedBy>Sandra Galheigo</cp:lastModifiedBy>
  <cp:revision>55</cp:revision>
  <dcterms:modified xsi:type="dcterms:W3CDTF">2023-08-06T22:25:30Z</dcterms:modified>
</cp:coreProperties>
</file>