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82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19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9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6693B-012B-414F-84F9-2CE863BEA4AA}" type="datetimeFigureOut">
              <a:rPr lang="pt-BR" smtClean="0"/>
              <a:t>26/08/2019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5477D-5EAB-4FDA-A4BB-96DA5FFE05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246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DC8E7E-47B6-400B-811A-A2F7BC6A133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274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22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F1BD56-98A0-4A47-8576-30502B5B5CA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792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5477D-5EAB-4FDA-A4BB-96DA5FFE0580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410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534B19-CBC6-45B6-8B24-B8CFDBCFC33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676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5477D-5EAB-4FDA-A4BB-96DA5FFE0580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7959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8C565-32E0-45CD-8056-6F969096E5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52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C9D4F-3571-4F7D-BFB9-5D88D35106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43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F647B-D32C-4025-9E11-6330C24D90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44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FC6A4-C2C0-44EF-94B6-2081BB110D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43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84A35-1E21-4B91-A44C-C2AFAEC31C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40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07DF9-60E8-4890-9416-7BAEBF6E81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48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FBAB4-17FE-4CEF-971A-9C85F81DDB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0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2EFC0-6EF6-4711-AE3C-1919B322C5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16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82007-2BFD-49EE-A1A7-B47355527C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27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47530-DAB4-4D41-A3A9-9259A7BBAA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63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4ADD9-5BF1-4F26-A986-734ADA1CFA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7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Clique para editar os estilos do texto mestre</a:t>
            </a:r>
          </a:p>
          <a:p>
            <a:pPr lvl="1"/>
            <a:r>
              <a:rPr lang="en-US" altLang="en-US"/>
              <a:t>Segundo nível</a:t>
            </a:r>
          </a:p>
          <a:p>
            <a:pPr lvl="2"/>
            <a:r>
              <a:rPr lang="en-US" altLang="en-US"/>
              <a:t>Terceiro nível</a:t>
            </a:r>
          </a:p>
          <a:p>
            <a:pPr lvl="3"/>
            <a:r>
              <a:rPr lang="en-US" altLang="en-US"/>
              <a:t>Quarto nível</a:t>
            </a:r>
          </a:p>
          <a:p>
            <a:pPr lvl="4"/>
            <a:r>
              <a:rPr lang="en-US" altLang="en-US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087FD8-7183-4362-B8A5-48675D3A6F4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00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hu.unisinos.br/entrevistas/508460-repensar-a-economia-entrevista-especial-com-ricardo-abramovay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kLJ8mmHbKo" TargetMode="External"/><Relationship Id="rId2" Type="http://schemas.openxmlformats.org/officeDocument/2006/relationships/hyperlink" Target="http://www.youtube.com/watch?v=BN1Hor3siZo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-Uk7g7zDq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ZFhKZl3JZ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642938" y="304800"/>
            <a:ext cx="7772400" cy="914400"/>
          </a:xfrm>
        </p:spPr>
        <p:txBody>
          <a:bodyPr/>
          <a:lstStyle/>
          <a:p>
            <a:pPr algn="l" eaLnBrk="1" hangingPunct="1"/>
            <a:r>
              <a:rPr lang="pt-BR" altLang="en-US" sz="3600" b="1" dirty="0"/>
              <a:t>LES 0129 – Sociologia e Extensão</a:t>
            </a:r>
            <a:endParaRPr lang="en-US" altLang="en-US" sz="3200" b="1" u="sng" dirty="0"/>
          </a:p>
        </p:txBody>
      </p:sp>
      <p:sp>
        <p:nvSpPr>
          <p:cNvPr id="2" name="Retângulo 1"/>
          <p:cNvSpPr/>
          <p:nvPr/>
        </p:nvSpPr>
        <p:spPr>
          <a:xfrm>
            <a:off x="762000" y="1371600"/>
            <a:ext cx="75438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altLang="en-US" sz="2000" b="1" dirty="0"/>
          </a:p>
          <a:p>
            <a:r>
              <a:rPr lang="pt-BR" altLang="en-US" sz="3200" b="1" u="sng" dirty="0"/>
              <a:t>Aula 22 de Agosto de 2019</a:t>
            </a:r>
          </a:p>
          <a:p>
            <a:endParaRPr lang="pt-BR" sz="4000" b="1" dirty="0"/>
          </a:p>
          <a:p>
            <a:r>
              <a:rPr lang="pt-BR" sz="4000" b="1" dirty="0"/>
              <a:t>HISTÓRIA DA AGRICULTURA. </a:t>
            </a:r>
          </a:p>
          <a:p>
            <a:r>
              <a:rPr lang="pt-BR" sz="4000" b="1" dirty="0"/>
              <a:t>LEI DE TERRAS. </a:t>
            </a:r>
          </a:p>
          <a:p>
            <a:endParaRPr lang="pt-BR" b="1" dirty="0"/>
          </a:p>
          <a:p>
            <a:endParaRPr lang="pt-BR" b="1" dirty="0"/>
          </a:p>
          <a:p>
            <a:r>
              <a:rPr lang="pt-BR" b="1" dirty="0"/>
              <a:t>ESTRUTURA FUNDIÁRIA. </a:t>
            </a:r>
          </a:p>
          <a:p>
            <a:r>
              <a:rPr lang="pt-BR" b="1" dirty="0"/>
              <a:t>REFORMA AGRÁRIA.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4017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5400"/>
              <a:t>Legislação</a:t>
            </a:r>
            <a:endParaRPr lang="en-US" altLang="en-US" sz="5400"/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sz="4000" dirty="0"/>
              <a:t>Lei de Terras no Brasil (1850)  X  “</a:t>
            </a:r>
            <a:r>
              <a:rPr lang="pt-BR" sz="4000" dirty="0" err="1"/>
              <a:t>Homestead</a:t>
            </a:r>
            <a:r>
              <a:rPr lang="pt-BR" sz="4000" dirty="0"/>
              <a:t> </a:t>
            </a:r>
            <a:r>
              <a:rPr lang="pt-BR" sz="4000" dirty="0" err="1"/>
              <a:t>Act</a:t>
            </a:r>
            <a:r>
              <a:rPr lang="pt-BR" sz="4000" dirty="0"/>
              <a:t>” nos EUA (1862)</a:t>
            </a:r>
          </a:p>
          <a:p>
            <a:pPr marL="0" indent="0">
              <a:buFontTx/>
              <a:buNone/>
              <a:defRPr/>
            </a:pPr>
            <a:endParaRPr lang="pt-BR" sz="4000" dirty="0"/>
          </a:p>
          <a:p>
            <a:pPr>
              <a:defRPr/>
            </a:pPr>
            <a:r>
              <a:rPr lang="pt-BR" sz="4000" dirty="0"/>
              <a:t>Terra como mercadoria (commodity)</a:t>
            </a:r>
          </a:p>
          <a:p>
            <a:pPr>
              <a:defRPr/>
            </a:pPr>
            <a:endParaRPr lang="pt-BR" sz="4000" dirty="0"/>
          </a:p>
          <a:p>
            <a:pPr eaLnBrk="1" hangingPunct="1">
              <a:defRPr/>
            </a:pPr>
            <a:r>
              <a:rPr lang="pt-BR" sz="2800" dirty="0">
                <a:solidFill>
                  <a:srgbClr val="000000"/>
                </a:solidFill>
              </a:rPr>
              <a:t>Exclusão Social  (Movimentos sociais-Canudos)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815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03237"/>
          </a:xfrm>
        </p:spPr>
        <p:txBody>
          <a:bodyPr/>
          <a:lstStyle/>
          <a:p>
            <a:pPr eaLnBrk="1" hangingPunct="1"/>
            <a:r>
              <a:rPr lang="pt-BR" altLang="en-US" sz="3200" u="sng"/>
              <a:t>Processo de Industrialização no Brasil I</a:t>
            </a:r>
            <a:r>
              <a:rPr lang="pt-BR" altLang="en-US" sz="4000"/>
              <a:t>          </a:t>
            </a:r>
            <a:br>
              <a:rPr lang="pt-BR" altLang="en-US" sz="4000"/>
            </a:br>
            <a:endParaRPr lang="en-US" altLang="en-US" sz="2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78812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t-BR" sz="2400" dirty="0"/>
              <a:t>1850-1888   = industrialização bloqueada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i="1" dirty="0"/>
              <a:t>                                        </a:t>
            </a:r>
            <a:r>
              <a:rPr lang="pt-BR" sz="2400" i="1" u="sng" dirty="0"/>
              <a:t>Governo monárquico. Escravismo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400" dirty="0"/>
              <a:t>1888-1929 = Café e importação de industrializados.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/>
              <a:t>                                                    </a:t>
            </a:r>
            <a:r>
              <a:rPr lang="pt-BR" sz="2400" i="1" u="sng" dirty="0"/>
              <a:t>Política do “café com leite”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400" b="1" dirty="0"/>
              <a:t>1930</a:t>
            </a:r>
            <a:r>
              <a:rPr lang="pt-BR" sz="2400" dirty="0"/>
              <a:t>   = Crise do café e mudanças econômicas.     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/>
              <a:t>                                  Industria substitutiva das importações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/>
              <a:t>                </a:t>
            </a:r>
            <a:r>
              <a:rPr lang="pt-BR" sz="2400" i="1" dirty="0"/>
              <a:t>                                    </a:t>
            </a:r>
            <a:r>
              <a:rPr lang="pt-BR" sz="2400" i="1" u="sng" dirty="0"/>
              <a:t>Getúlio Dorneles Vargas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400" dirty="0"/>
              <a:t>1931-1955   = Industrialização livre do capital cafeicultor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/>
              <a:t>                                                              </a:t>
            </a:r>
            <a:r>
              <a:rPr lang="pt-BR" sz="2400" i="1" u="sng" dirty="0"/>
              <a:t>Capital Nacional.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400" dirty="0"/>
              <a:t>1939-1945 = II Grande Guerra.  </a:t>
            </a:r>
            <a:r>
              <a:rPr lang="pt-BR" sz="2400" i="1" u="sng" dirty="0"/>
              <a:t>GV e a CSN (Olga)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sz="1600" dirty="0"/>
          </a:p>
          <a:p>
            <a:pPr eaLnBrk="1" hangingPunct="1">
              <a:lnSpc>
                <a:spcPct val="80000"/>
              </a:lnSpc>
              <a:defRPr/>
            </a:pPr>
            <a:endParaRPr lang="pt-BR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DATAS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000" dirty="0"/>
              <a:t>                                      Primeira República =  1889 a 1929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000" dirty="0"/>
              <a:t>                                      Segunda República = 1930 a 1937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000" dirty="0"/>
              <a:t>                                      Terceira República =   1937 a 1945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sz="16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val="2569469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3200" u="sng"/>
              <a:t>Processo de Industrialização no Brasil II</a:t>
            </a:r>
            <a:endParaRPr lang="en-US" altLang="en-US" sz="3200" u="sng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36295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t-BR" sz="2400" dirty="0"/>
              <a:t>1945-1950 = Industria e agricultura do Pós-guerra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/>
              <a:t>                                 </a:t>
            </a:r>
            <a:r>
              <a:rPr lang="pt-BR" sz="2400" i="1" u="sng" dirty="0"/>
              <a:t>Governo Dutra e o retorno de Getúlio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/>
              <a:t>	                                         		</a:t>
            </a:r>
            <a:r>
              <a:rPr lang="pt-BR" sz="2400" u="sng" dirty="0"/>
              <a:t>1949 - COMIBEU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400" dirty="0"/>
              <a:t>1950-1956 = Capital nacional  X  estrangeiro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/>
              <a:t>                                                                  </a:t>
            </a:r>
            <a:r>
              <a:rPr lang="pt-BR" sz="2400" i="1" u="sng" dirty="0"/>
              <a:t>Suicídio de GV.</a:t>
            </a:r>
            <a:endParaRPr lang="pt-BR" sz="2400" dirty="0"/>
          </a:p>
          <a:p>
            <a:pPr eaLnBrk="1" hangingPunct="1">
              <a:lnSpc>
                <a:spcPct val="90000"/>
              </a:lnSpc>
              <a:defRPr/>
            </a:pPr>
            <a:endParaRPr lang="pt-BR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/>
              <a:t>1956-1966   = industrialização pesada (automobilística)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sz="2400" i="1" dirty="0"/>
              <a:t>                                          </a:t>
            </a:r>
            <a:r>
              <a:rPr lang="pt-BR" sz="2400" i="1" u="sng" dirty="0"/>
              <a:t>Juscelino=</a:t>
            </a:r>
            <a:r>
              <a:rPr lang="pt-BR" sz="2400" i="1" u="sng" dirty="0" err="1"/>
              <a:t>Janio+Jango</a:t>
            </a:r>
            <a:r>
              <a:rPr lang="pt-BR" sz="2400" i="1" u="sng" dirty="0"/>
              <a:t>+ Ditadura</a:t>
            </a:r>
            <a:r>
              <a:rPr lang="pt-BR" sz="2400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/>
              <a:t>1967-1970   = Milagre Brasileiro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b="1" dirty="0"/>
              <a:t>1973</a:t>
            </a:r>
            <a:r>
              <a:rPr lang="pt-BR" sz="2400" dirty="0"/>
              <a:t> – Crise do petróleo.  </a:t>
            </a:r>
            <a:r>
              <a:rPr lang="pt-BR" sz="2400" i="1" u="sng" dirty="0"/>
              <a:t>PROALCOOL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sz="2400" dirty="0"/>
              <a:t>                                                         </a:t>
            </a:r>
            <a:r>
              <a:rPr lang="pt-BR" sz="2400" u="sng" dirty="0"/>
              <a:t>Expansão da soja</a:t>
            </a:r>
            <a:endParaRPr lang="pt-BR" sz="2400" i="1" u="sng" dirty="0"/>
          </a:p>
        </p:txBody>
      </p:sp>
    </p:spTree>
    <p:extLst>
      <p:ext uri="{BB962C8B-B14F-4D97-AF65-F5344CB8AC3E}">
        <p14:creationId xmlns:p14="http://schemas.microsoft.com/office/powerpoint/2010/main" val="297666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3200" u="sng">
                <a:solidFill>
                  <a:srgbClr val="000000"/>
                </a:solidFill>
              </a:rPr>
              <a:t>Processo de Industrialização no Brasil III</a:t>
            </a:r>
            <a:endParaRPr lang="en-US" alt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pt-BR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dirty="0">
                <a:solidFill>
                  <a:srgbClr val="000000"/>
                </a:solidFill>
              </a:rPr>
              <a:t>1980 -  Nova depressão.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sz="2800" dirty="0">
                <a:solidFill>
                  <a:srgbClr val="000000"/>
                </a:solidFill>
              </a:rPr>
              <a:t>           </a:t>
            </a:r>
            <a:r>
              <a:rPr lang="pt-BR" sz="2800" u="sng" dirty="0">
                <a:solidFill>
                  <a:srgbClr val="000000"/>
                </a:solidFill>
              </a:rPr>
              <a:t>Redemocratização (1985) = RA, MST.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8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b="1" dirty="0">
                <a:solidFill>
                  <a:srgbClr val="000000"/>
                </a:solidFill>
              </a:rPr>
              <a:t>1990</a:t>
            </a:r>
            <a:r>
              <a:rPr lang="pt-BR" sz="2800" dirty="0">
                <a:solidFill>
                  <a:srgbClr val="000000"/>
                </a:solidFill>
              </a:rPr>
              <a:t> - Globalização. Neoliberalismo. Questão Ambiental.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dirty="0">
                <a:solidFill>
                  <a:srgbClr val="000000"/>
                </a:solidFill>
              </a:rPr>
              <a:t>2000 - Novo Século (novas crises)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sz="2800" dirty="0">
                <a:solidFill>
                  <a:srgbClr val="000000"/>
                </a:solidFill>
              </a:rPr>
              <a:t>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sz="2800" dirty="0">
                <a:solidFill>
                  <a:srgbClr val="000000"/>
                </a:solidFill>
              </a:rPr>
              <a:t>         </a:t>
            </a:r>
            <a:r>
              <a:rPr lang="pt-BR" sz="2800" i="1" u="sng" dirty="0">
                <a:solidFill>
                  <a:srgbClr val="000000"/>
                </a:solidFill>
              </a:rPr>
              <a:t>Novos rumos da indústria e da agricultura</a:t>
            </a:r>
            <a:endParaRPr lang="en-US" sz="2800" i="1" u="sng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99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 algn="l"/>
            <a:r>
              <a:rPr lang="pt-BR" altLang="en-US" u="sng"/>
              <a:t>Pontos a destacar:</a:t>
            </a:r>
            <a:endParaRPr lang="en-US" altLang="en-US" u="sng"/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en-US" sz="2800" dirty="0"/>
              <a:t>REVOLUÇÃO VERDE (inicio 1960’s)</a:t>
            </a:r>
          </a:p>
          <a:p>
            <a:r>
              <a:rPr lang="pt-BR" altLang="en-US" sz="2800" dirty="0"/>
              <a:t>EMBRAPA (Criada em 1972; unificação das entidades estaduais de pesquisa, exceto São Paulo=IAC)    (cf. </a:t>
            </a:r>
            <a:r>
              <a:rPr lang="pt-BR" altLang="en-US" sz="2000" b="1" dirty="0"/>
              <a:t>EMBRATER</a:t>
            </a:r>
            <a:r>
              <a:rPr lang="pt-BR" altLang="en-US" sz="2800" dirty="0"/>
              <a:t>)</a:t>
            </a:r>
          </a:p>
          <a:p>
            <a:r>
              <a:rPr lang="pt-BR" altLang="en-US" sz="2800" dirty="0"/>
              <a:t>Programa de treinamento de pesquisadores no exterior/consequências</a:t>
            </a:r>
          </a:p>
          <a:p>
            <a:r>
              <a:rPr lang="pt-BR" altLang="en-US" sz="2800" dirty="0"/>
              <a:t>Êxodo Rural (migrações)</a:t>
            </a:r>
          </a:p>
          <a:p>
            <a:r>
              <a:rPr lang="pt-BR" altLang="en-US" sz="2800" dirty="0"/>
              <a:t>Ressurgimento dos Movimentos Sociais e da questão Agrária(1985)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5947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91512" cy="1873250"/>
          </a:xfrm>
        </p:spPr>
        <p:txBody>
          <a:bodyPr/>
          <a:lstStyle/>
          <a:p>
            <a:pPr eaLnBrk="1" hangingPunct="1"/>
            <a:r>
              <a:rPr lang="pt-BR" altLang="en-US" sz="4000" b="1">
                <a:solidFill>
                  <a:schemeClr val="tx1"/>
                </a:solidFill>
              </a:rPr>
              <a:t>Conseqüências para a agricultura</a:t>
            </a:r>
            <a:br>
              <a:rPr lang="pt-BR" altLang="en-US" sz="3600" b="1">
                <a:solidFill>
                  <a:schemeClr val="tx1"/>
                </a:solidFill>
              </a:rPr>
            </a:br>
            <a:br>
              <a:rPr lang="pt-BR" altLang="en-US" sz="1800">
                <a:solidFill>
                  <a:schemeClr val="tx1"/>
                </a:solidFill>
              </a:rPr>
            </a:b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1300"/>
            <a:ext cx="8229600" cy="3344863"/>
          </a:xfrm>
        </p:spPr>
        <p:txBody>
          <a:bodyPr/>
          <a:lstStyle/>
          <a:p>
            <a:pPr eaLnBrk="1" hangingPunct="1"/>
            <a:r>
              <a:rPr lang="pt-BR" altLang="en-US" sz="2800"/>
              <a:t>Modernização</a:t>
            </a:r>
          </a:p>
          <a:p>
            <a:pPr eaLnBrk="1" hangingPunct="1"/>
            <a:r>
              <a:rPr lang="pt-BR" altLang="en-US" sz="2800"/>
              <a:t>Agribusiness – CAI - Agronegócio</a:t>
            </a:r>
          </a:p>
          <a:p>
            <a:pPr eaLnBrk="1" hangingPunct="1"/>
            <a:r>
              <a:rPr lang="pt-BR" altLang="en-US" sz="2800"/>
              <a:t>Concentração / exclusão</a:t>
            </a:r>
          </a:p>
          <a:p>
            <a:pPr eaLnBrk="1" hangingPunct="1"/>
            <a:r>
              <a:rPr lang="pt-BR" altLang="en-US" sz="2800"/>
              <a:t>Rápida urbanização</a:t>
            </a:r>
          </a:p>
          <a:p>
            <a:pPr eaLnBrk="1" hangingPunct="1"/>
            <a:r>
              <a:rPr lang="pt-BR" altLang="en-US" sz="2800"/>
              <a:t>Problemas Ambientais –</a:t>
            </a:r>
            <a:r>
              <a:rPr lang="pt-BR" altLang="en-US" sz="2000"/>
              <a:t> (desmatamento, agrotóxicos)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542737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/>
          <a:lstStyle/>
          <a:p>
            <a:pPr eaLnBrk="1" hangingPunct="1"/>
            <a:br>
              <a:rPr lang="en-US" altLang="en-US" sz="4000" u="sng"/>
            </a:br>
            <a:r>
              <a:rPr lang="en-US" altLang="en-US" sz="4000"/>
              <a:t>Consequencias (cont.)</a:t>
            </a:r>
            <a:br>
              <a:rPr lang="en-US" altLang="en-US" sz="4000"/>
            </a:br>
            <a:endParaRPr lang="pt-BR" altLang="en-US" sz="40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en-US" sz="2800" dirty="0"/>
              <a:t>Movimentos socais: 1960 “Ligas Camponesas”; 1985 “MST” </a:t>
            </a:r>
          </a:p>
          <a:p>
            <a:pPr eaLnBrk="1" hangingPunct="1"/>
            <a:r>
              <a:rPr lang="pt-BR" altLang="en-US" sz="2800" dirty="0"/>
              <a:t>A Agricultura familiar e o mercado       </a:t>
            </a:r>
          </a:p>
          <a:p>
            <a:pPr eaLnBrk="1" hangingPunct="1"/>
            <a:r>
              <a:rPr lang="pt-BR" altLang="en-US" sz="2800" dirty="0"/>
              <a:t>Programas governamentais: R.A. e PRONAF</a:t>
            </a:r>
          </a:p>
          <a:p>
            <a:pPr eaLnBrk="1" hangingPunct="1"/>
            <a:r>
              <a:rPr lang="pt-BR" altLang="en-US" sz="2800" dirty="0"/>
              <a:t>Tecnologia e pesquisa para a agricultura familiar</a:t>
            </a:r>
          </a:p>
          <a:p>
            <a:pPr eaLnBrk="1" hangingPunct="1"/>
            <a:r>
              <a:rPr lang="pt-BR" altLang="en-US" sz="2800" dirty="0"/>
              <a:t>Desenvolvimento Sustentável</a:t>
            </a:r>
          </a:p>
          <a:p>
            <a:pPr eaLnBrk="1" hangingPunct="1"/>
            <a:r>
              <a:rPr lang="pt-BR" altLang="en-US" sz="2800" dirty="0"/>
              <a:t>ONGs e populações tradicionais.</a:t>
            </a:r>
          </a:p>
        </p:txBody>
      </p:sp>
    </p:spTree>
    <p:extLst>
      <p:ext uri="{BB962C8B-B14F-4D97-AF65-F5344CB8AC3E}">
        <p14:creationId xmlns:p14="http://schemas.microsoft.com/office/powerpoint/2010/main" val="3382983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DESENVOLVIMENTO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Repensar</a:t>
            </a:r>
            <a:r>
              <a:rPr lang="en-US" altLang="en-US" dirty="0"/>
              <a:t> o </a:t>
            </a:r>
            <a:r>
              <a:rPr lang="en-US" altLang="en-US" dirty="0" err="1"/>
              <a:t>desenvolvimento</a:t>
            </a:r>
            <a:endParaRPr lang="en-US" altLang="en-US" dirty="0"/>
          </a:p>
          <a:p>
            <a:pPr eaLnBrk="1" hangingPunct="1"/>
            <a:r>
              <a:rPr lang="pt-BR" altLang="en-US" dirty="0"/>
              <a:t>Agricultura Familiar</a:t>
            </a:r>
          </a:p>
          <a:p>
            <a:pPr eaLnBrk="1" hangingPunct="1"/>
            <a:r>
              <a:rPr lang="pt-BR" altLang="en-US" dirty="0"/>
              <a:t>Populações Tradicionais</a:t>
            </a:r>
          </a:p>
          <a:p>
            <a:pPr eaLnBrk="1" hangingPunct="1"/>
            <a:r>
              <a:rPr lang="pt-BR" altLang="en-US" dirty="0"/>
              <a:t>Meio-ambiente</a:t>
            </a:r>
          </a:p>
          <a:p>
            <a:pPr eaLnBrk="1" hangingPunct="1"/>
            <a:r>
              <a:rPr lang="pt-BR" altLang="en-US" dirty="0"/>
              <a:t>Competição no mercado global</a:t>
            </a:r>
          </a:p>
          <a:p>
            <a:pPr eaLnBrk="1" hangingPunct="1"/>
            <a:r>
              <a:rPr lang="pt-BR" altLang="en-US" u="sng" dirty="0">
                <a:solidFill>
                  <a:srgbClr val="C00000"/>
                </a:solidFill>
              </a:rPr>
              <a:t>UM PROJETO PARA O BRASIL - CRISE</a:t>
            </a:r>
            <a:endParaRPr lang="en-US" altLang="en-US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445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/>
              <a:t>Referências </a:t>
            </a:r>
            <a:r>
              <a:rPr lang="pt-BR" altLang="en-US" sz="2400"/>
              <a:t>(Importantes)</a:t>
            </a:r>
            <a:endParaRPr lang="en-US" altLang="en-US" sz="2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313"/>
            <a:ext cx="8229600" cy="5357812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 dirty="0"/>
              <a:t>Fernandes, Bernardo </a:t>
            </a:r>
            <a:r>
              <a:rPr lang="pt-BR" sz="2400" dirty="0" err="1"/>
              <a:t>Mançano</a:t>
            </a:r>
            <a:r>
              <a:rPr lang="pt-BR" sz="2400" dirty="0"/>
              <a:t>. </a:t>
            </a:r>
            <a:r>
              <a:rPr lang="pt-BR" sz="2400" u="sng" dirty="0"/>
              <a:t>Brasil: 500 anos de luta pela terra</a:t>
            </a:r>
            <a:r>
              <a:rPr lang="pt-BR" sz="2400" dirty="0"/>
              <a:t>.  Revista Vozes Maio de 1999.</a:t>
            </a:r>
          </a:p>
          <a:p>
            <a:pPr eaLnBrk="1" hangingPunct="1">
              <a:defRPr/>
            </a:pPr>
            <a:r>
              <a:rPr lang="pt-BR" sz="2400" dirty="0"/>
              <a:t>Costa, </a:t>
            </a:r>
            <a:r>
              <a:rPr lang="pt-BR" sz="2400" dirty="0" err="1"/>
              <a:t>Emilia</a:t>
            </a:r>
            <a:r>
              <a:rPr lang="pt-BR" sz="2400" dirty="0"/>
              <a:t> </a:t>
            </a:r>
            <a:r>
              <a:rPr lang="pt-BR" sz="2400" dirty="0" err="1"/>
              <a:t>Viotti</a:t>
            </a:r>
            <a:r>
              <a:rPr lang="pt-BR" sz="2400" dirty="0"/>
              <a:t>.  Da Monarquia a República: momentos decisivos. LECH, SP, 1979  </a:t>
            </a:r>
            <a:r>
              <a:rPr lang="pt-BR" sz="2400" dirty="0" err="1"/>
              <a:t>Cap</a:t>
            </a:r>
            <a:r>
              <a:rPr lang="pt-BR" sz="2400" dirty="0"/>
              <a:t> IV </a:t>
            </a:r>
            <a:r>
              <a:rPr lang="pt-BR" sz="2400" u="sng" dirty="0"/>
              <a:t>Política de Terras no Brasil e nos Estados Unidos</a:t>
            </a:r>
            <a:r>
              <a:rPr lang="pt-BR" sz="2400" dirty="0"/>
              <a:t>.</a:t>
            </a:r>
          </a:p>
          <a:p>
            <a:pPr eaLnBrk="1" hangingPunct="1">
              <a:defRPr/>
            </a:pPr>
            <a:r>
              <a:rPr lang="pt-BR" sz="2400" dirty="0" err="1"/>
              <a:t>Idem,Brasil</a:t>
            </a:r>
            <a:r>
              <a:rPr lang="pt-BR" sz="2400" dirty="0"/>
              <a:t>, Historia, Textos e Contextos. Ed. Unesp, 2015.</a:t>
            </a:r>
          </a:p>
          <a:p>
            <a:pPr eaLnBrk="1" hangingPunct="1">
              <a:defRPr/>
            </a:pPr>
            <a:r>
              <a:rPr lang="pt-BR" sz="2400" dirty="0"/>
              <a:t>Ibidem, A Escravidão, Ed. Unesp, 2014.</a:t>
            </a:r>
          </a:p>
          <a:p>
            <a:pPr eaLnBrk="1" hangingPunct="1">
              <a:defRPr/>
            </a:pPr>
            <a:r>
              <a:rPr lang="pt-BR" sz="2400" dirty="0"/>
              <a:t>Repensar a economia. O desafio do século </a:t>
            </a:r>
            <a:r>
              <a:rPr lang="pt-BR" sz="2400" dirty="0" err="1"/>
              <a:t>XXI.Entrevista</a:t>
            </a:r>
            <a:r>
              <a:rPr lang="pt-BR" sz="2400" dirty="0"/>
              <a:t> especial com Ricardo </a:t>
            </a:r>
            <a:r>
              <a:rPr lang="pt-BR" sz="2400" dirty="0" err="1"/>
              <a:t>Abramovay</a:t>
            </a:r>
            <a:r>
              <a:rPr lang="pt-BR" sz="2400" dirty="0"/>
              <a:t>. </a:t>
            </a:r>
            <a:r>
              <a:rPr lang="pt-BR" sz="2400" dirty="0">
                <a:hlinkClick r:id="rId2"/>
              </a:rPr>
              <a:t>http://www.ihu.unisinos.br/entrevistas/508460-repensar-a-economia-entrevista-especial-com-ricardo-abramovay</a:t>
            </a:r>
            <a:endParaRPr lang="pt-BR" sz="2400" dirty="0"/>
          </a:p>
          <a:p>
            <a:pPr marL="0" indent="0" eaLnBrk="1" hangingPunct="1">
              <a:buNone/>
              <a:defRPr/>
            </a:pPr>
            <a:r>
              <a:rPr lang="pt-BR" sz="2400" dirty="0"/>
              <a:t> </a:t>
            </a:r>
          </a:p>
          <a:p>
            <a:pPr eaLnBrk="1" hangingPunct="1">
              <a:defRPr/>
            </a:pPr>
            <a:endParaRPr lang="pt-BR" dirty="0"/>
          </a:p>
          <a:p>
            <a:pPr marL="0" indent="0" eaLnBrk="1" hangingPunct="1">
              <a:buFontTx/>
              <a:buNone/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361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pt-BR" altLang="en-US"/>
              <a:t>Referências </a:t>
            </a:r>
            <a:r>
              <a:rPr lang="pt-BR" altLang="en-US" sz="2400"/>
              <a:t>(Complementares)</a:t>
            </a:r>
            <a:endParaRPr lang="en-US" altLang="en-US" sz="2400"/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781550"/>
          </a:xfrm>
        </p:spPr>
        <p:txBody>
          <a:bodyPr/>
          <a:lstStyle/>
          <a:p>
            <a:endParaRPr lang="pt-BR" altLang="en-US" sz="3000" dirty="0"/>
          </a:p>
          <a:p>
            <a:r>
              <a:rPr lang="pt-BR" altLang="en-US" sz="3000" dirty="0"/>
              <a:t>Silva, Lígia Osório. Terras devolutas e latifúndio: efeitos da Lei de 1850.Ed. UNICAMP, 1996</a:t>
            </a:r>
          </a:p>
          <a:p>
            <a:endParaRPr lang="pt-BR" altLang="en-US" sz="3000" dirty="0"/>
          </a:p>
          <a:p>
            <a:endParaRPr lang="pt-BR" altLang="en-US" sz="3000" dirty="0"/>
          </a:p>
          <a:p>
            <a:r>
              <a:rPr lang="pt-BR" altLang="en-US" sz="3000" dirty="0" err="1"/>
              <a:t>Carone</a:t>
            </a:r>
            <a:r>
              <a:rPr lang="pt-BR" altLang="en-US" sz="3000" dirty="0"/>
              <a:t>, Edgard. A Segunda República. DIFEL, SP, 1973</a:t>
            </a:r>
          </a:p>
          <a:p>
            <a:endParaRPr lang="pt-BR" altLang="en-US" dirty="0"/>
          </a:p>
        </p:txBody>
      </p:sp>
    </p:spTree>
    <p:extLst>
      <p:ext uri="{BB962C8B-B14F-4D97-AF65-F5344CB8AC3E}">
        <p14:creationId xmlns:p14="http://schemas.microsoft.com/office/powerpoint/2010/main" val="169630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936625"/>
          </a:xfrm>
        </p:spPr>
        <p:txBody>
          <a:bodyPr/>
          <a:lstStyle/>
          <a:p>
            <a:r>
              <a:rPr lang="pt-BR" altLang="en-US" sz="4000"/>
              <a:t>História da Sociologia</a:t>
            </a:r>
            <a:endParaRPr lang="en-US" altLang="en-US" sz="400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773238"/>
            <a:ext cx="8640763" cy="4464050"/>
          </a:xfrm>
        </p:spPr>
        <p:txBody>
          <a:bodyPr/>
          <a:lstStyle/>
          <a:p>
            <a:pPr>
              <a:defRPr/>
            </a:pPr>
            <a:r>
              <a:rPr lang="pt-BR" dirty="0"/>
              <a:t>Origens da Sociologia: </a:t>
            </a:r>
          </a:p>
          <a:p>
            <a:pPr lvl="1">
              <a:defRPr/>
            </a:pPr>
            <a:r>
              <a:rPr lang="pt-BR" dirty="0"/>
              <a:t>Comte e o  Iluminismo</a:t>
            </a:r>
          </a:p>
          <a:p>
            <a:pPr marL="457200" lvl="1" indent="0">
              <a:buFontTx/>
              <a:buNone/>
              <a:defRPr/>
            </a:pPr>
            <a:endParaRPr lang="pt-BR" dirty="0"/>
          </a:p>
          <a:p>
            <a:pPr marL="457200" lvl="1" indent="0">
              <a:buFontTx/>
              <a:buNone/>
              <a:defRPr/>
            </a:pPr>
            <a:endParaRPr lang="pt-BR" dirty="0"/>
          </a:p>
          <a:p>
            <a:pPr>
              <a:defRPr/>
            </a:pPr>
            <a:r>
              <a:rPr lang="pt-BR" dirty="0"/>
              <a:t>Principais teóricos: </a:t>
            </a:r>
          </a:p>
          <a:p>
            <a:pPr lvl="1">
              <a:defRPr/>
            </a:pPr>
            <a:r>
              <a:rPr lang="pt-BR" dirty="0"/>
              <a:t>Marx, Durkheim e Weber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898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OUTRAS FONTES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600" b="1" dirty="0">
                <a:solidFill>
                  <a:schemeClr val="accent1">
                    <a:lumMod val="25000"/>
                  </a:schemeClr>
                </a:solidFill>
              </a:rPr>
              <a:t>Darcy Ribeiro </a:t>
            </a:r>
          </a:p>
          <a:p>
            <a:pPr marL="0" indent="0" algn="ctr">
              <a:buFontTx/>
              <a:buNone/>
              <a:defRPr/>
            </a:pPr>
            <a:r>
              <a:rPr lang="en-US" sz="3600" b="1" dirty="0">
                <a:solidFill>
                  <a:schemeClr val="accent1">
                    <a:lumMod val="25000"/>
                  </a:schemeClr>
                </a:solidFill>
              </a:rPr>
              <a:t>O Povo Brasileiro</a:t>
            </a:r>
          </a:p>
          <a:p>
            <a:pPr>
              <a:defRPr/>
            </a:pPr>
            <a:r>
              <a:rPr lang="en-US" dirty="0" err="1"/>
              <a:t>Matriz</a:t>
            </a:r>
            <a:r>
              <a:rPr lang="en-US" dirty="0"/>
              <a:t> </a:t>
            </a:r>
            <a:r>
              <a:rPr lang="en-US" dirty="0" err="1"/>
              <a:t>Tupy</a:t>
            </a:r>
            <a:r>
              <a:rPr lang="en-US" b="1" dirty="0">
                <a:hlinkClick r:id="rId2"/>
              </a:rPr>
              <a:t>    </a:t>
            </a:r>
          </a:p>
          <a:p>
            <a:pPr marL="0" indent="0">
              <a:buFontTx/>
              <a:buNone/>
              <a:defRPr/>
            </a:pPr>
            <a:r>
              <a:rPr lang="en-US" altLang="en-US" sz="2400" dirty="0"/>
              <a:t>     https://www.youtube.com/watch?v=Dmi0Jn_9sPA</a:t>
            </a:r>
          </a:p>
          <a:p>
            <a:pPr>
              <a:defRPr/>
            </a:pPr>
            <a:r>
              <a:rPr lang="en-US" dirty="0" err="1"/>
              <a:t>Matriz</a:t>
            </a:r>
            <a:r>
              <a:rPr lang="en-US" dirty="0"/>
              <a:t> </a:t>
            </a:r>
            <a:r>
              <a:rPr lang="en-US" dirty="0" err="1"/>
              <a:t>Lusa</a:t>
            </a:r>
            <a:r>
              <a:rPr lang="en-US" dirty="0"/>
              <a:t>: </a:t>
            </a:r>
            <a:r>
              <a:rPr lang="en-US" sz="2400" dirty="0">
                <a:hlinkClick r:id="rId3"/>
              </a:rPr>
              <a:t>https://www.youtube.com/watch?v=3kLJ8mmHbKo</a:t>
            </a:r>
            <a:endParaRPr lang="en-US" sz="2400" dirty="0"/>
          </a:p>
          <a:p>
            <a:pPr>
              <a:defRPr/>
            </a:pPr>
            <a:r>
              <a:rPr lang="en-US" dirty="0" err="1"/>
              <a:t>Inteiro</a:t>
            </a:r>
            <a:r>
              <a:rPr lang="en-US" sz="2400" dirty="0"/>
              <a:t>    https://www.youtube.com/watch?v=CjcBv5ZWyPU</a:t>
            </a:r>
          </a:p>
        </p:txBody>
      </p:sp>
    </p:spTree>
    <p:extLst>
      <p:ext uri="{BB962C8B-B14F-4D97-AF65-F5344CB8AC3E}">
        <p14:creationId xmlns:p14="http://schemas.microsoft.com/office/powerpoint/2010/main" val="2669237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/>
              <a:t>APRESENTAÇÃO DO FILME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>
              <a:buNone/>
            </a:pPr>
            <a:endParaRPr lang="pt-BR" sz="5400" b="1" dirty="0"/>
          </a:p>
          <a:p>
            <a:pPr marL="0" indent="0">
              <a:buNone/>
            </a:pPr>
            <a:r>
              <a:rPr lang="pt-BR" sz="5400" b="1" dirty="0"/>
              <a:t>O PONTAL DO                               		PARANAPANEMA</a:t>
            </a:r>
          </a:p>
        </p:txBody>
      </p:sp>
    </p:spTree>
    <p:extLst>
      <p:ext uri="{BB962C8B-B14F-4D97-AF65-F5344CB8AC3E}">
        <p14:creationId xmlns:p14="http://schemas.microsoft.com/office/powerpoint/2010/main" val="13390119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altLang="en-US" sz="2400" b="1"/>
              <a:t>Filme:</a:t>
            </a:r>
            <a:r>
              <a:rPr lang="pt-BR" altLang="en-US" sz="4000" b="1"/>
              <a:t> O Pontal do Paranapanema</a:t>
            </a:r>
            <a:endParaRPr lang="en-US" altLang="en-US" sz="4000" b="1"/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en-US" sz="1400" i="1" u="sng"/>
              <a:t>Sinopse </a:t>
            </a:r>
            <a:r>
              <a:rPr lang="pt-BR" altLang="en-US" sz="1400"/>
              <a:t> </a:t>
            </a:r>
          </a:p>
          <a:p>
            <a:pPr eaLnBrk="1" hangingPunct="1">
              <a:buFontTx/>
              <a:buNone/>
            </a:pPr>
            <a:r>
              <a:rPr lang="pt-BR" altLang="en-US" sz="2400" i="1"/>
              <a:t>Um dos principais centros de conflitos pela terra no Brasil, ali estava a última grande reserva florestal de mata atlântica do interior do Estado de São Paulo. Foram mais de 100 anos de violência social e ambiental. O documentário </a:t>
            </a:r>
            <a:r>
              <a:rPr lang="pt-BR" altLang="en-US" sz="2400" b="1" i="1"/>
              <a:t>“O Pontal do Paranapanema” </a:t>
            </a:r>
            <a:r>
              <a:rPr lang="pt-BR" altLang="en-US" sz="2400" i="1"/>
              <a:t>conta essa história, desde o início da grilagem das terras, a chegada dos pioneiros, a exploração marcada pela formação das grandes fazendas, os impactos sociais e ambientais, até as ocupações pelo movimento dos sem terra, o começo da reforma agrária e as tentativas de buscar um desenvolvimento sustentável para a região.</a:t>
            </a:r>
          </a:p>
          <a:p>
            <a:pPr eaLnBrk="1" hangingPunct="1"/>
            <a:r>
              <a:rPr lang="pt-BR" altLang="en-US" sz="2400" i="1"/>
              <a:t>Depois de tanta devastação, algumas feridas começam a cicatrizar, mas o futuro ainda é incerto… uma história que se repete por todo o Brasil.</a:t>
            </a:r>
            <a:r>
              <a:rPr lang="pt-BR" altLang="en-US" sz="1400" i="1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72191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2800" b="1" i="1" u="sng"/>
              <a:t>Documentário / 2005 / Video digital / cor / 52 ‘</a:t>
            </a:r>
            <a:endParaRPr lang="en-US" altLang="en-US" sz="2800" u="sng"/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eaLnBrk="1" hangingPunct="1"/>
            <a:r>
              <a:rPr lang="pt-BR" altLang="en-US" sz="1600" i="1"/>
              <a:t>Ficha Técnica</a:t>
            </a:r>
            <a:r>
              <a:rPr lang="pt-BR" altLang="en-US" sz="1600"/>
              <a:t> </a:t>
            </a:r>
          </a:p>
          <a:p>
            <a:pPr eaLnBrk="1" hangingPunct="1"/>
            <a:r>
              <a:rPr lang="pt-BR" altLang="en-US" sz="1600" i="1"/>
              <a:t>Direção:Chico Guariba                   </a:t>
            </a:r>
            <a:r>
              <a:rPr lang="pt-BR" altLang="en-US" sz="1600"/>
              <a:t> </a:t>
            </a:r>
            <a:r>
              <a:rPr lang="pt-BR" altLang="en-US" sz="1600" i="1"/>
              <a:t>Produção Executiva:</a:t>
            </a:r>
            <a:r>
              <a:rPr lang="pt-BR" altLang="en-US" sz="1600"/>
              <a:t> </a:t>
            </a:r>
            <a:r>
              <a:rPr lang="pt-BR" altLang="en-US" sz="1600" i="1"/>
              <a:t>Zita Carvalhosa   </a:t>
            </a:r>
            <a:r>
              <a:rPr lang="pt-BR" altLang="en-US" sz="1600"/>
              <a:t> </a:t>
            </a:r>
            <a:r>
              <a:rPr lang="pt-BR" altLang="en-US" sz="1600" i="1"/>
              <a:t>Roteiro:Júlio Rodrigues</a:t>
            </a:r>
            <a:r>
              <a:rPr lang="pt-BR" altLang="en-US" sz="1600"/>
              <a:t> </a:t>
            </a:r>
          </a:p>
          <a:p>
            <a:pPr eaLnBrk="1" hangingPunct="1"/>
            <a:r>
              <a:rPr lang="pt-BR" altLang="en-US" sz="1600" i="1"/>
              <a:t>Consultoria Histórica :Paulo Henrique Martinez</a:t>
            </a:r>
            <a:br>
              <a:rPr lang="pt-BR" altLang="en-US" sz="1600" i="1"/>
            </a:br>
            <a:r>
              <a:rPr lang="pt-BR" altLang="en-US" sz="1600" i="1"/>
              <a:t>Direção de Fotografia: Bruce Douglas</a:t>
            </a:r>
            <a:br>
              <a:rPr lang="pt-BR" altLang="en-US" sz="1600" i="1"/>
            </a:br>
            <a:r>
              <a:rPr lang="pt-BR" altLang="en-US" sz="1600" i="1"/>
              <a:t>Direção de Produção: Afonso Coaracy</a:t>
            </a:r>
            <a:br>
              <a:rPr lang="pt-BR" altLang="en-US" sz="1600" i="1"/>
            </a:br>
            <a:r>
              <a:rPr lang="pt-BR" altLang="en-US" sz="1600" i="1"/>
              <a:t>Direção de Arte e pós-produção: Rudi Böhm</a:t>
            </a:r>
            <a:br>
              <a:rPr lang="pt-BR" altLang="en-US" sz="1600" i="1"/>
            </a:br>
            <a:r>
              <a:rPr lang="pt-BR" altLang="en-US" sz="1600" i="1"/>
              <a:t>Montagem:Mirella Martinelli, Marcio Miranda Perez</a:t>
            </a:r>
            <a:br>
              <a:rPr lang="pt-BR" altLang="en-US" sz="1600" i="1"/>
            </a:br>
            <a:r>
              <a:rPr lang="pt-BR" altLang="en-US" sz="1600" i="1"/>
              <a:t>Edição de som e mixagem: Eduardo Santos Mendes</a:t>
            </a:r>
            <a:br>
              <a:rPr lang="pt-BR" altLang="en-US" sz="1600" i="1"/>
            </a:br>
            <a:r>
              <a:rPr lang="pt-BR" altLang="en-US" sz="1600" i="1"/>
              <a:t>Narração : José Rubens Chachá</a:t>
            </a:r>
            <a:br>
              <a:rPr lang="pt-BR" altLang="en-US" sz="1600" i="1"/>
            </a:br>
            <a:r>
              <a:rPr lang="pt-BR" altLang="en-US" sz="1600" i="1"/>
              <a:t>Trilha Original :Mario Manga</a:t>
            </a:r>
          </a:p>
          <a:p>
            <a:pPr eaLnBrk="1" hangingPunct="1"/>
            <a:endParaRPr lang="pt-BR" altLang="en-US" sz="1600" i="1"/>
          </a:p>
          <a:p>
            <a:pPr eaLnBrk="1" hangingPunct="1"/>
            <a:r>
              <a:rPr lang="pt-BR" altLang="en-US" sz="1600"/>
              <a:t> </a:t>
            </a:r>
            <a:r>
              <a:rPr lang="pt-BR" altLang="en-US" sz="1600" b="1" i="1"/>
              <a:t>Participação em Festivais:</a:t>
            </a:r>
            <a:r>
              <a:rPr lang="pt-BR" altLang="en-US" sz="1600"/>
              <a:t> </a:t>
            </a:r>
            <a:r>
              <a:rPr lang="pt-BR" altLang="en-US" sz="1600" i="1"/>
              <a:t>Selecionado no 5º Ecocine – Festival Internacional de Cinema e Vídeo Ambiental 2006.</a:t>
            </a:r>
            <a:r>
              <a:rPr lang="pt-BR" altLang="en-US" sz="1600"/>
              <a:t> </a:t>
            </a:r>
            <a:r>
              <a:rPr lang="pt-BR" altLang="en-US" sz="1600" i="1"/>
              <a:t>Participou do Cine’Eco – Festival Internacional de Cinema e Vídeo de Ambiente da Serra da Estrela 2006.</a:t>
            </a:r>
            <a:r>
              <a:rPr lang="pt-BR" altLang="en-US" sz="1600"/>
              <a:t> </a:t>
            </a:r>
            <a:r>
              <a:rPr lang="pt-BR" altLang="en-US" sz="1600" i="1"/>
              <a:t>Melhor documentário na II Mostra Internacional de Cinema Ambiental.Troféu baobá</a:t>
            </a:r>
            <a:r>
              <a:rPr lang="pt-BR" altLang="en-US" sz="1600"/>
              <a:t> </a:t>
            </a:r>
            <a:r>
              <a:rPr lang="pt-BR" altLang="en-US" sz="1600" i="1"/>
              <a:t>Mostra Ecocine – Cabo Frio</a:t>
            </a:r>
            <a:r>
              <a:rPr lang="pt-BR" altLang="en-US" sz="1600"/>
              <a:t> </a:t>
            </a:r>
            <a:r>
              <a:rPr lang="pt-BR" altLang="en-US" sz="1600" i="1"/>
              <a:t>I Mostra Nacional de Vídeos Ambientais de Vila Velha.</a:t>
            </a:r>
            <a:r>
              <a:rPr lang="pt-BR" altLang="en-US" sz="1600"/>
              <a:t> </a:t>
            </a:r>
            <a:r>
              <a:rPr lang="pt-BR" altLang="en-US" sz="1600" i="1"/>
              <a:t>VII Festival Internacional de Cinema e Vídeo Ambiental Goiás</a:t>
            </a:r>
            <a:r>
              <a:rPr lang="pt-BR" altLang="en-US" sz="1600"/>
              <a:t> </a:t>
            </a:r>
            <a:r>
              <a:rPr lang="pt-BR" altLang="en-US" sz="1600" i="1"/>
              <a:t>I Festival Latino-Americano de Vídeo Ambiental de Iraquara, Prêmio de Melhor Vídeo-documentário</a:t>
            </a:r>
            <a:r>
              <a:rPr lang="pt-BR" altLang="en-US" sz="1600"/>
              <a:t> </a:t>
            </a:r>
            <a:r>
              <a:rPr lang="pt-BR" altLang="en-US" sz="1600" i="1"/>
              <a:t>Festival de Cinema de Campinas 2005</a:t>
            </a:r>
            <a:r>
              <a:rPr lang="pt-BR" altLang="en-US" sz="1600"/>
              <a:t> </a:t>
            </a:r>
            <a:r>
              <a:rPr lang="pt-BR" altLang="en-US" sz="1600" i="1"/>
              <a:t>32º Jornada Internacional de Cinema da Bahia 2005</a:t>
            </a:r>
            <a:r>
              <a:rPr lang="pt-BR" altLang="en-US" sz="1600"/>
              <a:t> </a:t>
            </a:r>
            <a:r>
              <a:rPr lang="pt-BR" altLang="en-US" sz="1600" i="1"/>
              <a:t>9º Festival de Cinema, Vídeo Dcine de Curitiba 2005</a:t>
            </a:r>
            <a:endParaRPr lang="en-US" altLang="en-US" sz="1600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851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"O </a:t>
            </a:r>
            <a:r>
              <a:rPr lang="en-US" altLang="en-US" dirty="0" err="1"/>
              <a:t>Pontal</a:t>
            </a:r>
            <a:r>
              <a:rPr lang="en-US" altLang="en-US" dirty="0"/>
              <a:t> do </a:t>
            </a:r>
            <a:r>
              <a:rPr lang="en-US" altLang="en-US" dirty="0" err="1"/>
              <a:t>Paranapanema</a:t>
            </a:r>
            <a:r>
              <a:rPr lang="en-US" altLang="en-US" dirty="0"/>
              <a:t>" 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en-US" altLang="en-US" sz="2000" dirty="0">
              <a:hlinkClick r:id="rId3"/>
            </a:endParaRPr>
          </a:p>
          <a:p>
            <a:pPr fontAlgn="t"/>
            <a:r>
              <a:rPr lang="en-US" altLang="en-US" sz="4400" b="1" dirty="0">
                <a:hlinkClick r:id="rId3"/>
              </a:rPr>
              <a:t>YOUTUBE</a:t>
            </a:r>
          </a:p>
          <a:p>
            <a:pPr fontAlgn="t"/>
            <a:r>
              <a:rPr lang="en-US" altLang="en-US" sz="2000" dirty="0">
                <a:hlinkClick r:id="rId3"/>
              </a:rPr>
              <a:t>https://www.youtube.com/watch?v=q0M0v_AMTt4                    </a:t>
            </a:r>
            <a:r>
              <a:rPr lang="en-US" altLang="en-US" sz="2000" dirty="0"/>
              <a:t>1/5</a:t>
            </a:r>
          </a:p>
          <a:p>
            <a:pPr fontAlgn="t"/>
            <a:r>
              <a:rPr lang="en-US" altLang="en-US" sz="2000" dirty="0">
                <a:hlinkClick r:id="rId3"/>
              </a:rPr>
              <a:t>https://www.youtube.com/watch?v=Tmc1vT83rSE                    </a:t>
            </a:r>
            <a:r>
              <a:rPr lang="en-US" altLang="en-US" sz="2000" dirty="0"/>
              <a:t>2/5</a:t>
            </a:r>
          </a:p>
          <a:p>
            <a:r>
              <a:rPr lang="en-US" altLang="en-US" sz="2000" dirty="0">
                <a:hlinkClick r:id="rId3"/>
              </a:rPr>
              <a:t>https://www.youtube.com/watch?v=UBRL31BUHsM                 </a:t>
            </a:r>
            <a:r>
              <a:rPr lang="en-US" altLang="en-US" sz="2000" dirty="0"/>
              <a:t>3/5</a:t>
            </a:r>
          </a:p>
          <a:p>
            <a:r>
              <a:rPr lang="en-US" altLang="en-US" sz="2000" dirty="0">
                <a:hlinkClick r:id="rId3"/>
              </a:rPr>
              <a:t>https://www.youtube.com/watch?v=MUFW6P83aso                 </a:t>
            </a:r>
            <a:r>
              <a:rPr lang="en-US" altLang="en-US" sz="2000" dirty="0"/>
              <a:t>4/5</a:t>
            </a:r>
          </a:p>
          <a:p>
            <a:r>
              <a:rPr lang="en-US" altLang="en-US" sz="2000" dirty="0">
                <a:hlinkClick r:id="rId3"/>
              </a:rPr>
              <a:t>https://www.youtube.com/watch?v=x-Uk7g7zDqY</a:t>
            </a:r>
            <a:r>
              <a:rPr lang="en-US" altLang="en-US" sz="2000" dirty="0"/>
              <a:t>                    5/5</a:t>
            </a:r>
          </a:p>
          <a:p>
            <a:endParaRPr lang="en-US" altLang="en-US" sz="2000" dirty="0"/>
          </a:p>
          <a:p>
            <a:pPr marL="0" indent="0">
              <a:buNone/>
            </a:pPr>
            <a:r>
              <a:rPr lang="pt-BR" sz="1600" u="sng" dirty="0">
                <a:hlinkClick r:id="rId4"/>
              </a:rPr>
              <a:t>https://www.youtube.com/watch?v=EZFhKZl3JZE</a:t>
            </a:r>
            <a:r>
              <a:rPr lang="pt-BR" sz="1600" dirty="0"/>
              <a:t>    </a:t>
            </a:r>
          </a:p>
          <a:p>
            <a:r>
              <a:rPr lang="pt-BR" sz="1000" dirty="0"/>
              <a:t>-  O Pontal do Paranapanema - completo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90013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50" cy="490537"/>
          </a:xfrm>
        </p:spPr>
        <p:txBody>
          <a:bodyPr/>
          <a:lstStyle/>
          <a:p>
            <a:r>
              <a:rPr lang="pt-BR" altLang="en-US"/>
              <a:t>Linhas sociológicas</a:t>
            </a:r>
            <a:endParaRPr lang="en-US" altLang="en-US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36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20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2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0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2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8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247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9917">
                <a:tc row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Mudança Radical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1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dirty="0" err="1"/>
                        <a:t>Estrutura-lismo</a:t>
                      </a:r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Humanismo Radical</a:t>
                      </a:r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1325">
                <a:tc>
                  <a:txBody>
                    <a:bodyPr/>
                    <a:lstStyle/>
                    <a:p>
                      <a:r>
                        <a:rPr lang="pt-BR" sz="1800" b="1" dirty="0"/>
                        <a:t>Objetividade</a:t>
                      </a:r>
                      <a:endParaRPr lang="en-US" sz="1800" b="1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/>
                        <a:t>Subjetividade</a:t>
                      </a:r>
                      <a:endParaRPr lang="en-US" sz="1800" b="1" dirty="0"/>
                    </a:p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132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dirty="0" err="1"/>
                        <a:t>Positivis-mo</a:t>
                      </a:r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Sociologia </a:t>
                      </a:r>
                      <a:r>
                        <a:rPr lang="pt-BR" sz="1800" dirty="0" err="1"/>
                        <a:t>Inerpretativa</a:t>
                      </a:r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0">
                <a:tc row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51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pt-BR" sz="1800" dirty="0"/>
                        <a:t>       </a:t>
                      </a:r>
                      <a:r>
                        <a:rPr lang="pt-BR" sz="1800" b="1" dirty="0"/>
                        <a:t>STATUS QUO</a:t>
                      </a:r>
                      <a:endParaRPr lang="en-US" sz="1800" b="1" dirty="0"/>
                    </a:p>
                  </a:txBody>
                  <a:tcPr marT="45723" marB="45723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095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2800" b="1" u="sng" dirty="0"/>
              <a:t>TEMAS da Sociologia Rural</a:t>
            </a:r>
            <a:endParaRPr lang="en-US" altLang="en-US" sz="2800" b="1" u="sng" dirty="0"/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xfrm>
            <a:off x="500063" y="1428750"/>
            <a:ext cx="8229600" cy="4525963"/>
          </a:xfrm>
        </p:spPr>
        <p:txBody>
          <a:bodyPr/>
          <a:lstStyle/>
          <a:p>
            <a:r>
              <a:rPr lang="pt-BR" altLang="en-US" sz="4400" dirty="0"/>
              <a:t>Agricultura Familiar e Patronal</a:t>
            </a:r>
          </a:p>
          <a:p>
            <a:r>
              <a:rPr lang="pt-BR" altLang="en-US" sz="4400" dirty="0"/>
              <a:t>O papel da Ciência na sociedade e na Agricultura</a:t>
            </a:r>
          </a:p>
          <a:p>
            <a:r>
              <a:rPr lang="pt-BR" altLang="en-US" sz="4400" dirty="0"/>
              <a:t>A questão Ambiental</a:t>
            </a:r>
          </a:p>
          <a:p>
            <a:r>
              <a:rPr lang="pt-BR" altLang="en-US" sz="4400" dirty="0"/>
              <a:t>O papel do Estado</a:t>
            </a:r>
          </a:p>
          <a:p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6032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en-US" sz="4400" dirty="0"/>
              <a:t>Movimentos Sociais</a:t>
            </a:r>
          </a:p>
          <a:p>
            <a:r>
              <a:rPr lang="pt-BR" altLang="en-US" sz="4400" dirty="0"/>
              <a:t>Globalização e Crise(s) </a:t>
            </a:r>
          </a:p>
          <a:p>
            <a:r>
              <a:rPr lang="pt-BR" altLang="en-US" sz="4400" dirty="0"/>
              <a:t>Mudança social e Capitalismo</a:t>
            </a:r>
          </a:p>
          <a:p>
            <a:r>
              <a:rPr lang="pt-BR" altLang="en-US" sz="4400" dirty="0"/>
              <a:t>Revolução do Sec. XXI</a:t>
            </a:r>
            <a:endParaRPr lang="en-US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600291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428625"/>
            <a:ext cx="8429625" cy="6021388"/>
          </a:xfrm>
        </p:spPr>
        <p:txBody>
          <a:bodyPr/>
          <a:lstStyle/>
          <a:p>
            <a:pPr eaLnBrk="1" hangingPunct="1"/>
            <a:br>
              <a:rPr lang="en-US" altLang="en-US" sz="6000" dirty="0"/>
            </a:br>
            <a:r>
              <a:rPr lang="en-US" altLang="en-US" sz="6000" b="1" dirty="0"/>
              <a:t>HISTÓRIA DA</a:t>
            </a:r>
            <a:br>
              <a:rPr lang="en-US" altLang="en-US" sz="6000" b="1" dirty="0"/>
            </a:br>
            <a:br>
              <a:rPr lang="en-US" altLang="en-US" sz="6000" b="1" dirty="0"/>
            </a:br>
            <a:r>
              <a:rPr lang="en-US" altLang="en-US" sz="6000" b="1" dirty="0"/>
              <a:t> AGRICULTURA </a:t>
            </a:r>
            <a:br>
              <a:rPr lang="en-US" altLang="en-US" sz="6000" b="1" dirty="0"/>
            </a:br>
            <a:br>
              <a:rPr lang="en-US" altLang="en-US" sz="6000" b="1" dirty="0"/>
            </a:br>
            <a:r>
              <a:rPr lang="en-US" altLang="en-US" sz="6000" b="1" dirty="0"/>
              <a:t>BRASILEIRA</a:t>
            </a:r>
            <a:br>
              <a:rPr lang="en-US" altLang="en-US" sz="4800" dirty="0"/>
            </a:br>
            <a:r>
              <a:rPr lang="en-US" altLang="en-US" sz="4800" dirty="0"/>
              <a:t>                                </a:t>
            </a:r>
            <a:r>
              <a:rPr lang="en-US" altLang="en-US" sz="1800" dirty="0" err="1"/>
              <a:t>Dalcio</a:t>
            </a:r>
            <a:r>
              <a:rPr lang="en-US" altLang="en-US" sz="1800" dirty="0"/>
              <a:t>  Caron</a:t>
            </a:r>
            <a:r>
              <a:rPr lang="en-US" altLang="en-US" sz="4800" dirty="0"/>
              <a:t> </a:t>
            </a:r>
            <a:br>
              <a:rPr lang="en-US" altLang="en-US" dirty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9545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19700" y="404813"/>
            <a:ext cx="3538538" cy="4895850"/>
          </a:xfrm>
        </p:spPr>
        <p:txBody>
          <a:bodyPr/>
          <a:lstStyle/>
          <a:p>
            <a:pPr eaLnBrk="1" hangingPunct="1"/>
            <a:r>
              <a:rPr lang="en-US" altLang="en-US"/>
              <a:t>CAPITANIAS (1500)</a:t>
            </a:r>
          </a:p>
        </p:txBody>
      </p:sp>
      <p:pic>
        <p:nvPicPr>
          <p:cNvPr id="7171" name="Picture 5" descr="0018.jpg (63439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49672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541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A QUESTÃO DA TERRA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052513"/>
            <a:ext cx="8928100" cy="5689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pt-BR" sz="2800" b="1" u="sng" dirty="0"/>
              <a:t>História do Brasil</a:t>
            </a:r>
            <a:endParaRPr lang="en-US" sz="2800" b="1" u="sng" dirty="0"/>
          </a:p>
          <a:p>
            <a:pPr marL="0" indent="0" eaLnBrk="1" hangingPunct="1">
              <a:buFontTx/>
              <a:buNone/>
              <a:defRPr/>
            </a:pPr>
            <a:r>
              <a:rPr lang="en-US" sz="1600" dirty="0"/>
              <a:t>    </a:t>
            </a:r>
          </a:p>
          <a:p>
            <a:pPr eaLnBrk="1" hangingPunct="1">
              <a:defRPr/>
            </a:pPr>
            <a:r>
              <a:rPr lang="en-US" sz="2000" dirty="0"/>
              <a:t>    1500 – </a:t>
            </a:r>
            <a:r>
              <a:rPr lang="en-US" sz="2000" dirty="0" err="1"/>
              <a:t>Descobrimento</a:t>
            </a:r>
            <a:r>
              <a:rPr lang="en-US" sz="2000" dirty="0"/>
              <a:t> – Sistema Feudal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/>
              <a:t>   </a:t>
            </a:r>
          </a:p>
          <a:p>
            <a:pPr eaLnBrk="1" hangingPunct="1">
              <a:defRPr/>
            </a:pPr>
            <a:r>
              <a:rPr lang="en-US" sz="2000" dirty="0"/>
              <a:t>    </a:t>
            </a:r>
            <a:r>
              <a:rPr lang="en-US" sz="2000" dirty="0" err="1"/>
              <a:t>Capitanias</a:t>
            </a:r>
            <a:r>
              <a:rPr lang="en-US" sz="2000" dirty="0"/>
              <a:t> </a:t>
            </a:r>
            <a:r>
              <a:rPr lang="en-US" sz="2000" dirty="0" err="1"/>
              <a:t>hereditárias</a:t>
            </a:r>
            <a:r>
              <a:rPr lang="en-US" sz="2000" dirty="0"/>
              <a:t>  (A terra distribuida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b="1" dirty="0" err="1"/>
              <a:t>sesmarias</a:t>
            </a:r>
            <a:r>
              <a:rPr lang="en-US" sz="2000" dirty="0"/>
              <a:t> </a:t>
            </a:r>
            <a:r>
              <a:rPr lang="en-US" sz="2000" dirty="0" err="1"/>
              <a:t>aos</a:t>
            </a:r>
            <a:r>
              <a:rPr lang="en-US" sz="2000" dirty="0"/>
              <a:t> </a:t>
            </a:r>
            <a:r>
              <a:rPr lang="en-US" sz="2000" dirty="0" err="1"/>
              <a:t>nobres</a:t>
            </a:r>
            <a:r>
              <a:rPr lang="en-US" sz="2000" dirty="0"/>
              <a:t>)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/>
              <a:t>   </a:t>
            </a:r>
          </a:p>
          <a:p>
            <a:pPr eaLnBrk="1" hangingPunct="1">
              <a:defRPr/>
            </a:pPr>
            <a:r>
              <a:rPr lang="en-US" sz="2000" dirty="0"/>
              <a:t>    </a:t>
            </a:r>
            <a:r>
              <a:rPr lang="en-US" sz="2000" dirty="0" err="1"/>
              <a:t>Extração</a:t>
            </a:r>
            <a:r>
              <a:rPr lang="en-US" sz="2000" dirty="0"/>
              <a:t> de </a:t>
            </a:r>
            <a:r>
              <a:rPr lang="en-US" sz="2000" dirty="0" err="1"/>
              <a:t>recursos</a:t>
            </a:r>
            <a:r>
              <a:rPr lang="en-US" sz="2000" dirty="0"/>
              <a:t> </a:t>
            </a:r>
            <a:r>
              <a:rPr lang="en-US" sz="2000" dirty="0" err="1"/>
              <a:t>naturais</a:t>
            </a:r>
            <a:endParaRPr lang="en-US" sz="2000" dirty="0"/>
          </a:p>
          <a:p>
            <a:pPr marL="0" indent="0" eaLnBrk="1" hangingPunct="1">
              <a:buFontTx/>
              <a:buNone/>
              <a:defRPr/>
            </a:pPr>
            <a:r>
              <a:rPr lang="en-US" sz="2000" dirty="0"/>
              <a:t>		</a:t>
            </a:r>
          </a:p>
          <a:p>
            <a:pPr eaLnBrk="1" hangingPunct="1">
              <a:defRPr/>
            </a:pPr>
            <a:r>
              <a:rPr lang="en-US" sz="2000" dirty="0"/>
              <a:t>   </a:t>
            </a:r>
            <a:r>
              <a:rPr lang="en-US" sz="2000" b="1" dirty="0"/>
              <a:t> 1822 </a:t>
            </a:r>
            <a:r>
              <a:rPr lang="en-US" sz="2000" dirty="0"/>
              <a:t>– </a:t>
            </a:r>
            <a:r>
              <a:rPr lang="en-US" sz="2000" dirty="0" err="1"/>
              <a:t>Fim</a:t>
            </a:r>
            <a:r>
              <a:rPr lang="en-US" sz="2000" dirty="0"/>
              <a:t> do </a:t>
            </a:r>
            <a:r>
              <a:rPr lang="en-US" sz="2000" dirty="0" err="1"/>
              <a:t>período</a:t>
            </a:r>
            <a:r>
              <a:rPr lang="en-US" sz="2000" dirty="0"/>
              <a:t> colonial. </a:t>
            </a:r>
            <a:r>
              <a:rPr lang="en-US" sz="2000" dirty="0" err="1"/>
              <a:t>Início</a:t>
            </a:r>
            <a:r>
              <a:rPr lang="en-US" sz="2000" dirty="0"/>
              <a:t> do </a:t>
            </a:r>
            <a:r>
              <a:rPr lang="en-US" sz="2000" dirty="0" err="1"/>
              <a:t>Império</a:t>
            </a:r>
            <a:r>
              <a:rPr lang="en-US" sz="2000" dirty="0"/>
              <a:t> do </a:t>
            </a:r>
            <a:br>
              <a:rPr lang="en-US" sz="2000" dirty="0"/>
            </a:br>
            <a:r>
              <a:rPr lang="en-US" sz="2000" dirty="0"/>
              <a:t>                  </a:t>
            </a:r>
            <a:r>
              <a:rPr lang="en-US" sz="2000" dirty="0" err="1"/>
              <a:t>Brasil</a:t>
            </a:r>
            <a:r>
              <a:rPr lang="en-US" sz="2000" dirty="0"/>
              <a:t>.  </a:t>
            </a:r>
            <a:r>
              <a:rPr lang="pt-BR" sz="2000" dirty="0"/>
              <a:t>Começo</a:t>
            </a:r>
            <a:r>
              <a:rPr lang="en-US" sz="2000" dirty="0"/>
              <a:t> da </a:t>
            </a:r>
            <a:r>
              <a:rPr lang="en-US" sz="2000" dirty="0" err="1"/>
              <a:t>Agricultura</a:t>
            </a:r>
            <a:r>
              <a:rPr lang="en-US" sz="2000" dirty="0"/>
              <a:t> </a:t>
            </a:r>
            <a:r>
              <a:rPr lang="en-US" sz="2000" dirty="0" err="1"/>
              <a:t>brasileira</a:t>
            </a:r>
            <a:r>
              <a:rPr lang="en-US" sz="2000" dirty="0"/>
              <a:t> ...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/>
              <a:t>		</a:t>
            </a:r>
          </a:p>
          <a:p>
            <a:pPr eaLnBrk="1" hangingPunct="1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DATAS  </a:t>
            </a:r>
          </a:p>
          <a:p>
            <a:pPr eaLnBrk="1" hangingPunct="1">
              <a:defRPr/>
            </a:pPr>
            <a:r>
              <a:rPr lang="en-US" sz="2000" dirty="0"/>
              <a:t>                   1500 a 1808 =  Colonia de Portugal </a:t>
            </a:r>
          </a:p>
          <a:p>
            <a:pPr eaLnBrk="1" hangingPunct="1">
              <a:defRPr/>
            </a:pPr>
            <a:r>
              <a:rPr lang="en-US" sz="2000" dirty="0"/>
              <a:t>                   1808 a 1822  =  Colonia de PORTUGAL / Capital do </a:t>
            </a:r>
            <a:r>
              <a:rPr lang="en-US" sz="2000" dirty="0" err="1"/>
              <a:t>Reino</a:t>
            </a:r>
            <a:r>
              <a:rPr lang="en-US" sz="2000" dirty="0"/>
              <a:t>                     </a:t>
            </a:r>
          </a:p>
          <a:p>
            <a:pPr eaLnBrk="1" hangingPunct="1">
              <a:defRPr/>
            </a:pPr>
            <a:r>
              <a:rPr lang="en-US" sz="2000" dirty="0"/>
              <a:t>                   1822 a 1889 =   </a:t>
            </a:r>
            <a:r>
              <a:rPr lang="en-US" sz="2000" dirty="0" err="1"/>
              <a:t>Monarquia</a:t>
            </a:r>
            <a:r>
              <a:rPr lang="en-US" sz="2000" dirty="0"/>
              <a:t> </a:t>
            </a:r>
            <a:r>
              <a:rPr lang="en-US" sz="2000" dirty="0" err="1"/>
              <a:t>Brasileira</a:t>
            </a:r>
            <a:r>
              <a:rPr lang="en-US" sz="2000" dirty="0"/>
              <a:t>              </a:t>
            </a:r>
          </a:p>
        </p:txBody>
      </p:sp>
      <p:sp>
        <p:nvSpPr>
          <p:cNvPr id="2" name="Retângulo 1"/>
          <p:cNvSpPr/>
          <p:nvPr/>
        </p:nvSpPr>
        <p:spPr>
          <a:xfrm>
            <a:off x="10548938" y="2781300"/>
            <a:ext cx="46037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26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u="sng"/>
              <a:t>1850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en-US" sz="2800"/>
              <a:t>Monarquia </a:t>
            </a:r>
          </a:p>
          <a:p>
            <a:pPr eaLnBrk="1" hangingPunct="1"/>
            <a:r>
              <a:rPr lang="pt-BR" altLang="en-US" sz="2800"/>
              <a:t>Café  X  Açúcar</a:t>
            </a:r>
            <a:endParaRPr lang="en-US" altLang="en-US" sz="1800"/>
          </a:p>
          <a:p>
            <a:pPr eaLnBrk="1" hangingPunct="1"/>
            <a:endParaRPr lang="pt-BR" altLang="en-US" sz="2800"/>
          </a:p>
          <a:p>
            <a:pPr eaLnBrk="1" hangingPunct="1"/>
            <a:r>
              <a:rPr lang="pt-BR" altLang="en-US" sz="2800"/>
              <a:t>Proibição do tráfico de escravos </a:t>
            </a:r>
          </a:p>
          <a:p>
            <a:pPr eaLnBrk="1" hangingPunct="1"/>
            <a:r>
              <a:rPr lang="pt-BR" altLang="en-US" sz="2800"/>
              <a:t>Mudanças: tecnologias, produtos, poder</a:t>
            </a:r>
          </a:p>
          <a:p>
            <a:pPr eaLnBrk="1" hangingPunct="1"/>
            <a:r>
              <a:rPr lang="pt-BR" altLang="en-US" sz="2800"/>
              <a:t>Trabalho: escravo x imigrantes</a:t>
            </a:r>
          </a:p>
          <a:p>
            <a:pPr eaLnBrk="1" hangingPunct="1"/>
            <a:endParaRPr lang="pt-BR" altLang="en-US" sz="2800"/>
          </a:p>
          <a:p>
            <a:pPr eaLnBrk="1" hangingPunct="1"/>
            <a:r>
              <a:rPr lang="pt-BR" altLang="en-US" sz="2800"/>
              <a:t>Lei de Terras – Brasil  X  Homestead Act - EUA</a:t>
            </a:r>
          </a:p>
          <a:p>
            <a:pPr eaLnBrk="1" hangingPunct="1"/>
            <a:endParaRPr lang="pt-BR" altLang="en-US" sz="2800"/>
          </a:p>
          <a:p>
            <a:pPr eaLnBrk="1" hangingPunct="1">
              <a:buFontTx/>
              <a:buNone/>
            </a:pPr>
            <a:endParaRPr lang="pt-BR" altLang="en-US" sz="2800"/>
          </a:p>
        </p:txBody>
      </p:sp>
    </p:spTree>
    <p:extLst>
      <p:ext uri="{BB962C8B-B14F-4D97-AF65-F5344CB8AC3E}">
        <p14:creationId xmlns:p14="http://schemas.microsoft.com/office/powerpoint/2010/main" val="3568046785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204</TotalTime>
  <Words>852</Words>
  <Application>Microsoft Office PowerPoint</Application>
  <PresentationFormat>Apresentação na tela (4:3)</PresentationFormat>
  <Paragraphs>185</Paragraphs>
  <Slides>24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7" baseType="lpstr">
      <vt:lpstr>Arial</vt:lpstr>
      <vt:lpstr>Calibri</vt:lpstr>
      <vt:lpstr>Design padrão</vt:lpstr>
      <vt:lpstr>LES 0129 – Sociologia e Extensão</vt:lpstr>
      <vt:lpstr>História da Sociologia</vt:lpstr>
      <vt:lpstr>Linhas sociológicas</vt:lpstr>
      <vt:lpstr>TEMAS da Sociologia Rural</vt:lpstr>
      <vt:lpstr>Apresentação do PowerPoint</vt:lpstr>
      <vt:lpstr> HISTÓRIA DA   AGRICULTURA   BRASILEIRA                                 Dalcio  Caron  </vt:lpstr>
      <vt:lpstr>CAPITANIAS (1500)</vt:lpstr>
      <vt:lpstr>A QUESTÃO DA TERRA</vt:lpstr>
      <vt:lpstr>1850</vt:lpstr>
      <vt:lpstr>Legislação</vt:lpstr>
      <vt:lpstr>Processo de Industrialização no Brasil I           </vt:lpstr>
      <vt:lpstr>Processo de Industrialização no Brasil II</vt:lpstr>
      <vt:lpstr>Processo de Industrialização no Brasil III</vt:lpstr>
      <vt:lpstr>Pontos a destacar:</vt:lpstr>
      <vt:lpstr>Conseqüências para a agricultura  </vt:lpstr>
      <vt:lpstr> Consequencias (cont.) </vt:lpstr>
      <vt:lpstr>DESENVOLVIMENTO</vt:lpstr>
      <vt:lpstr>Referências (Importantes)</vt:lpstr>
      <vt:lpstr>Referências (Complementares)</vt:lpstr>
      <vt:lpstr>OUTRAS FONTES</vt:lpstr>
      <vt:lpstr>APRESENTAÇÃO DO FILME</vt:lpstr>
      <vt:lpstr>Filme: O Pontal do Paranapanema</vt:lpstr>
      <vt:lpstr>Documentário / 2005 / Video digital / cor / 52 ‘</vt:lpstr>
      <vt:lpstr>"O Pontal do Paranapanema" 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0129 – Sociologia e Extensão  Introdução</dc:title>
  <dc:creator>Caron</dc:creator>
  <cp:lastModifiedBy>Ademir de Lucas</cp:lastModifiedBy>
  <cp:revision>17</cp:revision>
  <dcterms:created xsi:type="dcterms:W3CDTF">2014-08-26T20:51:02Z</dcterms:created>
  <dcterms:modified xsi:type="dcterms:W3CDTF">2019-08-26T18:09:19Z</dcterms:modified>
</cp:coreProperties>
</file>