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34" r:id="rId2"/>
    <p:sldId id="307" r:id="rId3"/>
    <p:sldId id="332" r:id="rId4"/>
    <p:sldId id="301" r:id="rId5"/>
    <p:sldId id="402" r:id="rId6"/>
    <p:sldId id="320" r:id="rId7"/>
    <p:sldId id="258" r:id="rId8"/>
    <p:sldId id="272" r:id="rId9"/>
    <p:sldId id="309" r:id="rId10"/>
    <p:sldId id="321" r:id="rId11"/>
    <p:sldId id="312" r:id="rId12"/>
    <p:sldId id="319" r:id="rId13"/>
    <p:sldId id="326" r:id="rId14"/>
    <p:sldId id="313" r:id="rId15"/>
    <p:sldId id="327" r:id="rId16"/>
    <p:sldId id="314" r:id="rId17"/>
    <p:sldId id="328" r:id="rId18"/>
    <p:sldId id="315" r:id="rId19"/>
    <p:sldId id="333" r:id="rId20"/>
    <p:sldId id="322" r:id="rId21"/>
    <p:sldId id="324" r:id="rId22"/>
    <p:sldId id="325" r:id="rId23"/>
    <p:sldId id="316" r:id="rId24"/>
    <p:sldId id="330" r:id="rId25"/>
    <p:sldId id="331" r:id="rId26"/>
    <p:sldId id="403" r:id="rId27"/>
    <p:sldId id="41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97" r:id="rId48"/>
    <p:sldId id="398" r:id="rId49"/>
    <p:sldId id="399" r:id="rId50"/>
    <p:sldId id="355" r:id="rId51"/>
    <p:sldId id="356" r:id="rId52"/>
    <p:sldId id="400" r:id="rId53"/>
    <p:sldId id="357" r:id="rId54"/>
    <p:sldId id="358" r:id="rId55"/>
    <p:sldId id="359" r:id="rId56"/>
    <p:sldId id="360" r:id="rId57"/>
    <p:sldId id="361" r:id="rId58"/>
    <p:sldId id="362" r:id="rId59"/>
    <p:sldId id="363" r:id="rId60"/>
    <p:sldId id="364" r:id="rId61"/>
    <p:sldId id="365" r:id="rId62"/>
    <p:sldId id="367" r:id="rId63"/>
    <p:sldId id="370" r:id="rId64"/>
    <p:sldId id="371" r:id="rId6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8" autoAdjust="0"/>
    <p:restoredTop sz="94714" autoAdjust="0"/>
  </p:normalViewPr>
  <p:slideViewPr>
    <p:cSldViewPr>
      <p:cViewPr varScale="1">
        <p:scale>
          <a:sx n="104" d="100"/>
          <a:sy n="104"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CE7AA-6ED7-45D4-84AB-33CE993E4BAE}" type="datetimeFigureOut">
              <a:rPr lang="pt-BR" smtClean="0"/>
              <a:pPr/>
              <a:t>28/08/2023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405FE-3B63-4A74-9304-1F9C772B69E8}" type="slidenum">
              <a:rPr lang="pt-BR" smtClean="0"/>
              <a:pPr/>
              <a:t>‹nº›</a:t>
            </a:fld>
            <a:endParaRPr lang="pt-BR"/>
          </a:p>
        </p:txBody>
      </p:sp>
    </p:spTree>
    <p:extLst>
      <p:ext uri="{BB962C8B-B14F-4D97-AF65-F5344CB8AC3E}">
        <p14:creationId xmlns:p14="http://schemas.microsoft.com/office/powerpoint/2010/main" val="158894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26</a:t>
            </a:fld>
            <a:endParaRPr 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27</a:t>
            </a:fld>
            <a:endParaRPr lang="pt-B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33</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35</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36</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37</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38</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40</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41</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42</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43</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44</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45</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46</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47</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48</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49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a:t>
            </a:fld>
            <a:endParaRPr 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50</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51</a:t>
            </a:fld>
            <a:endParaRPr 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52</a:t>
            </a:fld>
            <a:endParaRPr 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53</a:t>
            </a:fld>
            <a:endParaRPr 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54</a:t>
            </a:fld>
            <a:endParaRPr 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55</a:t>
            </a:fld>
            <a:endParaRPr 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56</a:t>
            </a:fld>
            <a:endParaRPr 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57</a:t>
            </a:fld>
            <a:endParaRPr 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58</a:t>
            </a:fld>
            <a:endParaRPr 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59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a:t>
            </a:fld>
            <a:endParaRPr lang="pt-B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60</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61</a:t>
            </a:fld>
            <a:endParaRPr 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62</a:t>
            </a:fld>
            <a:endParaRPr lang="pt-B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63</a:t>
            </a:fld>
            <a:endParaRPr lang="pt-B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64</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40E405FE-3B63-4A74-9304-1F9C772B69E8}"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54DFDBB-2E36-4EF0-8765-4BCD5219B877}" type="datetimeFigureOut">
              <a:rPr lang="pt-BR" smtClean="0"/>
              <a:pPr/>
              <a:t>28/08/2023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9A0C12-AA60-459C-8D4A-92423040C2A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78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FDBB-2E36-4EF0-8765-4BCD5219B877}" type="datetimeFigureOut">
              <a:rPr lang="pt-BR" smtClean="0"/>
              <a:pPr/>
              <a:t>28/08/2023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A0C12-AA60-459C-8D4A-92423040C2A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facspub.gif"/>
          <p:cNvPicPr>
            <a:picLocks noChangeAspect="1"/>
          </p:cNvPicPr>
          <p:nvPr/>
        </p:nvPicPr>
        <p:blipFill>
          <a:blip r:embed="rId3" cstate="print"/>
          <a:stretch>
            <a:fillRect/>
          </a:stretch>
        </p:blipFill>
        <p:spPr>
          <a:xfrm>
            <a:off x="6876256" y="4527263"/>
            <a:ext cx="2267744" cy="2330737"/>
          </a:xfrm>
          <a:prstGeom prst="rect">
            <a:avLst/>
          </a:prstGeom>
        </p:spPr>
      </p:pic>
      <p:sp>
        <p:nvSpPr>
          <p:cNvPr id="8" name="Retângulo 7"/>
          <p:cNvSpPr/>
          <p:nvPr/>
        </p:nvSpPr>
        <p:spPr>
          <a:xfrm>
            <a:off x="755576" y="3789040"/>
            <a:ext cx="7920880" cy="1938992"/>
          </a:xfrm>
          <a:prstGeom prst="rect">
            <a:avLst/>
          </a:prstGeom>
          <a:noFill/>
        </p:spPr>
        <p:txBody>
          <a:bodyPr wrap="square" lIns="91440" tIns="45720" rIns="91440" bIns="45720">
            <a:spAutoFit/>
          </a:bodyPr>
          <a:lstStyle/>
          <a:p>
            <a:pPr algn="ctr"/>
            <a:r>
              <a:rPr lang="pt-BR"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Prof. José Leopoldo Ferreira Antunes</a:t>
            </a:r>
          </a:p>
          <a:p>
            <a:pPr algn="ctr"/>
            <a:endParaRPr lang="pt-B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pt-B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leopoldo@usp.br</a:t>
            </a:r>
            <a:endParaRPr lang="pt-BR"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tângulo 8"/>
          <p:cNvSpPr/>
          <p:nvPr/>
        </p:nvSpPr>
        <p:spPr>
          <a:xfrm>
            <a:off x="0" y="260648"/>
            <a:ext cx="9144000" cy="3277820"/>
          </a:xfrm>
          <a:prstGeom prst="rect">
            <a:avLst/>
          </a:prstGeom>
          <a:noFill/>
        </p:spPr>
        <p:txBody>
          <a:bodyPr wrap="square" lIns="91440" tIns="45720" rIns="91440" bIns="45720">
            <a:spAutoFit/>
          </a:bodyPr>
          <a:lstStyle/>
          <a:p>
            <a:pPr algn="ctr"/>
            <a:endParaRPr lang="pt-BR" sz="6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pt-BR" sz="6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Análise </a:t>
            </a:r>
            <a:r>
              <a:rPr lang="pt-BR" sz="69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Multinível</a:t>
            </a:r>
            <a:r>
              <a:rPr lang="pt-BR" sz="6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em</a:t>
            </a:r>
          </a:p>
          <a:p>
            <a:pPr algn="ctr"/>
            <a:r>
              <a:rPr lang="pt-BR" sz="6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Estudos Epidemiológicos</a:t>
            </a:r>
          </a:p>
        </p:txBody>
      </p:sp>
      <p:sp>
        <p:nvSpPr>
          <p:cNvPr id="5" name="Retângulo 4"/>
          <p:cNvSpPr/>
          <p:nvPr/>
        </p:nvSpPr>
        <p:spPr>
          <a:xfrm>
            <a:off x="0" y="3687901"/>
            <a:ext cx="1484702" cy="3170099"/>
          </a:xfrm>
          <a:prstGeom prst="rect">
            <a:avLst/>
          </a:prstGeom>
          <a:noFill/>
        </p:spPr>
        <p:txBody>
          <a:bodyPr wrap="none" lIns="91440" tIns="45720" rIns="91440" bIns="45720">
            <a:spAutoFit/>
          </a:bodyPr>
          <a:lstStyle/>
          <a:p>
            <a:pPr algn="ctr"/>
            <a:r>
              <a:rPr lang="pt-BR" sz="20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821025"/>
            <a:ext cx="8064896" cy="5632311"/>
          </a:xfrm>
          <a:prstGeom prst="rect">
            <a:avLst/>
          </a:prstGeom>
        </p:spPr>
        <p:txBody>
          <a:bodyPr wrap="square">
            <a:spAutoFit/>
          </a:bodyPr>
          <a:lstStyle/>
          <a:p>
            <a:r>
              <a:rPr lang="pt-BR" b="1" dirty="0"/>
              <a:t>xi: </a:t>
            </a:r>
            <a:r>
              <a:rPr lang="pt-BR" b="1" dirty="0" err="1"/>
              <a:t>xtpoisson</a:t>
            </a:r>
            <a:r>
              <a:rPr lang="pt-BR" b="1" dirty="0"/>
              <a:t> </a:t>
            </a:r>
            <a:r>
              <a:rPr lang="pt-BR" b="1" dirty="0" err="1"/>
              <a:t>desfcat</a:t>
            </a:r>
            <a:r>
              <a:rPr lang="pt-BR" b="1" dirty="0"/>
              <a:t> </a:t>
            </a:r>
            <a:r>
              <a:rPr lang="pt-BR" b="1" dirty="0" err="1"/>
              <a:t>fatindcat</a:t>
            </a:r>
            <a:r>
              <a:rPr lang="pt-BR" b="1" dirty="0"/>
              <a:t> </a:t>
            </a:r>
            <a:r>
              <a:rPr lang="pt-BR" b="1" dirty="0" err="1"/>
              <a:t>fatcontcat</a:t>
            </a:r>
            <a:r>
              <a:rPr lang="pt-BR" b="1" dirty="0"/>
              <a:t>, i(cidade) re </a:t>
            </a:r>
            <a:r>
              <a:rPr lang="pt-BR" b="1" dirty="0" err="1"/>
              <a:t>irr</a:t>
            </a:r>
            <a:endParaRPr lang="pt-BR" b="1" dirty="0"/>
          </a:p>
          <a:p>
            <a:r>
              <a:rPr lang="pt-BR" b="1" dirty="0" err="1"/>
              <a:t>Random-effects</a:t>
            </a:r>
            <a:r>
              <a:rPr lang="pt-BR" b="1" dirty="0"/>
              <a:t> Poisson </a:t>
            </a:r>
            <a:r>
              <a:rPr lang="pt-BR" b="1" dirty="0" err="1"/>
              <a:t>regression</a:t>
            </a:r>
            <a:r>
              <a:rPr lang="pt-BR" b="1" dirty="0"/>
              <a:t>               </a:t>
            </a:r>
            <a:r>
              <a:rPr lang="pt-BR" b="1" dirty="0" err="1"/>
              <a:t>Number</a:t>
            </a:r>
            <a:r>
              <a:rPr lang="pt-BR" b="1" dirty="0"/>
              <a:t> of </a:t>
            </a:r>
            <a:r>
              <a:rPr lang="pt-BR" b="1" dirty="0" err="1"/>
              <a:t>obs</a:t>
            </a:r>
            <a:r>
              <a:rPr lang="pt-BR" b="1" dirty="0"/>
              <a:t>      =       900</a:t>
            </a:r>
          </a:p>
          <a:p>
            <a:r>
              <a:rPr lang="pt-BR" b="1" dirty="0" err="1"/>
              <a:t>Group</a:t>
            </a:r>
            <a:r>
              <a:rPr lang="pt-BR" b="1" dirty="0"/>
              <a:t> </a:t>
            </a:r>
            <a:r>
              <a:rPr lang="pt-BR" b="1" dirty="0" err="1"/>
              <a:t>variable</a:t>
            </a:r>
            <a:r>
              <a:rPr lang="pt-BR" b="1" dirty="0"/>
              <a:t> (i): cidade                      </a:t>
            </a:r>
            <a:r>
              <a:rPr lang="pt-BR" b="1" dirty="0" err="1"/>
              <a:t>Number</a:t>
            </a:r>
            <a:r>
              <a:rPr lang="pt-BR" b="1" dirty="0"/>
              <a:t> of </a:t>
            </a:r>
            <a:r>
              <a:rPr lang="pt-BR" b="1" dirty="0" err="1"/>
              <a:t>groups</a:t>
            </a:r>
            <a:r>
              <a:rPr lang="pt-BR" b="1" dirty="0"/>
              <a:t>   =        20</a:t>
            </a:r>
          </a:p>
          <a:p>
            <a:endParaRPr lang="pt-BR" b="1" dirty="0"/>
          </a:p>
          <a:p>
            <a:r>
              <a:rPr lang="pt-BR" b="1" dirty="0" err="1"/>
              <a:t>Random</a:t>
            </a:r>
            <a:r>
              <a:rPr lang="pt-BR" b="1" dirty="0"/>
              <a:t> </a:t>
            </a:r>
            <a:r>
              <a:rPr lang="pt-BR" b="1" dirty="0" err="1"/>
              <a:t>effects</a:t>
            </a:r>
            <a:r>
              <a:rPr lang="pt-BR" b="1" dirty="0"/>
              <a:t> </a:t>
            </a:r>
            <a:r>
              <a:rPr lang="pt-BR" b="1" dirty="0" err="1"/>
              <a:t>u_i</a:t>
            </a:r>
            <a:r>
              <a:rPr lang="pt-BR" b="1" dirty="0"/>
              <a:t> ~ </a:t>
            </a:r>
            <a:r>
              <a:rPr lang="pt-BR" b="1" dirty="0" err="1"/>
              <a:t>Gamma</a:t>
            </a:r>
            <a:r>
              <a:rPr lang="pt-BR" b="1" dirty="0"/>
              <a:t>                      </a:t>
            </a:r>
            <a:r>
              <a:rPr lang="pt-BR" b="1" dirty="0" err="1"/>
              <a:t>Obs</a:t>
            </a:r>
            <a:r>
              <a:rPr lang="pt-BR" b="1" dirty="0"/>
              <a:t> per </a:t>
            </a:r>
            <a:r>
              <a:rPr lang="pt-BR" b="1" dirty="0" err="1"/>
              <a:t>group</a:t>
            </a:r>
            <a:r>
              <a:rPr lang="pt-BR" b="1" dirty="0"/>
              <a:t>: </a:t>
            </a:r>
            <a:r>
              <a:rPr lang="pt-BR" b="1" dirty="0" err="1"/>
              <a:t>min</a:t>
            </a:r>
            <a:r>
              <a:rPr lang="pt-BR" b="1" dirty="0"/>
              <a:t> =        45</a:t>
            </a:r>
          </a:p>
          <a:p>
            <a:r>
              <a:rPr lang="pt-BR" b="1" dirty="0"/>
              <a:t>                                                               </a:t>
            </a:r>
            <a:r>
              <a:rPr lang="pt-BR" b="1" dirty="0" err="1"/>
              <a:t>avg</a:t>
            </a:r>
            <a:r>
              <a:rPr lang="pt-BR" b="1" dirty="0"/>
              <a:t> =      45.0</a:t>
            </a:r>
          </a:p>
          <a:p>
            <a:r>
              <a:rPr lang="pt-BR" b="1" dirty="0"/>
              <a:t>                                                               </a:t>
            </a:r>
            <a:r>
              <a:rPr lang="pt-BR" b="1" dirty="0" err="1"/>
              <a:t>max</a:t>
            </a:r>
            <a:r>
              <a:rPr lang="pt-BR" b="1" dirty="0"/>
              <a:t> =        45</a:t>
            </a:r>
          </a:p>
          <a:p>
            <a:r>
              <a:rPr lang="pt-BR" b="1" dirty="0"/>
              <a:t>                                                Wald chi2(2)       =     42.69</a:t>
            </a:r>
          </a:p>
          <a:p>
            <a:r>
              <a:rPr lang="pt-BR" b="1" dirty="0" err="1"/>
              <a:t>Log</a:t>
            </a:r>
            <a:r>
              <a:rPr lang="pt-BR" b="1" dirty="0"/>
              <a:t> </a:t>
            </a:r>
            <a:r>
              <a:rPr lang="pt-BR" b="1" dirty="0" err="1"/>
              <a:t>likelihood</a:t>
            </a:r>
            <a:r>
              <a:rPr lang="pt-BR" b="1" dirty="0"/>
              <a:t>  = -700.32522                    </a:t>
            </a:r>
            <a:r>
              <a:rPr lang="pt-BR" b="1" dirty="0" err="1"/>
              <a:t>Prob</a:t>
            </a:r>
            <a:r>
              <a:rPr lang="pt-BR" b="1" dirty="0"/>
              <a:t> &gt; chi2        =    0.0000</a:t>
            </a:r>
          </a:p>
          <a:p>
            <a:r>
              <a:rPr lang="pt-BR" b="1" dirty="0"/>
              <a:t>------------------------------------------------------------------------------</a:t>
            </a:r>
          </a:p>
          <a:p>
            <a:r>
              <a:rPr lang="pt-BR" b="1" dirty="0"/>
              <a:t>     </a:t>
            </a:r>
            <a:r>
              <a:rPr lang="pt-BR" b="1" dirty="0" err="1"/>
              <a:t>desfcat</a:t>
            </a:r>
            <a:r>
              <a:rPr lang="pt-BR" b="1" dirty="0"/>
              <a:t> |        IRR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fatindcat</a:t>
            </a:r>
            <a:r>
              <a:rPr lang="pt-BR" b="1" dirty="0"/>
              <a:t> |   1.913707   .1975869     6.29   0.000     1.563113    2.342937</a:t>
            </a:r>
          </a:p>
          <a:p>
            <a:r>
              <a:rPr lang="pt-BR" b="1" dirty="0"/>
              <a:t>  </a:t>
            </a:r>
            <a:r>
              <a:rPr lang="pt-BR" b="1" dirty="0" err="1"/>
              <a:t>fatcontcat</a:t>
            </a:r>
            <a:r>
              <a:rPr lang="pt-BR" b="1" dirty="0"/>
              <a:t> |   1.230362    .148512     1.72   0.086     .9711537    1.558756</a:t>
            </a:r>
          </a:p>
          <a:p>
            <a:r>
              <a:rPr lang="pt-BR" b="1" dirty="0"/>
              <a:t>-------------+----------------------------------------------------------------</a:t>
            </a:r>
          </a:p>
          <a:p>
            <a:r>
              <a:rPr lang="pt-BR" b="1" dirty="0"/>
              <a:t>    /</a:t>
            </a:r>
            <a:r>
              <a:rPr lang="pt-BR" b="1" dirty="0" err="1"/>
              <a:t>lnalpha</a:t>
            </a:r>
            <a:r>
              <a:rPr lang="pt-BR" b="1" dirty="0"/>
              <a:t> |  -3.842656   1.065293                     -5.930591    -1.75472</a:t>
            </a:r>
          </a:p>
          <a:p>
            <a:r>
              <a:rPr lang="pt-BR" b="1" dirty="0"/>
              <a:t>-------------+----------------------------------------------------------------</a:t>
            </a:r>
          </a:p>
          <a:p>
            <a:r>
              <a:rPr lang="pt-BR" b="1" dirty="0"/>
              <a:t>       </a:t>
            </a:r>
            <a:r>
              <a:rPr lang="pt-BR" b="1" dirty="0" err="1"/>
              <a:t>alpha</a:t>
            </a:r>
            <a:r>
              <a:rPr lang="pt-BR" b="1" dirty="0"/>
              <a:t> |   .0214366   .0228362                      .0026569    .1729556</a:t>
            </a:r>
          </a:p>
          <a:p>
            <a:r>
              <a:rPr lang="pt-BR" b="1" dirty="0"/>
              <a:t>------------------------------------------------------------------------------</a:t>
            </a:r>
          </a:p>
          <a:p>
            <a:r>
              <a:rPr lang="pt-BR" b="1" dirty="0" err="1"/>
              <a:t>Likelihood-ratio</a:t>
            </a:r>
            <a:r>
              <a:rPr lang="pt-BR" b="1" dirty="0"/>
              <a:t> </a:t>
            </a:r>
            <a:r>
              <a:rPr lang="pt-BR" b="1" dirty="0" err="1"/>
              <a:t>test</a:t>
            </a:r>
            <a:r>
              <a:rPr lang="pt-BR" b="1" dirty="0"/>
              <a:t> of </a:t>
            </a:r>
            <a:r>
              <a:rPr lang="pt-BR" b="1" dirty="0" err="1"/>
              <a:t>alpha</a:t>
            </a:r>
            <a:r>
              <a:rPr lang="pt-BR" b="1" dirty="0"/>
              <a:t>=0: chibar2(01) =     1.43 </a:t>
            </a:r>
            <a:r>
              <a:rPr lang="pt-BR" b="1" dirty="0" err="1"/>
              <a:t>Prob</a:t>
            </a:r>
            <a:r>
              <a:rPr lang="pt-BR" b="1" dirty="0"/>
              <a:t>&gt;=chibar2 = 0.116</a:t>
            </a:r>
          </a:p>
        </p:txBody>
      </p:sp>
      <p:sp>
        <p:nvSpPr>
          <p:cNvPr id="3" name="Retângulo 2"/>
          <p:cNvSpPr/>
          <p:nvPr/>
        </p:nvSpPr>
        <p:spPr>
          <a:xfrm>
            <a:off x="0" y="-27384"/>
            <a:ext cx="9144000" cy="830997"/>
          </a:xfrm>
          <a:prstGeom prst="rect">
            <a:avLst/>
          </a:prstGeom>
          <a:noFill/>
        </p:spPr>
        <p:txBody>
          <a:bodyPr wrap="square" lIns="91440" tIns="45720" rIns="91440" bIns="45720">
            <a:spAutoFit/>
          </a:bodyPr>
          <a:lstStyle/>
          <a:p>
            <a:pPr algn="ctr"/>
            <a:r>
              <a:rPr lang="pt-BR"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 Análise de regressão de Poisson</a:t>
            </a:r>
          </a:p>
        </p:txBody>
      </p:sp>
      <p:sp>
        <p:nvSpPr>
          <p:cNvPr id="4" name="Retângulo 3"/>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360697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 y="3573017"/>
            <a:ext cx="9131141" cy="3284984"/>
          </a:xfrm>
          <a:prstGeom prst="rect">
            <a:avLst/>
          </a:prstGeom>
          <a:noFill/>
          <a:ln w="9525">
            <a:noFill/>
            <a:miter lim="800000"/>
            <a:headEnd/>
            <a:tailEnd/>
          </a:ln>
        </p:spPr>
      </p:pic>
      <p:pic>
        <p:nvPicPr>
          <p:cNvPr id="157698" name="Picture 2" descr="Professor Jonathan Tim Newton"/>
          <p:cNvPicPr>
            <a:picLocks noChangeAspect="1" noChangeArrowheads="1"/>
          </p:cNvPicPr>
          <p:nvPr/>
        </p:nvPicPr>
        <p:blipFill>
          <a:blip r:embed="rId5" cstate="print"/>
          <a:srcRect/>
          <a:stretch>
            <a:fillRect/>
          </a:stretch>
        </p:blipFill>
        <p:spPr bwMode="auto">
          <a:xfrm>
            <a:off x="0" y="0"/>
            <a:ext cx="1765736" cy="1765738"/>
          </a:xfrm>
          <a:prstGeom prst="rect">
            <a:avLst/>
          </a:prstGeom>
          <a:noFill/>
        </p:spPr>
      </p:pic>
      <p:sp>
        <p:nvSpPr>
          <p:cNvPr id="5" name="Retângulo 10"/>
          <p:cNvSpPr>
            <a:spLocks noChangeArrowheads="1"/>
          </p:cNvSpPr>
          <p:nvPr/>
        </p:nvSpPr>
        <p:spPr bwMode="auto">
          <a:xfrm>
            <a:off x="1763688" y="0"/>
            <a:ext cx="1358577" cy="369332"/>
          </a:xfrm>
          <a:prstGeom prst="rect">
            <a:avLst/>
          </a:prstGeom>
          <a:solidFill>
            <a:srgbClr val="FFFFFF"/>
          </a:solidFill>
          <a:ln w="9525">
            <a:noFill/>
            <a:miter lim="800000"/>
            <a:headEnd/>
            <a:tailEnd/>
          </a:ln>
        </p:spPr>
        <p:txBody>
          <a:bodyPr wrap="none">
            <a:spAutoFit/>
          </a:bodyPr>
          <a:lstStyle/>
          <a:p>
            <a:r>
              <a:rPr lang="en-US" b="1" dirty="0">
                <a:solidFill>
                  <a:srgbClr val="000000"/>
                </a:solidFill>
              </a:rPr>
              <a:t>Tim Newton</a:t>
            </a:r>
            <a:endParaRPr lang="pt-BR" b="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1202386" y="-1048119"/>
            <a:ext cx="6786745" cy="902549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1202386" y="-1048119"/>
            <a:ext cx="6786745" cy="9025491"/>
          </a:xfrm>
          <a:prstGeom prst="rect">
            <a:avLst/>
          </a:prstGeom>
          <a:noFill/>
          <a:ln w="9525">
            <a:noFill/>
            <a:miter lim="800000"/>
            <a:headEnd/>
            <a:tailEnd/>
          </a:ln>
        </p:spPr>
      </p:pic>
      <p:sp>
        <p:nvSpPr>
          <p:cNvPr id="4" name="Retângulo de cantos arredondados 3"/>
          <p:cNvSpPr/>
          <p:nvPr/>
        </p:nvSpPr>
        <p:spPr>
          <a:xfrm>
            <a:off x="7236296" y="3356992"/>
            <a:ext cx="1800200" cy="914400"/>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5" name="Retângulo de cantos arredondados 4"/>
          <p:cNvSpPr/>
          <p:nvPr/>
        </p:nvSpPr>
        <p:spPr>
          <a:xfrm>
            <a:off x="3491880" y="3356992"/>
            <a:ext cx="1800200" cy="914400"/>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143000" y="-1143000"/>
            <a:ext cx="6858001" cy="914400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143000" y="-1143000"/>
            <a:ext cx="6858001" cy="9144002"/>
          </a:xfrm>
          <a:prstGeom prst="rect">
            <a:avLst/>
          </a:prstGeom>
          <a:noFill/>
          <a:ln w="9525">
            <a:noFill/>
            <a:miter lim="800000"/>
            <a:headEnd/>
            <a:tailEnd/>
          </a:ln>
        </p:spPr>
      </p:pic>
      <p:sp>
        <p:nvSpPr>
          <p:cNvPr id="3" name="Retângulo de cantos arredondados 2"/>
          <p:cNvSpPr/>
          <p:nvPr/>
        </p:nvSpPr>
        <p:spPr>
          <a:xfrm>
            <a:off x="7236296" y="3356992"/>
            <a:ext cx="1800200" cy="79208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Retângulo de cantos arredondados 3"/>
          <p:cNvSpPr/>
          <p:nvPr/>
        </p:nvSpPr>
        <p:spPr>
          <a:xfrm>
            <a:off x="3707904" y="3356992"/>
            <a:ext cx="1800200" cy="79208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rot="5400000">
            <a:off x="1108348" y="-1108348"/>
            <a:ext cx="6858000" cy="90746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rot="5400000">
            <a:off x="1108348" y="-1108348"/>
            <a:ext cx="6858000" cy="9074696"/>
          </a:xfrm>
          <a:prstGeom prst="rect">
            <a:avLst/>
          </a:prstGeom>
          <a:noFill/>
          <a:ln w="9525">
            <a:noFill/>
            <a:miter lim="800000"/>
            <a:headEnd/>
            <a:tailEnd/>
          </a:ln>
        </p:spPr>
      </p:pic>
      <p:sp>
        <p:nvSpPr>
          <p:cNvPr id="3" name="Retângulo de cantos arredondados 2"/>
          <p:cNvSpPr/>
          <p:nvPr/>
        </p:nvSpPr>
        <p:spPr>
          <a:xfrm>
            <a:off x="7236296" y="3573016"/>
            <a:ext cx="1800200" cy="864096"/>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Retângulo de cantos arredondados 3"/>
          <p:cNvSpPr/>
          <p:nvPr/>
        </p:nvSpPr>
        <p:spPr>
          <a:xfrm>
            <a:off x="3563888" y="3573016"/>
            <a:ext cx="1800200" cy="864096"/>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tângulo de cantos arredondados 2"/>
          <p:cNvSpPr/>
          <p:nvPr/>
        </p:nvSpPr>
        <p:spPr>
          <a:xfrm>
            <a:off x="35496" y="4149080"/>
            <a:ext cx="9036496" cy="2592288"/>
          </a:xfrm>
          <a:prstGeom prst="roundRect">
            <a:avLst/>
          </a:prstGeom>
          <a:solidFill>
            <a:schemeClr val="accent6">
              <a:lumMod val="75000"/>
              <a:alpha val="2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1"/>
          <p:cNvSpPr>
            <a:spLocks noChangeArrowheads="1" noChangeShapeType="1" noTextEdit="1"/>
          </p:cNvSpPr>
          <p:nvPr/>
        </p:nvSpPr>
        <p:spPr bwMode="auto">
          <a:xfrm>
            <a:off x="683568" y="359048"/>
            <a:ext cx="7416824" cy="4654128"/>
          </a:xfrm>
          <a:prstGeom prst="rect">
            <a:avLst/>
          </a:prstGeom>
          <a:solidFill>
            <a:schemeClr val="lt1">
              <a:alpha val="10000"/>
            </a:schemeClr>
          </a:solidFill>
          <a:ln>
            <a:noFill/>
          </a:ln>
          <a:effectLst>
            <a:glow rad="228600">
              <a:schemeClr val="accent2">
                <a:satMod val="175000"/>
                <a:alpha val="40000"/>
              </a:schemeClr>
            </a:glow>
            <a:outerShdw blurRad="127000" dist="38100" dir="2700000" algn="ctr">
              <a:srgbClr val="000000">
                <a:alpha val="45000"/>
              </a:srgbClr>
            </a:outerShdw>
            <a:softEdge rad="127000"/>
          </a:effectLst>
          <a:scene3d>
            <a:camera prst="perspectiveFront" fov="2700000">
              <a:rot lat="20376000" lon="1938000" rev="20112001"/>
            </a:camera>
            <a:lightRig rig="soft" dir="t">
              <a:rot lat="0" lon="0" rev="0"/>
            </a:lightRig>
          </a:scene3d>
          <a:sp3d prstMaterial="translucentPowder">
            <a:bevelT w="203200" h="50800" prst="riblet"/>
          </a:sp3d>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50000"/>
              </a:avLst>
            </a:prstTxWarp>
          </a:bodyPr>
          <a:lstStyle/>
          <a:p>
            <a:pPr algn="ctr"/>
            <a:endParaRPr lang="pt-BR" sz="3600" b="1" i="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a:endParaRPr>
          </a:p>
          <a:p>
            <a:pPr algn="ctr"/>
            <a:r>
              <a:rPr lang="pt-BR" sz="3600" b="1" i="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a:rPr>
              <a:t>  Outcomes  </a:t>
            </a:r>
          </a:p>
          <a:p>
            <a:pPr algn="ctr"/>
            <a:r>
              <a:rPr lang="pt-BR" sz="3600" b="1" i="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a:rPr>
              <a:t>do Stata</a:t>
            </a:r>
          </a:p>
          <a:p>
            <a:pPr algn="ctr"/>
            <a:endParaRPr lang="pt-BR" sz="3600" b="1" i="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27584" y="764704"/>
            <a:ext cx="7488832" cy="2308324"/>
          </a:xfrm>
          <a:prstGeom prst="rect">
            <a:avLst/>
          </a:prstGeom>
          <a:noFill/>
        </p:spPr>
        <p:txBody>
          <a:bodyPr wrap="square" lIns="91440" tIns="45720" rIns="91440" bIns="45720">
            <a:spAutoFit/>
          </a:bodyPr>
          <a:lstStyle/>
          <a:p>
            <a:pPr algn="ctr"/>
            <a:r>
              <a:rPr lang="pt-BR"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 que são efeitos composicionais?</a:t>
            </a:r>
          </a:p>
        </p:txBody>
      </p:sp>
      <p:sp>
        <p:nvSpPr>
          <p:cNvPr id="4" name="Retângulo 3"/>
          <p:cNvSpPr/>
          <p:nvPr/>
        </p:nvSpPr>
        <p:spPr>
          <a:xfrm>
            <a:off x="827584" y="3717032"/>
            <a:ext cx="7488832" cy="2308324"/>
          </a:xfrm>
          <a:prstGeom prst="rect">
            <a:avLst/>
          </a:prstGeom>
          <a:noFill/>
        </p:spPr>
        <p:txBody>
          <a:bodyPr wrap="square" lIns="91440" tIns="45720" rIns="91440" bIns="45720">
            <a:spAutoFit/>
          </a:bodyPr>
          <a:lstStyle/>
          <a:p>
            <a:pPr algn="ctr"/>
            <a:r>
              <a:rPr lang="pt-BR"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 que são efeitos contextuais?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Cover Image"/>
          <p:cNvPicPr>
            <a:picLocks noChangeAspect="1" noChangeArrowheads="1"/>
          </p:cNvPicPr>
          <p:nvPr/>
        </p:nvPicPr>
        <p:blipFill>
          <a:blip r:embed="rId3" cstate="print"/>
          <a:srcRect/>
          <a:stretch>
            <a:fillRect/>
          </a:stretch>
        </p:blipFill>
        <p:spPr bwMode="auto">
          <a:xfrm>
            <a:off x="85378" y="2732088"/>
            <a:ext cx="2038350" cy="3135312"/>
          </a:xfrm>
          <a:prstGeom prst="rect">
            <a:avLst/>
          </a:prstGeom>
          <a:noFill/>
          <a:ln w="9525">
            <a:noFill/>
            <a:miter lim="800000"/>
            <a:headEnd/>
            <a:tailEnd/>
          </a:ln>
        </p:spPr>
      </p:pic>
      <p:pic>
        <p:nvPicPr>
          <p:cNvPr id="7" name="Picture 18" descr="http://intranet.imim.es/files/photos/17835.jpg"/>
          <p:cNvPicPr>
            <a:picLocks noChangeAspect="1" noChangeArrowheads="1"/>
          </p:cNvPicPr>
          <p:nvPr/>
        </p:nvPicPr>
        <p:blipFill>
          <a:blip r:embed="rId4" cstate="print"/>
          <a:srcRect/>
          <a:stretch>
            <a:fillRect/>
          </a:stretch>
        </p:blipFill>
        <p:spPr bwMode="auto">
          <a:xfrm>
            <a:off x="0" y="0"/>
            <a:ext cx="2279650" cy="2362200"/>
          </a:xfrm>
          <a:prstGeom prst="rect">
            <a:avLst/>
          </a:prstGeom>
          <a:noFill/>
          <a:ln w="9525">
            <a:noFill/>
            <a:miter lim="800000"/>
            <a:headEnd/>
            <a:tailEnd/>
          </a:ln>
        </p:spPr>
      </p:pic>
      <p:sp>
        <p:nvSpPr>
          <p:cNvPr id="2" name="Rectangle 2"/>
          <p:cNvSpPr>
            <a:spLocks noChangeArrowheads="1"/>
          </p:cNvSpPr>
          <p:nvPr/>
        </p:nvSpPr>
        <p:spPr bwMode="auto">
          <a:xfrm>
            <a:off x="2125683" y="1060868"/>
            <a:ext cx="6946309" cy="4672388"/>
          </a:xfrm>
          <a:prstGeom prst="rect">
            <a:avLst/>
          </a:prstGeom>
          <a:gradFill rotWithShape="0">
            <a:gsLst>
              <a:gs pos="0">
                <a:srgbClr val="BBE0E3"/>
              </a:gs>
              <a:gs pos="100000">
                <a:srgbClr val="FFFFFF"/>
              </a:gs>
            </a:gsLst>
            <a:path path="shape">
              <a:fillToRect l="50000" t="50000" r="50000" b="50000"/>
            </a:path>
          </a:gradFill>
          <a:ln w="63500">
            <a:pattFill prst="sphere">
              <a:fgClr>
                <a:srgbClr val="3366FF"/>
              </a:fgClr>
              <a:bgClr>
                <a:srgbClr val="BBE0E3"/>
              </a:bgClr>
            </a:pattFill>
            <a:miter lim="800000"/>
            <a:headEnd/>
            <a:tailEnd/>
          </a:ln>
        </p:spPr>
        <p:txBody>
          <a:bodyPr wrap="square" lIns="180000" tIns="180000" rIns="180000" bIns="180000" anchor="ctr">
            <a:spAutoFit/>
          </a:bodyPr>
          <a:lstStyle/>
          <a:p>
            <a:pPr algn="just"/>
            <a:r>
              <a:rPr lang="pt-BR" sz="2800" b="1" dirty="0">
                <a:solidFill>
                  <a:srgbClr val="000000"/>
                </a:solidFill>
              </a:rPr>
              <a:t>	“São efeitos de fatores individuais (isto é, características de indivíduos dentro de grupos ou de áreas, como a renda individual), sobre desfechos individuais após levar em consideração os efeitos de fatores relevantes que podem ser atribuídos aos grupos ou às áreas (referidos como ‘efeitos contextuais’). São estimados por meio de análise multinível. Veja também ‘causas em ciências da saúde pública’.”</a:t>
            </a:r>
            <a:endParaRPr lang="en-US" sz="2800" b="1" dirty="0">
              <a:solidFill>
                <a:srgbClr val="000000"/>
              </a:solidFill>
            </a:endParaRPr>
          </a:p>
        </p:txBody>
      </p:sp>
      <p:sp>
        <p:nvSpPr>
          <p:cNvPr id="3" name="WordArt 11"/>
          <p:cNvSpPr>
            <a:spLocks noChangeArrowheads="1" noChangeShapeType="1" noTextEdit="1"/>
          </p:cNvSpPr>
          <p:nvPr/>
        </p:nvSpPr>
        <p:spPr bwMode="auto">
          <a:xfrm>
            <a:off x="2411760" y="111968"/>
            <a:ext cx="6552728" cy="1012776"/>
          </a:xfrm>
          <a:prstGeom prst="rect">
            <a:avLst/>
          </a:prstGeom>
        </p:spPr>
        <p:txBody>
          <a:bodyPr wrap="none" fromWordArt="1">
            <a:prstTxWarp prst="textPlain">
              <a:avLst>
                <a:gd name="adj" fmla="val 50000"/>
              </a:avLst>
            </a:prstTxWarp>
          </a:bodyPr>
          <a:lstStyle/>
          <a:p>
            <a:pPr algn="ctr"/>
            <a:r>
              <a:rPr lang="pt-BR" sz="3600" b="1" i="1" kern="10" dirty="0">
                <a:ln w="25400">
                  <a:solidFill>
                    <a:srgbClr val="000000"/>
                  </a:solidFill>
                  <a:round/>
                  <a:headEnd/>
                  <a:tailEnd/>
                </a:ln>
                <a:solidFill>
                  <a:srgbClr val="59B4BB"/>
                </a:solidFill>
                <a:latin typeface="Arial Black"/>
              </a:rPr>
              <a:t>Efeitos composicionais</a:t>
            </a:r>
          </a:p>
        </p:txBody>
      </p:sp>
      <p:sp>
        <p:nvSpPr>
          <p:cNvPr id="4" name="Rectangle 3"/>
          <p:cNvSpPr>
            <a:spLocks noChangeArrowheads="1"/>
          </p:cNvSpPr>
          <p:nvPr/>
        </p:nvSpPr>
        <p:spPr bwMode="auto">
          <a:xfrm>
            <a:off x="395536" y="6197878"/>
            <a:ext cx="8291264" cy="369332"/>
          </a:xfrm>
          <a:prstGeom prst="rect">
            <a:avLst/>
          </a:prstGeom>
          <a:solidFill>
            <a:srgbClr val="FF99CC">
              <a:alpha val="30196"/>
            </a:srgbClr>
          </a:solidFill>
          <a:ln w="38100">
            <a:solidFill>
              <a:srgbClr val="000000"/>
            </a:solidFill>
            <a:miter lim="800000"/>
            <a:headEnd/>
            <a:tailEnd/>
          </a:ln>
        </p:spPr>
        <p:txBody>
          <a:bodyPr wrap="square" anchor="ctr">
            <a:spAutoFit/>
          </a:bodyPr>
          <a:lstStyle/>
          <a:p>
            <a:pPr algn="just"/>
            <a:r>
              <a:rPr lang="en-US" b="1" dirty="0" err="1">
                <a:solidFill>
                  <a:srgbClr val="000000"/>
                </a:solidFill>
              </a:rPr>
              <a:t>Porta</a:t>
            </a:r>
            <a:r>
              <a:rPr lang="en-US" b="1" dirty="0">
                <a:solidFill>
                  <a:srgbClr val="000000"/>
                </a:solidFill>
              </a:rPr>
              <a:t> M. A Dictionary of Epidemiology, 5th Ed. Oxford: Oxford University Press, 2008.</a:t>
            </a:r>
          </a:p>
        </p:txBody>
      </p:sp>
      <p:sp>
        <p:nvSpPr>
          <p:cNvPr id="5" name="Retângulo 10"/>
          <p:cNvSpPr>
            <a:spLocks noChangeArrowheads="1"/>
          </p:cNvSpPr>
          <p:nvPr/>
        </p:nvSpPr>
        <p:spPr bwMode="auto">
          <a:xfrm>
            <a:off x="381000" y="2362200"/>
            <a:ext cx="1570038" cy="369888"/>
          </a:xfrm>
          <a:prstGeom prst="rect">
            <a:avLst/>
          </a:prstGeom>
          <a:noFill/>
          <a:ln w="9525">
            <a:noFill/>
            <a:miter lim="800000"/>
            <a:headEnd/>
            <a:tailEnd/>
          </a:ln>
        </p:spPr>
        <p:txBody>
          <a:bodyPr wrap="none">
            <a:spAutoFit/>
          </a:bodyPr>
          <a:lstStyle/>
          <a:p>
            <a:r>
              <a:rPr lang="en-US" b="1" dirty="0" err="1">
                <a:solidFill>
                  <a:srgbClr val="000000"/>
                </a:solidFill>
              </a:rPr>
              <a:t>Miquel</a:t>
            </a:r>
            <a:r>
              <a:rPr lang="en-US" b="1" dirty="0">
                <a:solidFill>
                  <a:srgbClr val="000000"/>
                </a:solidFill>
              </a:rPr>
              <a:t> </a:t>
            </a:r>
            <a:r>
              <a:rPr lang="en-US" b="1" dirty="0" err="1">
                <a:solidFill>
                  <a:srgbClr val="000000"/>
                </a:solidFill>
              </a:rPr>
              <a:t>Porta</a:t>
            </a:r>
            <a:endParaRPr lang="pt-BR" b="1"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11760" y="1432522"/>
            <a:ext cx="6552728" cy="3810613"/>
          </a:xfrm>
          <a:prstGeom prst="rect">
            <a:avLst/>
          </a:prstGeom>
          <a:gradFill rotWithShape="0">
            <a:gsLst>
              <a:gs pos="0">
                <a:srgbClr val="BBE0E3"/>
              </a:gs>
              <a:gs pos="100000">
                <a:srgbClr val="FFFFFF"/>
              </a:gs>
            </a:gsLst>
            <a:path path="shape">
              <a:fillToRect l="50000" t="50000" r="50000" b="50000"/>
            </a:path>
          </a:gradFill>
          <a:ln w="63500">
            <a:pattFill prst="sphere">
              <a:fgClr>
                <a:srgbClr val="3366FF"/>
              </a:fgClr>
              <a:bgClr>
                <a:srgbClr val="BBE0E3"/>
              </a:bgClr>
            </a:pattFill>
            <a:miter lim="800000"/>
            <a:headEnd/>
            <a:tailEnd/>
          </a:ln>
        </p:spPr>
        <p:txBody>
          <a:bodyPr wrap="square" lIns="180000" tIns="180000" rIns="180000" bIns="180000" anchor="ctr">
            <a:spAutoFit/>
          </a:bodyPr>
          <a:lstStyle/>
          <a:p>
            <a:pPr algn="just"/>
            <a:r>
              <a:rPr lang="pt-BR" sz="2800" b="1" dirty="0">
                <a:solidFill>
                  <a:srgbClr val="000000"/>
                </a:solidFill>
              </a:rPr>
              <a:t>          “São efeitos de fatores relacionados aos grupos ou às áreas sobre desfechos individuais após levar em consideração os efeitos de fatores relevantes que podem ser atribuídos aos indivíduos (referidos como ‘efeitos composicionais’). São estimados por meio de análise multinível. Veja também ‘pesquisa integrativa’.”</a:t>
            </a:r>
            <a:endParaRPr lang="en-US" sz="2800" b="1" dirty="0">
              <a:solidFill>
                <a:srgbClr val="000000"/>
              </a:solidFill>
            </a:endParaRPr>
          </a:p>
        </p:txBody>
      </p:sp>
      <p:sp>
        <p:nvSpPr>
          <p:cNvPr id="3" name="WordArt 11"/>
          <p:cNvSpPr>
            <a:spLocks noChangeArrowheads="1" noChangeShapeType="1" noTextEdit="1"/>
          </p:cNvSpPr>
          <p:nvPr/>
        </p:nvSpPr>
        <p:spPr bwMode="auto">
          <a:xfrm>
            <a:off x="2555776" y="260648"/>
            <a:ext cx="6264696" cy="792088"/>
          </a:xfrm>
          <a:prstGeom prst="rect">
            <a:avLst/>
          </a:prstGeom>
        </p:spPr>
        <p:txBody>
          <a:bodyPr wrap="none" fromWordArt="1">
            <a:prstTxWarp prst="textPlain">
              <a:avLst>
                <a:gd name="adj" fmla="val 50000"/>
              </a:avLst>
            </a:prstTxWarp>
          </a:bodyPr>
          <a:lstStyle/>
          <a:p>
            <a:pPr algn="ctr"/>
            <a:r>
              <a:rPr lang="pt-BR" sz="3600" b="1" i="1" kern="10" dirty="0">
                <a:ln w="25400">
                  <a:solidFill>
                    <a:srgbClr val="000000"/>
                  </a:solidFill>
                  <a:round/>
                  <a:headEnd/>
                  <a:tailEnd/>
                </a:ln>
                <a:solidFill>
                  <a:srgbClr val="59B4BB"/>
                </a:solidFill>
                <a:latin typeface="Arial Black"/>
              </a:rPr>
              <a:t>Efeitos contextuais</a:t>
            </a:r>
          </a:p>
        </p:txBody>
      </p:sp>
      <p:sp>
        <p:nvSpPr>
          <p:cNvPr id="4" name="Rectangle 3"/>
          <p:cNvSpPr>
            <a:spLocks noChangeArrowheads="1"/>
          </p:cNvSpPr>
          <p:nvPr/>
        </p:nvSpPr>
        <p:spPr bwMode="auto">
          <a:xfrm>
            <a:off x="395536" y="6197878"/>
            <a:ext cx="8291264" cy="369332"/>
          </a:xfrm>
          <a:prstGeom prst="rect">
            <a:avLst/>
          </a:prstGeom>
          <a:solidFill>
            <a:srgbClr val="FF99CC">
              <a:alpha val="30196"/>
            </a:srgbClr>
          </a:solidFill>
          <a:ln w="38100">
            <a:solidFill>
              <a:srgbClr val="000000"/>
            </a:solidFill>
            <a:miter lim="800000"/>
            <a:headEnd/>
            <a:tailEnd/>
          </a:ln>
        </p:spPr>
        <p:txBody>
          <a:bodyPr wrap="square" anchor="ctr">
            <a:spAutoFit/>
          </a:bodyPr>
          <a:lstStyle/>
          <a:p>
            <a:pPr algn="just"/>
            <a:r>
              <a:rPr lang="en-US" b="1" dirty="0" err="1">
                <a:solidFill>
                  <a:srgbClr val="000000"/>
                </a:solidFill>
              </a:rPr>
              <a:t>Porta</a:t>
            </a:r>
            <a:r>
              <a:rPr lang="en-US" b="1" dirty="0">
                <a:solidFill>
                  <a:srgbClr val="000000"/>
                </a:solidFill>
              </a:rPr>
              <a:t> M. A Dictionary of Epidemiology, 5th Ed. Oxford: Oxford University Press, 2008.</a:t>
            </a:r>
          </a:p>
        </p:txBody>
      </p:sp>
      <p:sp>
        <p:nvSpPr>
          <p:cNvPr id="5" name="Retângulo 10"/>
          <p:cNvSpPr>
            <a:spLocks noChangeArrowheads="1"/>
          </p:cNvSpPr>
          <p:nvPr/>
        </p:nvSpPr>
        <p:spPr bwMode="auto">
          <a:xfrm>
            <a:off x="381000" y="2362200"/>
            <a:ext cx="1570038" cy="369888"/>
          </a:xfrm>
          <a:prstGeom prst="rect">
            <a:avLst/>
          </a:prstGeom>
          <a:noFill/>
          <a:ln w="9525">
            <a:noFill/>
            <a:miter lim="800000"/>
            <a:headEnd/>
            <a:tailEnd/>
          </a:ln>
        </p:spPr>
        <p:txBody>
          <a:bodyPr wrap="none">
            <a:spAutoFit/>
          </a:bodyPr>
          <a:lstStyle/>
          <a:p>
            <a:r>
              <a:rPr lang="en-US" b="1" dirty="0" err="1">
                <a:solidFill>
                  <a:srgbClr val="000000"/>
                </a:solidFill>
              </a:rPr>
              <a:t>Miquel</a:t>
            </a:r>
            <a:r>
              <a:rPr lang="en-US" b="1" dirty="0">
                <a:solidFill>
                  <a:srgbClr val="000000"/>
                </a:solidFill>
              </a:rPr>
              <a:t> </a:t>
            </a:r>
            <a:r>
              <a:rPr lang="en-US" b="1" dirty="0" err="1">
                <a:solidFill>
                  <a:srgbClr val="000000"/>
                </a:solidFill>
              </a:rPr>
              <a:t>Porta</a:t>
            </a:r>
            <a:endParaRPr lang="pt-BR" b="1" dirty="0">
              <a:solidFill>
                <a:srgbClr val="000000"/>
              </a:solidFill>
            </a:endParaRPr>
          </a:p>
        </p:txBody>
      </p:sp>
      <p:pic>
        <p:nvPicPr>
          <p:cNvPr id="6" name="Picture 16" descr="Cover Image"/>
          <p:cNvPicPr>
            <a:picLocks noChangeAspect="1" noChangeArrowheads="1"/>
          </p:cNvPicPr>
          <p:nvPr/>
        </p:nvPicPr>
        <p:blipFill>
          <a:blip r:embed="rId3" cstate="print"/>
          <a:srcRect/>
          <a:stretch>
            <a:fillRect/>
          </a:stretch>
        </p:blipFill>
        <p:spPr bwMode="auto">
          <a:xfrm>
            <a:off x="152400" y="2732088"/>
            <a:ext cx="2038350" cy="3135312"/>
          </a:xfrm>
          <a:prstGeom prst="rect">
            <a:avLst/>
          </a:prstGeom>
          <a:noFill/>
          <a:ln w="9525">
            <a:noFill/>
            <a:miter lim="800000"/>
            <a:headEnd/>
            <a:tailEnd/>
          </a:ln>
        </p:spPr>
      </p:pic>
      <p:pic>
        <p:nvPicPr>
          <p:cNvPr id="7" name="Picture 18" descr="http://intranet.imim.es/files/photos/17835.jpg"/>
          <p:cNvPicPr>
            <a:picLocks noChangeAspect="1" noChangeArrowheads="1"/>
          </p:cNvPicPr>
          <p:nvPr/>
        </p:nvPicPr>
        <p:blipFill>
          <a:blip r:embed="rId4" cstate="print"/>
          <a:srcRect/>
          <a:stretch>
            <a:fillRect/>
          </a:stretch>
        </p:blipFill>
        <p:spPr bwMode="auto">
          <a:xfrm>
            <a:off x="0" y="0"/>
            <a:ext cx="2279650" cy="2362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378521" y="3429000"/>
            <a:ext cx="6657975" cy="2714625"/>
          </a:xfrm>
          <a:prstGeom prst="rect">
            <a:avLst/>
          </a:prstGeom>
          <a:noFill/>
          <a:ln w="9525">
            <a:noFill/>
            <a:miter lim="800000"/>
            <a:headEnd/>
            <a:tailEnd/>
          </a:ln>
        </p:spPr>
      </p:pic>
      <p:pic>
        <p:nvPicPr>
          <p:cNvPr id="133121" name="Picture 1"/>
          <p:cNvPicPr>
            <a:picLocks noChangeAspect="1" noChangeArrowheads="1"/>
          </p:cNvPicPr>
          <p:nvPr/>
        </p:nvPicPr>
        <p:blipFill>
          <a:blip r:embed="rId4" cstate="print"/>
          <a:srcRect/>
          <a:stretch>
            <a:fillRect/>
          </a:stretch>
        </p:blipFill>
        <p:spPr bwMode="auto">
          <a:xfrm>
            <a:off x="0" y="2505417"/>
            <a:ext cx="2411760" cy="4352584"/>
          </a:xfrm>
          <a:prstGeom prst="rect">
            <a:avLst/>
          </a:prstGeom>
          <a:noFill/>
          <a:ln w="9525">
            <a:noFill/>
            <a:miter lim="800000"/>
            <a:headEnd/>
            <a:tailEnd/>
          </a:ln>
        </p:spPr>
      </p:pic>
      <p:sp>
        <p:nvSpPr>
          <p:cNvPr id="5" name="Retângulo 10"/>
          <p:cNvSpPr>
            <a:spLocks noChangeArrowheads="1"/>
          </p:cNvSpPr>
          <p:nvPr/>
        </p:nvSpPr>
        <p:spPr bwMode="auto">
          <a:xfrm>
            <a:off x="2411760" y="6237312"/>
            <a:ext cx="2352311" cy="369332"/>
          </a:xfrm>
          <a:prstGeom prst="rect">
            <a:avLst/>
          </a:prstGeom>
          <a:noFill/>
          <a:ln w="9525">
            <a:noFill/>
            <a:miter lim="800000"/>
            <a:headEnd/>
            <a:tailEnd/>
          </a:ln>
        </p:spPr>
        <p:txBody>
          <a:bodyPr wrap="none">
            <a:spAutoFit/>
          </a:bodyPr>
          <a:lstStyle/>
          <a:p>
            <a:r>
              <a:rPr lang="en-US" b="1" dirty="0">
                <a:solidFill>
                  <a:srgbClr val="000000"/>
                </a:solidFill>
              </a:rPr>
              <a:t>Laura </a:t>
            </a:r>
            <a:r>
              <a:rPr lang="en-US" b="1" dirty="0" err="1">
                <a:solidFill>
                  <a:srgbClr val="000000"/>
                </a:solidFill>
              </a:rPr>
              <a:t>Barriuso</a:t>
            </a:r>
            <a:r>
              <a:rPr lang="en-US" b="1" dirty="0">
                <a:solidFill>
                  <a:srgbClr val="000000"/>
                </a:solidFill>
              </a:rPr>
              <a:t> </a:t>
            </a:r>
            <a:r>
              <a:rPr lang="en-US" b="1" dirty="0" err="1">
                <a:solidFill>
                  <a:srgbClr val="000000"/>
                </a:solidFill>
              </a:rPr>
              <a:t>Lapresa</a:t>
            </a:r>
            <a:endParaRPr lang="pt-BR" b="1" dirty="0">
              <a:solidFill>
                <a:srgbClr val="000000"/>
              </a:solidFill>
            </a:endParaRPr>
          </a:p>
        </p:txBody>
      </p:sp>
      <p:pic>
        <p:nvPicPr>
          <p:cNvPr id="133122" name="Picture 2"/>
          <p:cNvPicPr>
            <a:picLocks noChangeAspect="1" noChangeArrowheads="1"/>
          </p:cNvPicPr>
          <p:nvPr/>
        </p:nvPicPr>
        <p:blipFill>
          <a:blip r:embed="rId5" cstate="print"/>
          <a:srcRect/>
          <a:stretch>
            <a:fillRect/>
          </a:stretch>
        </p:blipFill>
        <p:spPr bwMode="auto">
          <a:xfrm>
            <a:off x="0" y="0"/>
            <a:ext cx="9144000" cy="25247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813" y="0"/>
            <a:ext cx="9096375" cy="685799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0" y="1179095"/>
            <a:ext cx="9144000" cy="449981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6024" y="620688"/>
            <a:ext cx="8676456"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Modelos</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regressão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multilevel:</a:t>
            </a:r>
          </a:p>
          <a:p>
            <a:pPr marL="914400" indent="-914400"/>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variável</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fixo</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variáveis</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6024" y="901164"/>
            <a:ext cx="8676456" cy="48320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Terminologia</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confusa</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variável</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fixo</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914400" indent="-914400"/>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coeficiente</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variáveis</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aixaDeTexto 4"/>
          <p:cNvSpPr txBox="1"/>
          <p:nvPr/>
        </p:nvSpPr>
        <p:spPr>
          <a:xfrm>
            <a:off x="3419872" y="116632"/>
            <a:ext cx="5616624" cy="2246769"/>
          </a:xfrm>
          <a:prstGeom prst="rect">
            <a:avLst/>
          </a:prstGeom>
          <a:noFill/>
        </p:spPr>
        <p:txBody>
          <a:bodyPr wrap="square" rtlCol="0">
            <a:spAutoFit/>
          </a:bodyPr>
          <a:lstStyle/>
          <a:p>
            <a:pPr indent="-342900"/>
            <a:r>
              <a:rPr lang="en-US" sz="2800" b="1" dirty="0"/>
              <a:t>O </a:t>
            </a:r>
            <a:r>
              <a:rPr lang="en-US" sz="2800" b="1" dirty="0" err="1"/>
              <a:t>coeficiente</a:t>
            </a:r>
            <a:r>
              <a:rPr lang="en-US" sz="2800" b="1" dirty="0"/>
              <a:t> </a:t>
            </a:r>
            <a:r>
              <a:rPr lang="en-US" sz="2800" b="1" dirty="0" err="1"/>
              <a:t>indica</a:t>
            </a:r>
            <a:r>
              <a:rPr lang="en-US" sz="2800" b="1" dirty="0"/>
              <a:t> o </a:t>
            </a:r>
            <a:r>
              <a:rPr lang="en-US" sz="2800" b="1" dirty="0" err="1"/>
              <a:t>efeito</a:t>
            </a:r>
            <a:r>
              <a:rPr lang="en-US" sz="2800" b="1" dirty="0"/>
              <a:t> do </a:t>
            </a:r>
            <a:r>
              <a:rPr lang="en-US" sz="2800" b="1" dirty="0" err="1"/>
              <a:t>fator</a:t>
            </a:r>
            <a:r>
              <a:rPr lang="en-US" sz="2800" b="1" dirty="0"/>
              <a:t> </a:t>
            </a:r>
            <a:r>
              <a:rPr lang="en-US" sz="2800" b="1" dirty="0" err="1"/>
              <a:t>sobre</a:t>
            </a:r>
            <a:r>
              <a:rPr lang="en-US" sz="2800" b="1" dirty="0"/>
              <a:t> o </a:t>
            </a:r>
            <a:r>
              <a:rPr lang="en-US" sz="2800" b="1" dirty="0" err="1"/>
              <a:t>desfecho</a:t>
            </a:r>
            <a:r>
              <a:rPr lang="en-US" sz="2800" b="1" dirty="0"/>
              <a:t>, </a:t>
            </a:r>
            <a:r>
              <a:rPr lang="en-US" sz="2800" b="1" dirty="0" err="1"/>
              <a:t>então</a:t>
            </a:r>
            <a:r>
              <a:rPr lang="en-US" sz="2800" b="1" dirty="0"/>
              <a:t>, </a:t>
            </a:r>
            <a:r>
              <a:rPr lang="en-US" sz="2800" b="1" dirty="0" err="1"/>
              <a:t>coeficiente</a:t>
            </a:r>
            <a:r>
              <a:rPr lang="en-US" sz="2800" b="1" dirty="0"/>
              <a:t> </a:t>
            </a:r>
            <a:r>
              <a:rPr lang="en-US" sz="2800" b="1" dirty="0" err="1"/>
              <a:t>fixo</a:t>
            </a:r>
            <a:r>
              <a:rPr lang="en-US" sz="2800" b="1" dirty="0"/>
              <a:t> </a:t>
            </a:r>
            <a:r>
              <a:rPr lang="en-US" sz="2800" b="1" dirty="0" err="1"/>
              <a:t>ou</a:t>
            </a:r>
            <a:r>
              <a:rPr lang="en-US" sz="2800" b="1" dirty="0"/>
              <a:t> </a:t>
            </a:r>
            <a:r>
              <a:rPr lang="en-US" sz="2800" b="1" dirty="0" err="1"/>
              <a:t>coeficiente</a:t>
            </a:r>
            <a:r>
              <a:rPr lang="en-US" sz="2800" b="1" dirty="0"/>
              <a:t> </a:t>
            </a:r>
            <a:r>
              <a:rPr lang="en-US" sz="2800" b="1" dirty="0" err="1"/>
              <a:t>variável</a:t>
            </a:r>
            <a:r>
              <a:rPr lang="en-US" sz="2800" b="1" dirty="0"/>
              <a:t> </a:t>
            </a:r>
            <a:r>
              <a:rPr lang="en-US" sz="2800" b="1" dirty="0" err="1"/>
              <a:t>pode</a:t>
            </a:r>
            <a:r>
              <a:rPr lang="en-US" sz="2800" b="1" dirty="0"/>
              <a:t> ser </a:t>
            </a:r>
            <a:r>
              <a:rPr lang="en-US" sz="2800" b="1" dirty="0" err="1"/>
              <a:t>mencionado</a:t>
            </a:r>
            <a:r>
              <a:rPr lang="en-US" sz="2800" b="1" dirty="0"/>
              <a:t> </a:t>
            </a:r>
            <a:r>
              <a:rPr lang="en-US" sz="2800" b="1" dirty="0" err="1"/>
              <a:t>como</a:t>
            </a:r>
            <a:r>
              <a:rPr lang="en-US" sz="2800" b="1" dirty="0"/>
              <a:t> </a:t>
            </a:r>
            <a:r>
              <a:rPr lang="en-US" sz="2800" b="1" dirty="0" err="1"/>
              <a:t>efeito</a:t>
            </a:r>
            <a:r>
              <a:rPr lang="en-US" sz="2800" b="1" dirty="0"/>
              <a:t> </a:t>
            </a:r>
            <a:r>
              <a:rPr lang="en-US" sz="2800" b="1" dirty="0" err="1"/>
              <a:t>fixo</a:t>
            </a:r>
            <a:r>
              <a:rPr lang="en-US" sz="2800" b="1" dirty="0"/>
              <a:t> </a:t>
            </a:r>
            <a:r>
              <a:rPr lang="en-US" sz="2800" b="1" dirty="0" err="1"/>
              <a:t>ou</a:t>
            </a:r>
            <a:r>
              <a:rPr lang="en-US" sz="2800" b="1" dirty="0"/>
              <a:t> </a:t>
            </a:r>
            <a:r>
              <a:rPr lang="en-US" sz="2800" b="1" dirty="0" err="1"/>
              <a:t>efeito</a:t>
            </a:r>
            <a:r>
              <a:rPr lang="en-US" sz="2800" b="1" dirty="0"/>
              <a:t> </a:t>
            </a:r>
            <a:r>
              <a:rPr lang="en-US" sz="2800" b="1" dirty="0" err="1"/>
              <a:t>variável</a:t>
            </a:r>
            <a:r>
              <a:rPr lang="en-US" sz="2800" b="1"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116632"/>
            <a:ext cx="7992888"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endParaRPr lang="pt-BR" sz="2800" b="1" dirty="0"/>
          </a:p>
          <a:p>
            <a:pPr indent="-342900" algn="ctr"/>
            <a:r>
              <a:rPr lang="pt-BR" sz="2800" b="1" dirty="0"/>
              <a:t>Considerando-se a equação de regressão convencional, com apenas um fator individual (o raciocínio é análogo para a análise multivariada):</a:t>
            </a:r>
          </a:p>
          <a:p>
            <a:pPr indent="-342900"/>
            <a:endParaRPr lang="pt-BR" sz="2800" b="1" dirty="0"/>
          </a:p>
          <a:p>
            <a:pPr indent="-342900"/>
            <a:r>
              <a:rPr lang="pt-BR" sz="2800" b="1" dirty="0"/>
              <a:t>	</a:t>
            </a:r>
            <a:r>
              <a:rPr lang="pt-BR" sz="2800" b="1" dirty="0" err="1"/>
              <a:t>yi</a:t>
            </a:r>
            <a:r>
              <a:rPr lang="pt-BR" sz="2800" b="1" dirty="0"/>
              <a:t> = b0 + b1*xi + ei		n indivíduos “i”</a:t>
            </a:r>
          </a:p>
          <a:p>
            <a:pPr indent="-342900"/>
            <a:endParaRPr lang="pt-BR" sz="2800" b="1" dirty="0"/>
          </a:p>
          <a:p>
            <a:pPr indent="-342900"/>
            <a:r>
              <a:rPr lang="pt-BR" sz="2800" b="1" dirty="0"/>
              <a:t>	y1				x1</a:t>
            </a:r>
          </a:p>
          <a:p>
            <a:pPr indent="-342900"/>
            <a:r>
              <a:rPr lang="pt-BR" sz="2800" b="1" dirty="0"/>
              <a:t>	y2				x2</a:t>
            </a:r>
          </a:p>
          <a:p>
            <a:pPr indent="-342900"/>
            <a:r>
              <a:rPr lang="pt-BR" sz="2800" b="1" dirty="0"/>
              <a:t>	y3				x3</a:t>
            </a:r>
          </a:p>
          <a:p>
            <a:pPr indent="-342900"/>
            <a:r>
              <a:rPr lang="pt-BR" sz="2800" b="1" dirty="0"/>
              <a:t>	...				...</a:t>
            </a:r>
          </a:p>
          <a:p>
            <a:pPr indent="-342900"/>
            <a:r>
              <a:rPr lang="pt-BR" sz="2800" b="1" dirty="0"/>
              <a:t>	</a:t>
            </a:r>
            <a:r>
              <a:rPr lang="pt-BR" sz="2800" b="1" dirty="0" err="1"/>
              <a:t>yi</a:t>
            </a:r>
            <a:r>
              <a:rPr lang="pt-BR" sz="2800" b="1" dirty="0"/>
              <a:t>				xi				...				...</a:t>
            </a:r>
          </a:p>
          <a:p>
            <a:pPr indent="-342900"/>
            <a:r>
              <a:rPr lang="pt-BR" sz="2800" b="1" dirty="0"/>
              <a:t>	</a:t>
            </a:r>
            <a:r>
              <a:rPr lang="pt-BR" sz="2800" b="1" dirty="0" err="1"/>
              <a:t>yn</a:t>
            </a:r>
            <a:r>
              <a:rPr lang="pt-BR" sz="2800" b="1" dirty="0"/>
              <a:t>				</a:t>
            </a:r>
            <a:r>
              <a:rPr lang="pt-BR" sz="2800" b="1" dirty="0" err="1"/>
              <a:t>xn</a:t>
            </a:r>
            <a:endParaRPr lang="pt-BR" sz="2800" b="1" dirty="0"/>
          </a:p>
          <a:p>
            <a:pPr indent="-342900"/>
            <a:endParaRPr lang="pt-BR" sz="2800" b="1" dirty="0"/>
          </a:p>
        </p:txBody>
      </p:sp>
      <p:sp>
        <p:nvSpPr>
          <p:cNvPr id="3" name="Colchete duplo 2"/>
          <p:cNvSpPr/>
          <p:nvPr/>
        </p:nvSpPr>
        <p:spPr>
          <a:xfrm>
            <a:off x="1475656" y="3068960"/>
            <a:ext cx="720080" cy="3096344"/>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4" name="Colchete duplo 3"/>
          <p:cNvSpPr/>
          <p:nvPr/>
        </p:nvSpPr>
        <p:spPr>
          <a:xfrm>
            <a:off x="5148064" y="3068960"/>
            <a:ext cx="720080" cy="3096344"/>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2008" y="476672"/>
            <a:ext cx="8892480"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endParaRPr lang="pt-BR" sz="2800" b="1" dirty="0"/>
          </a:p>
          <a:p>
            <a:pPr indent="-342900"/>
            <a:r>
              <a:rPr lang="pt-BR" sz="2800" b="1" dirty="0"/>
              <a:t>	</a:t>
            </a:r>
            <a:r>
              <a:rPr lang="pt-BR" sz="2800" b="1" dirty="0" err="1"/>
              <a:t>yi</a:t>
            </a:r>
            <a:r>
              <a:rPr lang="pt-BR" sz="2800" b="1" dirty="0"/>
              <a:t> = b0 + b1*xi + ei</a:t>
            </a:r>
          </a:p>
          <a:p>
            <a:pPr indent="-342900"/>
            <a:endParaRPr lang="pt-BR" sz="2800" b="1" dirty="0"/>
          </a:p>
          <a:p>
            <a:pPr indent="-342900"/>
            <a:r>
              <a:rPr lang="pt-BR" sz="2800" b="1" dirty="0"/>
              <a:t>Se, em vez de fazer uma única análise de regressão para o banco de dados completo, fizermos uma análise para cada contexto, teremos um valor de b0 e um valor de b1 para cada um dos “m” contextos “j”:</a:t>
            </a:r>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p:txBody>
      </p:sp>
      <p:sp>
        <p:nvSpPr>
          <p:cNvPr id="6" name="CaixaDeTexto 5"/>
          <p:cNvSpPr txBox="1"/>
          <p:nvPr/>
        </p:nvSpPr>
        <p:spPr>
          <a:xfrm>
            <a:off x="360040" y="3429000"/>
            <a:ext cx="8028384" cy="3108543"/>
          </a:xfrm>
          <a:prstGeom prst="rect">
            <a:avLst/>
          </a:prstGeom>
          <a:noFill/>
        </p:spPr>
        <p:txBody>
          <a:bodyPr wrap="square" rtlCol="0">
            <a:spAutoFit/>
          </a:bodyPr>
          <a:lstStyle/>
          <a:p>
            <a:pPr indent="-342900"/>
            <a:r>
              <a:rPr lang="pt-BR" sz="2800" b="1" dirty="0"/>
              <a:t>	b0</a:t>
            </a:r>
            <a:r>
              <a:rPr lang="pt-BR" sz="2800" b="1" baseline="-25000" dirty="0"/>
              <a:t>1</a:t>
            </a:r>
            <a:r>
              <a:rPr lang="pt-BR" sz="2800" b="1" dirty="0"/>
              <a:t>				b1</a:t>
            </a:r>
            <a:r>
              <a:rPr lang="pt-BR" sz="2800" b="1" baseline="-25000" dirty="0"/>
              <a:t>1</a:t>
            </a:r>
          </a:p>
          <a:p>
            <a:pPr indent="-342900"/>
            <a:r>
              <a:rPr lang="pt-BR" sz="2800" b="1" dirty="0"/>
              <a:t>	b0</a:t>
            </a:r>
            <a:r>
              <a:rPr lang="pt-BR" sz="2800" b="1" baseline="-25000" dirty="0"/>
              <a:t>2</a:t>
            </a:r>
            <a:r>
              <a:rPr lang="pt-BR" sz="2800" b="1" dirty="0"/>
              <a:t>				b1</a:t>
            </a:r>
            <a:r>
              <a:rPr lang="pt-BR" sz="2800" b="1" baseline="-25000" dirty="0"/>
              <a:t>2</a:t>
            </a:r>
          </a:p>
          <a:p>
            <a:pPr indent="-342900"/>
            <a:r>
              <a:rPr lang="pt-BR" sz="2800" b="1" dirty="0"/>
              <a:t>	b0</a:t>
            </a:r>
            <a:r>
              <a:rPr lang="pt-BR" sz="2800" b="1" baseline="-25000" dirty="0"/>
              <a:t>3</a:t>
            </a:r>
            <a:r>
              <a:rPr lang="pt-BR" sz="2800" b="1" dirty="0"/>
              <a:t>				b1</a:t>
            </a:r>
            <a:r>
              <a:rPr lang="pt-BR" sz="2800" b="1" baseline="-25000" dirty="0"/>
              <a:t>3</a:t>
            </a:r>
          </a:p>
          <a:p>
            <a:pPr indent="-342900"/>
            <a:r>
              <a:rPr lang="pt-BR" sz="2800" b="1" dirty="0"/>
              <a:t>	...				...</a:t>
            </a:r>
          </a:p>
          <a:p>
            <a:pPr indent="-342900"/>
            <a:r>
              <a:rPr lang="pt-BR" sz="2800" b="1" dirty="0"/>
              <a:t>	b0</a:t>
            </a:r>
            <a:r>
              <a:rPr lang="pt-BR" sz="2800" b="1" baseline="-25000" dirty="0"/>
              <a:t>j</a:t>
            </a:r>
            <a:r>
              <a:rPr lang="pt-BR" sz="2800" b="1" dirty="0"/>
              <a:t>				b1</a:t>
            </a:r>
            <a:r>
              <a:rPr lang="pt-BR" sz="2800" b="1" baseline="-25000" dirty="0"/>
              <a:t>j</a:t>
            </a:r>
          </a:p>
          <a:p>
            <a:pPr indent="-342900"/>
            <a:r>
              <a:rPr lang="pt-BR" sz="2800" b="1" dirty="0"/>
              <a:t>	...				...</a:t>
            </a:r>
          </a:p>
          <a:p>
            <a:pPr indent="-342900"/>
            <a:r>
              <a:rPr lang="pt-BR" sz="2800" b="1" dirty="0"/>
              <a:t>	b0</a:t>
            </a:r>
            <a:r>
              <a:rPr lang="pt-BR" sz="2800" b="1" baseline="-25000" dirty="0"/>
              <a:t>m</a:t>
            </a:r>
            <a:r>
              <a:rPr lang="pt-BR" sz="2800" b="1" dirty="0"/>
              <a:t>				b1</a:t>
            </a:r>
            <a:r>
              <a:rPr lang="pt-BR" sz="2800" b="1" baseline="-25000" dirty="0"/>
              <a:t>m</a:t>
            </a:r>
          </a:p>
        </p:txBody>
      </p:sp>
      <p:sp>
        <p:nvSpPr>
          <p:cNvPr id="7" name="Colchete duplo 6"/>
          <p:cNvSpPr/>
          <p:nvPr/>
        </p:nvSpPr>
        <p:spPr>
          <a:xfrm>
            <a:off x="1187624" y="3501008"/>
            <a:ext cx="792088" cy="3024336"/>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Colchete duplo 7"/>
          <p:cNvSpPr/>
          <p:nvPr/>
        </p:nvSpPr>
        <p:spPr>
          <a:xfrm>
            <a:off x="4860032" y="3356992"/>
            <a:ext cx="792088" cy="316835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27384"/>
            <a:ext cx="8580106"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 Análise de regressão linear</a:t>
            </a:r>
          </a:p>
        </p:txBody>
      </p:sp>
      <p:sp>
        <p:nvSpPr>
          <p:cNvPr id="5" name="Retângulo 4"/>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a:t>
            </a:r>
          </a:p>
        </p:txBody>
      </p:sp>
      <p:sp>
        <p:nvSpPr>
          <p:cNvPr id="7" name="Retângulo 6"/>
          <p:cNvSpPr/>
          <p:nvPr/>
        </p:nvSpPr>
        <p:spPr>
          <a:xfrm>
            <a:off x="251520" y="692696"/>
            <a:ext cx="7920880" cy="5909310"/>
          </a:xfrm>
          <a:prstGeom prst="rect">
            <a:avLst/>
          </a:prstGeom>
        </p:spPr>
        <p:txBody>
          <a:bodyPr wrap="square">
            <a:spAutoFit/>
          </a:bodyPr>
          <a:lstStyle/>
          <a:p>
            <a:r>
              <a:rPr lang="pt-BR" b="1" dirty="0"/>
              <a:t>. </a:t>
            </a:r>
            <a:r>
              <a:rPr lang="pt-BR" b="1" dirty="0" err="1"/>
              <a:t>xtreg</a:t>
            </a:r>
            <a:r>
              <a:rPr lang="pt-BR" b="1" dirty="0"/>
              <a:t> </a:t>
            </a:r>
            <a:r>
              <a:rPr lang="pt-BR" b="1" dirty="0" err="1"/>
              <a:t>desf</a:t>
            </a:r>
            <a:r>
              <a:rPr lang="pt-BR" b="1" dirty="0"/>
              <a:t>, re i(cidade)</a:t>
            </a:r>
          </a:p>
          <a:p>
            <a:endParaRPr lang="pt-BR" b="1" dirty="0"/>
          </a:p>
          <a:p>
            <a:r>
              <a:rPr lang="pt-BR" b="1" dirty="0" err="1"/>
              <a:t>Random-effects</a:t>
            </a:r>
            <a:r>
              <a:rPr lang="pt-BR" b="1" dirty="0"/>
              <a:t> GLS </a:t>
            </a:r>
            <a:r>
              <a:rPr lang="pt-BR" b="1" dirty="0" err="1"/>
              <a:t>regression</a:t>
            </a:r>
            <a:r>
              <a:rPr lang="pt-BR" b="1" dirty="0"/>
              <a:t>                   </a:t>
            </a:r>
            <a:r>
              <a:rPr lang="pt-BR" b="1" dirty="0" err="1"/>
              <a:t>Number</a:t>
            </a:r>
            <a:r>
              <a:rPr lang="pt-BR" b="1" dirty="0"/>
              <a:t> </a:t>
            </a:r>
            <a:r>
              <a:rPr lang="pt-BR" b="1" dirty="0" err="1"/>
              <a:t>of</a:t>
            </a:r>
            <a:r>
              <a:rPr lang="pt-BR" b="1" dirty="0"/>
              <a:t> </a:t>
            </a:r>
            <a:r>
              <a:rPr lang="pt-BR" b="1" dirty="0" err="1"/>
              <a:t>obs</a:t>
            </a:r>
            <a:r>
              <a:rPr lang="pt-BR" b="1" dirty="0"/>
              <a:t>      =       900</a:t>
            </a:r>
          </a:p>
          <a:p>
            <a:r>
              <a:rPr lang="pt-BR" b="1" dirty="0" err="1"/>
              <a:t>Group</a:t>
            </a:r>
            <a:r>
              <a:rPr lang="pt-BR" b="1" dirty="0"/>
              <a:t> </a:t>
            </a:r>
            <a:r>
              <a:rPr lang="pt-BR" b="1" dirty="0" err="1"/>
              <a:t>variable</a:t>
            </a:r>
            <a:r>
              <a:rPr lang="pt-BR" b="1" dirty="0"/>
              <a:t> (i): cidade                      </a:t>
            </a:r>
            <a:r>
              <a:rPr lang="pt-BR" b="1" dirty="0" err="1"/>
              <a:t>Number</a:t>
            </a:r>
            <a:r>
              <a:rPr lang="pt-BR" b="1" dirty="0"/>
              <a:t> </a:t>
            </a:r>
            <a:r>
              <a:rPr lang="pt-BR" b="1" dirty="0" err="1"/>
              <a:t>of</a:t>
            </a:r>
            <a:r>
              <a:rPr lang="pt-BR" b="1" dirty="0"/>
              <a:t> </a:t>
            </a:r>
            <a:r>
              <a:rPr lang="pt-BR" b="1" dirty="0" err="1"/>
              <a:t>groups</a:t>
            </a:r>
            <a:r>
              <a:rPr lang="pt-BR" b="1" dirty="0"/>
              <a:t>   =        20</a:t>
            </a:r>
          </a:p>
          <a:p>
            <a:endParaRPr lang="pt-BR" b="1" dirty="0"/>
          </a:p>
          <a:p>
            <a:r>
              <a:rPr lang="pt-BR" b="1" dirty="0" err="1"/>
              <a:t>R-sq</a:t>
            </a:r>
            <a:r>
              <a:rPr lang="pt-BR" b="1" dirty="0"/>
              <a:t>:  </a:t>
            </a:r>
            <a:r>
              <a:rPr lang="pt-BR" b="1" dirty="0" err="1"/>
              <a:t>within</a:t>
            </a:r>
            <a:r>
              <a:rPr lang="pt-BR" b="1" dirty="0"/>
              <a:t>  = 0.0000                         </a:t>
            </a:r>
            <a:r>
              <a:rPr lang="pt-BR" b="1" dirty="0" err="1"/>
              <a:t>Obs</a:t>
            </a:r>
            <a:r>
              <a:rPr lang="pt-BR" b="1" dirty="0"/>
              <a:t> per </a:t>
            </a:r>
            <a:r>
              <a:rPr lang="pt-BR" b="1" dirty="0" err="1"/>
              <a:t>group</a:t>
            </a:r>
            <a:r>
              <a:rPr lang="pt-BR" b="1" dirty="0"/>
              <a:t>: </a:t>
            </a:r>
            <a:r>
              <a:rPr lang="pt-BR" b="1" dirty="0" err="1"/>
              <a:t>min</a:t>
            </a:r>
            <a:r>
              <a:rPr lang="pt-BR" b="1" dirty="0"/>
              <a:t> =        45</a:t>
            </a:r>
          </a:p>
          <a:p>
            <a:r>
              <a:rPr lang="pt-BR" b="1" dirty="0"/>
              <a:t>       </a:t>
            </a:r>
            <a:r>
              <a:rPr lang="pt-BR" b="1" dirty="0" err="1"/>
              <a:t>between</a:t>
            </a:r>
            <a:r>
              <a:rPr lang="pt-BR" b="1" dirty="0"/>
              <a:t> = 0.0000                                        </a:t>
            </a:r>
            <a:r>
              <a:rPr lang="pt-BR" b="1" dirty="0" err="1"/>
              <a:t>avg</a:t>
            </a:r>
            <a:r>
              <a:rPr lang="pt-BR" b="1" dirty="0"/>
              <a:t> =      45.0</a:t>
            </a:r>
          </a:p>
          <a:p>
            <a:r>
              <a:rPr lang="pt-BR" b="1" dirty="0"/>
              <a:t>       overall = 0.0000                                        </a:t>
            </a:r>
            <a:r>
              <a:rPr lang="pt-BR" b="1" dirty="0" err="1"/>
              <a:t>max</a:t>
            </a:r>
            <a:r>
              <a:rPr lang="pt-BR" b="1" dirty="0"/>
              <a:t> =        45</a:t>
            </a:r>
          </a:p>
          <a:p>
            <a:endParaRPr lang="pt-BR" b="1" dirty="0"/>
          </a:p>
          <a:p>
            <a:r>
              <a:rPr lang="pt-BR" b="1" dirty="0" err="1"/>
              <a:t>Random</a:t>
            </a:r>
            <a:r>
              <a:rPr lang="pt-BR" b="1" dirty="0"/>
              <a:t> </a:t>
            </a:r>
            <a:r>
              <a:rPr lang="pt-BR" b="1" dirty="0" err="1"/>
              <a:t>effects</a:t>
            </a:r>
            <a:r>
              <a:rPr lang="pt-BR" b="1" dirty="0"/>
              <a:t> </a:t>
            </a:r>
            <a:r>
              <a:rPr lang="pt-BR" b="1" dirty="0" err="1"/>
              <a:t>u_i</a:t>
            </a:r>
            <a:r>
              <a:rPr lang="pt-BR" b="1" dirty="0"/>
              <a:t> ~ </a:t>
            </a:r>
            <a:r>
              <a:rPr lang="pt-BR" b="1" dirty="0" err="1"/>
              <a:t>Gaussian</a:t>
            </a:r>
            <a:r>
              <a:rPr lang="pt-BR" b="1" dirty="0"/>
              <a:t>                   Wald chi2(0)       =      0.00</a:t>
            </a:r>
          </a:p>
          <a:p>
            <a:r>
              <a:rPr lang="pt-BR" b="1" dirty="0" err="1"/>
              <a:t>corr</a:t>
            </a:r>
            <a:r>
              <a:rPr lang="pt-BR" b="1" dirty="0"/>
              <a:t>(</a:t>
            </a:r>
            <a:r>
              <a:rPr lang="pt-BR" b="1" dirty="0" err="1"/>
              <a:t>u_i</a:t>
            </a:r>
            <a:r>
              <a:rPr lang="pt-BR" b="1" dirty="0"/>
              <a:t>, X)       = 0 (</a:t>
            </a:r>
            <a:r>
              <a:rPr lang="pt-BR" b="1" dirty="0" err="1"/>
              <a:t>assumed</a:t>
            </a:r>
            <a:r>
              <a:rPr lang="pt-BR" b="1" dirty="0"/>
              <a:t>)                </a:t>
            </a:r>
            <a:r>
              <a:rPr lang="pt-BR" b="1" dirty="0" err="1"/>
              <a:t>Prob</a:t>
            </a:r>
            <a:r>
              <a:rPr lang="pt-BR" b="1" dirty="0"/>
              <a:t> &gt; chi2        =         .</a:t>
            </a:r>
          </a:p>
          <a:p>
            <a:endParaRPr lang="pt-BR" b="1" dirty="0"/>
          </a:p>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_</a:t>
            </a:r>
            <a:r>
              <a:rPr lang="pt-BR" b="1" dirty="0" err="1"/>
              <a:t>cons</a:t>
            </a:r>
            <a:r>
              <a:rPr lang="pt-BR" b="1" dirty="0"/>
              <a:t> |   504.3956   11.04122    45.68   0.000     482.7552     526.036</a:t>
            </a:r>
          </a:p>
          <a:p>
            <a:r>
              <a:rPr lang="pt-BR" b="1" dirty="0"/>
              <a:t>-------------+----------------------------------------------------------------</a:t>
            </a:r>
          </a:p>
          <a:p>
            <a:r>
              <a:rPr lang="pt-BR" b="1" dirty="0"/>
              <a:t>     </a:t>
            </a:r>
            <a:r>
              <a:rPr lang="pt-BR" b="1" dirty="0" err="1"/>
              <a:t>sigma_u</a:t>
            </a:r>
            <a:r>
              <a:rPr lang="pt-BR" b="1" dirty="0"/>
              <a:t> |  23.169238</a:t>
            </a:r>
          </a:p>
          <a:p>
            <a:r>
              <a:rPr lang="pt-BR" b="1" dirty="0"/>
              <a:t>     </a:t>
            </a:r>
            <a:r>
              <a:rPr lang="pt-BR" b="1" dirty="0" err="1"/>
              <a:t>sigma_e</a:t>
            </a:r>
            <a:r>
              <a:rPr lang="pt-BR" b="1" dirty="0"/>
              <a:t> |  292.50828</a:t>
            </a:r>
          </a:p>
          <a:p>
            <a:r>
              <a:rPr lang="pt-BR" b="1" dirty="0"/>
              <a:t>         </a:t>
            </a:r>
            <a:r>
              <a:rPr lang="pt-BR" b="1" dirty="0" err="1"/>
              <a:t>rho</a:t>
            </a:r>
            <a:r>
              <a:rPr lang="pt-BR" b="1" dirty="0"/>
              <a:t> |  .00623492   (</a:t>
            </a:r>
            <a:r>
              <a:rPr lang="pt-BR" b="1" dirty="0" err="1"/>
              <a:t>fraction</a:t>
            </a:r>
            <a:r>
              <a:rPr lang="pt-BR" b="1" dirty="0"/>
              <a:t> </a:t>
            </a:r>
            <a:r>
              <a:rPr lang="pt-BR" b="1" dirty="0" err="1"/>
              <a:t>of</a:t>
            </a:r>
            <a:r>
              <a:rPr lang="pt-BR" b="1" dirty="0"/>
              <a:t> </a:t>
            </a:r>
            <a:r>
              <a:rPr lang="pt-BR" b="1" dirty="0" err="1"/>
              <a:t>variance</a:t>
            </a:r>
            <a:r>
              <a:rPr lang="pt-BR" b="1" dirty="0"/>
              <a:t> </a:t>
            </a:r>
            <a:r>
              <a:rPr lang="pt-BR" b="1" dirty="0" err="1"/>
              <a:t>due</a:t>
            </a:r>
            <a:r>
              <a:rPr lang="pt-BR" b="1" dirty="0"/>
              <a:t> to </a:t>
            </a:r>
            <a:r>
              <a:rPr lang="pt-BR" b="1" dirty="0" err="1"/>
              <a:t>u_i</a:t>
            </a:r>
            <a:r>
              <a:rPr lang="pt-BR" b="1" dirty="0"/>
              <a:t>)</a:t>
            </a:r>
          </a:p>
          <a:p>
            <a:r>
              <a:rPr lang="pt-BR" b="1" dirty="0"/>
              <a:t>------------------------------------------------------------------------------</a:t>
            </a:r>
          </a:p>
        </p:txBody>
      </p:sp>
      <p:sp>
        <p:nvSpPr>
          <p:cNvPr id="8" name="Retângulo 7"/>
          <p:cNvSpPr/>
          <p:nvPr/>
        </p:nvSpPr>
        <p:spPr>
          <a:xfrm rot="5400000">
            <a:off x="4457601" y="3183359"/>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Modelo vazio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2008" y="476672"/>
            <a:ext cx="8892480"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endParaRPr lang="pt-BR" sz="2800" b="1" dirty="0"/>
          </a:p>
          <a:p>
            <a:pPr indent="-342900"/>
            <a:r>
              <a:rPr lang="pt-BR" sz="2800" b="1" dirty="0"/>
              <a:t>	</a:t>
            </a:r>
            <a:r>
              <a:rPr lang="pt-BR" sz="2800" b="1" dirty="0" err="1"/>
              <a:t>yi</a:t>
            </a:r>
            <a:r>
              <a:rPr lang="pt-BR" sz="2800" b="1" dirty="0"/>
              <a:t> = b0 + b1*xi + ei</a:t>
            </a:r>
          </a:p>
          <a:p>
            <a:pPr indent="-342900"/>
            <a:endParaRPr lang="pt-BR" sz="2800" b="1" dirty="0"/>
          </a:p>
          <a:p>
            <a:pPr indent="-342900"/>
            <a:r>
              <a:rPr lang="pt-BR" sz="2800" b="1" dirty="0"/>
              <a:t>	Como se faz no Stata?</a:t>
            </a:r>
          </a:p>
          <a:p>
            <a:pPr indent="-342900"/>
            <a:r>
              <a:rPr lang="pt-BR" sz="2800" b="1" dirty="0" err="1"/>
              <a:t>sort</a:t>
            </a:r>
            <a:r>
              <a:rPr lang="pt-BR" sz="2800" b="1" dirty="0"/>
              <a:t> cidade</a:t>
            </a:r>
          </a:p>
          <a:p>
            <a:pPr indent="-342900"/>
            <a:r>
              <a:rPr lang="pt-BR" sz="2800" b="1" dirty="0" err="1"/>
              <a:t>by</a:t>
            </a:r>
            <a:r>
              <a:rPr lang="pt-BR" sz="2800" b="1" dirty="0"/>
              <a:t> cidade: </a:t>
            </a:r>
            <a:r>
              <a:rPr lang="pt-BR" sz="2800" b="1" dirty="0" err="1"/>
              <a:t>reg</a:t>
            </a:r>
            <a:r>
              <a:rPr lang="pt-BR" sz="2800" b="1" dirty="0"/>
              <a:t> </a:t>
            </a:r>
            <a:r>
              <a:rPr lang="pt-BR" sz="2800" b="1" dirty="0" err="1"/>
              <a:t>desf</a:t>
            </a:r>
            <a:r>
              <a:rPr lang="pt-BR" sz="2800" b="1" dirty="0"/>
              <a:t> </a:t>
            </a:r>
            <a:r>
              <a:rPr lang="pt-BR" sz="2800" b="1" dirty="0" err="1"/>
              <a:t>fatind</a:t>
            </a:r>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p:txBody>
      </p:sp>
      <p:sp>
        <p:nvSpPr>
          <p:cNvPr id="6" name="CaixaDeTexto 5"/>
          <p:cNvSpPr txBox="1"/>
          <p:nvPr/>
        </p:nvSpPr>
        <p:spPr>
          <a:xfrm>
            <a:off x="360040" y="3429000"/>
            <a:ext cx="8028384" cy="3108543"/>
          </a:xfrm>
          <a:prstGeom prst="rect">
            <a:avLst/>
          </a:prstGeom>
          <a:noFill/>
        </p:spPr>
        <p:txBody>
          <a:bodyPr wrap="square" rtlCol="0">
            <a:spAutoFit/>
          </a:bodyPr>
          <a:lstStyle/>
          <a:p>
            <a:pPr indent="-342900"/>
            <a:r>
              <a:rPr lang="pt-BR" sz="2800" b="1" dirty="0"/>
              <a:t>	b0</a:t>
            </a:r>
            <a:r>
              <a:rPr lang="pt-BR" sz="2800" b="1" baseline="-25000" dirty="0"/>
              <a:t>1</a:t>
            </a:r>
            <a:r>
              <a:rPr lang="pt-BR" sz="2800" b="1" dirty="0"/>
              <a:t>				b1</a:t>
            </a:r>
            <a:r>
              <a:rPr lang="pt-BR" sz="2800" b="1" baseline="-25000" dirty="0"/>
              <a:t>1</a:t>
            </a:r>
          </a:p>
          <a:p>
            <a:pPr indent="-342900"/>
            <a:r>
              <a:rPr lang="pt-BR" sz="2800" b="1" dirty="0"/>
              <a:t>	b0</a:t>
            </a:r>
            <a:r>
              <a:rPr lang="pt-BR" sz="2800" b="1" baseline="-25000" dirty="0"/>
              <a:t>2</a:t>
            </a:r>
            <a:r>
              <a:rPr lang="pt-BR" sz="2800" b="1" dirty="0"/>
              <a:t>				b1</a:t>
            </a:r>
            <a:r>
              <a:rPr lang="pt-BR" sz="2800" b="1" baseline="-25000" dirty="0"/>
              <a:t>2</a:t>
            </a:r>
          </a:p>
          <a:p>
            <a:pPr indent="-342900"/>
            <a:r>
              <a:rPr lang="pt-BR" sz="2800" b="1" dirty="0"/>
              <a:t>	b0</a:t>
            </a:r>
            <a:r>
              <a:rPr lang="pt-BR" sz="2800" b="1" baseline="-25000" dirty="0"/>
              <a:t>3</a:t>
            </a:r>
            <a:r>
              <a:rPr lang="pt-BR" sz="2800" b="1" dirty="0"/>
              <a:t>				b1</a:t>
            </a:r>
            <a:r>
              <a:rPr lang="pt-BR" sz="2800" b="1" baseline="-25000" dirty="0"/>
              <a:t>3</a:t>
            </a:r>
          </a:p>
          <a:p>
            <a:pPr indent="-342900"/>
            <a:r>
              <a:rPr lang="pt-BR" sz="2800" b="1" dirty="0"/>
              <a:t>	...				...</a:t>
            </a:r>
          </a:p>
          <a:p>
            <a:pPr indent="-342900"/>
            <a:r>
              <a:rPr lang="pt-BR" sz="2800" b="1" dirty="0"/>
              <a:t>	b0</a:t>
            </a:r>
            <a:r>
              <a:rPr lang="pt-BR" sz="2800" b="1" baseline="-25000" dirty="0"/>
              <a:t>j</a:t>
            </a:r>
            <a:r>
              <a:rPr lang="pt-BR" sz="2800" b="1" dirty="0"/>
              <a:t>				b1</a:t>
            </a:r>
            <a:r>
              <a:rPr lang="pt-BR" sz="2800" b="1" baseline="-25000" dirty="0"/>
              <a:t>j</a:t>
            </a:r>
          </a:p>
          <a:p>
            <a:pPr indent="-342900"/>
            <a:r>
              <a:rPr lang="pt-BR" sz="2800" b="1" dirty="0"/>
              <a:t>	...				...</a:t>
            </a:r>
          </a:p>
          <a:p>
            <a:pPr indent="-342900"/>
            <a:r>
              <a:rPr lang="pt-BR" sz="2800" b="1" dirty="0"/>
              <a:t>	b0</a:t>
            </a:r>
            <a:r>
              <a:rPr lang="pt-BR" sz="2800" b="1" baseline="-25000" dirty="0"/>
              <a:t>m</a:t>
            </a:r>
            <a:r>
              <a:rPr lang="pt-BR" sz="2800" b="1" dirty="0"/>
              <a:t>				b1</a:t>
            </a:r>
            <a:r>
              <a:rPr lang="pt-BR" sz="2800" b="1" baseline="-25000" dirty="0"/>
              <a:t>m</a:t>
            </a:r>
          </a:p>
        </p:txBody>
      </p:sp>
      <p:sp>
        <p:nvSpPr>
          <p:cNvPr id="7" name="Colchete duplo 6"/>
          <p:cNvSpPr/>
          <p:nvPr/>
        </p:nvSpPr>
        <p:spPr>
          <a:xfrm>
            <a:off x="1187624" y="3501008"/>
            <a:ext cx="792088" cy="3024336"/>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Colchete duplo 7"/>
          <p:cNvSpPr/>
          <p:nvPr/>
        </p:nvSpPr>
        <p:spPr>
          <a:xfrm>
            <a:off x="4860032" y="3356992"/>
            <a:ext cx="792088" cy="316835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9" name="Retângulo 8"/>
          <p:cNvSpPr/>
          <p:nvPr/>
        </p:nvSpPr>
        <p:spPr>
          <a:xfrm>
            <a:off x="6228184" y="1679317"/>
            <a:ext cx="2771800" cy="34778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Resultam</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dois</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vetores</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coefs</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regressão</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2053587"/>
            <a:ext cx="7776864"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indent="-342900" algn="just"/>
            <a:r>
              <a:rPr lang="pt-BR" sz="2800" b="1" dirty="0"/>
              <a:t>Temos, então, duas possibilidades lógicas para fazer com que a influência de um fator contextual seja levado em consideração na equação convencional de regressão, seja linear, logística ou de Poisson.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700808"/>
            <a:ext cx="8064896"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r>
              <a:rPr lang="pt-BR" sz="2800" b="1" dirty="0"/>
              <a:t>A primeira consiste em considerar que a medida de efeito do fator individual (b1) é constante em todos os contextos.</a:t>
            </a:r>
          </a:p>
          <a:p>
            <a:pPr indent="-342900"/>
            <a:endParaRPr lang="pt-BR" sz="2800" b="1" dirty="0"/>
          </a:p>
          <a:p>
            <a:pPr indent="-342900"/>
            <a:r>
              <a:rPr lang="pt-BR" sz="2800" b="1" dirty="0"/>
              <a:t>Nesse caso, toda a variação de ordem contextual recai sobre o intercepto (b0).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6632"/>
            <a:ext cx="8568952"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err="1"/>
              <a:t>yi</a:t>
            </a:r>
            <a:r>
              <a:rPr lang="pt-BR" sz="2800" b="1" dirty="0"/>
              <a:t> = b0 + b1*xi + ei</a:t>
            </a:r>
          </a:p>
          <a:p>
            <a:pPr indent="-342900" algn="ctr"/>
            <a:endParaRPr lang="pt-BR" sz="2800" b="1" dirty="0"/>
          </a:p>
          <a:p>
            <a:pPr indent="-342900" algn="ctr"/>
            <a:r>
              <a:rPr lang="pt-BR" sz="2800" b="1" dirty="0"/>
              <a:t>Temos então de fazer a regressão de b0, que deixa de ser considerado como uma constante, e passa a ser uma variável em cada contexto “j”, variável esta que vamos descrever em função de um fator contextual:</a:t>
            </a:r>
          </a:p>
          <a:p>
            <a:pPr indent="-342900"/>
            <a:r>
              <a:rPr lang="pt-BR" sz="2800" b="1" dirty="0"/>
              <a:t>	</a:t>
            </a:r>
          </a:p>
          <a:p>
            <a:pPr indent="-342900"/>
            <a:r>
              <a:rPr lang="pt-BR" sz="2800" b="1" dirty="0"/>
              <a:t>	b0j = c0 + c1*</a:t>
            </a:r>
            <a:r>
              <a:rPr lang="pt-BR" sz="2800" b="1" dirty="0" err="1"/>
              <a:t>Xj</a:t>
            </a:r>
            <a:r>
              <a:rPr lang="pt-BR" sz="2800" b="1" dirty="0"/>
              <a:t>			“m” contextos</a:t>
            </a:r>
          </a:p>
          <a:p>
            <a:pPr indent="-342900"/>
            <a:endParaRPr lang="pt-BR" sz="2800" b="1" dirty="0"/>
          </a:p>
          <a:p>
            <a:pPr indent="-342900"/>
            <a:endParaRPr lang="pt-BR" sz="2800" b="1" dirty="0"/>
          </a:p>
          <a:p>
            <a:pPr indent="-342900"/>
            <a:r>
              <a:rPr lang="pt-BR" sz="2800" b="1" dirty="0"/>
              <a:t>							X = fator</a:t>
            </a:r>
          </a:p>
          <a:p>
            <a:pPr indent="-342900"/>
            <a:r>
              <a:rPr lang="pt-BR" sz="2800" b="1" dirty="0"/>
              <a:t>							contextual</a:t>
            </a:r>
          </a:p>
          <a:p>
            <a:pPr indent="-342900"/>
            <a:endParaRPr lang="pt-BR" sz="2800" b="1" dirty="0"/>
          </a:p>
          <a:p>
            <a:pPr indent="-342900"/>
            <a:endParaRPr lang="pt-BR" sz="2800" b="1" dirty="0"/>
          </a:p>
          <a:p>
            <a:pPr indent="-342900"/>
            <a:endParaRPr lang="pt-BR" sz="2800" b="1" dirty="0"/>
          </a:p>
        </p:txBody>
      </p:sp>
      <p:sp>
        <p:nvSpPr>
          <p:cNvPr id="6" name="CaixaDeTexto 5"/>
          <p:cNvSpPr txBox="1"/>
          <p:nvPr/>
        </p:nvSpPr>
        <p:spPr>
          <a:xfrm>
            <a:off x="360040" y="3789040"/>
            <a:ext cx="8028384" cy="2246769"/>
          </a:xfrm>
          <a:prstGeom prst="rect">
            <a:avLst/>
          </a:prstGeom>
          <a:noFill/>
        </p:spPr>
        <p:txBody>
          <a:bodyPr wrap="square" rtlCol="0">
            <a:spAutoFit/>
          </a:bodyPr>
          <a:lstStyle/>
          <a:p>
            <a:pPr indent="-342900"/>
            <a:r>
              <a:rPr lang="pt-BR" sz="2800" b="1" dirty="0"/>
              <a:t>	b0</a:t>
            </a:r>
            <a:r>
              <a:rPr lang="pt-BR" sz="2800" b="1" baseline="-25000" dirty="0"/>
              <a:t>1</a:t>
            </a:r>
            <a:r>
              <a:rPr lang="pt-BR" sz="2800" b="1" dirty="0"/>
              <a:t>				X1</a:t>
            </a:r>
            <a:endParaRPr lang="pt-BR" sz="2800" b="1" baseline="-25000" dirty="0"/>
          </a:p>
          <a:p>
            <a:pPr indent="-342900"/>
            <a:r>
              <a:rPr lang="pt-BR" sz="2800" b="1" dirty="0"/>
              <a:t>	b0</a:t>
            </a:r>
            <a:r>
              <a:rPr lang="pt-BR" sz="2800" b="1" baseline="-25000" dirty="0"/>
              <a:t>2</a:t>
            </a:r>
            <a:r>
              <a:rPr lang="pt-BR" sz="2800" b="1" dirty="0"/>
              <a:t>				X2</a:t>
            </a:r>
            <a:endParaRPr lang="pt-BR" sz="2800" b="1" baseline="-25000" dirty="0"/>
          </a:p>
          <a:p>
            <a:pPr indent="-342900"/>
            <a:r>
              <a:rPr lang="pt-BR" sz="2800" b="1" dirty="0"/>
              <a:t>	b0</a:t>
            </a:r>
            <a:r>
              <a:rPr lang="pt-BR" sz="2800" b="1" baseline="-25000" dirty="0"/>
              <a:t>3</a:t>
            </a:r>
            <a:r>
              <a:rPr lang="pt-BR" sz="2800" b="1" dirty="0"/>
              <a:t>				X3</a:t>
            </a:r>
            <a:endParaRPr lang="pt-BR" sz="2800" b="1" baseline="-25000" dirty="0"/>
          </a:p>
          <a:p>
            <a:pPr indent="-342900"/>
            <a:r>
              <a:rPr lang="pt-BR" sz="2800" b="1" dirty="0"/>
              <a:t>	...				...</a:t>
            </a:r>
          </a:p>
          <a:p>
            <a:pPr indent="-342900"/>
            <a:r>
              <a:rPr lang="pt-BR" sz="2800" b="1" dirty="0"/>
              <a:t>	b0</a:t>
            </a:r>
            <a:r>
              <a:rPr lang="pt-BR" sz="2800" b="1" baseline="-25000" dirty="0"/>
              <a:t>m</a:t>
            </a:r>
            <a:r>
              <a:rPr lang="pt-BR" sz="2800" b="1" dirty="0"/>
              <a:t>				</a:t>
            </a:r>
            <a:r>
              <a:rPr lang="pt-BR" sz="2800" b="1" dirty="0" err="1"/>
              <a:t>Xm</a:t>
            </a:r>
            <a:endParaRPr lang="pt-BR" sz="2800" b="1" baseline="-25000" dirty="0"/>
          </a:p>
        </p:txBody>
      </p:sp>
      <p:sp>
        <p:nvSpPr>
          <p:cNvPr id="7" name="Colchete duplo 6"/>
          <p:cNvSpPr/>
          <p:nvPr/>
        </p:nvSpPr>
        <p:spPr>
          <a:xfrm>
            <a:off x="1187624" y="3861048"/>
            <a:ext cx="792088" cy="2232248"/>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Colchete duplo 7"/>
          <p:cNvSpPr/>
          <p:nvPr/>
        </p:nvSpPr>
        <p:spPr>
          <a:xfrm>
            <a:off x="4860032" y="3861048"/>
            <a:ext cx="792088" cy="2232248"/>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7992888"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endParaRPr lang="pt-BR" sz="2800" b="1" dirty="0"/>
          </a:p>
          <a:p>
            <a:pPr indent="-342900"/>
            <a:r>
              <a:rPr lang="pt-BR" sz="2800" b="1" dirty="0"/>
              <a:t>	Agora ficou fácil, porque:</a:t>
            </a:r>
          </a:p>
          <a:p>
            <a:pPr indent="-342900"/>
            <a:endParaRPr lang="pt-BR" sz="2800" b="1" dirty="0"/>
          </a:p>
          <a:p>
            <a:pPr indent="-342900"/>
            <a:r>
              <a:rPr lang="pt-BR" sz="2800" b="1" dirty="0"/>
              <a:t>   </a:t>
            </a:r>
            <a:r>
              <a:rPr lang="pt-BR" sz="2800" b="1" dirty="0" err="1"/>
              <a:t>yi</a:t>
            </a:r>
            <a:r>
              <a:rPr lang="pt-BR" sz="2800" b="1" dirty="0"/>
              <a:t> = b0 + b1*xi + ei	e	 b0j = c0 + c1*</a:t>
            </a:r>
            <a:r>
              <a:rPr lang="pt-BR" sz="2800" b="1" dirty="0" err="1"/>
              <a:t>Xj</a:t>
            </a:r>
            <a:endParaRPr lang="pt-BR" sz="2800" b="1" dirty="0"/>
          </a:p>
          <a:p>
            <a:pPr indent="-342900"/>
            <a:endParaRPr lang="pt-BR" sz="2800" b="1" dirty="0"/>
          </a:p>
          <a:p>
            <a:pPr indent="-342900"/>
            <a:r>
              <a:rPr lang="pt-BR" sz="2800" b="1" dirty="0"/>
              <a:t>  Então, substituindo b0 por b0j:</a:t>
            </a:r>
          </a:p>
          <a:p>
            <a:pPr indent="-342900"/>
            <a:endParaRPr lang="pt-BR" sz="2800" b="1" dirty="0"/>
          </a:p>
          <a:p>
            <a:pPr indent="-342900"/>
            <a:r>
              <a:rPr lang="pt-BR" sz="2800" b="1" dirty="0"/>
              <a:t>	</a:t>
            </a:r>
            <a:r>
              <a:rPr lang="pt-BR" sz="2800" b="1" dirty="0" err="1"/>
              <a:t>yi</a:t>
            </a:r>
            <a:r>
              <a:rPr lang="pt-BR" sz="2800" b="1" dirty="0"/>
              <a:t> = c0 + c1*</a:t>
            </a:r>
            <a:r>
              <a:rPr lang="pt-BR" sz="2800" b="1" dirty="0" err="1"/>
              <a:t>Xj</a:t>
            </a:r>
            <a:r>
              <a:rPr lang="pt-BR" sz="2800" b="1" dirty="0"/>
              <a:t> + b1*xi + ei</a:t>
            </a:r>
          </a:p>
          <a:p>
            <a:pPr indent="-342900"/>
            <a:endParaRPr lang="pt-BR" sz="2800" b="1" dirty="0"/>
          </a:p>
          <a:p>
            <a:pPr indent="-342900"/>
            <a:r>
              <a:rPr lang="pt-BR" sz="2800" b="1" dirty="0"/>
              <a:t>	Esta fórmula é nossa velha conhecida:</a:t>
            </a:r>
          </a:p>
          <a:p>
            <a:pPr indent="-342900"/>
            <a:r>
              <a:rPr lang="pt-BR" sz="2800" b="1" dirty="0"/>
              <a:t>		</a:t>
            </a:r>
            <a:r>
              <a:rPr lang="pt-BR" sz="2800" b="1" dirty="0" err="1"/>
              <a:t>yi</a:t>
            </a:r>
            <a:r>
              <a:rPr lang="pt-BR" sz="2800" b="1" dirty="0"/>
              <a:t> = medida do desfecho</a:t>
            </a:r>
          </a:p>
          <a:p>
            <a:pPr indent="-342900"/>
            <a:r>
              <a:rPr lang="pt-BR" sz="2800" b="1" dirty="0"/>
              <a:t>		c0 = intercepto</a:t>
            </a:r>
          </a:p>
          <a:p>
            <a:pPr indent="-342900"/>
            <a:r>
              <a:rPr lang="pt-BR" sz="2800" b="1" dirty="0"/>
              <a:t>		c1 = inclinação do fator contextual</a:t>
            </a:r>
          </a:p>
          <a:p>
            <a:pPr indent="-342900"/>
            <a:r>
              <a:rPr lang="pt-BR" sz="2800" b="1" dirty="0"/>
              <a:t>		b1 = inclinação do fator individual</a:t>
            </a:r>
          </a:p>
          <a:p>
            <a:pPr indent="-342900"/>
            <a:r>
              <a:rPr lang="pt-BR" sz="2800" b="1" dirty="0"/>
              <a:t>		e1 = erro ou resíduo de regressão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1196752"/>
            <a:ext cx="8208912" cy="47089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just"/>
            <a:endParaRPr lang="pt-BR" sz="2800" b="1" dirty="0"/>
          </a:p>
          <a:p>
            <a:pPr indent="-342900" algn="just"/>
            <a:r>
              <a:rPr lang="pt-BR" sz="2800" b="1" dirty="0"/>
              <a:t>Como esse modelo de análise se baseou na variação do intercepto nos vários contextos envolvidos na análise </a:t>
            </a:r>
            <a:r>
              <a:rPr lang="pt-BR" sz="2800" b="1" dirty="0" err="1"/>
              <a:t>multinível</a:t>
            </a:r>
            <a:r>
              <a:rPr lang="pt-BR" sz="2800" b="1" dirty="0"/>
              <a:t>, o nome do modelo é...</a:t>
            </a:r>
          </a:p>
          <a:p>
            <a:pPr indent="-342900"/>
            <a:endParaRPr lang="pt-BR" sz="2800" b="1" dirty="0"/>
          </a:p>
          <a:p>
            <a:pPr indent="-342900" algn="ctr"/>
            <a:r>
              <a:rPr lang="pt-BR" sz="4400" b="1" dirty="0"/>
              <a:t>Intercepto randômico</a:t>
            </a:r>
          </a:p>
          <a:p>
            <a:pPr indent="-342900"/>
            <a:endParaRPr lang="pt-BR" sz="4400" b="1" dirty="0"/>
          </a:p>
          <a:p>
            <a:pPr indent="-342900" algn="ctr"/>
            <a:r>
              <a:rPr lang="pt-BR" sz="4400" b="1" dirty="0"/>
              <a:t>(</a:t>
            </a:r>
            <a:r>
              <a:rPr lang="pt-BR" sz="4400" b="1" dirty="0" err="1"/>
              <a:t>random-intecept</a:t>
            </a:r>
            <a:r>
              <a:rPr lang="pt-BR" sz="4400" b="1" dirty="0"/>
              <a:t> </a:t>
            </a:r>
            <a:r>
              <a:rPr lang="pt-BR" sz="4400" b="1" dirty="0" err="1"/>
              <a:t>model</a:t>
            </a:r>
            <a:r>
              <a:rPr lang="pt-BR" sz="4400" b="1" dirty="0"/>
              <a:t>)</a:t>
            </a:r>
            <a:endParaRPr lang="pt-BR" sz="2800" b="1" dirty="0"/>
          </a:p>
          <a:p>
            <a:pPr indent="-342900" algn="ctr"/>
            <a:endParaRPr lang="pt-BR"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860514"/>
            <a:ext cx="8352928"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Observe que toda a variação de 2º nível (contexto), foi modelada na equação de regressão por meio da substituição do intercepto da equação de regressão do 1º nível...</a:t>
            </a:r>
          </a:p>
          <a:p>
            <a:pPr algn="ctr"/>
            <a:endParaRPr lang="pt-BR" sz="4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pt-BR"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por uma equação convencional de regressão do 2º nível!</a:t>
            </a:r>
            <a:endParaRPr lang="pt-BR" sz="4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Explosão 1 4"/>
          <p:cNvSpPr/>
          <p:nvPr/>
        </p:nvSpPr>
        <p:spPr>
          <a:xfrm>
            <a:off x="251520" y="332656"/>
            <a:ext cx="8568952" cy="6192688"/>
          </a:xfrm>
          <a:prstGeom prst="irregularSeal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476672"/>
            <a:ext cx="8352928" cy="59093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 esse modelo </a:t>
            </a:r>
            <a:r>
              <a:rPr lang="pt-BR"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é </a:t>
            </a: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denominado </a:t>
            </a:r>
            <a:r>
              <a:rPr lang="pt-BR"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intercepto randômico (</a:t>
            </a: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random-intercept</a:t>
            </a: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t>
            </a: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qual seria a possibilidade de se pensar em um modelo alternativo de análise multinível?</a:t>
            </a:r>
          </a:p>
        </p:txBody>
      </p:sp>
      <p:sp>
        <p:nvSpPr>
          <p:cNvPr id="5" name="Explosão 1 4"/>
          <p:cNvSpPr/>
          <p:nvPr/>
        </p:nvSpPr>
        <p:spPr>
          <a:xfrm>
            <a:off x="251520" y="332656"/>
            <a:ext cx="8568952" cy="6192688"/>
          </a:xfrm>
          <a:prstGeom prst="irregularSeal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ão 1 4"/>
          <p:cNvSpPr/>
          <p:nvPr/>
        </p:nvSpPr>
        <p:spPr>
          <a:xfrm>
            <a:off x="251520" y="332656"/>
            <a:ext cx="8568952" cy="6192688"/>
          </a:xfrm>
          <a:prstGeom prst="irregularSeal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395536" y="1628800"/>
            <a:ext cx="8352928"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Modelar a inclinação da equação de regressão do 1º nível para levar em consideração as variações de 2º nível!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628800"/>
            <a:ext cx="8352928"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Introduzindo o modelo do coeficiente randômico (</a:t>
            </a: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random-coefficient</a:t>
            </a: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t>
            </a: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análise de regressão multinível...</a:t>
            </a:r>
          </a:p>
        </p:txBody>
      </p:sp>
      <p:sp>
        <p:nvSpPr>
          <p:cNvPr id="5" name="Explosão 1 4"/>
          <p:cNvSpPr/>
          <p:nvPr/>
        </p:nvSpPr>
        <p:spPr>
          <a:xfrm>
            <a:off x="251520" y="332656"/>
            <a:ext cx="8568952" cy="6192688"/>
          </a:xfrm>
          <a:prstGeom prst="irregularSeal1">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568981"/>
            <a:ext cx="8280920" cy="4524315"/>
          </a:xfrm>
          <a:prstGeom prst="rect">
            <a:avLst/>
          </a:prstGeom>
          <a:noFill/>
        </p:spPr>
        <p:txBody>
          <a:bodyPr wrap="square" rtlCol="0">
            <a:spAutoFit/>
          </a:bodyPr>
          <a:lstStyle/>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_</a:t>
            </a:r>
            <a:r>
              <a:rPr lang="pt-BR" b="1" dirty="0" err="1"/>
              <a:t>cons</a:t>
            </a:r>
            <a:r>
              <a:rPr lang="pt-BR" b="1" dirty="0"/>
              <a:t> |   504.3956   11.04122    45.68   0.000     482.7552     526.036</a:t>
            </a:r>
          </a:p>
          <a:p>
            <a:r>
              <a:rPr lang="pt-BR" b="1" dirty="0"/>
              <a:t>-------------+----------------------------------------------------------------</a:t>
            </a:r>
          </a:p>
          <a:p>
            <a:r>
              <a:rPr lang="pt-BR" b="1" dirty="0"/>
              <a:t>     </a:t>
            </a:r>
            <a:r>
              <a:rPr lang="pt-BR" b="1" dirty="0" err="1"/>
              <a:t>sigma_u</a:t>
            </a:r>
            <a:r>
              <a:rPr lang="pt-BR" b="1" dirty="0"/>
              <a:t> |  23.169238</a:t>
            </a:r>
          </a:p>
          <a:p>
            <a:r>
              <a:rPr lang="pt-BR" b="1" dirty="0"/>
              <a:t>     </a:t>
            </a:r>
            <a:r>
              <a:rPr lang="pt-BR" b="1" dirty="0" err="1"/>
              <a:t>sigma_e</a:t>
            </a:r>
            <a:r>
              <a:rPr lang="pt-BR" b="1" dirty="0"/>
              <a:t> |  292.50828</a:t>
            </a:r>
          </a:p>
          <a:p>
            <a:r>
              <a:rPr lang="pt-BR" b="1" dirty="0"/>
              <a:t>         </a:t>
            </a:r>
            <a:r>
              <a:rPr lang="pt-BR" b="1" dirty="0" err="1"/>
              <a:t>rho</a:t>
            </a:r>
            <a:r>
              <a:rPr lang="pt-BR" b="1" dirty="0"/>
              <a:t> |  .00623492   (</a:t>
            </a:r>
            <a:r>
              <a:rPr lang="pt-BR" b="1" dirty="0" err="1"/>
              <a:t>fraction</a:t>
            </a:r>
            <a:r>
              <a:rPr lang="pt-BR" b="1" dirty="0"/>
              <a:t> </a:t>
            </a:r>
            <a:r>
              <a:rPr lang="pt-BR" b="1" dirty="0" err="1"/>
              <a:t>of</a:t>
            </a:r>
            <a:r>
              <a:rPr lang="pt-BR" b="1" dirty="0"/>
              <a:t> </a:t>
            </a:r>
            <a:r>
              <a:rPr lang="pt-BR" b="1" dirty="0" err="1"/>
              <a:t>variance</a:t>
            </a:r>
            <a:r>
              <a:rPr lang="pt-BR" b="1" dirty="0"/>
              <a:t> </a:t>
            </a:r>
            <a:r>
              <a:rPr lang="pt-BR" b="1" dirty="0" err="1"/>
              <a:t>due</a:t>
            </a:r>
            <a:r>
              <a:rPr lang="pt-BR" b="1" dirty="0"/>
              <a:t> to </a:t>
            </a:r>
            <a:r>
              <a:rPr lang="pt-BR" b="1" dirty="0" err="1"/>
              <a:t>u_i</a:t>
            </a:r>
            <a:r>
              <a:rPr lang="pt-BR" b="1" dirty="0"/>
              <a:t>)</a:t>
            </a:r>
          </a:p>
          <a:p>
            <a:r>
              <a:rPr lang="pt-BR" b="1" dirty="0"/>
              <a:t>------------------------------------------------------------------------------</a:t>
            </a:r>
          </a:p>
          <a:p>
            <a:pPr indent="-342900"/>
            <a:r>
              <a:rPr lang="pt-BR" b="1" dirty="0" err="1"/>
              <a:t>sigma_u</a:t>
            </a:r>
            <a:r>
              <a:rPr lang="pt-BR" b="1" dirty="0"/>
              <a:t> = desvio padrão dos resíduos de regressão no nível 2</a:t>
            </a:r>
          </a:p>
          <a:p>
            <a:pPr indent="-342900"/>
            <a:endParaRPr lang="pt-BR" b="1" dirty="0"/>
          </a:p>
          <a:p>
            <a:pPr indent="-342900"/>
            <a:r>
              <a:rPr lang="pt-BR" b="1" dirty="0" err="1"/>
              <a:t>sigma_e</a:t>
            </a:r>
            <a:r>
              <a:rPr lang="pt-BR" b="1" dirty="0"/>
              <a:t> = desvio padrão dos resíduos de regressão no nível 1</a:t>
            </a:r>
          </a:p>
          <a:p>
            <a:pPr indent="-342900"/>
            <a:endParaRPr lang="pt-BR" b="1" dirty="0"/>
          </a:p>
          <a:p>
            <a:pPr indent="-342900"/>
            <a:r>
              <a:rPr lang="pt-BR" b="1" dirty="0" err="1"/>
              <a:t>rho</a:t>
            </a:r>
            <a:r>
              <a:rPr lang="pt-BR" b="1" dirty="0"/>
              <a:t> = coeficiente de correlação intra-classes = var(nív2)/[var(nív1)+var(nív2)]</a:t>
            </a:r>
          </a:p>
          <a:p>
            <a:pPr indent="-342900"/>
            <a:endParaRPr lang="pt-BR" b="1" dirty="0"/>
          </a:p>
          <a:p>
            <a:pPr indent="-342900"/>
            <a:r>
              <a:rPr lang="pt-BR" b="1" dirty="0"/>
              <a:t>variância = (desvio padrão) ^2</a:t>
            </a:r>
          </a:p>
        </p:txBody>
      </p:sp>
      <p:sp>
        <p:nvSpPr>
          <p:cNvPr id="4" name="Retângulo 3"/>
          <p:cNvSpPr/>
          <p:nvPr/>
        </p:nvSpPr>
        <p:spPr>
          <a:xfrm>
            <a:off x="251520" y="-27384"/>
            <a:ext cx="8580106"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 Análise de regressão linear</a:t>
            </a:r>
          </a:p>
        </p:txBody>
      </p:sp>
      <p:sp>
        <p:nvSpPr>
          <p:cNvPr id="5" name="Retângulo 4"/>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1622701"/>
            <a:ext cx="7776864"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indent="-342900" algn="just"/>
            <a:r>
              <a:rPr lang="pt-BR" sz="2800" b="1" dirty="0"/>
              <a:t>A segunda possibilidade lógica para fazer com que a influência de um fator contextual seja levado em consideração na equação convencional de regressão (linear, logística ou de Poisson) consiste, então, em modelar o coeficiente (inclinação) para incluir a variação de 2º nível na equação inicialmente estimada para o 1º nível.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6632"/>
            <a:ext cx="8568952"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endParaRPr lang="pt-BR" sz="2800" b="1" dirty="0"/>
          </a:p>
          <a:p>
            <a:pPr indent="-342900" algn="ctr"/>
            <a:r>
              <a:rPr lang="pt-BR" sz="2800" b="1" dirty="0" err="1"/>
              <a:t>yi</a:t>
            </a:r>
            <a:r>
              <a:rPr lang="pt-BR" sz="2800" b="1" dirty="0"/>
              <a:t> = b0 + b1*xi + ei</a:t>
            </a:r>
          </a:p>
          <a:p>
            <a:pPr indent="-342900"/>
            <a:endParaRPr lang="pt-BR" sz="2800" b="1" dirty="0"/>
          </a:p>
          <a:p>
            <a:pPr indent="-342900" algn="ctr"/>
            <a:r>
              <a:rPr lang="pt-BR" sz="2800" b="1" dirty="0"/>
              <a:t>Agora, em vez de ser constante, b1 assume um valor diferente para cada contexto “j”.</a:t>
            </a:r>
          </a:p>
          <a:p>
            <a:pPr indent="-342900"/>
            <a:r>
              <a:rPr lang="pt-BR" sz="2800" b="1" dirty="0"/>
              <a:t>	</a:t>
            </a:r>
          </a:p>
          <a:p>
            <a:pPr indent="-342900"/>
            <a:r>
              <a:rPr lang="pt-BR" sz="2800" b="1" dirty="0"/>
              <a:t>			“m” contextos</a:t>
            </a:r>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p:txBody>
      </p:sp>
      <p:sp>
        <p:nvSpPr>
          <p:cNvPr id="10" name="CaixaDeTexto 9"/>
          <p:cNvSpPr txBox="1"/>
          <p:nvPr/>
        </p:nvSpPr>
        <p:spPr>
          <a:xfrm>
            <a:off x="360040" y="3429000"/>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11" name="Colchete duplo 10"/>
          <p:cNvSpPr/>
          <p:nvPr/>
        </p:nvSpPr>
        <p:spPr>
          <a:xfrm>
            <a:off x="1187624" y="3501008"/>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3719"/>
            <a:ext cx="8820109"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Isto nos leva a duas possibilidades de análise:</a:t>
            </a:r>
          </a:p>
          <a:p>
            <a:pPr indent="-342900" algn="ctr"/>
            <a:endParaRPr lang="pt-BR" sz="2800" b="1" dirty="0"/>
          </a:p>
          <a:p>
            <a:pPr indent="-342900"/>
            <a:r>
              <a:rPr lang="pt-BR" sz="2800" b="1" dirty="0"/>
              <a:t>1. Explorar analiticamente os efeitos de interação.</a:t>
            </a:r>
          </a:p>
          <a:p>
            <a:pPr indent="-342900"/>
            <a:endParaRPr lang="pt-BR" sz="2800" b="1" dirty="0"/>
          </a:p>
          <a:p>
            <a:pPr indent="-342900"/>
            <a:r>
              <a:rPr lang="pt-BR" sz="2800" b="1" dirty="0"/>
              <a:t>Como b1 é uma medida de efeito de efeito de um fator individual aferida em cada contexto, essa perspectiva nos possibilita a análise de interação entre fatores individuais e contextuais.</a:t>
            </a:r>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a:p>
            <a:pPr indent="-342900"/>
            <a:endParaRPr lang="pt-BR" sz="2800" b="1" dirty="0"/>
          </a:p>
        </p:txBody>
      </p:sp>
      <p:sp>
        <p:nvSpPr>
          <p:cNvPr id="6" name="CaixaDeTexto 5"/>
          <p:cNvSpPr txBox="1"/>
          <p:nvPr/>
        </p:nvSpPr>
        <p:spPr>
          <a:xfrm>
            <a:off x="360040" y="3487648"/>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7" name="Colchete duplo 6"/>
          <p:cNvSpPr/>
          <p:nvPr/>
        </p:nvSpPr>
        <p:spPr>
          <a:xfrm>
            <a:off x="1187624" y="3573016"/>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820109"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Medindo o efeito da interação entre fatores individuais e contextuais sobre um desfecho individual...</a:t>
            </a:r>
          </a:p>
          <a:p>
            <a:pPr indent="-342900" algn="ctr"/>
            <a:endParaRPr lang="pt-BR" sz="2800" b="1" dirty="0"/>
          </a:p>
          <a:p>
            <a:pPr indent="-342900" algn="ctr"/>
            <a:r>
              <a:rPr lang="pt-BR" sz="2800" b="1" dirty="0"/>
              <a:t>Esta é uma perspectiva bastante profícua para testar hipóteses por meio da análise multinível...</a:t>
            </a:r>
          </a:p>
          <a:p>
            <a:pPr indent="-342900" algn="ctr"/>
            <a:endParaRPr lang="pt-BR" sz="2800" b="1" dirty="0"/>
          </a:p>
          <a:p>
            <a:pPr indent="-342900" algn="ctr"/>
            <a:endParaRPr lang="pt-BR" sz="2800" b="1" dirty="0"/>
          </a:p>
          <a:p>
            <a:pPr indent="-342900" algn="ctr"/>
            <a:endParaRPr lang="pt-BR" sz="2800" b="1" dirty="0"/>
          </a:p>
          <a:p>
            <a:pPr indent="-342900" algn="ctr"/>
            <a:r>
              <a:rPr lang="pt-BR" sz="2800" b="1" dirty="0"/>
              <a:t>Como se faz isso no Stata?</a:t>
            </a:r>
          </a:p>
          <a:p>
            <a:pPr indent="-342900"/>
            <a:endParaRPr lang="pt-BR" sz="2800" b="1" dirty="0"/>
          </a:p>
          <a:p>
            <a:pPr indent="-342900"/>
            <a:r>
              <a:rPr lang="pt-BR" sz="2800" b="1" dirty="0"/>
              <a:t>			</a:t>
            </a:r>
          </a:p>
          <a:p>
            <a:pPr indent="-342900"/>
            <a:endParaRPr lang="pt-BR" sz="2800" b="1" dirty="0"/>
          </a:p>
          <a:p>
            <a:pPr indent="-342900"/>
            <a:endParaRPr lang="pt-BR" sz="2800" b="1" dirty="0"/>
          </a:p>
          <a:p>
            <a:pPr indent="-342900"/>
            <a:endParaRPr lang="pt-BR" sz="2800" b="1" dirty="0"/>
          </a:p>
        </p:txBody>
      </p:sp>
      <p:sp>
        <p:nvSpPr>
          <p:cNvPr id="9" name="CaixaDeTexto 8"/>
          <p:cNvSpPr txBox="1"/>
          <p:nvPr/>
        </p:nvSpPr>
        <p:spPr>
          <a:xfrm>
            <a:off x="360040" y="3356992"/>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10" name="Colchete duplo 9"/>
          <p:cNvSpPr/>
          <p:nvPr/>
        </p:nvSpPr>
        <p:spPr>
          <a:xfrm>
            <a:off x="1187624" y="3429000"/>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820109"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Medindo o efeito da interação entre fatores individuais e contextuais sobre um desfecho individual...</a:t>
            </a:r>
          </a:p>
          <a:p>
            <a:pPr indent="-342900" algn="ctr"/>
            <a:endParaRPr lang="pt-BR" sz="2800" b="1" dirty="0"/>
          </a:p>
          <a:p>
            <a:pPr indent="-342900" algn="ctr"/>
            <a:r>
              <a:rPr lang="pt-BR" sz="2800" b="1" dirty="0"/>
              <a:t>Esta é uma perspectiva bastante profícua para testar hipóteses por meio da análise multinível...</a:t>
            </a:r>
          </a:p>
          <a:p>
            <a:pPr indent="-342900" algn="ctr"/>
            <a:endParaRPr lang="pt-BR" sz="2800" b="1" dirty="0"/>
          </a:p>
          <a:p>
            <a:pPr indent="-342900" algn="ctr"/>
            <a:endParaRPr lang="pt-BR" sz="2800" b="1" dirty="0"/>
          </a:p>
          <a:p>
            <a:pPr indent="-342900" algn="ctr"/>
            <a:endParaRPr lang="pt-BR" sz="2800" b="1" dirty="0"/>
          </a:p>
          <a:p>
            <a:pPr indent="-342900" algn="ctr"/>
            <a:r>
              <a:rPr lang="pt-BR" sz="2800" b="1" dirty="0"/>
              <a:t>Como se faz isso no Stata?</a:t>
            </a:r>
          </a:p>
          <a:p>
            <a:pPr indent="-342900"/>
            <a:endParaRPr lang="pt-BR" sz="2800" b="1" dirty="0"/>
          </a:p>
          <a:p>
            <a:pPr indent="-342900"/>
            <a:r>
              <a:rPr lang="pt-BR" sz="2800" b="1" dirty="0"/>
              <a:t>			Construindo uma nova variável, que</a:t>
            </a:r>
          </a:p>
          <a:p>
            <a:pPr indent="-342900"/>
            <a:r>
              <a:rPr lang="pt-BR" sz="2800" b="1" dirty="0"/>
              <a:t>			multiplica o fator individual pelo fator</a:t>
            </a:r>
          </a:p>
          <a:p>
            <a:pPr indent="-342900"/>
            <a:r>
              <a:rPr lang="pt-BR" sz="2800" b="1" dirty="0"/>
              <a:t>			contextual.</a:t>
            </a:r>
          </a:p>
          <a:p>
            <a:pPr indent="-342900"/>
            <a:endParaRPr lang="pt-BR" sz="2800" b="1" dirty="0"/>
          </a:p>
          <a:p>
            <a:pPr indent="-342900"/>
            <a:endParaRPr lang="pt-BR" sz="2800" b="1" dirty="0"/>
          </a:p>
        </p:txBody>
      </p:sp>
      <p:sp>
        <p:nvSpPr>
          <p:cNvPr id="5" name="CaixaDeTexto 4"/>
          <p:cNvSpPr txBox="1"/>
          <p:nvPr/>
        </p:nvSpPr>
        <p:spPr>
          <a:xfrm>
            <a:off x="360040" y="3429000"/>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8" name="Colchete duplo 7"/>
          <p:cNvSpPr/>
          <p:nvPr/>
        </p:nvSpPr>
        <p:spPr>
          <a:xfrm>
            <a:off x="1187624" y="3501008"/>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820109"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Medindo o efeito da interação entre fatores individuais e contextuais sobre um desfecho individual...</a:t>
            </a:r>
          </a:p>
          <a:p>
            <a:pPr indent="-342900" algn="ctr"/>
            <a:endParaRPr lang="pt-BR" sz="2800" b="1" dirty="0"/>
          </a:p>
          <a:p>
            <a:pPr indent="-342900" algn="ctr"/>
            <a:r>
              <a:rPr lang="pt-BR" sz="2800" b="1" dirty="0"/>
              <a:t>Esta é uma perspectiva bastante profícua para testar hipóteses por meio da análise multinível...</a:t>
            </a:r>
          </a:p>
          <a:p>
            <a:pPr indent="-342900" algn="ctr"/>
            <a:endParaRPr lang="pt-BR" sz="2800" b="1" dirty="0"/>
          </a:p>
          <a:p>
            <a:pPr indent="-342900" algn="ctr"/>
            <a:endParaRPr lang="pt-BR" sz="2800" b="1" dirty="0"/>
          </a:p>
          <a:p>
            <a:pPr indent="-342900" algn="ctr"/>
            <a:endParaRPr lang="pt-BR" sz="2800" b="1" dirty="0"/>
          </a:p>
          <a:p>
            <a:pPr indent="-342900" algn="ctr"/>
            <a:r>
              <a:rPr lang="pt-BR" sz="2800" b="1" dirty="0"/>
              <a:t>Como se faz isso no Stata?</a:t>
            </a:r>
          </a:p>
          <a:p>
            <a:pPr indent="-342900"/>
            <a:endParaRPr lang="pt-BR" sz="2800" b="1" dirty="0"/>
          </a:p>
          <a:p>
            <a:pPr indent="-342900"/>
            <a:r>
              <a:rPr lang="pt-BR" sz="2800" b="1" dirty="0"/>
              <a:t>			Construindo uma nova variável, que</a:t>
            </a:r>
          </a:p>
          <a:p>
            <a:pPr indent="-342900"/>
            <a:r>
              <a:rPr lang="pt-BR" sz="2800" b="1" dirty="0"/>
              <a:t>			multiplica o fator individual pelo fator</a:t>
            </a:r>
          </a:p>
          <a:p>
            <a:pPr indent="-342900"/>
            <a:r>
              <a:rPr lang="pt-BR" sz="2800" b="1" dirty="0"/>
              <a:t>			contextual:</a:t>
            </a:r>
          </a:p>
          <a:p>
            <a:pPr indent="-342900"/>
            <a:r>
              <a:rPr lang="pt-BR" sz="2800" b="1" dirty="0"/>
              <a:t>		</a:t>
            </a:r>
            <a:r>
              <a:rPr lang="pt-BR" sz="2800" b="1" dirty="0" err="1"/>
              <a:t>gen</a:t>
            </a:r>
            <a:r>
              <a:rPr lang="pt-BR" sz="2800" b="1" dirty="0"/>
              <a:t> </a:t>
            </a:r>
            <a:r>
              <a:rPr lang="pt-BR" sz="2800" b="1" dirty="0" err="1"/>
              <a:t>interac</a:t>
            </a:r>
            <a:r>
              <a:rPr lang="pt-BR" sz="2800" b="1" dirty="0"/>
              <a:t> = </a:t>
            </a:r>
            <a:r>
              <a:rPr lang="pt-BR" sz="2800" b="1" dirty="0" err="1"/>
              <a:t>fatind</a:t>
            </a:r>
            <a:r>
              <a:rPr lang="pt-BR" sz="2800" b="1" dirty="0"/>
              <a:t>*</a:t>
            </a:r>
            <a:r>
              <a:rPr lang="pt-BR" sz="2800" b="1" dirty="0" err="1"/>
              <a:t>fatcont</a:t>
            </a:r>
            <a:endParaRPr lang="pt-BR" sz="2800" b="1" dirty="0"/>
          </a:p>
          <a:p>
            <a:pPr indent="-342900"/>
            <a:endParaRPr lang="pt-BR" sz="2800" b="1" dirty="0"/>
          </a:p>
        </p:txBody>
      </p:sp>
      <p:sp>
        <p:nvSpPr>
          <p:cNvPr id="5" name="CaixaDeTexto 4"/>
          <p:cNvSpPr txBox="1"/>
          <p:nvPr/>
        </p:nvSpPr>
        <p:spPr>
          <a:xfrm>
            <a:off x="360039" y="3429000"/>
            <a:ext cx="8460433"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8" name="Colchete duplo 7"/>
          <p:cNvSpPr/>
          <p:nvPr/>
        </p:nvSpPr>
        <p:spPr>
          <a:xfrm>
            <a:off x="1187624" y="3501008"/>
            <a:ext cx="864096"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820109"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Medindo o efeito da interação entre fatores individuais e contextuais sobre um desfecho individual...</a:t>
            </a:r>
          </a:p>
          <a:p>
            <a:pPr indent="-342900" algn="ctr"/>
            <a:endParaRPr lang="pt-BR" sz="2800" b="1" dirty="0"/>
          </a:p>
          <a:p>
            <a:pPr indent="-342900" algn="ctr"/>
            <a:r>
              <a:rPr lang="pt-BR" sz="2800" b="1" dirty="0"/>
              <a:t>Esta é uma perspectiva bastante profícua para testar hipóteses por meio da análise multinível...</a:t>
            </a:r>
          </a:p>
          <a:p>
            <a:pPr indent="-342900" algn="ctr"/>
            <a:endParaRPr lang="pt-BR" sz="2800" b="1" dirty="0"/>
          </a:p>
          <a:p>
            <a:pPr indent="-342900" algn="ctr"/>
            <a:endParaRPr lang="pt-BR" sz="2800" b="1" dirty="0"/>
          </a:p>
          <a:p>
            <a:pPr indent="-342900" algn="ctr"/>
            <a:endParaRPr lang="pt-BR" sz="2800" b="1" dirty="0"/>
          </a:p>
          <a:p>
            <a:pPr indent="-342900" algn="ctr"/>
            <a:r>
              <a:rPr lang="pt-BR" sz="2800" b="1" dirty="0"/>
              <a:t>Como se faz isso no Stata?</a:t>
            </a:r>
          </a:p>
          <a:p>
            <a:pPr indent="-342900"/>
            <a:endParaRPr lang="pt-BR" sz="2800" b="1" dirty="0"/>
          </a:p>
          <a:p>
            <a:pPr indent="-342900"/>
            <a:r>
              <a:rPr lang="pt-BR" sz="2800" b="1" dirty="0"/>
              <a:t>			Construindo uma nova variável, que</a:t>
            </a:r>
          </a:p>
          <a:p>
            <a:pPr indent="-342900"/>
            <a:r>
              <a:rPr lang="pt-BR" sz="2800" b="1" dirty="0"/>
              <a:t>			multiplica o fator individual pelo fator</a:t>
            </a:r>
          </a:p>
          <a:p>
            <a:pPr indent="-342900"/>
            <a:r>
              <a:rPr lang="pt-BR" sz="2800" b="1" dirty="0"/>
              <a:t>			contextual:</a:t>
            </a:r>
          </a:p>
          <a:p>
            <a:pPr indent="-342900"/>
            <a:r>
              <a:rPr lang="pt-BR" sz="2800" b="1" dirty="0"/>
              <a:t>		</a:t>
            </a:r>
            <a:r>
              <a:rPr lang="pt-BR" sz="2800" b="1" dirty="0" err="1"/>
              <a:t>gen</a:t>
            </a:r>
            <a:r>
              <a:rPr lang="pt-BR" sz="2800" b="1" dirty="0"/>
              <a:t> </a:t>
            </a:r>
            <a:r>
              <a:rPr lang="pt-BR" sz="2800" b="1" dirty="0" err="1"/>
              <a:t>interac</a:t>
            </a:r>
            <a:r>
              <a:rPr lang="pt-BR" sz="2800" b="1" dirty="0"/>
              <a:t> = </a:t>
            </a:r>
            <a:r>
              <a:rPr lang="pt-BR" sz="2800" b="1" dirty="0" err="1"/>
              <a:t>fatind</a:t>
            </a:r>
            <a:r>
              <a:rPr lang="pt-BR" sz="2800" b="1" dirty="0"/>
              <a:t>*</a:t>
            </a:r>
            <a:r>
              <a:rPr lang="pt-BR" sz="2800" b="1" dirty="0" err="1"/>
              <a:t>fatcont</a:t>
            </a:r>
            <a:endParaRPr lang="pt-BR" sz="2800" b="1" dirty="0"/>
          </a:p>
          <a:p>
            <a:pPr indent="-342900"/>
            <a:r>
              <a:rPr lang="pt-BR" sz="2800" b="1" dirty="0"/>
              <a:t>	...Observe que a variável “</a:t>
            </a:r>
            <a:r>
              <a:rPr lang="pt-BR" sz="2800" b="1" dirty="0" err="1"/>
              <a:t>interac</a:t>
            </a:r>
            <a:r>
              <a:rPr lang="pt-BR" sz="2800" b="1" dirty="0"/>
              <a:t>” é de nível 1...</a:t>
            </a:r>
          </a:p>
        </p:txBody>
      </p:sp>
      <p:sp>
        <p:nvSpPr>
          <p:cNvPr id="5" name="CaixaDeTexto 4"/>
          <p:cNvSpPr txBox="1"/>
          <p:nvPr/>
        </p:nvSpPr>
        <p:spPr>
          <a:xfrm>
            <a:off x="360040" y="3429000"/>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8" name="Colchete duplo 7"/>
          <p:cNvSpPr/>
          <p:nvPr/>
        </p:nvSpPr>
        <p:spPr>
          <a:xfrm>
            <a:off x="1187624" y="3501008"/>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6632"/>
            <a:ext cx="8568952"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endParaRPr lang="pt-BR" sz="2800" b="1" dirty="0"/>
          </a:p>
          <a:p>
            <a:pPr indent="-342900" algn="ctr"/>
            <a:r>
              <a:rPr lang="pt-BR" sz="2800" b="1" dirty="0" err="1"/>
              <a:t>yi</a:t>
            </a:r>
            <a:r>
              <a:rPr lang="pt-BR" sz="2800" b="1" dirty="0"/>
              <a:t> = b0 + b1*xi + ei</a:t>
            </a:r>
          </a:p>
          <a:p>
            <a:pPr indent="-342900"/>
            <a:endParaRPr lang="pt-BR" sz="2800" b="1" dirty="0"/>
          </a:p>
          <a:p>
            <a:pPr indent="-342900" algn="ctr"/>
            <a:r>
              <a:rPr lang="pt-BR" sz="2800" b="1" dirty="0"/>
              <a:t>Temos então de fazer a regressão de b0 e b1, que não são considerados como constantes, e sim como variáveis em cada contexto “j”, com o fator contextual:</a:t>
            </a:r>
          </a:p>
          <a:p>
            <a:pPr indent="-342900"/>
            <a:r>
              <a:rPr lang="pt-BR" sz="2800" b="1" dirty="0"/>
              <a:t>	b0j = c0 + c1*</a:t>
            </a:r>
            <a:r>
              <a:rPr lang="pt-BR" sz="2800" b="1" dirty="0" err="1"/>
              <a:t>Xj</a:t>
            </a:r>
            <a:endParaRPr lang="pt-BR" sz="2800" b="1" dirty="0"/>
          </a:p>
          <a:p>
            <a:pPr indent="-342900"/>
            <a:r>
              <a:rPr lang="pt-BR" sz="2800" b="1" dirty="0"/>
              <a:t>	b1j = d0 + d1*</a:t>
            </a:r>
            <a:r>
              <a:rPr lang="pt-BR" sz="2800" b="1" dirty="0" err="1"/>
              <a:t>Xj</a:t>
            </a:r>
            <a:r>
              <a:rPr lang="pt-BR" sz="2800" b="1" dirty="0"/>
              <a:t>			“m” contextos</a:t>
            </a:r>
          </a:p>
          <a:p>
            <a:pPr indent="-342900"/>
            <a:endParaRPr lang="pt-BR" sz="2800" b="1" dirty="0"/>
          </a:p>
          <a:p>
            <a:pPr indent="-342900"/>
            <a:endParaRPr lang="pt-BR" sz="2800" b="1" dirty="0"/>
          </a:p>
          <a:p>
            <a:pPr indent="-342900"/>
            <a:r>
              <a:rPr lang="pt-BR" sz="2800" b="1" dirty="0"/>
              <a:t>							X = fator</a:t>
            </a:r>
          </a:p>
          <a:p>
            <a:pPr indent="-342900"/>
            <a:r>
              <a:rPr lang="pt-BR" sz="2800" b="1" dirty="0"/>
              <a:t>							contextual</a:t>
            </a:r>
          </a:p>
          <a:p>
            <a:pPr indent="-342900"/>
            <a:endParaRPr lang="pt-BR" sz="2800" b="1" dirty="0"/>
          </a:p>
          <a:p>
            <a:pPr indent="-342900"/>
            <a:endParaRPr lang="pt-BR" sz="2800" b="1" dirty="0"/>
          </a:p>
          <a:p>
            <a:pPr indent="-342900"/>
            <a:endParaRPr lang="pt-BR" sz="2800" b="1" dirty="0"/>
          </a:p>
        </p:txBody>
      </p:sp>
      <p:sp>
        <p:nvSpPr>
          <p:cNvPr id="6" name="CaixaDeTexto 5"/>
          <p:cNvSpPr txBox="1"/>
          <p:nvPr/>
        </p:nvSpPr>
        <p:spPr>
          <a:xfrm>
            <a:off x="360040" y="3789040"/>
            <a:ext cx="8028384" cy="2246769"/>
          </a:xfrm>
          <a:prstGeom prst="rect">
            <a:avLst/>
          </a:prstGeom>
          <a:noFill/>
        </p:spPr>
        <p:txBody>
          <a:bodyPr wrap="square" rtlCol="0">
            <a:spAutoFit/>
          </a:bodyPr>
          <a:lstStyle/>
          <a:p>
            <a:pPr indent="-342900"/>
            <a:r>
              <a:rPr lang="pt-BR" sz="2800" b="1" dirty="0"/>
              <a:t>	b0</a:t>
            </a:r>
            <a:r>
              <a:rPr lang="pt-BR" sz="2800" b="1" baseline="-25000" dirty="0"/>
              <a:t>1</a:t>
            </a:r>
            <a:r>
              <a:rPr lang="pt-BR" sz="2800" b="1" dirty="0"/>
              <a:t>		 b1</a:t>
            </a:r>
            <a:r>
              <a:rPr lang="pt-BR" sz="2800" b="1" baseline="-25000" dirty="0"/>
              <a:t>1 </a:t>
            </a:r>
            <a:r>
              <a:rPr lang="pt-BR" sz="2800" b="1" dirty="0"/>
              <a:t>		X1</a:t>
            </a:r>
            <a:endParaRPr lang="pt-BR" sz="2800" b="1" baseline="-25000" dirty="0"/>
          </a:p>
          <a:p>
            <a:pPr indent="-342900"/>
            <a:r>
              <a:rPr lang="pt-BR" sz="2800" b="1" dirty="0"/>
              <a:t>	b0</a:t>
            </a:r>
            <a:r>
              <a:rPr lang="pt-BR" sz="2800" b="1" baseline="-25000" dirty="0"/>
              <a:t>2</a:t>
            </a:r>
            <a:r>
              <a:rPr lang="pt-BR" sz="2800" b="1" dirty="0"/>
              <a:t>		 b1</a:t>
            </a:r>
            <a:r>
              <a:rPr lang="pt-BR" sz="2800" b="1" baseline="-25000" dirty="0"/>
              <a:t>1</a:t>
            </a:r>
            <a:r>
              <a:rPr lang="pt-BR" sz="2800" b="1" dirty="0"/>
              <a:t>	 	X2</a:t>
            </a:r>
            <a:endParaRPr lang="pt-BR" sz="2800" b="1" baseline="-25000" dirty="0"/>
          </a:p>
          <a:p>
            <a:pPr indent="-342900"/>
            <a:r>
              <a:rPr lang="pt-BR" sz="2800" b="1" dirty="0"/>
              <a:t>	b0</a:t>
            </a:r>
            <a:r>
              <a:rPr lang="pt-BR" sz="2800" b="1" baseline="-25000" dirty="0"/>
              <a:t>3</a:t>
            </a:r>
            <a:r>
              <a:rPr lang="pt-BR" sz="2800" b="1" dirty="0"/>
              <a:t>		 b1</a:t>
            </a:r>
            <a:r>
              <a:rPr lang="pt-BR" sz="2800" b="1" baseline="-25000" dirty="0"/>
              <a:t>1 </a:t>
            </a:r>
            <a:r>
              <a:rPr lang="pt-BR" sz="2800" b="1" dirty="0"/>
              <a:t>		X3</a:t>
            </a:r>
            <a:endParaRPr lang="pt-BR" sz="2800" b="1" baseline="-25000" dirty="0"/>
          </a:p>
          <a:p>
            <a:pPr indent="-342900"/>
            <a:r>
              <a:rPr lang="pt-BR" sz="2800" b="1" dirty="0"/>
              <a:t>	...		...		...</a:t>
            </a:r>
          </a:p>
          <a:p>
            <a:pPr indent="-342900"/>
            <a:r>
              <a:rPr lang="pt-BR" sz="2800" b="1" dirty="0"/>
              <a:t>	b0</a:t>
            </a:r>
            <a:r>
              <a:rPr lang="pt-BR" sz="2800" b="1" baseline="-25000" dirty="0"/>
              <a:t>m</a:t>
            </a:r>
            <a:r>
              <a:rPr lang="pt-BR" sz="2800" b="1" dirty="0"/>
              <a:t>		 b1</a:t>
            </a:r>
            <a:r>
              <a:rPr lang="pt-BR" sz="2800" b="1" baseline="-25000" dirty="0"/>
              <a:t>1 </a:t>
            </a:r>
            <a:r>
              <a:rPr lang="pt-BR" sz="2800" b="1" dirty="0"/>
              <a:t>		</a:t>
            </a:r>
            <a:r>
              <a:rPr lang="pt-BR" sz="2800" b="1" dirty="0" err="1"/>
              <a:t>Xm</a:t>
            </a:r>
            <a:endParaRPr lang="pt-BR" sz="2800" b="1" baseline="-25000" dirty="0"/>
          </a:p>
        </p:txBody>
      </p:sp>
      <p:sp>
        <p:nvSpPr>
          <p:cNvPr id="7" name="Colchete duplo 6"/>
          <p:cNvSpPr/>
          <p:nvPr/>
        </p:nvSpPr>
        <p:spPr>
          <a:xfrm>
            <a:off x="1187624" y="3861048"/>
            <a:ext cx="792088" cy="2232248"/>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Colchete duplo 7"/>
          <p:cNvSpPr/>
          <p:nvPr/>
        </p:nvSpPr>
        <p:spPr>
          <a:xfrm>
            <a:off x="4860032" y="3861048"/>
            <a:ext cx="792088" cy="2232248"/>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9" name="Colchete duplo 8"/>
          <p:cNvSpPr/>
          <p:nvPr/>
        </p:nvSpPr>
        <p:spPr>
          <a:xfrm>
            <a:off x="3059832" y="3861048"/>
            <a:ext cx="792088" cy="2232248"/>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8280920"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endParaRPr lang="pt-BR" sz="2800" b="1" dirty="0"/>
          </a:p>
          <a:p>
            <a:pPr indent="-342900"/>
            <a:r>
              <a:rPr lang="pt-BR" sz="2800" b="1" dirty="0"/>
              <a:t>	Agora ficou fácil, porque:</a:t>
            </a:r>
          </a:p>
          <a:p>
            <a:pPr indent="-342900"/>
            <a:endParaRPr lang="pt-BR" sz="2800" b="1" dirty="0"/>
          </a:p>
          <a:p>
            <a:pPr indent="-342900"/>
            <a:r>
              <a:rPr lang="pt-BR" sz="2800" b="1" dirty="0"/>
              <a:t>   </a:t>
            </a:r>
            <a:r>
              <a:rPr lang="pt-BR" sz="2800" b="1" dirty="0" err="1"/>
              <a:t>yi</a:t>
            </a:r>
            <a:r>
              <a:rPr lang="pt-BR" sz="2800" b="1" dirty="0"/>
              <a:t> = b0 + b1*xi + ei	e	 b0j = c0 + c1*</a:t>
            </a:r>
            <a:r>
              <a:rPr lang="pt-BR" sz="2800" b="1" dirty="0" err="1"/>
              <a:t>Xj</a:t>
            </a:r>
            <a:endParaRPr lang="pt-BR" sz="2800" b="1" dirty="0"/>
          </a:p>
          <a:p>
            <a:pPr indent="-342900"/>
            <a:r>
              <a:rPr lang="pt-BR" sz="2800" b="1" dirty="0"/>
              <a:t>					 b1j = d0 + d1*</a:t>
            </a:r>
            <a:r>
              <a:rPr lang="pt-BR" sz="2800" b="1" dirty="0" err="1"/>
              <a:t>Xj</a:t>
            </a:r>
            <a:endParaRPr lang="pt-BR" sz="2800" b="1" dirty="0"/>
          </a:p>
          <a:p>
            <a:pPr indent="-342900"/>
            <a:r>
              <a:rPr lang="pt-BR" sz="2800" b="1" dirty="0"/>
              <a:t>  Então, substituindo b0 por b0j e b1 por b1j:</a:t>
            </a:r>
          </a:p>
          <a:p>
            <a:pPr indent="-342900"/>
            <a:r>
              <a:rPr lang="pt-BR" sz="2800" b="1" dirty="0"/>
              <a:t>	</a:t>
            </a:r>
            <a:r>
              <a:rPr lang="pt-BR" sz="2800" b="1" dirty="0" err="1"/>
              <a:t>yi</a:t>
            </a:r>
            <a:r>
              <a:rPr lang="pt-BR" sz="2800" b="1" dirty="0"/>
              <a:t> = c0 + c1*</a:t>
            </a:r>
            <a:r>
              <a:rPr lang="pt-BR" sz="2800" b="1" dirty="0" err="1"/>
              <a:t>Xj</a:t>
            </a:r>
            <a:r>
              <a:rPr lang="pt-BR" sz="2800" b="1" dirty="0"/>
              <a:t> + (d0 + d1*</a:t>
            </a:r>
            <a:r>
              <a:rPr lang="pt-BR" sz="2800" b="1" dirty="0" err="1"/>
              <a:t>Xj</a:t>
            </a:r>
            <a:r>
              <a:rPr lang="pt-BR" sz="2800" b="1" dirty="0"/>
              <a:t>)*xi + ei</a:t>
            </a:r>
          </a:p>
          <a:p>
            <a:pPr indent="-342900"/>
            <a:r>
              <a:rPr lang="pt-BR" sz="2800" b="1" dirty="0"/>
              <a:t>	</a:t>
            </a:r>
            <a:r>
              <a:rPr lang="pt-BR" sz="2800" b="1" dirty="0" err="1"/>
              <a:t>yi</a:t>
            </a:r>
            <a:r>
              <a:rPr lang="pt-BR" sz="2800" b="1" dirty="0"/>
              <a:t> = c0 + c1*</a:t>
            </a:r>
            <a:r>
              <a:rPr lang="pt-BR" sz="2800" b="1" dirty="0" err="1"/>
              <a:t>Xj</a:t>
            </a:r>
            <a:r>
              <a:rPr lang="pt-BR" sz="2800" b="1" dirty="0"/>
              <a:t> + d0*xi + d1*xi*</a:t>
            </a:r>
            <a:r>
              <a:rPr lang="pt-BR" sz="2800" b="1" dirty="0" err="1"/>
              <a:t>Xj</a:t>
            </a:r>
            <a:r>
              <a:rPr lang="pt-BR" sz="2800" b="1" dirty="0"/>
              <a:t> + ei</a:t>
            </a:r>
          </a:p>
          <a:p>
            <a:pPr indent="-342900"/>
            <a:r>
              <a:rPr lang="pt-BR" sz="2800" b="1" dirty="0"/>
              <a:t>	</a:t>
            </a:r>
            <a:r>
              <a:rPr lang="pt-BR" sz="2800" b="1" dirty="0" err="1"/>
              <a:t>yi</a:t>
            </a:r>
            <a:r>
              <a:rPr lang="pt-BR" sz="2800" b="1" dirty="0"/>
              <a:t> = c0 + d0*xi + c1*</a:t>
            </a:r>
            <a:r>
              <a:rPr lang="pt-BR" sz="2800" b="1" dirty="0" err="1"/>
              <a:t>Xj</a:t>
            </a:r>
            <a:r>
              <a:rPr lang="pt-BR" sz="2800" b="1" dirty="0"/>
              <a:t> + d1*</a:t>
            </a:r>
            <a:r>
              <a:rPr lang="pt-BR" sz="2800" b="1" dirty="0" err="1"/>
              <a:t>interac</a:t>
            </a:r>
            <a:r>
              <a:rPr lang="pt-BR" sz="2800" b="1" dirty="0"/>
              <a:t> + e1</a:t>
            </a:r>
          </a:p>
          <a:p>
            <a:pPr indent="-342900"/>
            <a:r>
              <a:rPr lang="pt-BR" sz="2800" b="1" dirty="0"/>
              <a:t>	Esta fórmula é nossa velha conhecida:</a:t>
            </a:r>
          </a:p>
          <a:p>
            <a:pPr indent="-342900"/>
            <a:r>
              <a:rPr lang="pt-BR" sz="2800" b="1" dirty="0"/>
              <a:t>		</a:t>
            </a:r>
            <a:r>
              <a:rPr lang="pt-BR" sz="2800" b="1" dirty="0" err="1"/>
              <a:t>yi</a:t>
            </a:r>
            <a:r>
              <a:rPr lang="pt-BR" sz="2800" b="1" dirty="0"/>
              <a:t> = medida do desfecho</a:t>
            </a:r>
          </a:p>
          <a:p>
            <a:pPr indent="-342900"/>
            <a:r>
              <a:rPr lang="pt-BR" sz="2800" b="1" dirty="0"/>
              <a:t>c0 = intercepto  e  c1 = inclinação do fator contextual</a:t>
            </a:r>
          </a:p>
          <a:p>
            <a:pPr indent="-342900"/>
            <a:r>
              <a:rPr lang="pt-BR" sz="2800" b="1" dirty="0"/>
              <a:t>		d0 = inclinação do fator individual</a:t>
            </a:r>
          </a:p>
          <a:p>
            <a:pPr indent="-342900"/>
            <a:r>
              <a:rPr lang="pt-BR" sz="2800" b="1" dirty="0"/>
              <a:t>		d1 = inclinação do termo de interação</a:t>
            </a:r>
          </a:p>
          <a:p>
            <a:pPr indent="-342900"/>
            <a:r>
              <a:rPr lang="pt-BR" sz="2800" b="1" dirty="0"/>
              <a:t>		e1 = erro ou resíduo de regressão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92696"/>
            <a:ext cx="8208912" cy="55707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just"/>
            <a:endParaRPr lang="pt-BR" sz="2800" b="1" dirty="0"/>
          </a:p>
          <a:p>
            <a:pPr indent="-342900" algn="just"/>
            <a:r>
              <a:rPr lang="pt-BR" sz="2800" b="1" dirty="0"/>
              <a:t>Como esse modelo de análise se baseou na variação do intercepto e na variação da inclinação (coeficiente da análise de regressão) nos vários contextos envolvidos na análise </a:t>
            </a:r>
            <a:r>
              <a:rPr lang="pt-BR" sz="2800" b="1" dirty="0" err="1"/>
              <a:t>multinível</a:t>
            </a:r>
            <a:r>
              <a:rPr lang="pt-BR" sz="2800" b="1" dirty="0"/>
              <a:t>, o nome do modelo é...</a:t>
            </a:r>
          </a:p>
          <a:p>
            <a:pPr indent="-342900"/>
            <a:endParaRPr lang="pt-BR" sz="2800" b="1" dirty="0"/>
          </a:p>
          <a:p>
            <a:pPr indent="-342900" algn="ctr"/>
            <a:r>
              <a:rPr lang="pt-BR" sz="4400" b="1" dirty="0"/>
              <a:t>Coeficiente randômico</a:t>
            </a:r>
          </a:p>
          <a:p>
            <a:pPr indent="-342900"/>
            <a:endParaRPr lang="pt-BR" sz="4400" b="1" dirty="0"/>
          </a:p>
          <a:p>
            <a:pPr indent="-342900" algn="ctr"/>
            <a:r>
              <a:rPr lang="pt-BR" sz="4400" b="1" dirty="0"/>
              <a:t>(</a:t>
            </a:r>
            <a:r>
              <a:rPr lang="pt-BR" sz="4400" b="1" dirty="0" err="1"/>
              <a:t>random-coefficient</a:t>
            </a:r>
            <a:r>
              <a:rPr lang="pt-BR" sz="4400" b="1" dirty="0"/>
              <a:t> </a:t>
            </a:r>
            <a:r>
              <a:rPr lang="pt-BR" sz="4400" b="1" dirty="0" err="1"/>
              <a:t>model</a:t>
            </a:r>
            <a:r>
              <a:rPr lang="pt-BR" sz="4400" b="1" dirty="0"/>
              <a:t>)</a:t>
            </a:r>
            <a:endParaRPr lang="pt-BR" sz="2800" b="1" dirty="0"/>
          </a:p>
          <a:p>
            <a:pPr indent="-342900" algn="ctr"/>
            <a:endParaRPr lang="pt-BR"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27384"/>
            <a:ext cx="8580106"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 Análise de regressão linear</a:t>
            </a:r>
          </a:p>
        </p:txBody>
      </p:sp>
      <p:sp>
        <p:nvSpPr>
          <p:cNvPr id="5" name="Retângulo 4"/>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a:t>
            </a:r>
          </a:p>
        </p:txBody>
      </p:sp>
      <p:sp>
        <p:nvSpPr>
          <p:cNvPr id="7" name="Retângulo 6"/>
          <p:cNvSpPr/>
          <p:nvPr/>
        </p:nvSpPr>
        <p:spPr>
          <a:xfrm rot="5400000">
            <a:off x="4457601" y="3183359"/>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Var. ind</a:t>
            </a:r>
            <a:r>
              <a:rPr lang="pt-B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e </a:t>
            </a: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a:t>
            </a:r>
          </a:p>
        </p:txBody>
      </p:sp>
      <p:sp>
        <p:nvSpPr>
          <p:cNvPr id="8" name="Retângulo 7"/>
          <p:cNvSpPr/>
          <p:nvPr/>
        </p:nvSpPr>
        <p:spPr>
          <a:xfrm>
            <a:off x="323528" y="760050"/>
            <a:ext cx="7128792" cy="5909310"/>
          </a:xfrm>
          <a:prstGeom prst="rect">
            <a:avLst/>
          </a:prstGeom>
        </p:spPr>
        <p:txBody>
          <a:bodyPr wrap="square">
            <a:spAutoFit/>
          </a:bodyPr>
          <a:lstStyle/>
          <a:p>
            <a:r>
              <a:rPr lang="pt-BR" b="1" dirty="0"/>
              <a:t>. </a:t>
            </a:r>
            <a:r>
              <a:rPr lang="pt-BR" b="1" dirty="0" err="1"/>
              <a:t>xtreg</a:t>
            </a:r>
            <a:r>
              <a:rPr lang="pt-BR" b="1" dirty="0"/>
              <a:t> </a:t>
            </a:r>
            <a:r>
              <a:rPr lang="pt-BR" b="1" dirty="0" err="1"/>
              <a:t>desf</a:t>
            </a:r>
            <a:r>
              <a:rPr lang="pt-BR" b="1" dirty="0"/>
              <a:t> </a:t>
            </a:r>
            <a:r>
              <a:rPr lang="pt-BR" b="1" dirty="0" err="1"/>
              <a:t>fatind</a:t>
            </a:r>
            <a:r>
              <a:rPr lang="pt-BR" b="1" dirty="0"/>
              <a:t> </a:t>
            </a:r>
            <a:r>
              <a:rPr lang="pt-BR" b="1" dirty="0" err="1"/>
              <a:t>fatcont</a:t>
            </a:r>
            <a:r>
              <a:rPr lang="pt-BR" b="1" dirty="0"/>
              <a:t>, re i(cidade)</a:t>
            </a:r>
          </a:p>
          <a:p>
            <a:r>
              <a:rPr lang="pt-BR" b="1" dirty="0" err="1"/>
              <a:t>Random-effects</a:t>
            </a:r>
            <a:r>
              <a:rPr lang="pt-BR" b="1" dirty="0"/>
              <a:t> GLS </a:t>
            </a:r>
            <a:r>
              <a:rPr lang="pt-BR" b="1" dirty="0" err="1"/>
              <a:t>regression</a:t>
            </a:r>
            <a:r>
              <a:rPr lang="pt-BR" b="1" dirty="0"/>
              <a:t>                   </a:t>
            </a:r>
            <a:r>
              <a:rPr lang="pt-BR" b="1" dirty="0" err="1"/>
              <a:t>Number</a:t>
            </a:r>
            <a:r>
              <a:rPr lang="pt-BR" b="1" dirty="0"/>
              <a:t> </a:t>
            </a:r>
            <a:r>
              <a:rPr lang="pt-BR" b="1" dirty="0" err="1"/>
              <a:t>of</a:t>
            </a:r>
            <a:r>
              <a:rPr lang="pt-BR" b="1" dirty="0"/>
              <a:t> </a:t>
            </a:r>
            <a:r>
              <a:rPr lang="pt-BR" b="1" dirty="0" err="1"/>
              <a:t>obs</a:t>
            </a:r>
            <a:r>
              <a:rPr lang="pt-BR" b="1" dirty="0"/>
              <a:t>      =       900</a:t>
            </a:r>
          </a:p>
          <a:p>
            <a:r>
              <a:rPr lang="pt-BR" b="1" dirty="0" err="1"/>
              <a:t>Group</a:t>
            </a:r>
            <a:r>
              <a:rPr lang="pt-BR" b="1" dirty="0"/>
              <a:t> </a:t>
            </a:r>
            <a:r>
              <a:rPr lang="pt-BR" b="1" dirty="0" err="1"/>
              <a:t>variable</a:t>
            </a:r>
            <a:r>
              <a:rPr lang="pt-BR" b="1" dirty="0"/>
              <a:t> (i): cidade                      </a:t>
            </a:r>
            <a:r>
              <a:rPr lang="pt-BR" b="1" dirty="0" err="1"/>
              <a:t>Number</a:t>
            </a:r>
            <a:r>
              <a:rPr lang="pt-BR" b="1" dirty="0"/>
              <a:t> </a:t>
            </a:r>
            <a:r>
              <a:rPr lang="pt-BR" b="1" dirty="0" err="1"/>
              <a:t>of</a:t>
            </a:r>
            <a:r>
              <a:rPr lang="pt-BR" b="1" dirty="0"/>
              <a:t> </a:t>
            </a:r>
            <a:r>
              <a:rPr lang="pt-BR" b="1" dirty="0" err="1"/>
              <a:t>groups</a:t>
            </a:r>
            <a:r>
              <a:rPr lang="pt-BR" b="1" dirty="0"/>
              <a:t>   =        20</a:t>
            </a:r>
          </a:p>
          <a:p>
            <a:endParaRPr lang="pt-BR" b="1" dirty="0"/>
          </a:p>
          <a:p>
            <a:r>
              <a:rPr lang="pt-BR" b="1" dirty="0" err="1"/>
              <a:t>R-sq</a:t>
            </a:r>
            <a:r>
              <a:rPr lang="pt-BR" b="1" dirty="0"/>
              <a:t>:  </a:t>
            </a:r>
            <a:r>
              <a:rPr lang="pt-BR" b="1" dirty="0" err="1"/>
              <a:t>within</a:t>
            </a:r>
            <a:r>
              <a:rPr lang="pt-BR" b="1" dirty="0"/>
              <a:t>  = 0.5292                         </a:t>
            </a:r>
            <a:r>
              <a:rPr lang="pt-BR" b="1" dirty="0" err="1"/>
              <a:t>Obs</a:t>
            </a:r>
            <a:r>
              <a:rPr lang="pt-BR" b="1" dirty="0"/>
              <a:t> per </a:t>
            </a:r>
            <a:r>
              <a:rPr lang="pt-BR" b="1" dirty="0" err="1"/>
              <a:t>group</a:t>
            </a:r>
            <a:r>
              <a:rPr lang="pt-BR" b="1" dirty="0"/>
              <a:t>: </a:t>
            </a:r>
            <a:r>
              <a:rPr lang="pt-BR" b="1" dirty="0" err="1"/>
              <a:t>min</a:t>
            </a:r>
            <a:r>
              <a:rPr lang="pt-BR" b="1" dirty="0"/>
              <a:t> =        45</a:t>
            </a:r>
          </a:p>
          <a:p>
            <a:r>
              <a:rPr lang="pt-BR" b="1" dirty="0"/>
              <a:t>       </a:t>
            </a:r>
            <a:r>
              <a:rPr lang="pt-BR" b="1" dirty="0" err="1"/>
              <a:t>between</a:t>
            </a:r>
            <a:r>
              <a:rPr lang="pt-BR" b="1" dirty="0"/>
              <a:t> = 0.0086                                        </a:t>
            </a:r>
            <a:r>
              <a:rPr lang="pt-BR" b="1" dirty="0" err="1"/>
              <a:t>avg</a:t>
            </a:r>
            <a:r>
              <a:rPr lang="pt-BR" b="1" dirty="0"/>
              <a:t> =      45.0</a:t>
            </a:r>
          </a:p>
          <a:p>
            <a:r>
              <a:rPr lang="pt-BR" b="1" dirty="0"/>
              <a:t>       overall = 0.4385                                        </a:t>
            </a:r>
            <a:r>
              <a:rPr lang="pt-BR" b="1" dirty="0" err="1"/>
              <a:t>max</a:t>
            </a:r>
            <a:r>
              <a:rPr lang="pt-BR" b="1" dirty="0"/>
              <a:t> =        45</a:t>
            </a:r>
          </a:p>
          <a:p>
            <a:endParaRPr lang="pt-BR" b="1" dirty="0"/>
          </a:p>
          <a:p>
            <a:r>
              <a:rPr lang="pt-BR" b="1" dirty="0" err="1"/>
              <a:t>Random</a:t>
            </a:r>
            <a:r>
              <a:rPr lang="pt-BR" b="1" dirty="0"/>
              <a:t> </a:t>
            </a:r>
            <a:r>
              <a:rPr lang="pt-BR" b="1" dirty="0" err="1"/>
              <a:t>effects</a:t>
            </a:r>
            <a:r>
              <a:rPr lang="pt-BR" b="1" dirty="0"/>
              <a:t> </a:t>
            </a:r>
            <a:r>
              <a:rPr lang="pt-BR" b="1" dirty="0" err="1"/>
              <a:t>u_i</a:t>
            </a:r>
            <a:r>
              <a:rPr lang="pt-BR" b="1" dirty="0"/>
              <a:t> ~ </a:t>
            </a:r>
            <a:r>
              <a:rPr lang="pt-BR" b="1" dirty="0" err="1"/>
              <a:t>Gaussian</a:t>
            </a:r>
            <a:r>
              <a:rPr lang="pt-BR" b="1" dirty="0"/>
              <a:t>                   Wald chi2(2)       =    875.45</a:t>
            </a:r>
          </a:p>
          <a:p>
            <a:r>
              <a:rPr lang="pt-BR" b="1" dirty="0" err="1"/>
              <a:t>corr</a:t>
            </a:r>
            <a:r>
              <a:rPr lang="pt-BR" b="1" dirty="0"/>
              <a:t>(</a:t>
            </a:r>
            <a:r>
              <a:rPr lang="pt-BR" b="1" dirty="0" err="1"/>
              <a:t>u_i</a:t>
            </a:r>
            <a:r>
              <a:rPr lang="pt-BR" b="1" dirty="0"/>
              <a:t>, X)       = 0 (</a:t>
            </a:r>
            <a:r>
              <a:rPr lang="pt-BR" b="1" dirty="0" err="1"/>
              <a:t>assumed</a:t>
            </a:r>
            <a:r>
              <a:rPr lang="pt-BR" b="1" dirty="0"/>
              <a:t>)                </a:t>
            </a:r>
            <a:r>
              <a:rPr lang="pt-BR" b="1" dirty="0" err="1"/>
              <a:t>Prob</a:t>
            </a:r>
            <a:r>
              <a:rPr lang="pt-BR" b="1" dirty="0"/>
              <a:t> &gt; chi2        =    0.0000</a:t>
            </a:r>
          </a:p>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a:t>
            </a:r>
            <a:r>
              <a:rPr lang="pt-BR" b="1" dirty="0"/>
              <a:t> |   .7488555   .0253207    29.57   0.000     .6992279    .7984831</a:t>
            </a:r>
          </a:p>
          <a:p>
            <a:r>
              <a:rPr lang="pt-BR" b="1" dirty="0"/>
              <a:t>     </a:t>
            </a:r>
            <a:r>
              <a:rPr lang="pt-BR" b="1" dirty="0" err="1"/>
              <a:t>fatcont</a:t>
            </a:r>
            <a:r>
              <a:rPr lang="pt-BR" b="1" dirty="0"/>
              <a:t> |  -.0915988   .0412896    -2.22   0.027     -.172525   -.0106727</a:t>
            </a:r>
          </a:p>
          <a:p>
            <a:r>
              <a:rPr lang="pt-BR" b="1" dirty="0"/>
              <a:t>       _</a:t>
            </a:r>
            <a:r>
              <a:rPr lang="pt-BR" b="1" dirty="0" err="1"/>
              <a:t>cons</a:t>
            </a:r>
            <a:r>
              <a:rPr lang="pt-BR" b="1" dirty="0"/>
              <a:t> |   312.8133    36.6956     8.52   0.000     240.8912    384.7354</a:t>
            </a:r>
          </a:p>
          <a:p>
            <a:r>
              <a:rPr lang="pt-BR" b="1" dirty="0"/>
              <a:t>-------------+----------------------------------------------------------------</a:t>
            </a:r>
          </a:p>
          <a:p>
            <a:r>
              <a:rPr lang="pt-BR" b="1" dirty="0"/>
              <a:t>     </a:t>
            </a:r>
            <a:r>
              <a:rPr lang="pt-BR" b="1" dirty="0" err="1"/>
              <a:t>sigma_u</a:t>
            </a:r>
            <a:r>
              <a:rPr lang="pt-BR" b="1" dirty="0"/>
              <a:t> |  41.103187</a:t>
            </a:r>
          </a:p>
          <a:p>
            <a:r>
              <a:rPr lang="pt-BR" b="1" dirty="0"/>
              <a:t>     </a:t>
            </a:r>
            <a:r>
              <a:rPr lang="pt-BR" b="1" dirty="0" err="1"/>
              <a:t>sigma_e</a:t>
            </a:r>
            <a:r>
              <a:rPr lang="pt-BR" b="1" dirty="0"/>
              <a:t> |  200.93187</a:t>
            </a:r>
          </a:p>
          <a:p>
            <a:r>
              <a:rPr lang="pt-BR" b="1" dirty="0"/>
              <a:t>         </a:t>
            </a:r>
            <a:r>
              <a:rPr lang="pt-BR" b="1" dirty="0" err="1"/>
              <a:t>rho</a:t>
            </a:r>
            <a:r>
              <a:rPr lang="pt-BR" b="1" dirty="0"/>
              <a:t> |  .04016519   (</a:t>
            </a:r>
            <a:r>
              <a:rPr lang="pt-BR" b="1" dirty="0" err="1"/>
              <a:t>fraction</a:t>
            </a:r>
            <a:r>
              <a:rPr lang="pt-BR" b="1" dirty="0"/>
              <a:t> </a:t>
            </a:r>
            <a:r>
              <a:rPr lang="pt-BR" b="1" dirty="0" err="1"/>
              <a:t>of</a:t>
            </a:r>
            <a:r>
              <a:rPr lang="pt-BR" b="1" dirty="0"/>
              <a:t> </a:t>
            </a:r>
            <a:r>
              <a:rPr lang="pt-BR" b="1" dirty="0" err="1"/>
              <a:t>variance</a:t>
            </a:r>
            <a:r>
              <a:rPr lang="pt-BR" b="1" dirty="0"/>
              <a:t> </a:t>
            </a:r>
            <a:r>
              <a:rPr lang="pt-BR" b="1" dirty="0" err="1"/>
              <a:t>due</a:t>
            </a:r>
            <a:r>
              <a:rPr lang="pt-BR" b="1" dirty="0"/>
              <a:t> to </a:t>
            </a:r>
            <a:r>
              <a:rPr lang="pt-BR" b="1" dirty="0" err="1"/>
              <a:t>u_i</a:t>
            </a:r>
            <a:r>
              <a:rPr lang="pt-BR" b="1" dirty="0"/>
              <a:t>)</a:t>
            </a:r>
          </a:p>
          <a:p>
            <a:r>
              <a:rPr lang="pt-BR" b="1"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3719"/>
            <a:ext cx="8820109" cy="6124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342900" algn="ctr"/>
            <a:r>
              <a:rPr lang="pt-BR" sz="2800" b="1" dirty="0"/>
              <a:t>A outra possibilidade de análise:</a:t>
            </a:r>
          </a:p>
          <a:p>
            <a:pPr indent="-342900" algn="ctr"/>
            <a:endParaRPr lang="pt-BR" sz="2800" b="1" dirty="0"/>
          </a:p>
          <a:p>
            <a:pPr indent="-342900"/>
            <a:r>
              <a:rPr lang="pt-BR" sz="2800" b="1" dirty="0"/>
              <a:t>2. Avaliar a variação do coeficiente b1.</a:t>
            </a:r>
          </a:p>
          <a:p>
            <a:pPr indent="-342900"/>
            <a:endParaRPr lang="pt-BR" sz="2800" b="1" dirty="0"/>
          </a:p>
          <a:p>
            <a:pPr indent="-342900"/>
            <a:r>
              <a:rPr lang="pt-BR" sz="2800" b="1" dirty="0"/>
              <a:t>Como b1 é uma medida de efeito de efeito de um fator individual, essa perspectiva nos possibilita avaliar o quanto esse efeito varia nos diferentes contextos examinados.</a:t>
            </a:r>
          </a:p>
          <a:p>
            <a:pPr indent="-342900"/>
            <a:endParaRPr lang="pt-BR" sz="2800" b="1" dirty="0"/>
          </a:p>
          <a:p>
            <a:pPr indent="-342900"/>
            <a:endParaRPr lang="pt-BR" sz="2800" b="1" dirty="0"/>
          </a:p>
          <a:p>
            <a:pPr indent="-342900"/>
            <a:r>
              <a:rPr lang="pt-BR" sz="2800" b="1" dirty="0"/>
              <a:t>			Há um claro (e não fortuito) paralelo</a:t>
            </a:r>
          </a:p>
          <a:p>
            <a:pPr indent="-342900"/>
            <a:r>
              <a:rPr lang="pt-BR" sz="2800" b="1" dirty="0"/>
              <a:t>			com o formato da análise utilizada</a:t>
            </a:r>
          </a:p>
          <a:p>
            <a:pPr indent="-342900"/>
            <a:r>
              <a:rPr lang="pt-BR" sz="2800" b="1" dirty="0"/>
              <a:t>			nos estudos de meta-análise...</a:t>
            </a:r>
          </a:p>
          <a:p>
            <a:pPr indent="-342900"/>
            <a:endParaRPr lang="pt-BR" sz="2800" b="1" dirty="0"/>
          </a:p>
        </p:txBody>
      </p:sp>
      <p:sp>
        <p:nvSpPr>
          <p:cNvPr id="5" name="CaixaDeTexto 4"/>
          <p:cNvSpPr txBox="1"/>
          <p:nvPr/>
        </p:nvSpPr>
        <p:spPr>
          <a:xfrm>
            <a:off x="360040" y="3429000"/>
            <a:ext cx="8028384" cy="2677656"/>
          </a:xfrm>
          <a:prstGeom prst="rect">
            <a:avLst/>
          </a:prstGeom>
          <a:noFill/>
        </p:spPr>
        <p:txBody>
          <a:bodyPr wrap="square" rtlCol="0">
            <a:spAutoFit/>
          </a:bodyPr>
          <a:lstStyle/>
          <a:p>
            <a:pPr indent="-342900"/>
            <a:r>
              <a:rPr lang="pt-BR" sz="2800" b="1" dirty="0"/>
              <a:t>	b1</a:t>
            </a:r>
            <a:r>
              <a:rPr lang="pt-BR" sz="2800" b="1" baseline="-25000" dirty="0"/>
              <a:t>1</a:t>
            </a:r>
            <a:r>
              <a:rPr lang="pt-BR" sz="2800" b="1" dirty="0"/>
              <a:t>	</a:t>
            </a:r>
            <a:endParaRPr lang="pt-BR" sz="2800" b="1" baseline="-25000" dirty="0"/>
          </a:p>
          <a:p>
            <a:pPr indent="-342900"/>
            <a:r>
              <a:rPr lang="pt-BR" sz="2800" b="1" dirty="0"/>
              <a:t>	b1</a:t>
            </a:r>
            <a:r>
              <a:rPr lang="pt-BR" sz="2800" b="1" baseline="-25000" dirty="0"/>
              <a:t>2</a:t>
            </a:r>
            <a:r>
              <a:rPr lang="pt-BR" sz="2800" b="1" dirty="0"/>
              <a:t>	</a:t>
            </a:r>
            <a:endParaRPr lang="pt-BR" sz="2800" b="1" baseline="-25000" dirty="0"/>
          </a:p>
          <a:p>
            <a:pPr indent="-342900"/>
            <a:r>
              <a:rPr lang="pt-BR" sz="2800" b="1" dirty="0"/>
              <a:t>	...</a:t>
            </a:r>
          </a:p>
          <a:p>
            <a:pPr indent="-342900"/>
            <a:r>
              <a:rPr lang="pt-BR" sz="2800" b="1" dirty="0"/>
              <a:t>	b1</a:t>
            </a:r>
            <a:r>
              <a:rPr lang="pt-BR" sz="2800" b="1" baseline="-25000" dirty="0"/>
              <a:t>j</a:t>
            </a:r>
            <a:r>
              <a:rPr lang="pt-BR" sz="2800" b="1" dirty="0"/>
              <a:t>	</a:t>
            </a:r>
            <a:endParaRPr lang="pt-BR" sz="2800" b="1" baseline="-25000" dirty="0"/>
          </a:p>
          <a:p>
            <a:pPr indent="-342900"/>
            <a:r>
              <a:rPr lang="pt-BR" sz="2800" b="1" dirty="0"/>
              <a:t>	...	</a:t>
            </a:r>
          </a:p>
          <a:p>
            <a:pPr indent="-342900"/>
            <a:r>
              <a:rPr lang="pt-BR" sz="2800" b="1" dirty="0"/>
              <a:t>	b1</a:t>
            </a:r>
            <a:r>
              <a:rPr lang="pt-BR" sz="2800" b="1" baseline="-25000" dirty="0"/>
              <a:t>m</a:t>
            </a:r>
            <a:r>
              <a:rPr lang="pt-BR" sz="2800" b="1" dirty="0"/>
              <a:t>	</a:t>
            </a:r>
            <a:endParaRPr lang="pt-BR" sz="2800" b="1" baseline="-25000" dirty="0"/>
          </a:p>
        </p:txBody>
      </p:sp>
      <p:sp>
        <p:nvSpPr>
          <p:cNvPr id="8" name="Colchete duplo 7"/>
          <p:cNvSpPr/>
          <p:nvPr/>
        </p:nvSpPr>
        <p:spPr>
          <a:xfrm>
            <a:off x="1187624" y="3501008"/>
            <a:ext cx="936104" cy="252028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42700" y="-1"/>
            <a:ext cx="7529700" cy="6858001"/>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683513" y="0"/>
            <a:ext cx="7560895" cy="685799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683513" y="-27384"/>
            <a:ext cx="7560895" cy="6857999"/>
          </a:xfrm>
          <a:prstGeom prst="rect">
            <a:avLst/>
          </a:prstGeom>
          <a:noFill/>
          <a:ln w="9525">
            <a:noFill/>
            <a:miter lim="800000"/>
            <a:headEnd/>
            <a:tailEnd/>
          </a:ln>
        </p:spPr>
      </p:pic>
      <p:sp>
        <p:nvSpPr>
          <p:cNvPr id="5" name="Retângulo 4"/>
          <p:cNvSpPr/>
          <p:nvPr/>
        </p:nvSpPr>
        <p:spPr>
          <a:xfrm rot="19204119">
            <a:off x="1474684" y="2195615"/>
            <a:ext cx="6194646" cy="2308324"/>
          </a:xfrm>
          <a:prstGeom prst="rect">
            <a:avLst/>
          </a:prstGeom>
          <a:solidFill>
            <a:schemeClr val="accent6">
              <a:lumMod val="40000"/>
              <a:lumOff val="60000"/>
            </a:schemeClr>
          </a:solidFill>
          <a:ln w="76200">
            <a:solidFill>
              <a:schemeClr val="accent6">
                <a:lumMod val="75000"/>
              </a:schemeClr>
            </a:solidFill>
          </a:ln>
        </p:spPr>
        <p:txBody>
          <a:bodyPr wrap="none" lIns="91440" tIns="45720" rIns="91440" bIns="45720">
            <a:spAutoFit/>
          </a:bodyPr>
          <a:lstStyle/>
          <a:p>
            <a:pPr algn="ctr"/>
            <a:r>
              <a:rPr lang="pt-BR" sz="7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Como </a:t>
            </a:r>
            <a:r>
              <a:rPr lang="pt-BR" sz="7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 </a:t>
            </a:r>
            <a:r>
              <a:rPr lang="pt-BR" sz="7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calcula</a:t>
            </a:r>
          </a:p>
          <a:p>
            <a:pPr algn="ctr"/>
            <a:r>
              <a:rPr lang="pt-BR" sz="7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 diamante?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659" t="10600" r="5243" b="29761"/>
          <a:stretch>
            <a:fillRect/>
          </a:stretch>
        </p:blipFill>
        <p:spPr bwMode="auto">
          <a:xfrm>
            <a:off x="0" y="-1"/>
            <a:ext cx="9105900" cy="3942188"/>
          </a:xfrm>
          <a:prstGeom prst="rect">
            <a:avLst/>
          </a:prstGeom>
          <a:noFill/>
          <a:ln w="9525">
            <a:noFill/>
            <a:miter lim="800000"/>
            <a:headEnd/>
            <a:tailEnd/>
          </a:ln>
        </p:spPr>
      </p:pic>
      <p:sp>
        <p:nvSpPr>
          <p:cNvPr id="3" name="Retângulo 2"/>
          <p:cNvSpPr/>
          <p:nvPr/>
        </p:nvSpPr>
        <p:spPr>
          <a:xfrm>
            <a:off x="323528" y="4869160"/>
            <a:ext cx="8460432" cy="707886"/>
          </a:xfrm>
          <a:prstGeom prst="rect">
            <a:avLst/>
          </a:prstGeom>
        </p:spPr>
        <p:txBody>
          <a:bodyPr wrap="square">
            <a:spAutoFit/>
          </a:bodyPr>
          <a:lstStyle/>
          <a:p>
            <a:r>
              <a:rPr lang="en-US" sz="4000" b="1" dirty="0"/>
              <a:t>DHS = Demographic and Health Survey</a:t>
            </a:r>
            <a:endParaRPr lang="pt-BR" sz="4000" b="1" dirty="0"/>
          </a:p>
        </p:txBody>
      </p:sp>
      <p:sp>
        <p:nvSpPr>
          <p:cNvPr id="4" name="Rectangle 3"/>
          <p:cNvSpPr>
            <a:spLocks noChangeArrowheads="1"/>
          </p:cNvSpPr>
          <p:nvPr/>
        </p:nvSpPr>
        <p:spPr bwMode="auto">
          <a:xfrm>
            <a:off x="179512" y="5805264"/>
            <a:ext cx="8856984" cy="923330"/>
          </a:xfrm>
          <a:prstGeom prst="rect">
            <a:avLst/>
          </a:prstGeom>
          <a:solidFill>
            <a:srgbClr val="FF99CC">
              <a:alpha val="30196"/>
            </a:srgbClr>
          </a:solidFill>
          <a:ln w="38100">
            <a:solidFill>
              <a:srgbClr val="000000"/>
            </a:solidFill>
            <a:miter lim="800000"/>
            <a:headEnd/>
            <a:tailEnd/>
          </a:ln>
        </p:spPr>
        <p:txBody>
          <a:bodyPr wrap="square" anchor="ctr">
            <a:spAutoFit/>
          </a:bodyPr>
          <a:lstStyle/>
          <a:p>
            <a:pPr algn="just"/>
            <a:r>
              <a:rPr lang="en-US" b="1" dirty="0" err="1">
                <a:solidFill>
                  <a:srgbClr val="000000"/>
                </a:solidFill>
              </a:rPr>
              <a:t>Magadi</a:t>
            </a:r>
            <a:r>
              <a:rPr lang="en-US" b="1" dirty="0">
                <a:solidFill>
                  <a:srgbClr val="000000"/>
                </a:solidFill>
              </a:rPr>
              <a:t> M, </a:t>
            </a:r>
            <a:r>
              <a:rPr lang="en-US" b="1" dirty="0" err="1">
                <a:solidFill>
                  <a:srgbClr val="000000"/>
                </a:solidFill>
              </a:rPr>
              <a:t>Desta</a:t>
            </a:r>
            <a:r>
              <a:rPr lang="en-US" b="1" dirty="0">
                <a:solidFill>
                  <a:srgbClr val="000000"/>
                </a:solidFill>
              </a:rPr>
              <a:t> M. A multilevel analysis of the determinants and cross-national variations of HIV </a:t>
            </a:r>
            <a:r>
              <a:rPr lang="en-US" b="1" dirty="0" err="1">
                <a:solidFill>
                  <a:srgbClr val="000000"/>
                </a:solidFill>
              </a:rPr>
              <a:t>seropositivity</a:t>
            </a:r>
            <a:r>
              <a:rPr lang="en-US" b="1" dirty="0">
                <a:solidFill>
                  <a:srgbClr val="000000"/>
                </a:solidFill>
              </a:rPr>
              <a:t> in sub-Saharan Africa: Evidence from the DHS. Health &amp; Place 2011, doi:10.1016/j.healthplace.2011.06.004</a:t>
            </a:r>
          </a:p>
        </p:txBody>
      </p:sp>
      <p:sp>
        <p:nvSpPr>
          <p:cNvPr id="5" name="WordArt 11"/>
          <p:cNvSpPr>
            <a:spLocks noChangeArrowheads="1" noChangeShapeType="1" noTextEdit="1"/>
          </p:cNvSpPr>
          <p:nvPr/>
        </p:nvSpPr>
        <p:spPr bwMode="auto">
          <a:xfrm>
            <a:off x="5292080" y="4077072"/>
            <a:ext cx="3456384" cy="720080"/>
          </a:xfrm>
          <a:prstGeom prst="rect">
            <a:avLst/>
          </a:prstGeom>
        </p:spPr>
        <p:txBody>
          <a:bodyPr wrap="none" fromWordArt="1">
            <a:prstTxWarp prst="textPlain">
              <a:avLst>
                <a:gd name="adj" fmla="val 50000"/>
              </a:avLst>
            </a:prstTxWarp>
          </a:bodyPr>
          <a:lstStyle/>
          <a:p>
            <a:pPr algn="ctr"/>
            <a:r>
              <a:rPr lang="pt-BR" sz="3600" b="1" i="1" kern="10" dirty="0">
                <a:ln w="25400">
                  <a:solidFill>
                    <a:srgbClr val="000000"/>
                  </a:solidFill>
                  <a:round/>
                  <a:headEnd/>
                  <a:tailEnd/>
                </a:ln>
                <a:solidFill>
                  <a:srgbClr val="59B4BB"/>
                </a:solidFill>
                <a:latin typeface="Arial Black"/>
              </a:rPr>
              <a:t>Leitura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8134" t="17320" r="12067" b="20000"/>
          <a:stretch>
            <a:fillRect/>
          </a:stretch>
        </p:blipFill>
        <p:spPr bwMode="auto">
          <a:xfrm>
            <a:off x="0" y="908721"/>
            <a:ext cx="9144000" cy="5082176"/>
          </a:xfrm>
          <a:prstGeom prst="rect">
            <a:avLst/>
          </a:prstGeom>
          <a:noFill/>
          <a:ln w="9525">
            <a:noFill/>
            <a:miter lim="800000"/>
            <a:headEnd/>
            <a:tailEnd/>
          </a:ln>
        </p:spPr>
      </p:pic>
      <p:sp>
        <p:nvSpPr>
          <p:cNvPr id="3" name="Retângulo 2"/>
          <p:cNvSpPr/>
          <p:nvPr/>
        </p:nvSpPr>
        <p:spPr>
          <a:xfrm>
            <a:off x="323528" y="0"/>
            <a:ext cx="223224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Distal</a:t>
            </a:r>
          </a:p>
        </p:txBody>
      </p:sp>
      <p:sp>
        <p:nvSpPr>
          <p:cNvPr id="4" name="Retângulo 3"/>
          <p:cNvSpPr/>
          <p:nvPr/>
        </p:nvSpPr>
        <p:spPr>
          <a:xfrm>
            <a:off x="3131840" y="0"/>
            <a:ext cx="223224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Mesial</a:t>
            </a:r>
            <a:endPar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tângulo 4"/>
          <p:cNvSpPr/>
          <p:nvPr/>
        </p:nvSpPr>
        <p:spPr>
          <a:xfrm>
            <a:off x="6012160" y="0"/>
            <a:ext cx="280831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Proximal</a:t>
            </a:r>
          </a:p>
        </p:txBody>
      </p:sp>
      <p:cxnSp>
        <p:nvCxnSpPr>
          <p:cNvPr id="7" name="Conector reto 6"/>
          <p:cNvCxnSpPr/>
          <p:nvPr/>
        </p:nvCxnSpPr>
        <p:spPr>
          <a:xfrm>
            <a:off x="251520" y="980728"/>
            <a:ext cx="2664296"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8" name="Conector reto 7"/>
          <p:cNvCxnSpPr/>
          <p:nvPr/>
        </p:nvCxnSpPr>
        <p:spPr>
          <a:xfrm>
            <a:off x="3059832" y="980728"/>
            <a:ext cx="2664296" cy="0"/>
          </a:xfrm>
          <a:prstGeom prst="line">
            <a:avLst/>
          </a:prstGeom>
          <a:ln w="76200">
            <a:prstDash val="dash"/>
          </a:ln>
        </p:spPr>
        <p:style>
          <a:lnRef idx="2">
            <a:schemeClr val="dk1"/>
          </a:lnRef>
          <a:fillRef idx="0">
            <a:schemeClr val="dk1"/>
          </a:fillRef>
          <a:effectRef idx="1">
            <a:schemeClr val="dk1"/>
          </a:effectRef>
          <a:fontRef idx="minor">
            <a:schemeClr val="tx1"/>
          </a:fontRef>
        </p:style>
      </p:cxnSp>
      <p:cxnSp>
        <p:nvCxnSpPr>
          <p:cNvPr id="9" name="Conector reto 8"/>
          <p:cNvCxnSpPr/>
          <p:nvPr/>
        </p:nvCxnSpPr>
        <p:spPr>
          <a:xfrm>
            <a:off x="6012160" y="980728"/>
            <a:ext cx="2664296" cy="0"/>
          </a:xfrm>
          <a:prstGeom prst="line">
            <a:avLst/>
          </a:prstGeom>
          <a:ln w="76200">
            <a:prstDash val="sysDot"/>
          </a:ln>
        </p:spPr>
        <p:style>
          <a:lnRef idx="2">
            <a:schemeClr val="dk1"/>
          </a:lnRef>
          <a:fillRef idx="0">
            <a:schemeClr val="dk1"/>
          </a:fillRef>
          <a:effectRef idx="1">
            <a:schemeClr val="dk1"/>
          </a:effectRef>
          <a:fontRef idx="minor">
            <a:schemeClr val="tx1"/>
          </a:fontRef>
        </p:style>
      </p:cxnSp>
      <p:sp>
        <p:nvSpPr>
          <p:cNvPr id="10" name="Retângulo 9"/>
          <p:cNvSpPr/>
          <p:nvPr/>
        </p:nvSpPr>
        <p:spPr>
          <a:xfrm>
            <a:off x="0" y="5890046"/>
            <a:ext cx="334786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Individual</a:t>
            </a:r>
          </a:p>
        </p:txBody>
      </p:sp>
      <p:sp>
        <p:nvSpPr>
          <p:cNvPr id="11" name="Retângulo 10"/>
          <p:cNvSpPr/>
          <p:nvPr/>
        </p:nvSpPr>
        <p:spPr>
          <a:xfrm>
            <a:off x="3059832" y="5890046"/>
            <a:ext cx="302433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Contextual</a:t>
            </a:r>
          </a:p>
        </p:txBody>
      </p:sp>
      <p:sp>
        <p:nvSpPr>
          <p:cNvPr id="12" name="Retângulo 11"/>
          <p:cNvSpPr/>
          <p:nvPr/>
        </p:nvSpPr>
        <p:spPr>
          <a:xfrm>
            <a:off x="6156176" y="5890046"/>
            <a:ext cx="2808312"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Individual</a:t>
            </a:r>
          </a:p>
        </p:txBody>
      </p:sp>
      <p:cxnSp>
        <p:nvCxnSpPr>
          <p:cNvPr id="13" name="Conector reto 12"/>
          <p:cNvCxnSpPr/>
          <p:nvPr/>
        </p:nvCxnSpPr>
        <p:spPr>
          <a:xfrm>
            <a:off x="251520" y="6021288"/>
            <a:ext cx="2664296"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4" name="Conector reto 13"/>
          <p:cNvCxnSpPr/>
          <p:nvPr/>
        </p:nvCxnSpPr>
        <p:spPr>
          <a:xfrm>
            <a:off x="3059832" y="6021288"/>
            <a:ext cx="2664296" cy="0"/>
          </a:xfrm>
          <a:prstGeom prst="line">
            <a:avLst/>
          </a:prstGeom>
          <a:ln w="76200">
            <a:prstDash val="dash"/>
          </a:ln>
        </p:spPr>
        <p:style>
          <a:lnRef idx="2">
            <a:schemeClr val="dk1"/>
          </a:lnRef>
          <a:fillRef idx="0">
            <a:schemeClr val="dk1"/>
          </a:fillRef>
          <a:effectRef idx="1">
            <a:schemeClr val="dk1"/>
          </a:effectRef>
          <a:fontRef idx="minor">
            <a:schemeClr val="tx1"/>
          </a:fontRef>
        </p:style>
      </p:cxnSp>
      <p:cxnSp>
        <p:nvCxnSpPr>
          <p:cNvPr id="15" name="Conector reto 14"/>
          <p:cNvCxnSpPr/>
          <p:nvPr/>
        </p:nvCxnSpPr>
        <p:spPr>
          <a:xfrm>
            <a:off x="6156176" y="6021288"/>
            <a:ext cx="2664296" cy="0"/>
          </a:xfrm>
          <a:prstGeom prst="line">
            <a:avLst/>
          </a:prstGeom>
          <a:ln w="76200">
            <a:prstDash val="sysDot"/>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0"/>
            <a:ext cx="223224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Distal</a:t>
            </a:r>
          </a:p>
        </p:txBody>
      </p:sp>
      <p:sp>
        <p:nvSpPr>
          <p:cNvPr id="4" name="Retângulo 3"/>
          <p:cNvSpPr/>
          <p:nvPr/>
        </p:nvSpPr>
        <p:spPr>
          <a:xfrm>
            <a:off x="3131840" y="0"/>
            <a:ext cx="223224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Mesial</a:t>
            </a:r>
            <a:endPar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tângulo 4"/>
          <p:cNvSpPr/>
          <p:nvPr/>
        </p:nvSpPr>
        <p:spPr>
          <a:xfrm>
            <a:off x="6012160" y="0"/>
            <a:ext cx="280831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Proximal</a:t>
            </a:r>
          </a:p>
        </p:txBody>
      </p:sp>
      <p:cxnSp>
        <p:nvCxnSpPr>
          <p:cNvPr id="7" name="Conector reto 6"/>
          <p:cNvCxnSpPr/>
          <p:nvPr/>
        </p:nvCxnSpPr>
        <p:spPr>
          <a:xfrm>
            <a:off x="251520" y="980728"/>
            <a:ext cx="2664296"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8" name="Conector reto 7"/>
          <p:cNvCxnSpPr/>
          <p:nvPr/>
        </p:nvCxnSpPr>
        <p:spPr>
          <a:xfrm>
            <a:off x="3059832" y="980728"/>
            <a:ext cx="2664296" cy="0"/>
          </a:xfrm>
          <a:prstGeom prst="line">
            <a:avLst/>
          </a:prstGeom>
          <a:ln w="76200">
            <a:prstDash val="dash"/>
          </a:ln>
        </p:spPr>
        <p:style>
          <a:lnRef idx="2">
            <a:schemeClr val="dk1"/>
          </a:lnRef>
          <a:fillRef idx="0">
            <a:schemeClr val="dk1"/>
          </a:fillRef>
          <a:effectRef idx="1">
            <a:schemeClr val="dk1"/>
          </a:effectRef>
          <a:fontRef idx="minor">
            <a:schemeClr val="tx1"/>
          </a:fontRef>
        </p:style>
      </p:cxnSp>
      <p:cxnSp>
        <p:nvCxnSpPr>
          <p:cNvPr id="9" name="Conector reto 8"/>
          <p:cNvCxnSpPr/>
          <p:nvPr/>
        </p:nvCxnSpPr>
        <p:spPr>
          <a:xfrm>
            <a:off x="6012160" y="980728"/>
            <a:ext cx="2664296" cy="0"/>
          </a:xfrm>
          <a:prstGeom prst="line">
            <a:avLst/>
          </a:prstGeom>
          <a:ln w="76200">
            <a:prstDash val="sysDot"/>
          </a:ln>
        </p:spPr>
        <p:style>
          <a:lnRef idx="2">
            <a:schemeClr val="dk1"/>
          </a:lnRef>
          <a:fillRef idx="0">
            <a:schemeClr val="dk1"/>
          </a:fillRef>
          <a:effectRef idx="1">
            <a:schemeClr val="dk1"/>
          </a:effectRef>
          <a:fontRef idx="minor">
            <a:schemeClr val="tx1"/>
          </a:fontRef>
        </p:style>
      </p:cxnSp>
      <p:sp>
        <p:nvSpPr>
          <p:cNvPr id="10" name="Retângulo 9"/>
          <p:cNvSpPr/>
          <p:nvPr/>
        </p:nvSpPr>
        <p:spPr>
          <a:xfrm>
            <a:off x="0" y="5890046"/>
            <a:ext cx="334786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Individual</a:t>
            </a:r>
          </a:p>
        </p:txBody>
      </p:sp>
      <p:sp>
        <p:nvSpPr>
          <p:cNvPr id="11" name="Retângulo 10"/>
          <p:cNvSpPr/>
          <p:nvPr/>
        </p:nvSpPr>
        <p:spPr>
          <a:xfrm>
            <a:off x="3059832" y="5890046"/>
            <a:ext cx="302433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Contextual</a:t>
            </a:r>
          </a:p>
        </p:txBody>
      </p:sp>
      <p:sp>
        <p:nvSpPr>
          <p:cNvPr id="12" name="Retângulo 11"/>
          <p:cNvSpPr/>
          <p:nvPr/>
        </p:nvSpPr>
        <p:spPr>
          <a:xfrm>
            <a:off x="6156176" y="5890046"/>
            <a:ext cx="2808312"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Individual</a:t>
            </a:r>
          </a:p>
        </p:txBody>
      </p:sp>
      <p:cxnSp>
        <p:nvCxnSpPr>
          <p:cNvPr id="13" name="Conector reto 12"/>
          <p:cNvCxnSpPr/>
          <p:nvPr/>
        </p:nvCxnSpPr>
        <p:spPr>
          <a:xfrm>
            <a:off x="251520" y="6021288"/>
            <a:ext cx="2664296"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4" name="Conector reto 13"/>
          <p:cNvCxnSpPr/>
          <p:nvPr/>
        </p:nvCxnSpPr>
        <p:spPr>
          <a:xfrm>
            <a:off x="3059832" y="6021288"/>
            <a:ext cx="2664296" cy="0"/>
          </a:xfrm>
          <a:prstGeom prst="line">
            <a:avLst/>
          </a:prstGeom>
          <a:ln w="76200">
            <a:prstDash val="dash"/>
          </a:ln>
        </p:spPr>
        <p:style>
          <a:lnRef idx="2">
            <a:schemeClr val="dk1"/>
          </a:lnRef>
          <a:fillRef idx="0">
            <a:schemeClr val="dk1"/>
          </a:fillRef>
          <a:effectRef idx="1">
            <a:schemeClr val="dk1"/>
          </a:effectRef>
          <a:fontRef idx="minor">
            <a:schemeClr val="tx1"/>
          </a:fontRef>
        </p:style>
      </p:cxnSp>
      <p:cxnSp>
        <p:nvCxnSpPr>
          <p:cNvPr id="15" name="Conector reto 14"/>
          <p:cNvCxnSpPr/>
          <p:nvPr/>
        </p:nvCxnSpPr>
        <p:spPr>
          <a:xfrm>
            <a:off x="6156176" y="6021288"/>
            <a:ext cx="2664296" cy="0"/>
          </a:xfrm>
          <a:prstGeom prst="line">
            <a:avLst/>
          </a:prstGeom>
          <a:ln w="76200">
            <a:prstDash val="sysDot"/>
          </a:ln>
        </p:spPr>
        <p:style>
          <a:lnRef idx="2">
            <a:schemeClr val="dk1"/>
          </a:lnRef>
          <a:fillRef idx="0">
            <a:schemeClr val="dk1"/>
          </a:fillRef>
          <a:effectRef idx="1">
            <a:schemeClr val="dk1"/>
          </a:effectRef>
          <a:fontRef idx="minor">
            <a:schemeClr val="tx1"/>
          </a:fontRef>
        </p:style>
      </p:cxnSp>
      <p:sp>
        <p:nvSpPr>
          <p:cNvPr id="16" name="Retângulo 15"/>
          <p:cNvSpPr/>
          <p:nvPr/>
        </p:nvSpPr>
        <p:spPr>
          <a:xfrm>
            <a:off x="251520" y="1556792"/>
            <a:ext cx="8460432" cy="3970318"/>
          </a:xfrm>
          <a:prstGeom prst="rect">
            <a:avLst/>
          </a:prstGeom>
        </p:spPr>
        <p:txBody>
          <a:bodyPr wrap="square">
            <a:spAutoFit/>
          </a:bodyPr>
          <a:lstStyle/>
          <a:p>
            <a:r>
              <a:rPr lang="en-US" sz="3600" b="1" dirty="0"/>
              <a:t>xi: </a:t>
            </a:r>
            <a:r>
              <a:rPr lang="en-US" sz="3600" b="1" dirty="0" err="1"/>
              <a:t>xtpoisson</a:t>
            </a:r>
            <a:r>
              <a:rPr lang="en-US" sz="3600" b="1" dirty="0"/>
              <a:t> </a:t>
            </a:r>
            <a:r>
              <a:rPr lang="en-US" sz="3600" b="1" dirty="0" err="1"/>
              <a:t>desfcat</a:t>
            </a:r>
            <a:r>
              <a:rPr lang="en-US" sz="3600" b="1" dirty="0"/>
              <a:t> </a:t>
            </a:r>
            <a:r>
              <a:rPr lang="en-US" sz="3600" b="1" u="sng" dirty="0"/>
              <a:t>distal</a:t>
            </a:r>
            <a:r>
              <a:rPr lang="en-US" sz="3600" b="1" dirty="0"/>
              <a:t>, re i(</a:t>
            </a:r>
            <a:r>
              <a:rPr lang="en-US" sz="3600" b="1" dirty="0" err="1"/>
              <a:t>cidade</a:t>
            </a:r>
            <a:r>
              <a:rPr lang="en-US" sz="3600" b="1" dirty="0"/>
              <a:t>) </a:t>
            </a:r>
            <a:r>
              <a:rPr lang="en-US" sz="3600" b="1" dirty="0" err="1"/>
              <a:t>irr</a:t>
            </a:r>
            <a:endParaRPr lang="en-US" sz="3600" b="1" dirty="0"/>
          </a:p>
          <a:p>
            <a:endParaRPr lang="en-US" sz="3600" b="1" dirty="0"/>
          </a:p>
          <a:p>
            <a:r>
              <a:rPr lang="en-US" sz="3600" b="1" dirty="0"/>
              <a:t>xi: </a:t>
            </a:r>
            <a:r>
              <a:rPr lang="en-US" sz="3600" b="1" dirty="0" err="1"/>
              <a:t>xtpoisson</a:t>
            </a:r>
            <a:r>
              <a:rPr lang="en-US" sz="3600" b="1" dirty="0"/>
              <a:t> </a:t>
            </a:r>
            <a:r>
              <a:rPr lang="en-US" sz="3600" b="1" dirty="0" err="1"/>
              <a:t>desfcat</a:t>
            </a:r>
            <a:r>
              <a:rPr lang="en-US" sz="3600" b="1" dirty="0"/>
              <a:t> distal </a:t>
            </a:r>
            <a:r>
              <a:rPr lang="en-US" sz="3600" b="1" u="sng" dirty="0" err="1"/>
              <a:t>mesial</a:t>
            </a:r>
            <a:r>
              <a:rPr lang="en-US" sz="3600" b="1" dirty="0"/>
              <a:t>, i(</a:t>
            </a:r>
            <a:r>
              <a:rPr lang="en-US" sz="3600" b="1" dirty="0" err="1"/>
              <a:t>cidade</a:t>
            </a:r>
            <a:r>
              <a:rPr lang="en-US" sz="3600" b="1" dirty="0"/>
              <a:t>) </a:t>
            </a:r>
            <a:r>
              <a:rPr lang="en-US" sz="3600" b="1" dirty="0" err="1"/>
              <a:t>irr</a:t>
            </a:r>
            <a:r>
              <a:rPr lang="en-US" sz="3600" b="1" dirty="0"/>
              <a:t> re </a:t>
            </a:r>
          </a:p>
          <a:p>
            <a:endParaRPr lang="pt-BR" sz="3600" b="1" dirty="0"/>
          </a:p>
          <a:p>
            <a:r>
              <a:rPr lang="en-US" sz="3600" b="1" dirty="0"/>
              <a:t>xi: </a:t>
            </a:r>
            <a:r>
              <a:rPr lang="en-US" sz="3600" b="1" dirty="0" err="1"/>
              <a:t>xtpoisson</a:t>
            </a:r>
            <a:r>
              <a:rPr lang="en-US" sz="3600" b="1" dirty="0"/>
              <a:t> </a:t>
            </a:r>
            <a:r>
              <a:rPr lang="en-US" sz="3600" b="1" dirty="0" err="1"/>
              <a:t>desfcat</a:t>
            </a:r>
            <a:r>
              <a:rPr lang="en-US" sz="3600" b="1" dirty="0"/>
              <a:t> distal </a:t>
            </a:r>
            <a:r>
              <a:rPr lang="en-US" sz="3600" b="1" dirty="0" err="1"/>
              <a:t>mesial</a:t>
            </a:r>
            <a:r>
              <a:rPr lang="en-US" sz="3600" b="1" dirty="0"/>
              <a:t> </a:t>
            </a:r>
            <a:r>
              <a:rPr lang="en-US" sz="3600" b="1" u="sng" dirty="0"/>
              <a:t>proximal</a:t>
            </a:r>
            <a:r>
              <a:rPr lang="en-US" sz="3600" b="1" dirty="0"/>
              <a:t>, i(</a:t>
            </a:r>
            <a:r>
              <a:rPr lang="en-US" sz="3600" b="1" dirty="0" err="1"/>
              <a:t>cidade</a:t>
            </a:r>
            <a:r>
              <a:rPr lang="en-US" sz="3600" b="1" dirty="0"/>
              <a:t>) </a:t>
            </a:r>
            <a:r>
              <a:rPr lang="en-US" sz="3600" b="1" dirty="0" err="1"/>
              <a:t>irr</a:t>
            </a:r>
            <a:r>
              <a:rPr lang="en-US" sz="3600" b="1" dirty="0"/>
              <a:t> 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l="6426" t="23960" r="6426" b="12201"/>
          <a:stretch>
            <a:fillRect/>
          </a:stretch>
        </p:blipFill>
        <p:spPr bwMode="auto">
          <a:xfrm>
            <a:off x="0" y="0"/>
            <a:ext cx="9143999" cy="6858000"/>
          </a:xfrm>
          <a:prstGeom prst="rect">
            <a:avLst/>
          </a:prstGeom>
          <a:noFill/>
          <a:ln w="9525">
            <a:noFill/>
            <a:miter lim="800000"/>
            <a:headEnd/>
            <a:tailEnd/>
          </a:ln>
        </p:spPr>
      </p:pic>
      <p:sp>
        <p:nvSpPr>
          <p:cNvPr id="3" name="Retângulo 2"/>
          <p:cNvSpPr/>
          <p:nvPr/>
        </p:nvSpPr>
        <p:spPr>
          <a:xfrm>
            <a:off x="2123728" y="2420888"/>
            <a:ext cx="20882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Distal</a:t>
            </a:r>
          </a:p>
        </p:txBody>
      </p:sp>
      <p:cxnSp>
        <p:nvCxnSpPr>
          <p:cNvPr id="6" name="Conector reto 5"/>
          <p:cNvCxnSpPr/>
          <p:nvPr/>
        </p:nvCxnSpPr>
        <p:spPr>
          <a:xfrm rot="5400000">
            <a:off x="-396552" y="4221088"/>
            <a:ext cx="4896544" cy="0"/>
          </a:xfrm>
          <a:prstGeom prst="line">
            <a:avLst/>
          </a:prstGeom>
          <a:ln w="76200"/>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7609" t="12280" r="7867" b="14641"/>
          <a:stretch>
            <a:fillRect/>
          </a:stretch>
        </p:blipFill>
        <p:spPr bwMode="auto">
          <a:xfrm>
            <a:off x="-1" y="0"/>
            <a:ext cx="9144001" cy="6858000"/>
          </a:xfrm>
          <a:prstGeom prst="rect">
            <a:avLst/>
          </a:prstGeom>
          <a:noFill/>
          <a:ln w="9525">
            <a:noFill/>
            <a:miter lim="800000"/>
            <a:headEnd/>
            <a:tailEnd/>
          </a:ln>
        </p:spPr>
      </p:pic>
      <p:sp>
        <p:nvSpPr>
          <p:cNvPr id="3" name="Retângulo 2"/>
          <p:cNvSpPr/>
          <p:nvPr/>
        </p:nvSpPr>
        <p:spPr>
          <a:xfrm>
            <a:off x="2339752" y="1988840"/>
            <a:ext cx="23762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Mesial</a:t>
            </a:r>
            <a:endPar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tângulo 3"/>
          <p:cNvSpPr/>
          <p:nvPr/>
        </p:nvSpPr>
        <p:spPr>
          <a:xfrm>
            <a:off x="2339752" y="3717032"/>
            <a:ext cx="295232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Proximal</a:t>
            </a:r>
          </a:p>
        </p:txBody>
      </p:sp>
      <p:cxnSp>
        <p:nvCxnSpPr>
          <p:cNvPr id="6" name="Conector reto 5"/>
          <p:cNvCxnSpPr/>
          <p:nvPr/>
        </p:nvCxnSpPr>
        <p:spPr>
          <a:xfrm rot="5400000">
            <a:off x="395536" y="4869160"/>
            <a:ext cx="3600400" cy="0"/>
          </a:xfrm>
          <a:prstGeom prst="line">
            <a:avLst/>
          </a:prstGeom>
          <a:ln w="76200">
            <a:prstDash val="sysDot"/>
          </a:ln>
        </p:spPr>
        <p:style>
          <a:lnRef idx="2">
            <a:schemeClr val="dk1"/>
          </a:lnRef>
          <a:fillRef idx="0">
            <a:schemeClr val="dk1"/>
          </a:fillRef>
          <a:effectRef idx="1">
            <a:schemeClr val="dk1"/>
          </a:effectRef>
          <a:fontRef idx="minor">
            <a:schemeClr val="tx1"/>
          </a:fontRef>
        </p:style>
      </p:cxnSp>
      <p:cxnSp>
        <p:nvCxnSpPr>
          <p:cNvPr id="7" name="Conector reto 6"/>
          <p:cNvCxnSpPr/>
          <p:nvPr/>
        </p:nvCxnSpPr>
        <p:spPr>
          <a:xfrm rot="5400000">
            <a:off x="1655676" y="2456892"/>
            <a:ext cx="792088" cy="0"/>
          </a:xfrm>
          <a:prstGeom prst="line">
            <a:avLst/>
          </a:prstGeom>
          <a:ln w="76200">
            <a:prstDash val="dash"/>
          </a:ln>
        </p:spPr>
        <p:style>
          <a:lnRef idx="2">
            <a:schemeClr val="dk1"/>
          </a:lnRef>
          <a:fillRef idx="0">
            <a:schemeClr val="dk1"/>
          </a:fillRef>
          <a:effectRef idx="1">
            <a:schemeClr val="dk1"/>
          </a:effectRef>
          <a:fontRef idx="minor">
            <a:schemeClr val="tx1"/>
          </a:fontRef>
        </p:style>
      </p:cxnSp>
      <p:sp>
        <p:nvSpPr>
          <p:cNvPr id="8" name="Retângulo 7"/>
          <p:cNvSpPr/>
          <p:nvPr/>
        </p:nvSpPr>
        <p:spPr>
          <a:xfrm>
            <a:off x="1979712" y="764704"/>
            <a:ext cx="20882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Distal</a:t>
            </a:r>
          </a:p>
        </p:txBody>
      </p:sp>
      <p:cxnSp>
        <p:nvCxnSpPr>
          <p:cNvPr id="9" name="Conector reto 8"/>
          <p:cNvCxnSpPr/>
          <p:nvPr/>
        </p:nvCxnSpPr>
        <p:spPr>
          <a:xfrm rot="5400000">
            <a:off x="1007604" y="1016732"/>
            <a:ext cx="1800200" cy="0"/>
          </a:xfrm>
          <a:prstGeom prst="line">
            <a:avLst/>
          </a:prstGeom>
          <a:ln w="76200"/>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27384"/>
            <a:ext cx="8580106"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 Análise de regressão linear</a:t>
            </a:r>
          </a:p>
        </p:txBody>
      </p:sp>
      <p:sp>
        <p:nvSpPr>
          <p:cNvPr id="5" name="Retângulo 4"/>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a:t>
            </a:r>
            <a:r>
              <a:rPr lang="pt-BR" sz="5400" b="1"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mle</a:t>
            </a:r>
            <a:endPar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tângulo 6"/>
          <p:cNvSpPr/>
          <p:nvPr/>
        </p:nvSpPr>
        <p:spPr>
          <a:xfrm>
            <a:off x="467544" y="908720"/>
            <a:ext cx="8064896" cy="5632311"/>
          </a:xfrm>
          <a:prstGeom prst="rect">
            <a:avLst/>
          </a:prstGeom>
        </p:spPr>
        <p:txBody>
          <a:bodyPr wrap="square">
            <a:spAutoFit/>
          </a:bodyPr>
          <a:lstStyle/>
          <a:p>
            <a:r>
              <a:rPr lang="pt-BR" b="1" dirty="0"/>
              <a:t>. </a:t>
            </a:r>
            <a:r>
              <a:rPr lang="pt-BR" b="1" dirty="0" err="1"/>
              <a:t>xtreg</a:t>
            </a:r>
            <a:r>
              <a:rPr lang="pt-BR" b="1" dirty="0"/>
              <a:t> </a:t>
            </a:r>
            <a:r>
              <a:rPr lang="pt-BR" b="1" dirty="0" err="1"/>
              <a:t>desf</a:t>
            </a:r>
            <a:r>
              <a:rPr lang="pt-BR" b="1" dirty="0"/>
              <a:t> </a:t>
            </a:r>
            <a:r>
              <a:rPr lang="pt-BR" b="1" dirty="0" err="1"/>
              <a:t>fatind</a:t>
            </a:r>
            <a:r>
              <a:rPr lang="pt-BR" b="1" dirty="0"/>
              <a:t> </a:t>
            </a:r>
            <a:r>
              <a:rPr lang="pt-BR" b="1" dirty="0" err="1"/>
              <a:t>fatcont</a:t>
            </a:r>
            <a:r>
              <a:rPr lang="pt-BR" b="1" dirty="0"/>
              <a:t>, </a:t>
            </a:r>
            <a:r>
              <a:rPr lang="pt-BR" b="1" dirty="0" err="1"/>
              <a:t>mle</a:t>
            </a:r>
            <a:r>
              <a:rPr lang="pt-BR" b="1" dirty="0"/>
              <a:t> i(cidade)</a:t>
            </a:r>
          </a:p>
          <a:p>
            <a:r>
              <a:rPr lang="pt-BR" b="1" dirty="0" err="1"/>
              <a:t>Random-effects</a:t>
            </a:r>
            <a:r>
              <a:rPr lang="pt-BR" b="1" dirty="0"/>
              <a:t> ML </a:t>
            </a:r>
            <a:r>
              <a:rPr lang="pt-BR" b="1" dirty="0" err="1"/>
              <a:t>regression</a:t>
            </a:r>
            <a:r>
              <a:rPr lang="pt-BR" b="1" dirty="0"/>
              <a:t>                    </a:t>
            </a:r>
            <a:r>
              <a:rPr lang="pt-BR" b="1" dirty="0" err="1"/>
              <a:t>Number</a:t>
            </a:r>
            <a:r>
              <a:rPr lang="pt-BR" b="1" dirty="0"/>
              <a:t> </a:t>
            </a:r>
            <a:r>
              <a:rPr lang="pt-BR" b="1" dirty="0" err="1"/>
              <a:t>of</a:t>
            </a:r>
            <a:r>
              <a:rPr lang="pt-BR" b="1" dirty="0"/>
              <a:t> </a:t>
            </a:r>
            <a:r>
              <a:rPr lang="pt-BR" b="1" dirty="0" err="1"/>
              <a:t>obs</a:t>
            </a:r>
            <a:r>
              <a:rPr lang="pt-BR" b="1" dirty="0"/>
              <a:t>      =       900</a:t>
            </a:r>
          </a:p>
          <a:p>
            <a:r>
              <a:rPr lang="pt-BR" b="1" dirty="0" err="1"/>
              <a:t>Group</a:t>
            </a:r>
            <a:r>
              <a:rPr lang="pt-BR" b="1" dirty="0"/>
              <a:t> </a:t>
            </a:r>
            <a:r>
              <a:rPr lang="pt-BR" b="1" dirty="0" err="1"/>
              <a:t>variable</a:t>
            </a:r>
            <a:r>
              <a:rPr lang="pt-BR" b="1" dirty="0"/>
              <a:t> (i): cidade                      </a:t>
            </a:r>
            <a:r>
              <a:rPr lang="pt-BR" b="1" dirty="0" err="1"/>
              <a:t>Number</a:t>
            </a:r>
            <a:r>
              <a:rPr lang="pt-BR" b="1" dirty="0"/>
              <a:t> </a:t>
            </a:r>
            <a:r>
              <a:rPr lang="pt-BR" b="1" dirty="0" err="1"/>
              <a:t>of</a:t>
            </a:r>
            <a:r>
              <a:rPr lang="pt-BR" b="1" dirty="0"/>
              <a:t> </a:t>
            </a:r>
            <a:r>
              <a:rPr lang="pt-BR" b="1" dirty="0" err="1"/>
              <a:t>groups</a:t>
            </a:r>
            <a:r>
              <a:rPr lang="pt-BR" b="1" dirty="0"/>
              <a:t>   =        20</a:t>
            </a:r>
          </a:p>
          <a:p>
            <a:r>
              <a:rPr lang="pt-BR" b="1" dirty="0" err="1"/>
              <a:t>Random</a:t>
            </a:r>
            <a:r>
              <a:rPr lang="pt-BR" b="1" dirty="0"/>
              <a:t> </a:t>
            </a:r>
            <a:r>
              <a:rPr lang="pt-BR" b="1" dirty="0" err="1"/>
              <a:t>effects</a:t>
            </a:r>
            <a:r>
              <a:rPr lang="pt-BR" b="1" dirty="0"/>
              <a:t> </a:t>
            </a:r>
            <a:r>
              <a:rPr lang="pt-BR" b="1" dirty="0" err="1"/>
              <a:t>u_i</a:t>
            </a:r>
            <a:r>
              <a:rPr lang="pt-BR" b="1" dirty="0"/>
              <a:t> ~ </a:t>
            </a:r>
            <a:r>
              <a:rPr lang="pt-BR" b="1" dirty="0" err="1"/>
              <a:t>Gaussian</a:t>
            </a:r>
            <a:r>
              <a:rPr lang="pt-BR" b="1" dirty="0"/>
              <a:t>                   </a:t>
            </a:r>
            <a:r>
              <a:rPr lang="pt-BR" b="1" dirty="0" err="1"/>
              <a:t>Obs</a:t>
            </a:r>
            <a:r>
              <a:rPr lang="pt-BR" b="1" dirty="0"/>
              <a:t> per </a:t>
            </a:r>
            <a:r>
              <a:rPr lang="pt-BR" b="1" dirty="0" err="1"/>
              <a:t>group</a:t>
            </a:r>
            <a:r>
              <a:rPr lang="pt-BR" b="1" dirty="0"/>
              <a:t>: </a:t>
            </a:r>
            <a:r>
              <a:rPr lang="pt-BR" b="1" dirty="0" err="1"/>
              <a:t>min</a:t>
            </a:r>
            <a:r>
              <a:rPr lang="pt-BR" b="1" dirty="0"/>
              <a:t> =        45</a:t>
            </a:r>
          </a:p>
          <a:p>
            <a:r>
              <a:rPr lang="pt-BR" b="1" dirty="0"/>
              <a:t>                                                               </a:t>
            </a:r>
            <a:r>
              <a:rPr lang="pt-BR" b="1" dirty="0" err="1"/>
              <a:t>avg</a:t>
            </a:r>
            <a:r>
              <a:rPr lang="pt-BR" b="1" dirty="0"/>
              <a:t> =      45.0</a:t>
            </a:r>
          </a:p>
          <a:p>
            <a:r>
              <a:rPr lang="pt-BR" b="1" dirty="0"/>
              <a:t>                                                               </a:t>
            </a:r>
            <a:r>
              <a:rPr lang="pt-BR" b="1" dirty="0" err="1"/>
              <a:t>max</a:t>
            </a:r>
            <a:r>
              <a:rPr lang="pt-BR" b="1" dirty="0"/>
              <a:t> =        45</a:t>
            </a:r>
          </a:p>
          <a:p>
            <a:r>
              <a:rPr lang="pt-BR" b="1" dirty="0"/>
              <a:t>                                                LR chi2(2)         =    645.50</a:t>
            </a:r>
          </a:p>
          <a:p>
            <a:r>
              <a:rPr lang="pt-BR" b="1" dirty="0" err="1"/>
              <a:t>Log</a:t>
            </a:r>
            <a:r>
              <a:rPr lang="pt-BR" b="1" dirty="0"/>
              <a:t> </a:t>
            </a:r>
            <a:r>
              <a:rPr lang="pt-BR" b="1" dirty="0" err="1"/>
              <a:t>likelihood</a:t>
            </a:r>
            <a:r>
              <a:rPr lang="pt-BR" b="1" dirty="0"/>
              <a:t>  = -6072.8723                    </a:t>
            </a:r>
            <a:r>
              <a:rPr lang="pt-BR" b="1" dirty="0" err="1"/>
              <a:t>Prob</a:t>
            </a:r>
            <a:r>
              <a:rPr lang="pt-BR" b="1" dirty="0"/>
              <a:t> &gt; chi2        =    0.0000</a:t>
            </a:r>
          </a:p>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a:t>
            </a:r>
            <a:r>
              <a:rPr lang="pt-BR" b="1" dirty="0"/>
              <a:t> |   .7840791   .0254873    30.76   0.000     .7341249    .8340334</a:t>
            </a:r>
          </a:p>
          <a:p>
            <a:r>
              <a:rPr lang="pt-BR" b="1" dirty="0"/>
              <a:t>     </a:t>
            </a:r>
            <a:r>
              <a:rPr lang="pt-BR" b="1" dirty="0" err="1"/>
              <a:t>fatcont</a:t>
            </a:r>
            <a:r>
              <a:rPr lang="pt-BR" b="1" dirty="0"/>
              <a:t> |  -.0976106   .0781149    -1.25   0.211     -.250713    .0554917</a:t>
            </a:r>
          </a:p>
          <a:p>
            <a:r>
              <a:rPr lang="pt-BR" b="1" dirty="0"/>
              <a:t>       _</a:t>
            </a:r>
            <a:r>
              <a:rPr lang="pt-BR" b="1" dirty="0" err="1"/>
              <a:t>cons</a:t>
            </a:r>
            <a:r>
              <a:rPr lang="pt-BR" b="1" dirty="0"/>
              <a:t> |   305.2264   69.14284     4.41   0.000      169.709    440.7439</a:t>
            </a:r>
          </a:p>
          <a:p>
            <a:r>
              <a:rPr lang="pt-BR" b="1" dirty="0"/>
              <a:t>-------------+----------------------------------------------------------------</a:t>
            </a:r>
          </a:p>
          <a:p>
            <a:r>
              <a:rPr lang="pt-BR" b="1" dirty="0"/>
              <a:t>    /</a:t>
            </a:r>
            <a:r>
              <a:rPr lang="pt-BR" b="1" dirty="0" err="1"/>
              <a:t>sigma_u</a:t>
            </a:r>
            <a:r>
              <a:rPr lang="pt-BR" b="1" dirty="0"/>
              <a:t> |   94.96005   16.73364                      67.22707    134.1336</a:t>
            </a:r>
          </a:p>
          <a:p>
            <a:r>
              <a:rPr lang="pt-BR" b="1" dirty="0"/>
              <a:t>    /</a:t>
            </a:r>
            <a:r>
              <a:rPr lang="pt-BR" b="1" dirty="0" err="1"/>
              <a:t>sigma_e</a:t>
            </a:r>
            <a:r>
              <a:rPr lang="pt-BR" b="1" dirty="0"/>
              <a:t> |   200.7345   4.786313                      191.5693    210.3382</a:t>
            </a:r>
          </a:p>
          <a:p>
            <a:r>
              <a:rPr lang="pt-BR" b="1" dirty="0"/>
              <a:t>         </a:t>
            </a:r>
            <a:r>
              <a:rPr lang="pt-BR" b="1" dirty="0" err="1"/>
              <a:t>rho</a:t>
            </a:r>
            <a:r>
              <a:rPr lang="pt-BR" b="1" dirty="0"/>
              <a:t> |   .1828654   .0532664                      .0970661    .3048342</a:t>
            </a:r>
          </a:p>
          <a:p>
            <a:r>
              <a:rPr lang="pt-BR" b="1" dirty="0"/>
              <a:t>------------------------------------------------------------------------------</a:t>
            </a:r>
          </a:p>
          <a:p>
            <a:r>
              <a:rPr lang="pt-BR" b="1" dirty="0" err="1"/>
              <a:t>Likelihood-ratio</a:t>
            </a:r>
            <a:r>
              <a:rPr lang="pt-BR" b="1" dirty="0"/>
              <a:t> </a:t>
            </a:r>
            <a:r>
              <a:rPr lang="pt-BR" b="1" dirty="0" err="1"/>
              <a:t>test</a:t>
            </a:r>
            <a:r>
              <a:rPr lang="pt-BR" b="1" dirty="0"/>
              <a:t> </a:t>
            </a:r>
            <a:r>
              <a:rPr lang="pt-BR" b="1" dirty="0" err="1"/>
              <a:t>of</a:t>
            </a:r>
            <a:r>
              <a:rPr lang="pt-BR" b="1" dirty="0"/>
              <a:t> </a:t>
            </a:r>
            <a:r>
              <a:rPr lang="pt-BR" b="1" dirty="0" err="1"/>
              <a:t>sigma_u</a:t>
            </a:r>
            <a:r>
              <a:rPr lang="pt-BR" b="1" dirty="0"/>
              <a:t>=0: chibar2(01)=  114.55 </a:t>
            </a:r>
            <a:r>
              <a:rPr lang="pt-BR" b="1" dirty="0" err="1"/>
              <a:t>Prob</a:t>
            </a:r>
            <a:r>
              <a:rPr lang="pt-BR" b="1" dirty="0"/>
              <a:t>&gt;=chibar2 = 0.000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7084" t="48400" r="6292" b="13801"/>
          <a:stretch>
            <a:fillRect/>
          </a:stretch>
        </p:blipFill>
        <p:spPr bwMode="auto">
          <a:xfrm>
            <a:off x="0" y="1700808"/>
            <a:ext cx="9144000" cy="4464496"/>
          </a:xfrm>
          <a:prstGeom prst="rect">
            <a:avLst/>
          </a:prstGeom>
          <a:noFill/>
          <a:ln w="9525">
            <a:noFill/>
            <a:miter lim="800000"/>
            <a:headEnd/>
            <a:tailEnd/>
          </a:ln>
        </p:spPr>
      </p:pic>
      <p:sp>
        <p:nvSpPr>
          <p:cNvPr id="3" name="Retângulo 2"/>
          <p:cNvSpPr/>
          <p:nvPr/>
        </p:nvSpPr>
        <p:spPr>
          <a:xfrm>
            <a:off x="1907704" y="1988840"/>
            <a:ext cx="244827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r>
              <a:rPr lang="pt-BR" sz="4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a:t>
            </a:r>
          </a:p>
        </p:txBody>
      </p:sp>
      <p:sp>
        <p:nvSpPr>
          <p:cNvPr id="5" name="Retângulo 4"/>
          <p:cNvSpPr/>
          <p:nvPr/>
        </p:nvSpPr>
        <p:spPr>
          <a:xfrm>
            <a:off x="2051720" y="2875583"/>
            <a:ext cx="216024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r>
              <a:rPr lang="pt-BR" sz="4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9184" t="29920" r="5242" b="33120"/>
          <a:stretch>
            <a:fillRect/>
          </a:stretch>
        </p:blipFill>
        <p:spPr bwMode="auto">
          <a:xfrm>
            <a:off x="0" y="1988840"/>
            <a:ext cx="9144000" cy="4032447"/>
          </a:xfrm>
          <a:prstGeom prst="rect">
            <a:avLst/>
          </a:prstGeom>
          <a:noFill/>
          <a:ln w="9525">
            <a:noFill/>
            <a:miter lim="800000"/>
            <a:headEnd/>
            <a:tailEnd/>
          </a:ln>
        </p:spPr>
      </p:pic>
      <p:sp>
        <p:nvSpPr>
          <p:cNvPr id="3" name="Retângulo 2"/>
          <p:cNvSpPr/>
          <p:nvPr/>
        </p:nvSpPr>
        <p:spPr>
          <a:xfrm>
            <a:off x="323528" y="260648"/>
            <a:ext cx="835292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Análise análoga para homens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385570"/>
            <a:ext cx="9144000" cy="151903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 y="1268760"/>
            <a:ext cx="9158959" cy="1174998"/>
          </a:xfrm>
          <a:prstGeom prst="rect">
            <a:avLst/>
          </a:prstGeom>
          <a:noFill/>
          <a:ln w="9525">
            <a:noFill/>
            <a:miter lim="800000"/>
            <a:headEnd/>
            <a:tailEnd/>
          </a:ln>
        </p:spPr>
      </p:pic>
      <p:sp>
        <p:nvSpPr>
          <p:cNvPr id="4" name="Retângulo 3"/>
          <p:cNvSpPr/>
          <p:nvPr/>
        </p:nvSpPr>
        <p:spPr>
          <a:xfrm>
            <a:off x="251520" y="5157192"/>
            <a:ext cx="8568952"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Random-intercept</a:t>
            </a:r>
            <a:r>
              <a:rPr lang="pt-BR" sz="4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pt-BR" sz="44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a:t>
            </a:r>
            <a:endParaRPr lang="pt-BR" sz="4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pt-BR" sz="44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Random</a:t>
            </a:r>
            <a:r>
              <a:rPr lang="pt-BR"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pt-BR" sz="44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effects</a:t>
            </a:r>
            <a:endParaRPr lang="pt-BR" sz="4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0" y="751974"/>
            <a:ext cx="9144000" cy="6106026"/>
          </a:xfrm>
          <a:prstGeom prst="rect">
            <a:avLst/>
          </a:prstGeom>
          <a:noFill/>
          <a:ln w="9525">
            <a:noFill/>
            <a:miter lim="800000"/>
            <a:headEnd/>
            <a:tailEnd/>
          </a:ln>
        </p:spPr>
      </p:pic>
      <p:sp>
        <p:nvSpPr>
          <p:cNvPr id="6" name="Retângulo 5"/>
          <p:cNvSpPr/>
          <p:nvPr/>
        </p:nvSpPr>
        <p:spPr>
          <a:xfrm>
            <a:off x="1403648" y="0"/>
            <a:ext cx="62646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Limitação do estudo</a:t>
            </a:r>
          </a:p>
        </p:txBody>
      </p:sp>
      <p:cxnSp>
        <p:nvCxnSpPr>
          <p:cNvPr id="5" name="Conector reto 4"/>
          <p:cNvCxnSpPr/>
          <p:nvPr/>
        </p:nvCxnSpPr>
        <p:spPr>
          <a:xfrm>
            <a:off x="6876256" y="1772816"/>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flipV="1">
            <a:off x="191069" y="2132856"/>
            <a:ext cx="7261251" cy="23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1462008" y="3603009"/>
            <a:ext cx="7340798" cy="2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179512" y="4005064"/>
            <a:ext cx="8568952" cy="2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251520" y="4340540"/>
            <a:ext cx="8568952" cy="2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179512" y="4700580"/>
            <a:ext cx="8568952" cy="2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79512" y="5085184"/>
            <a:ext cx="57606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 end"/>
          <p:cNvPicPr>
            <a:picLocks noChangeAspect="1" noChangeArrowheads="1"/>
          </p:cNvPicPr>
          <p:nvPr/>
        </p:nvPicPr>
        <p:blipFill>
          <a:blip r:embed="rId3" cstate="print"/>
          <a:srcRect/>
          <a:stretch>
            <a:fillRect/>
          </a:stretch>
        </p:blipFill>
        <p:spPr bwMode="auto">
          <a:xfrm>
            <a:off x="1043608" y="764704"/>
            <a:ext cx="6984776" cy="526186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332656"/>
            <a:ext cx="7056784" cy="6186309"/>
          </a:xfrm>
          <a:prstGeom prst="rect">
            <a:avLst/>
          </a:prstGeom>
        </p:spPr>
        <p:txBody>
          <a:bodyPr wrap="square">
            <a:spAutoFit/>
          </a:bodyPr>
          <a:lstStyle/>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a:t>
            </a:r>
            <a:r>
              <a:rPr lang="pt-BR" b="1" dirty="0"/>
              <a:t> |   .7488555   .0253207    29.57   0.000     .6992279    .7984831</a:t>
            </a:r>
          </a:p>
          <a:p>
            <a:r>
              <a:rPr lang="pt-BR" b="1" dirty="0"/>
              <a:t>     </a:t>
            </a:r>
            <a:r>
              <a:rPr lang="pt-BR" b="1" dirty="0" err="1"/>
              <a:t>fatcont</a:t>
            </a:r>
            <a:r>
              <a:rPr lang="pt-BR" b="1" dirty="0"/>
              <a:t> |  -.0915988   .0412896    -2.22   0.027     -.172525   -.0106727</a:t>
            </a:r>
          </a:p>
          <a:p>
            <a:r>
              <a:rPr lang="pt-BR" b="1" dirty="0"/>
              <a:t>       _</a:t>
            </a:r>
            <a:r>
              <a:rPr lang="pt-BR" b="1" dirty="0" err="1"/>
              <a:t>cons</a:t>
            </a:r>
            <a:r>
              <a:rPr lang="pt-BR" b="1" dirty="0"/>
              <a:t> |   312.8133    36.6956     8.52   0.000     240.8912    384.7354</a:t>
            </a:r>
          </a:p>
          <a:p>
            <a:r>
              <a:rPr lang="pt-BR" b="1" dirty="0"/>
              <a:t>-------------+----------------------------------------------------------------</a:t>
            </a:r>
          </a:p>
          <a:p>
            <a:r>
              <a:rPr lang="pt-BR" b="1" dirty="0"/>
              <a:t>     </a:t>
            </a:r>
            <a:r>
              <a:rPr lang="pt-BR" b="1" dirty="0" err="1"/>
              <a:t>sigma_u</a:t>
            </a:r>
            <a:r>
              <a:rPr lang="pt-BR" b="1" dirty="0"/>
              <a:t> |  41.103187</a:t>
            </a:r>
          </a:p>
          <a:p>
            <a:r>
              <a:rPr lang="pt-BR" b="1" dirty="0"/>
              <a:t>     </a:t>
            </a:r>
            <a:r>
              <a:rPr lang="pt-BR" b="1" dirty="0" err="1"/>
              <a:t>sigma_e</a:t>
            </a:r>
            <a:r>
              <a:rPr lang="pt-BR" b="1" dirty="0"/>
              <a:t> |  200.93187</a:t>
            </a:r>
          </a:p>
          <a:p>
            <a:r>
              <a:rPr lang="pt-BR" b="1" dirty="0"/>
              <a:t>         </a:t>
            </a:r>
            <a:r>
              <a:rPr lang="pt-BR" b="1" dirty="0" err="1"/>
              <a:t>rho</a:t>
            </a:r>
            <a:r>
              <a:rPr lang="pt-BR" b="1" dirty="0"/>
              <a:t> |  .04016519   (</a:t>
            </a:r>
            <a:r>
              <a:rPr lang="pt-BR" b="1" dirty="0" err="1"/>
              <a:t>fraction</a:t>
            </a:r>
            <a:r>
              <a:rPr lang="pt-BR" b="1" dirty="0"/>
              <a:t> </a:t>
            </a:r>
            <a:r>
              <a:rPr lang="pt-BR" b="1" dirty="0" err="1"/>
              <a:t>of</a:t>
            </a:r>
            <a:r>
              <a:rPr lang="pt-BR" b="1" dirty="0"/>
              <a:t> </a:t>
            </a:r>
            <a:r>
              <a:rPr lang="pt-BR" b="1" dirty="0" err="1"/>
              <a:t>variance</a:t>
            </a:r>
            <a:r>
              <a:rPr lang="pt-BR" b="1" dirty="0"/>
              <a:t> </a:t>
            </a:r>
            <a:r>
              <a:rPr lang="pt-BR" b="1" dirty="0" err="1"/>
              <a:t>due</a:t>
            </a:r>
            <a:r>
              <a:rPr lang="pt-BR" b="1" dirty="0"/>
              <a:t> to </a:t>
            </a:r>
            <a:r>
              <a:rPr lang="pt-BR" b="1" dirty="0" err="1"/>
              <a:t>u_i</a:t>
            </a:r>
            <a:r>
              <a:rPr lang="pt-BR" b="1" dirty="0"/>
              <a:t>)</a:t>
            </a:r>
          </a:p>
          <a:p>
            <a:r>
              <a:rPr lang="pt-BR" b="1" dirty="0"/>
              <a:t>------------------------------------------------------------------------------ </a:t>
            </a:r>
          </a:p>
          <a:p>
            <a:r>
              <a:rPr lang="pt-BR" b="1" dirty="0"/>
              <a:t>------------------------------------------------------------------------------</a:t>
            </a:r>
          </a:p>
          <a:p>
            <a:r>
              <a:rPr lang="pt-BR" b="1" dirty="0"/>
              <a:t>        </a:t>
            </a:r>
            <a:r>
              <a:rPr lang="pt-BR" b="1" dirty="0" err="1"/>
              <a:t>desf</a:t>
            </a:r>
            <a:r>
              <a:rPr lang="pt-BR" b="1" dirty="0"/>
              <a:t> |      </a:t>
            </a:r>
            <a:r>
              <a:rPr lang="pt-BR" b="1" dirty="0" err="1"/>
              <a:t>Coef</a:t>
            </a:r>
            <a:r>
              <a:rPr lang="pt-BR" b="1" dirty="0"/>
              <a:t>.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a:t>
            </a:r>
            <a:r>
              <a:rPr lang="pt-BR" b="1" dirty="0"/>
              <a:t> |   .7840791   .0254873    30.76   0.000     .7341249    .8340334</a:t>
            </a:r>
          </a:p>
          <a:p>
            <a:r>
              <a:rPr lang="pt-BR" b="1" dirty="0"/>
              <a:t>     </a:t>
            </a:r>
            <a:r>
              <a:rPr lang="pt-BR" b="1" dirty="0" err="1"/>
              <a:t>fatcont</a:t>
            </a:r>
            <a:r>
              <a:rPr lang="pt-BR" b="1" dirty="0"/>
              <a:t> |  -.0976106   .0781149    -1.25   0.211     -.250713    .0554917</a:t>
            </a:r>
          </a:p>
          <a:p>
            <a:r>
              <a:rPr lang="pt-BR" b="1" dirty="0"/>
              <a:t>       _</a:t>
            </a:r>
            <a:r>
              <a:rPr lang="pt-BR" b="1" dirty="0" err="1"/>
              <a:t>cons</a:t>
            </a:r>
            <a:r>
              <a:rPr lang="pt-BR" b="1" dirty="0"/>
              <a:t> |   305.2264   69.14284     4.41   0.000      169.709    440.7439</a:t>
            </a:r>
          </a:p>
          <a:p>
            <a:r>
              <a:rPr lang="pt-BR" b="1" dirty="0"/>
              <a:t>-------------+----------------------------------------------------------------</a:t>
            </a:r>
          </a:p>
          <a:p>
            <a:r>
              <a:rPr lang="pt-BR" b="1" dirty="0"/>
              <a:t>    /</a:t>
            </a:r>
            <a:r>
              <a:rPr lang="pt-BR" b="1" dirty="0" err="1"/>
              <a:t>sigma_u</a:t>
            </a:r>
            <a:r>
              <a:rPr lang="pt-BR" b="1" dirty="0"/>
              <a:t> |   94.96005   16.73364                      67.22707    134.1336</a:t>
            </a:r>
          </a:p>
          <a:p>
            <a:r>
              <a:rPr lang="pt-BR" b="1" dirty="0"/>
              <a:t>    /</a:t>
            </a:r>
            <a:r>
              <a:rPr lang="pt-BR" b="1" dirty="0" err="1"/>
              <a:t>sigma_e</a:t>
            </a:r>
            <a:r>
              <a:rPr lang="pt-BR" b="1" dirty="0"/>
              <a:t> |   200.7345   4.786313                      191.5693    210.3382</a:t>
            </a:r>
          </a:p>
          <a:p>
            <a:r>
              <a:rPr lang="pt-BR" b="1" dirty="0"/>
              <a:t>         </a:t>
            </a:r>
            <a:r>
              <a:rPr lang="pt-BR" b="1" dirty="0" err="1"/>
              <a:t>rho</a:t>
            </a:r>
            <a:r>
              <a:rPr lang="pt-BR" b="1" dirty="0"/>
              <a:t> |   .1828654   .0532664                      .0970661    .3048342</a:t>
            </a:r>
          </a:p>
          <a:p>
            <a:r>
              <a:rPr lang="pt-BR" b="1" dirty="0"/>
              <a:t>------------------------------------------------------------------------------</a:t>
            </a:r>
          </a:p>
        </p:txBody>
      </p:sp>
      <p:sp>
        <p:nvSpPr>
          <p:cNvPr id="6" name="Retângulo 5"/>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 	Opção </a:t>
            </a:r>
            <a:r>
              <a:rPr lang="pt-BR" sz="5400" b="1"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mle</a:t>
            </a:r>
            <a:endPar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cxnSp>
        <p:nvCxnSpPr>
          <p:cNvPr id="9" name="Conector reto 8"/>
          <p:cNvCxnSpPr/>
          <p:nvPr/>
        </p:nvCxnSpPr>
        <p:spPr>
          <a:xfrm>
            <a:off x="289620" y="3416300"/>
            <a:ext cx="8674868" cy="12700"/>
          </a:xfrm>
          <a:prstGeom prst="line">
            <a:avLst/>
          </a:prstGeom>
          <a:ln w="76200"/>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69456" y="1197327"/>
            <a:ext cx="8939048" cy="4031873"/>
          </a:xfrm>
          <a:prstGeom prst="rect">
            <a:avLst/>
          </a:prstGeom>
        </p:spPr>
        <p:txBody>
          <a:bodyPr wrap="square">
            <a:spAutoFit/>
          </a:bodyPr>
          <a:lstStyle/>
          <a:p>
            <a:r>
              <a:rPr lang="pt-BR" sz="3200" b="1" dirty="0" err="1"/>
              <a:t>sigma_u</a:t>
            </a:r>
            <a:r>
              <a:rPr lang="pt-BR" sz="3200" b="1" dirty="0"/>
              <a:t> = desvio padrão contextual</a:t>
            </a:r>
          </a:p>
          <a:p>
            <a:r>
              <a:rPr lang="pt-BR" sz="3200" b="1" dirty="0" err="1"/>
              <a:t>sigma_e</a:t>
            </a:r>
            <a:r>
              <a:rPr lang="pt-BR" sz="3200" b="1" dirty="0"/>
              <a:t> = desvio padrão individual</a:t>
            </a:r>
          </a:p>
          <a:p>
            <a:r>
              <a:rPr lang="pt-BR" sz="3200" b="1" dirty="0"/>
              <a:t>         </a:t>
            </a:r>
            <a:r>
              <a:rPr lang="pt-BR" sz="3200" b="1" dirty="0" err="1"/>
              <a:t>rho</a:t>
            </a:r>
            <a:r>
              <a:rPr lang="pt-BR" sz="3200" b="1" dirty="0"/>
              <a:t> = </a:t>
            </a:r>
            <a:r>
              <a:rPr lang="pt-BR" sz="3200" b="1" u="sng" dirty="0"/>
              <a:t>coeficiente de correlação intra-classes</a:t>
            </a:r>
          </a:p>
          <a:p>
            <a:endParaRPr lang="pt-BR" sz="3200" b="1" dirty="0"/>
          </a:p>
          <a:p>
            <a:r>
              <a:rPr lang="pt-BR" sz="3200" b="1" dirty="0"/>
              <a:t>Corresponde à fração da variância devida ao contexto</a:t>
            </a:r>
          </a:p>
          <a:p>
            <a:endParaRPr lang="pt-BR" sz="3200" b="1" dirty="0"/>
          </a:p>
          <a:p>
            <a:r>
              <a:rPr lang="pt-BR" sz="3200" b="1" dirty="0"/>
              <a:t>Lembrar que variância = desvio padrão ao quadrado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688042"/>
            <a:ext cx="8064896" cy="5909310"/>
          </a:xfrm>
          <a:prstGeom prst="rect">
            <a:avLst/>
          </a:prstGeom>
        </p:spPr>
        <p:txBody>
          <a:bodyPr wrap="square">
            <a:spAutoFit/>
          </a:bodyPr>
          <a:lstStyle/>
          <a:p>
            <a:r>
              <a:rPr lang="pt-BR" b="1" dirty="0"/>
              <a:t>xi: </a:t>
            </a:r>
            <a:r>
              <a:rPr lang="pt-BR" b="1" dirty="0" err="1"/>
              <a:t>xtlogit</a:t>
            </a:r>
            <a:r>
              <a:rPr lang="pt-BR" b="1" dirty="0"/>
              <a:t> </a:t>
            </a:r>
            <a:r>
              <a:rPr lang="pt-BR" b="1" dirty="0" err="1"/>
              <a:t>desfcat</a:t>
            </a:r>
            <a:r>
              <a:rPr lang="pt-BR" b="1" dirty="0"/>
              <a:t> </a:t>
            </a:r>
            <a:r>
              <a:rPr lang="pt-BR" b="1" dirty="0" err="1"/>
              <a:t>fatindcat</a:t>
            </a:r>
            <a:r>
              <a:rPr lang="pt-BR" b="1" dirty="0"/>
              <a:t> </a:t>
            </a:r>
            <a:r>
              <a:rPr lang="pt-BR" b="1" dirty="0" err="1"/>
              <a:t>fatcontcat</a:t>
            </a:r>
            <a:r>
              <a:rPr lang="pt-BR" b="1" dirty="0"/>
              <a:t>, i(cidade) re </a:t>
            </a:r>
            <a:r>
              <a:rPr lang="pt-BR" b="1" dirty="0" err="1"/>
              <a:t>or</a:t>
            </a:r>
            <a:endParaRPr lang="pt-BR" b="1" dirty="0"/>
          </a:p>
          <a:p>
            <a:r>
              <a:rPr lang="pt-BR" b="1" dirty="0" err="1"/>
              <a:t>Random-effects</a:t>
            </a:r>
            <a:r>
              <a:rPr lang="pt-BR" b="1" dirty="0"/>
              <a:t> </a:t>
            </a:r>
            <a:r>
              <a:rPr lang="pt-BR" b="1" dirty="0" err="1"/>
              <a:t>logistic</a:t>
            </a:r>
            <a:r>
              <a:rPr lang="pt-BR" b="1" dirty="0"/>
              <a:t> </a:t>
            </a:r>
            <a:r>
              <a:rPr lang="pt-BR" b="1" dirty="0" err="1"/>
              <a:t>regression</a:t>
            </a:r>
            <a:r>
              <a:rPr lang="pt-BR" b="1" dirty="0"/>
              <a:t>              </a:t>
            </a:r>
            <a:r>
              <a:rPr lang="pt-BR" b="1" dirty="0" err="1"/>
              <a:t>Number</a:t>
            </a:r>
            <a:r>
              <a:rPr lang="pt-BR" b="1" dirty="0"/>
              <a:t> of </a:t>
            </a:r>
            <a:r>
              <a:rPr lang="pt-BR" b="1" dirty="0" err="1"/>
              <a:t>obs</a:t>
            </a:r>
            <a:r>
              <a:rPr lang="pt-BR" b="1" dirty="0"/>
              <a:t>      =       900</a:t>
            </a:r>
          </a:p>
          <a:p>
            <a:r>
              <a:rPr lang="pt-BR" b="1" dirty="0" err="1"/>
              <a:t>Group</a:t>
            </a:r>
            <a:r>
              <a:rPr lang="pt-BR" b="1" dirty="0"/>
              <a:t> </a:t>
            </a:r>
            <a:r>
              <a:rPr lang="pt-BR" b="1" dirty="0" err="1"/>
              <a:t>variable</a:t>
            </a:r>
            <a:r>
              <a:rPr lang="pt-BR" b="1" dirty="0"/>
              <a:t> (i): cidade                      </a:t>
            </a:r>
            <a:r>
              <a:rPr lang="pt-BR" b="1" dirty="0" err="1"/>
              <a:t>Number</a:t>
            </a:r>
            <a:r>
              <a:rPr lang="pt-BR" b="1" dirty="0"/>
              <a:t> of </a:t>
            </a:r>
            <a:r>
              <a:rPr lang="pt-BR" b="1" dirty="0" err="1"/>
              <a:t>groups</a:t>
            </a:r>
            <a:r>
              <a:rPr lang="pt-BR" b="1" dirty="0"/>
              <a:t>   =        20</a:t>
            </a:r>
          </a:p>
          <a:p>
            <a:endParaRPr lang="pt-BR" b="1" dirty="0"/>
          </a:p>
          <a:p>
            <a:r>
              <a:rPr lang="pt-BR" b="1" dirty="0" err="1"/>
              <a:t>Random</a:t>
            </a:r>
            <a:r>
              <a:rPr lang="pt-BR" b="1" dirty="0"/>
              <a:t> </a:t>
            </a:r>
            <a:r>
              <a:rPr lang="pt-BR" b="1" dirty="0" err="1"/>
              <a:t>effects</a:t>
            </a:r>
            <a:r>
              <a:rPr lang="pt-BR" b="1" dirty="0"/>
              <a:t> </a:t>
            </a:r>
            <a:r>
              <a:rPr lang="pt-BR" b="1" dirty="0" err="1"/>
              <a:t>u_i</a:t>
            </a:r>
            <a:r>
              <a:rPr lang="pt-BR" b="1" dirty="0"/>
              <a:t> ~ </a:t>
            </a:r>
            <a:r>
              <a:rPr lang="pt-BR" b="1" dirty="0" err="1"/>
              <a:t>Gaussian</a:t>
            </a:r>
            <a:r>
              <a:rPr lang="pt-BR" b="1" dirty="0"/>
              <a:t>                   </a:t>
            </a:r>
            <a:r>
              <a:rPr lang="pt-BR" b="1" dirty="0" err="1"/>
              <a:t>Obs</a:t>
            </a:r>
            <a:r>
              <a:rPr lang="pt-BR" b="1" dirty="0"/>
              <a:t> per </a:t>
            </a:r>
            <a:r>
              <a:rPr lang="pt-BR" b="1" dirty="0" err="1"/>
              <a:t>group</a:t>
            </a:r>
            <a:r>
              <a:rPr lang="pt-BR" b="1" dirty="0"/>
              <a:t>: </a:t>
            </a:r>
            <a:r>
              <a:rPr lang="pt-BR" b="1" dirty="0" err="1"/>
              <a:t>min</a:t>
            </a:r>
            <a:r>
              <a:rPr lang="pt-BR" b="1" dirty="0"/>
              <a:t> =        45</a:t>
            </a:r>
          </a:p>
          <a:p>
            <a:r>
              <a:rPr lang="pt-BR" b="1" dirty="0"/>
              <a:t>                                                               </a:t>
            </a:r>
            <a:r>
              <a:rPr lang="pt-BR" b="1" dirty="0" err="1"/>
              <a:t>avg</a:t>
            </a:r>
            <a:r>
              <a:rPr lang="pt-BR" b="1" dirty="0"/>
              <a:t> =      45.0</a:t>
            </a:r>
          </a:p>
          <a:p>
            <a:r>
              <a:rPr lang="pt-BR" b="1" dirty="0"/>
              <a:t>                                                               </a:t>
            </a:r>
            <a:r>
              <a:rPr lang="pt-BR" b="1" dirty="0" err="1"/>
              <a:t>max</a:t>
            </a:r>
            <a:r>
              <a:rPr lang="pt-BR" b="1" dirty="0"/>
              <a:t> =        45</a:t>
            </a:r>
          </a:p>
          <a:p>
            <a:r>
              <a:rPr lang="pt-BR" b="1" dirty="0"/>
              <a:t>                                                Wald chi2(2)       =     74.17</a:t>
            </a:r>
          </a:p>
          <a:p>
            <a:r>
              <a:rPr lang="pt-BR" b="1" dirty="0" err="1"/>
              <a:t>Log</a:t>
            </a:r>
            <a:r>
              <a:rPr lang="pt-BR" b="1" dirty="0"/>
              <a:t> </a:t>
            </a:r>
            <a:r>
              <a:rPr lang="pt-BR" b="1" dirty="0" err="1"/>
              <a:t>likelihood</a:t>
            </a:r>
            <a:r>
              <a:rPr lang="pt-BR" b="1" dirty="0"/>
              <a:t>  = -567.11418                    </a:t>
            </a:r>
            <a:r>
              <a:rPr lang="pt-BR" b="1" dirty="0" err="1"/>
              <a:t>Prob</a:t>
            </a:r>
            <a:r>
              <a:rPr lang="pt-BR" b="1" dirty="0"/>
              <a:t> &gt; chi2        =    0.0000</a:t>
            </a:r>
          </a:p>
          <a:p>
            <a:r>
              <a:rPr lang="pt-BR" b="1" dirty="0"/>
              <a:t>------------------------------------------------------------------------------</a:t>
            </a:r>
          </a:p>
          <a:p>
            <a:r>
              <a:rPr lang="pt-BR" b="1" dirty="0"/>
              <a:t>     </a:t>
            </a:r>
            <a:r>
              <a:rPr lang="pt-BR" b="1" dirty="0" err="1"/>
              <a:t>desfcat</a:t>
            </a:r>
            <a:r>
              <a:rPr lang="pt-BR" b="1" dirty="0"/>
              <a:t> |         OR   </a:t>
            </a:r>
            <a:r>
              <a:rPr lang="pt-BR" b="1" dirty="0" err="1"/>
              <a:t>Std</a:t>
            </a:r>
            <a:r>
              <a:rPr lang="pt-BR" b="1" dirty="0"/>
              <a:t>. </a:t>
            </a:r>
            <a:r>
              <a:rPr lang="pt-BR" b="1" dirty="0" err="1"/>
              <a:t>Err</a:t>
            </a:r>
            <a:r>
              <a:rPr lang="pt-BR" b="1" dirty="0"/>
              <a:t>.      z    P&gt;|z|     [95% Conf. </a:t>
            </a:r>
            <a:r>
              <a:rPr lang="pt-BR" b="1" dirty="0" err="1"/>
              <a:t>Interval</a:t>
            </a:r>
            <a:r>
              <a:rPr lang="pt-BR" b="1" dirty="0"/>
              <a:t>]</a:t>
            </a:r>
          </a:p>
          <a:p>
            <a:r>
              <a:rPr lang="pt-BR" b="1" dirty="0"/>
              <a:t>-------------+----------------------------------------------------------------</a:t>
            </a:r>
          </a:p>
          <a:p>
            <a:r>
              <a:rPr lang="pt-BR" b="1" dirty="0"/>
              <a:t>   </a:t>
            </a:r>
            <a:r>
              <a:rPr lang="pt-BR" b="1" dirty="0" err="1"/>
              <a:t>fatindcat</a:t>
            </a:r>
            <a:r>
              <a:rPr lang="pt-BR" b="1" dirty="0"/>
              <a:t> |   3.459512   .5062346     8.48   0.000     2.596914    4.608634</a:t>
            </a:r>
          </a:p>
          <a:p>
            <a:r>
              <a:rPr lang="pt-BR" b="1" dirty="0"/>
              <a:t>  </a:t>
            </a:r>
            <a:r>
              <a:rPr lang="pt-BR" b="1" dirty="0" err="1"/>
              <a:t>fatcontcat</a:t>
            </a:r>
            <a:r>
              <a:rPr lang="pt-BR" b="1" dirty="0"/>
              <a:t> |    1.53587   .3856006     1.71   0.087     .9389645    2.512234</a:t>
            </a:r>
          </a:p>
          <a:p>
            <a:r>
              <a:rPr lang="pt-BR" b="1" dirty="0"/>
              <a:t>-------------+----------------------------------------------------------------</a:t>
            </a:r>
          </a:p>
          <a:p>
            <a:r>
              <a:rPr lang="pt-BR" b="1" dirty="0"/>
              <a:t>    /lnsig2u |  -1.614487     .49561                     -2.585865   -.6431095</a:t>
            </a:r>
          </a:p>
          <a:p>
            <a:r>
              <a:rPr lang="pt-BR" b="1" dirty="0"/>
              <a:t>-------------+----------------------------------------------------------------</a:t>
            </a:r>
          </a:p>
          <a:p>
            <a:r>
              <a:rPr lang="pt-BR" b="1" dirty="0"/>
              <a:t>     </a:t>
            </a:r>
            <a:r>
              <a:rPr lang="pt-BR" b="1" dirty="0" err="1"/>
              <a:t>sigma_u</a:t>
            </a:r>
            <a:r>
              <a:rPr lang="pt-BR" b="1" dirty="0"/>
              <a:t> |    .446086   .1105423                      .2744648    .7250209</a:t>
            </a:r>
          </a:p>
          <a:p>
            <a:r>
              <a:rPr lang="pt-BR" b="1" dirty="0"/>
              <a:t>         </a:t>
            </a:r>
            <a:r>
              <a:rPr lang="pt-BR" b="1" dirty="0" err="1"/>
              <a:t>rho</a:t>
            </a:r>
            <a:r>
              <a:rPr lang="pt-BR" b="1" dirty="0"/>
              <a:t> |   .0570366   .0266556                      .0223853    .1377676</a:t>
            </a:r>
          </a:p>
          <a:p>
            <a:r>
              <a:rPr lang="pt-BR" b="1" dirty="0"/>
              <a:t>------------------------------------------------------------------------------</a:t>
            </a:r>
          </a:p>
          <a:p>
            <a:r>
              <a:rPr lang="pt-BR" b="1" dirty="0" err="1"/>
              <a:t>Likelihood-ratio</a:t>
            </a:r>
            <a:r>
              <a:rPr lang="pt-BR" b="1" dirty="0"/>
              <a:t> </a:t>
            </a:r>
            <a:r>
              <a:rPr lang="pt-BR" b="1" dirty="0" err="1"/>
              <a:t>test</a:t>
            </a:r>
            <a:r>
              <a:rPr lang="pt-BR" b="1" dirty="0"/>
              <a:t> of </a:t>
            </a:r>
            <a:r>
              <a:rPr lang="pt-BR" b="1" dirty="0" err="1"/>
              <a:t>rho</a:t>
            </a:r>
            <a:r>
              <a:rPr lang="pt-BR" b="1" dirty="0"/>
              <a:t>=0: chibar2(01) =    16.32 </a:t>
            </a:r>
            <a:r>
              <a:rPr lang="pt-BR" b="1" dirty="0" err="1"/>
              <a:t>Prob</a:t>
            </a:r>
            <a:r>
              <a:rPr lang="pt-BR" b="1" dirty="0"/>
              <a:t> &gt;= chibar2 = 0.000</a:t>
            </a:r>
          </a:p>
        </p:txBody>
      </p:sp>
      <p:sp>
        <p:nvSpPr>
          <p:cNvPr id="3" name="Retângulo 2"/>
          <p:cNvSpPr/>
          <p:nvPr/>
        </p:nvSpPr>
        <p:spPr>
          <a:xfrm>
            <a:off x="0" y="-27384"/>
            <a:ext cx="9144000" cy="892552"/>
          </a:xfrm>
          <a:prstGeom prst="rect">
            <a:avLst/>
          </a:prstGeom>
          <a:noFill/>
        </p:spPr>
        <p:txBody>
          <a:bodyPr wrap="square" lIns="91440" tIns="45720" rIns="91440" bIns="45720">
            <a:spAutoFit/>
          </a:bodyPr>
          <a:lstStyle/>
          <a:p>
            <a:pPr algn="ctr"/>
            <a:r>
              <a:rPr lang="pt-BR" sz="5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 Análise de regressão logística</a:t>
            </a:r>
          </a:p>
        </p:txBody>
      </p:sp>
      <p:sp>
        <p:nvSpPr>
          <p:cNvPr id="4" name="Retângulo 3"/>
          <p:cNvSpPr/>
          <p:nvPr/>
        </p:nvSpPr>
        <p:spPr>
          <a:xfrm rot="5400000">
            <a:off x="5393705" y="3255367"/>
            <a:ext cx="6192688" cy="923330"/>
          </a:xfrm>
          <a:prstGeom prst="rect">
            <a:avLst/>
          </a:prstGeom>
          <a:noFill/>
        </p:spPr>
        <p:txBody>
          <a:bodyPr wrap="square" lIns="91440" tIns="45720" rIns="91440" bIns="45720">
            <a:spAutoFit/>
          </a:bodyPr>
          <a:lstStyle/>
          <a:p>
            <a:pPr algn="ctr"/>
            <a:r>
              <a:rPr lang="pt-B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Opção re </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3296</TotalTime>
  <Words>3311</Words>
  <Application>Microsoft Office PowerPoint</Application>
  <PresentationFormat>Apresentação na tela (4:3)</PresentationFormat>
  <Paragraphs>546</Paragraphs>
  <Slides>64</Slides>
  <Notes>64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64</vt:i4>
      </vt:variant>
    </vt:vector>
  </HeadingPairs>
  <TitlesOfParts>
    <vt:vector size="68" baseType="lpstr">
      <vt:lpstr>Arial</vt:lpstr>
      <vt:lpstr>Arial Black</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Leopoldo</dc:creator>
  <cp:lastModifiedBy>Jose Leopoldo Ferreira Antunes</cp:lastModifiedBy>
  <cp:revision>158</cp:revision>
  <dcterms:created xsi:type="dcterms:W3CDTF">2011-07-05T20:21:25Z</dcterms:created>
  <dcterms:modified xsi:type="dcterms:W3CDTF">2023-08-28T19:11:00Z</dcterms:modified>
</cp:coreProperties>
</file>