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349" r:id="rId4"/>
    <p:sldId id="358" r:id="rId5"/>
    <p:sldId id="359" r:id="rId6"/>
    <p:sldId id="360" r:id="rId7"/>
    <p:sldId id="350" r:id="rId8"/>
    <p:sldId id="274" r:id="rId9"/>
    <p:sldId id="284" r:id="rId10"/>
    <p:sldId id="302" r:id="rId11"/>
    <p:sldId id="300" r:id="rId12"/>
    <p:sldId id="313" r:id="rId13"/>
    <p:sldId id="312" r:id="rId14"/>
    <p:sldId id="366" r:id="rId15"/>
    <p:sldId id="367" r:id="rId16"/>
    <p:sldId id="257" r:id="rId17"/>
    <p:sldId id="260" r:id="rId18"/>
    <p:sldId id="261" r:id="rId19"/>
    <p:sldId id="267" r:id="rId20"/>
    <p:sldId id="269" r:id="rId21"/>
    <p:sldId id="264" r:id="rId22"/>
    <p:sldId id="384" r:id="rId23"/>
    <p:sldId id="368" r:id="rId24"/>
    <p:sldId id="369" r:id="rId25"/>
    <p:sldId id="370" r:id="rId26"/>
    <p:sldId id="377" r:id="rId27"/>
    <p:sldId id="378" r:id="rId28"/>
    <p:sldId id="380" r:id="rId29"/>
    <p:sldId id="379" r:id="rId30"/>
    <p:sldId id="381" r:id="rId31"/>
    <p:sldId id="382" r:id="rId32"/>
    <p:sldId id="383" r:id="rId33"/>
    <p:sldId id="297" r:id="rId34"/>
    <p:sldId id="316" r:id="rId35"/>
    <p:sldId id="317" r:id="rId36"/>
    <p:sldId id="318" r:id="rId37"/>
    <p:sldId id="319" r:id="rId38"/>
    <p:sldId id="320" r:id="rId39"/>
    <p:sldId id="361" r:id="rId40"/>
    <p:sldId id="374" r:id="rId41"/>
    <p:sldId id="362" r:id="rId42"/>
    <p:sldId id="363" r:id="rId43"/>
    <p:sldId id="325" r:id="rId44"/>
    <p:sldId id="326" r:id="rId45"/>
    <p:sldId id="327" r:id="rId46"/>
    <p:sldId id="328" r:id="rId47"/>
    <p:sldId id="329" r:id="rId48"/>
    <p:sldId id="333" r:id="rId49"/>
    <p:sldId id="338" r:id="rId50"/>
    <p:sldId id="375" r:id="rId51"/>
    <p:sldId id="334" r:id="rId52"/>
    <p:sldId id="342" r:id="rId53"/>
    <p:sldId id="364" r:id="rId54"/>
    <p:sldId id="365" r:id="rId55"/>
    <p:sldId id="371" r:id="rId56"/>
    <p:sldId id="372" r:id="rId57"/>
    <p:sldId id="373" r:id="rId58"/>
    <p:sldId id="279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92"/>
    <p:restoredTop sz="94708"/>
  </p:normalViewPr>
  <p:slideViewPr>
    <p:cSldViewPr snapToGrid="0" snapToObjects="1">
      <p:cViewPr varScale="1">
        <p:scale>
          <a:sx n="94" d="100"/>
          <a:sy n="94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88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59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26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495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212" indent="0" algn="ctr">
              <a:buNone/>
              <a:defRPr sz="1650"/>
            </a:lvl2pPr>
            <a:lvl3pPr marL="754423" indent="0" algn="ctr">
              <a:buNone/>
              <a:defRPr sz="1485"/>
            </a:lvl3pPr>
            <a:lvl4pPr marL="1131635" indent="0" algn="ctr">
              <a:buNone/>
              <a:defRPr sz="1320"/>
            </a:lvl4pPr>
            <a:lvl5pPr marL="1508846" indent="0" algn="ctr">
              <a:buNone/>
              <a:defRPr sz="1320"/>
            </a:lvl5pPr>
            <a:lvl6pPr marL="1886058" indent="0" algn="ctr">
              <a:buNone/>
              <a:defRPr sz="1320"/>
            </a:lvl6pPr>
            <a:lvl7pPr marL="2263269" indent="0" algn="ctr">
              <a:buNone/>
              <a:defRPr sz="1320"/>
            </a:lvl7pPr>
            <a:lvl8pPr marL="2640480" indent="0" algn="ctr">
              <a:buNone/>
              <a:defRPr sz="1320"/>
            </a:lvl8pPr>
            <a:lvl9pPr marL="3017691" indent="0" algn="ctr">
              <a:buNone/>
              <a:defRPr sz="132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722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439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495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/>
                </a:solidFill>
              </a:defRPr>
            </a:lvl1pPr>
            <a:lvl2pPr marL="37721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423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84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605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269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48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691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985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610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212" indent="0">
              <a:buNone/>
              <a:defRPr sz="1650" b="1"/>
            </a:lvl2pPr>
            <a:lvl3pPr marL="754423" indent="0">
              <a:buNone/>
              <a:defRPr sz="1485" b="1"/>
            </a:lvl3pPr>
            <a:lvl4pPr marL="1131635" indent="0">
              <a:buNone/>
              <a:defRPr sz="1320" b="1"/>
            </a:lvl4pPr>
            <a:lvl5pPr marL="1508846" indent="0">
              <a:buNone/>
              <a:defRPr sz="1320" b="1"/>
            </a:lvl5pPr>
            <a:lvl6pPr marL="1886058" indent="0">
              <a:buNone/>
              <a:defRPr sz="1320" b="1"/>
            </a:lvl6pPr>
            <a:lvl7pPr marL="2263269" indent="0">
              <a:buNone/>
              <a:defRPr sz="1320" b="1"/>
            </a:lvl7pPr>
            <a:lvl8pPr marL="2640480" indent="0">
              <a:buNone/>
              <a:defRPr sz="1320" b="1"/>
            </a:lvl8pPr>
            <a:lvl9pPr marL="3017691" indent="0">
              <a:buNone/>
              <a:defRPr sz="132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212" indent="0">
              <a:buNone/>
              <a:defRPr sz="1650" b="1"/>
            </a:lvl2pPr>
            <a:lvl3pPr marL="754423" indent="0">
              <a:buNone/>
              <a:defRPr sz="1485" b="1"/>
            </a:lvl3pPr>
            <a:lvl4pPr marL="1131635" indent="0">
              <a:buNone/>
              <a:defRPr sz="1320" b="1"/>
            </a:lvl4pPr>
            <a:lvl5pPr marL="1508846" indent="0">
              <a:buNone/>
              <a:defRPr sz="1320" b="1"/>
            </a:lvl5pPr>
            <a:lvl6pPr marL="1886058" indent="0">
              <a:buNone/>
              <a:defRPr sz="1320" b="1"/>
            </a:lvl6pPr>
            <a:lvl7pPr marL="2263269" indent="0">
              <a:buNone/>
              <a:defRPr sz="1320" b="1"/>
            </a:lvl7pPr>
            <a:lvl8pPr marL="2640480" indent="0">
              <a:buNone/>
              <a:defRPr sz="1320" b="1"/>
            </a:lvl8pPr>
            <a:lvl9pPr marL="3017691" indent="0">
              <a:buNone/>
              <a:defRPr sz="132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86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636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288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4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2641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20"/>
            </a:lvl1pPr>
            <a:lvl2pPr marL="377212" indent="0">
              <a:buNone/>
              <a:defRPr sz="1156"/>
            </a:lvl2pPr>
            <a:lvl3pPr marL="754423" indent="0">
              <a:buNone/>
              <a:defRPr sz="990"/>
            </a:lvl3pPr>
            <a:lvl4pPr marL="1131635" indent="0">
              <a:buNone/>
              <a:defRPr sz="825"/>
            </a:lvl4pPr>
            <a:lvl5pPr marL="1508846" indent="0">
              <a:buNone/>
              <a:defRPr sz="825"/>
            </a:lvl5pPr>
            <a:lvl6pPr marL="1886058" indent="0">
              <a:buNone/>
              <a:defRPr sz="825"/>
            </a:lvl6pPr>
            <a:lvl7pPr marL="2263269" indent="0">
              <a:buNone/>
              <a:defRPr sz="825"/>
            </a:lvl7pPr>
            <a:lvl8pPr marL="2640480" indent="0">
              <a:buNone/>
              <a:defRPr sz="825"/>
            </a:lvl8pPr>
            <a:lvl9pPr marL="3017691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87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162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4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2641"/>
            </a:lvl1pPr>
            <a:lvl2pPr marL="377212" indent="0">
              <a:buNone/>
              <a:defRPr sz="2310"/>
            </a:lvl2pPr>
            <a:lvl3pPr marL="754423" indent="0">
              <a:buNone/>
              <a:defRPr sz="1980"/>
            </a:lvl3pPr>
            <a:lvl4pPr marL="1131635" indent="0">
              <a:buNone/>
              <a:defRPr sz="1650"/>
            </a:lvl4pPr>
            <a:lvl5pPr marL="1508846" indent="0">
              <a:buNone/>
              <a:defRPr sz="1650"/>
            </a:lvl5pPr>
            <a:lvl6pPr marL="1886058" indent="0">
              <a:buNone/>
              <a:defRPr sz="1650"/>
            </a:lvl6pPr>
            <a:lvl7pPr marL="2263269" indent="0">
              <a:buNone/>
              <a:defRPr sz="1650"/>
            </a:lvl7pPr>
            <a:lvl8pPr marL="2640480" indent="0">
              <a:buNone/>
              <a:defRPr sz="1650"/>
            </a:lvl8pPr>
            <a:lvl9pPr marL="3017691" indent="0">
              <a:buNone/>
              <a:defRPr sz="165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20"/>
            </a:lvl1pPr>
            <a:lvl2pPr marL="377212" indent="0">
              <a:buNone/>
              <a:defRPr sz="1156"/>
            </a:lvl2pPr>
            <a:lvl3pPr marL="754423" indent="0">
              <a:buNone/>
              <a:defRPr sz="990"/>
            </a:lvl3pPr>
            <a:lvl4pPr marL="1131635" indent="0">
              <a:buNone/>
              <a:defRPr sz="825"/>
            </a:lvl4pPr>
            <a:lvl5pPr marL="1508846" indent="0">
              <a:buNone/>
              <a:defRPr sz="825"/>
            </a:lvl5pPr>
            <a:lvl6pPr marL="1886058" indent="0">
              <a:buNone/>
              <a:defRPr sz="825"/>
            </a:lvl6pPr>
            <a:lvl7pPr marL="2263269" indent="0">
              <a:buNone/>
              <a:defRPr sz="825"/>
            </a:lvl7pPr>
            <a:lvl8pPr marL="2640480" indent="0">
              <a:buNone/>
              <a:defRPr sz="825"/>
            </a:lvl8pPr>
            <a:lvl9pPr marL="3017691" indent="0">
              <a:buNone/>
              <a:defRPr sz="82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95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160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38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10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45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6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51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14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4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066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C3A33D-7DA0-7E48-B354-4DC1079CD052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577FCFF-B24C-744A-A849-8D3B047559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958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4BD3-DB58-41D8-9A2B-896F62D3036E}" type="datetimeFigureOut">
              <a:rPr lang="pt-BR" smtClean="0"/>
              <a:t>23/11/2021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C9D3-4F15-4A13-A523-E99AC089CD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07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4423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605" indent="-188605" algn="l" defTabSz="754423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817" indent="-188605" algn="l" defTabSz="75442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3028" indent="-188605" algn="l" defTabSz="75442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240" indent="-188605" algn="l" defTabSz="75442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451" indent="-188605" algn="l" defTabSz="75442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663" indent="-188605" algn="l" defTabSz="75442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874" indent="-188605" algn="l" defTabSz="75442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9086" indent="-188605" algn="l" defTabSz="75442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297" indent="-188605" algn="l" defTabSz="75442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212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423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635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846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6058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269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480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691" algn="l" defTabSz="754423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E24B719-59D5-7846-87E6-32DA2C1092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Fisiologia do Voleibol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E229646-26DF-7847-B662-B12B88598B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2600" dirty="0"/>
              <a:t>Fisiologia do Esporte</a:t>
            </a:r>
          </a:p>
          <a:p>
            <a:r>
              <a:rPr lang="pt-BR" sz="2600" dirty="0"/>
              <a:t>Valéria Leme Gonçalves </a:t>
            </a:r>
            <a:r>
              <a:rPr lang="pt-BR" sz="2600" dirty="0" err="1"/>
              <a:t>Panissa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555106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7C3C9-2A76-3C43-8506-D524B0EC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80" y="800918"/>
            <a:ext cx="7729728" cy="1188720"/>
          </a:xfrm>
        </p:spPr>
        <p:txBody>
          <a:bodyPr/>
          <a:lstStyle/>
          <a:p>
            <a:r>
              <a:rPr lang="pt-BR" dirty="0"/>
              <a:t>BLOQUEIO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A36DF8-5229-BF4E-89B4-1AC684FF4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38620" y="484414"/>
            <a:ext cx="3369186" cy="729386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E6A2584-63FB-8B45-B9D8-A6C9173E4659}"/>
              </a:ext>
            </a:extLst>
          </p:cNvPr>
          <p:cNvSpPr txBox="1"/>
          <p:nvPr/>
        </p:nvSpPr>
        <p:spPr>
          <a:xfrm>
            <a:off x="7350410" y="6273057"/>
            <a:ext cx="428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2008)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DBC37BE-4C11-E246-B973-2759AC541328}"/>
              </a:ext>
            </a:extLst>
          </p:cNvPr>
          <p:cNvSpPr txBox="1"/>
          <p:nvPr/>
        </p:nvSpPr>
        <p:spPr>
          <a:xfrm>
            <a:off x="8606009" y="2947916"/>
            <a:ext cx="31652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/>
              <a:t>Salto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/>
              <a:t>Potência de membros inferiores</a:t>
            </a:r>
          </a:p>
        </p:txBody>
      </p:sp>
    </p:spTree>
    <p:extLst>
      <p:ext uri="{BB962C8B-B14F-4D97-AF65-F5344CB8AC3E}">
        <p14:creationId xmlns:p14="http://schemas.microsoft.com/office/powerpoint/2010/main" val="280710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DE4DA46-BC4A-A440-A9CE-FAF631A41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8" y="218364"/>
            <a:ext cx="2864238" cy="64212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AFA58B-A843-3D4D-BBEA-652B0C4F4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194" y="2118436"/>
            <a:ext cx="2108200" cy="45212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71A7335-1859-D64F-973A-83D6D6A66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036" y="374921"/>
            <a:ext cx="2044700" cy="60706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3A764B6-8D4D-2F48-8B9E-48A2C20BF38E}"/>
              </a:ext>
            </a:extLst>
          </p:cNvPr>
          <p:cNvSpPr txBox="1">
            <a:spLocks/>
          </p:cNvSpPr>
          <p:nvPr/>
        </p:nvSpPr>
        <p:spPr>
          <a:xfrm>
            <a:off x="3644903" y="641963"/>
            <a:ext cx="4289612" cy="11887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TOQUE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CF0CE5C-61C0-F841-92D6-DE37ED3047B8}"/>
              </a:ext>
            </a:extLst>
          </p:cNvPr>
          <p:cNvSpPr txBox="1"/>
          <p:nvPr/>
        </p:nvSpPr>
        <p:spPr>
          <a:xfrm>
            <a:off x="7598160" y="6454970"/>
            <a:ext cx="428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2008)</a:t>
            </a:r>
          </a:p>
        </p:txBody>
      </p:sp>
    </p:spTree>
    <p:extLst>
      <p:ext uri="{BB962C8B-B14F-4D97-AF65-F5344CB8AC3E}">
        <p14:creationId xmlns:p14="http://schemas.microsoft.com/office/powerpoint/2010/main" val="305318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6626F-E730-5C4B-9887-6EC49B66F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63" y="841754"/>
            <a:ext cx="7729728" cy="1188720"/>
          </a:xfrm>
        </p:spPr>
        <p:txBody>
          <a:bodyPr/>
          <a:lstStyle/>
          <a:p>
            <a:r>
              <a:rPr lang="pt-BR" dirty="0"/>
              <a:t>ATAQUE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9D632E2-C2D4-BF41-B470-531463549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147015" y="1370645"/>
            <a:ext cx="3672423" cy="6200325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F513D4C-B85C-384E-8F22-FCF8809E2170}"/>
              </a:ext>
            </a:extLst>
          </p:cNvPr>
          <p:cNvSpPr txBox="1"/>
          <p:nvPr/>
        </p:nvSpPr>
        <p:spPr>
          <a:xfrm>
            <a:off x="7601803" y="2438796"/>
            <a:ext cx="40260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/>
              <a:t>Cortada</a:t>
            </a:r>
          </a:p>
          <a:p>
            <a:endParaRPr lang="pt-BR" sz="2600" dirty="0"/>
          </a:p>
          <a:p>
            <a:r>
              <a:rPr lang="pt-BR" sz="2600" dirty="0"/>
              <a:t>Salto (pode ter deslocamento frontal)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/>
              <a:t>Potência de membros inferiores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/>
              <a:t>Hiperextensão do tronco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/>
              <a:t>Potência de membros superiores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D38490-F4A8-A543-9773-B6BCCD9A5427}"/>
              </a:ext>
            </a:extLst>
          </p:cNvPr>
          <p:cNvSpPr txBox="1"/>
          <p:nvPr/>
        </p:nvSpPr>
        <p:spPr>
          <a:xfrm>
            <a:off x="6812527" y="6326542"/>
            <a:ext cx="428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2008)</a:t>
            </a:r>
          </a:p>
        </p:txBody>
      </p:sp>
    </p:spTree>
    <p:extLst>
      <p:ext uri="{BB962C8B-B14F-4D97-AF65-F5344CB8AC3E}">
        <p14:creationId xmlns:p14="http://schemas.microsoft.com/office/powerpoint/2010/main" val="82728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7BAED-D7C0-C641-AC45-09C79158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Treino para aumentar a altura do salto?</a:t>
            </a:r>
          </a:p>
        </p:txBody>
      </p:sp>
    </p:spTree>
    <p:extLst>
      <p:ext uri="{BB962C8B-B14F-4D97-AF65-F5344CB8AC3E}">
        <p14:creationId xmlns:p14="http://schemas.microsoft.com/office/powerpoint/2010/main" val="1161288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flipH="1">
            <a:off x="2106043" y="110415"/>
            <a:ext cx="7979916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1057"/>
            <a:r>
              <a:rPr lang="pt-BR" sz="171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Salto com contra movimento na caixa (</a:t>
            </a:r>
            <a:r>
              <a:rPr lang="pt-BR" sz="1715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countermovement</a:t>
            </a:r>
            <a:r>
              <a:rPr lang="pt-BR" sz="1715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box </a:t>
            </a:r>
            <a:r>
              <a:rPr lang="pt-BR" sz="1715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pt-BR" sz="171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3697548" y="942801"/>
            <a:ext cx="4796905" cy="5299905"/>
            <a:chOff x="1806581" y="989722"/>
            <a:chExt cx="5035640" cy="5563673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2"/>
            <a:srcRect l="25419" t="17561" r="35879" b="6382"/>
            <a:stretch/>
          </p:blipFill>
          <p:spPr>
            <a:xfrm>
              <a:off x="1806581" y="989722"/>
              <a:ext cx="5035640" cy="5563673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3162300" y="1043258"/>
              <a:ext cx="18224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871057"/>
              <a:r>
                <a:rPr lang="pt-BR" sz="1048" b="1" dirty="0">
                  <a:solidFill>
                    <a:prstClr val="black"/>
                  </a:solidFill>
                  <a:latin typeface="Calibri" panose="020F0502020204030204"/>
                </a:rPr>
                <a:t>Eretores da espinha: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857500" y="1202886"/>
              <a:ext cx="18224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Iliocostal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2965450" y="1368864"/>
              <a:ext cx="18224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Longuíssimo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730500" y="1546562"/>
              <a:ext cx="18224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Espinhal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6204040" y="1337114"/>
              <a:ext cx="5040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Deltoide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6204040" y="1546562"/>
              <a:ext cx="590460" cy="297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Reto do abdome 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5734050" y="1887604"/>
              <a:ext cx="9720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48" b="1" dirty="0">
                  <a:solidFill>
                    <a:prstClr val="black"/>
                  </a:solidFill>
                  <a:latin typeface="Calibri" panose="020F0502020204030204"/>
                </a:rPr>
                <a:t>Quadríceps</a:t>
              </a: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5742126" y="2053582"/>
              <a:ext cx="9720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Reto femoral</a:t>
              </a: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5740773" y="2213210"/>
              <a:ext cx="9720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Vasto lateral</a:t>
              </a: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5740772" y="2384558"/>
              <a:ext cx="1037277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Vasto intermédio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5734050" y="3127288"/>
              <a:ext cx="10440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48" b="1" dirty="0">
                  <a:solidFill>
                    <a:prstClr val="black"/>
                  </a:solidFill>
                  <a:latin typeface="Calibri" panose="020F0502020204030204"/>
                </a:rPr>
                <a:t>Isquiotibiais:</a:t>
              </a: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5742126" y="3286916"/>
              <a:ext cx="10440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Semitendíneo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5740773" y="3446544"/>
              <a:ext cx="10440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Bíceps femoral</a:t>
              </a:r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5740773" y="3605192"/>
              <a:ext cx="10440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Semimembranoso</a:t>
              </a: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2717806" y="3120938"/>
              <a:ext cx="18224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Glúteo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3892550" y="3446544"/>
              <a:ext cx="647706" cy="318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Glúteo médio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2676531" y="3812006"/>
              <a:ext cx="18224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Sóleo</a:t>
              </a: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2779857" y="3264268"/>
              <a:ext cx="18224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 defTabSz="871057"/>
              <a:r>
                <a:rPr lang="pt-BR" sz="1000" dirty="0">
                  <a:solidFill>
                    <a:prstClr val="black"/>
                  </a:solidFill>
                  <a:latin typeface="Calibri" panose="020F0502020204030204"/>
                </a:rPr>
                <a:t>máximo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71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flipH="1">
            <a:off x="2106043" y="110415"/>
            <a:ext cx="7979916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1057"/>
            <a:r>
              <a:rPr lang="pt-BR" sz="171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Salto com agachamento (</a:t>
            </a:r>
            <a:r>
              <a:rPr lang="pt-BR" sz="1715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squat</a:t>
            </a:r>
            <a:r>
              <a:rPr lang="pt-BR" sz="1715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15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pt-BR" sz="171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 l="29973" t="17033" r="31820" b="6910"/>
          <a:stretch/>
        </p:blipFill>
        <p:spPr>
          <a:xfrm>
            <a:off x="3728219" y="969196"/>
            <a:ext cx="4735563" cy="5299906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3878723" y="1816939"/>
            <a:ext cx="480106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Deltoide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619711" y="2161820"/>
            <a:ext cx="1145185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48" b="1" dirty="0">
                <a:solidFill>
                  <a:prstClr val="black"/>
                </a:solidFill>
                <a:latin typeface="Calibri" panose="020F0502020204030204"/>
              </a:rPr>
              <a:t>Eretores da espinha: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840320" y="2673458"/>
            <a:ext cx="656731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Iliocostal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917452" y="2500994"/>
            <a:ext cx="656731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Longuíssimo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694748" y="2334285"/>
            <a:ext cx="656731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Espinhal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936524" y="3172961"/>
            <a:ext cx="874461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Glúteo máximo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3740385" y="2992133"/>
            <a:ext cx="990755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Glúteo médio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3954670" y="4325841"/>
            <a:ext cx="336513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Sóleo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3619710" y="3483273"/>
            <a:ext cx="99450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48" b="1" dirty="0">
                <a:solidFill>
                  <a:prstClr val="black"/>
                </a:solidFill>
                <a:latin typeface="Calibri" panose="020F0502020204030204"/>
              </a:rPr>
              <a:t>Isquiotibiais: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3748565" y="3986929"/>
            <a:ext cx="99450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Semitendíneo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695050" y="3647730"/>
            <a:ext cx="99450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Bíceps femoral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3920477" y="3811281"/>
            <a:ext cx="99450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Semimembranoso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7300903" y="3513535"/>
            <a:ext cx="879718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871057"/>
            <a:r>
              <a:rPr lang="pt-BR" sz="1048" b="1" dirty="0">
                <a:solidFill>
                  <a:prstClr val="black"/>
                </a:solidFill>
                <a:latin typeface="Calibri" panose="020F0502020204030204"/>
              </a:rPr>
              <a:t>Quadríceps: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7308597" y="3671644"/>
            <a:ext cx="769947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Reto femoral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7307308" y="3823704"/>
            <a:ext cx="78711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Vasto lateral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7307307" y="3986929"/>
            <a:ext cx="966316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Vasto intermédio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7309221" y="3120592"/>
            <a:ext cx="911993" cy="283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871057"/>
            <a:r>
              <a:rPr lang="pt-BR" sz="1000" dirty="0">
                <a:solidFill>
                  <a:prstClr val="black"/>
                </a:solidFill>
                <a:latin typeface="Calibri" panose="020F0502020204030204"/>
              </a:rPr>
              <a:t>Reto do abdome </a:t>
            </a:r>
          </a:p>
        </p:txBody>
      </p:sp>
    </p:spTree>
    <p:extLst>
      <p:ext uri="{BB962C8B-B14F-4D97-AF65-F5344CB8AC3E}">
        <p14:creationId xmlns:p14="http://schemas.microsoft.com/office/powerpoint/2010/main" val="22472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2"/>
          <a:srcRect l="29477" t="19498" r="31028" b="5502"/>
          <a:stretch/>
        </p:blipFill>
        <p:spPr>
          <a:xfrm>
            <a:off x="3771874" y="1182286"/>
            <a:ext cx="4895052" cy="52262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 flipH="1">
            <a:off x="2106043" y="110415"/>
            <a:ext cx="7979916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15" b="1" dirty="0">
                <a:latin typeface="Arial" panose="020B0604020202020204" pitchFamily="34" charset="0"/>
                <a:cs typeface="Arial" panose="020B0604020202020204" pitchFamily="34" charset="0"/>
              </a:rPr>
              <a:t> Salto em distância (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standing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broad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pt-BR" sz="1715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648474" y="1064922"/>
            <a:ext cx="3604388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5450667" y="1628836"/>
            <a:ext cx="480106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Deltoide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744819" y="1975812"/>
            <a:ext cx="1145185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48" b="1" dirty="0">
                <a:solidFill>
                  <a:schemeClr val="tx1"/>
                </a:solidFill>
              </a:rPr>
              <a:t>Eretores da espinha: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951815" y="2494731"/>
            <a:ext cx="656731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Iliocostal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052564" y="2322602"/>
            <a:ext cx="656731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Longuíssimo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4821158" y="2150473"/>
            <a:ext cx="656731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Espinhal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4665439" y="2984746"/>
            <a:ext cx="874461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Glúteo máximo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4462041" y="2812544"/>
            <a:ext cx="990755" cy="150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Glúteo médio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3826653" y="3296561"/>
            <a:ext cx="99450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48" b="1" dirty="0">
                <a:solidFill>
                  <a:schemeClr val="tx1"/>
                </a:solidFill>
              </a:rPr>
              <a:t>Isquiotibiais: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3976886" y="3647835"/>
            <a:ext cx="99450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Semitendíneo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3915296" y="3469933"/>
            <a:ext cx="99450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Bíceps femoral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4135723" y="3816664"/>
            <a:ext cx="99450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Semimembranoso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7621991" y="3913656"/>
            <a:ext cx="879718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1048" b="1" dirty="0">
                <a:solidFill>
                  <a:schemeClr val="tx1"/>
                </a:solidFill>
              </a:rPr>
              <a:t>Quadríceps: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7629685" y="4074033"/>
            <a:ext cx="769947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1000" dirty="0">
                <a:solidFill>
                  <a:schemeClr val="tx1"/>
                </a:solidFill>
              </a:rPr>
              <a:t>Reto femoral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7628396" y="4246506"/>
            <a:ext cx="78711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1000" dirty="0">
                <a:solidFill>
                  <a:schemeClr val="tx1"/>
                </a:solidFill>
              </a:rPr>
              <a:t>Vasto lateral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7628395" y="4580283"/>
            <a:ext cx="966316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1000" dirty="0">
                <a:solidFill>
                  <a:schemeClr val="tx1"/>
                </a:solidFill>
              </a:rPr>
              <a:t>Vasto medial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7628395" y="4411420"/>
            <a:ext cx="966316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1000" dirty="0">
                <a:solidFill>
                  <a:schemeClr val="tx1"/>
                </a:solidFill>
              </a:rPr>
              <a:t>Vasto intermédio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7287345" y="5042584"/>
            <a:ext cx="394237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1000" dirty="0">
                <a:solidFill>
                  <a:schemeClr val="tx1"/>
                </a:solidFill>
              </a:rPr>
              <a:t>Sóleo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7628395" y="3493716"/>
            <a:ext cx="911993" cy="283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pt-BR" sz="1000" dirty="0">
                <a:solidFill>
                  <a:schemeClr val="tx1"/>
                </a:solidFill>
              </a:rPr>
              <a:t>Reto do abdome </a:t>
            </a:r>
          </a:p>
        </p:txBody>
      </p:sp>
    </p:spTree>
    <p:extLst>
      <p:ext uri="{BB962C8B-B14F-4D97-AF65-F5344CB8AC3E}">
        <p14:creationId xmlns:p14="http://schemas.microsoft.com/office/powerpoint/2010/main" val="3320650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flipH="1">
            <a:off x="2106043" y="110415"/>
            <a:ext cx="7979916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15" b="1" dirty="0">
                <a:latin typeface="Arial" panose="020B0604020202020204" pitchFamily="34" charset="0"/>
                <a:cs typeface="Arial" panose="020B0604020202020204" pitchFamily="34" charset="0"/>
              </a:rPr>
              <a:t>Afundo com salto (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Split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pt-BR" sz="1715" b="1" dirty="0">
                <a:latin typeface="Arial" panose="020B0604020202020204" pitchFamily="34" charset="0"/>
                <a:cs typeface="Arial" panose="020B0604020202020204" pitchFamily="34" charset="0"/>
              </a:rPr>
              <a:t>) - reativo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722085" y="902671"/>
            <a:ext cx="4747831" cy="5348979"/>
            <a:chOff x="108904" y="947595"/>
            <a:chExt cx="4984124" cy="5615190"/>
          </a:xfrm>
        </p:grpSpPr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2"/>
            <a:srcRect l="29972" t="16682" r="31721" b="6558"/>
            <a:stretch/>
          </p:blipFill>
          <p:spPr>
            <a:xfrm>
              <a:off x="108904" y="947595"/>
              <a:ext cx="4984124" cy="5615190"/>
            </a:xfrm>
            <a:prstGeom prst="rect">
              <a:avLst/>
            </a:prstGeom>
          </p:spPr>
        </p:pic>
        <p:sp>
          <p:nvSpPr>
            <p:cNvPr id="31" name="Retângulo 30"/>
            <p:cNvSpPr/>
            <p:nvPr/>
          </p:nvSpPr>
          <p:spPr>
            <a:xfrm>
              <a:off x="186648" y="3157469"/>
              <a:ext cx="524510" cy="276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Glúteo máximo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123193" y="2801853"/>
              <a:ext cx="594264" cy="274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Glúteo médio</a:t>
              </a:r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3361006" y="3106867"/>
              <a:ext cx="9235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pt-BR" sz="1048" b="1" dirty="0">
                  <a:solidFill>
                    <a:schemeClr val="tx1"/>
                  </a:solidFill>
                </a:rPr>
                <a:t>Quadríceps:</a:t>
              </a:r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3369083" y="3275226"/>
              <a:ext cx="808266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pt-BR" sz="1000" dirty="0">
                  <a:solidFill>
                    <a:schemeClr val="tx1"/>
                  </a:solidFill>
                </a:rPr>
                <a:t>Reto femoral</a:t>
              </a:r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3367729" y="3463426"/>
              <a:ext cx="826289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pt-BR" sz="1000" dirty="0">
                  <a:solidFill>
                    <a:schemeClr val="tx1"/>
                  </a:solidFill>
                </a:rPr>
                <a:t>Vasto lateral</a:t>
              </a:r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3367729" y="3648453"/>
              <a:ext cx="1014408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pt-BR" sz="1000" dirty="0">
                  <a:solidFill>
                    <a:schemeClr val="tx1"/>
                  </a:solidFill>
                </a:rPr>
                <a:t>Vasto intermédio</a:t>
              </a: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254001" y="2422430"/>
              <a:ext cx="514294" cy="15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Iliopsoas</a:t>
              </a: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3367729" y="2776028"/>
              <a:ext cx="1241730" cy="15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pt-BR" sz="1000" dirty="0">
                  <a:solidFill>
                    <a:schemeClr val="tx1"/>
                  </a:solidFill>
                </a:rPr>
                <a:t>Tensor da fáscia lata</a:t>
              </a: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254866" y="3309869"/>
              <a:ext cx="524510" cy="153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máximo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186693" y="3714025"/>
              <a:ext cx="817636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48" b="1" dirty="0">
                  <a:solidFill>
                    <a:schemeClr val="tx1"/>
                  </a:solidFill>
                </a:rPr>
                <a:t>Isquiotibiais:</a:t>
              </a:r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253079" y="3900787"/>
              <a:ext cx="817636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Bíceps femoral</a:t>
              </a: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254866" y="4492036"/>
              <a:ext cx="413858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Sóleo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169186" y="4293896"/>
              <a:ext cx="917982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Gastrocnêmio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051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flipH="1">
            <a:off x="2106043" y="110415"/>
            <a:ext cx="7979916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15" b="1" dirty="0">
                <a:latin typeface="Arial" panose="020B0604020202020204" pitchFamily="34" charset="0"/>
                <a:cs typeface="Arial" panose="020B0604020202020204" pitchFamily="34" charset="0"/>
              </a:rPr>
              <a:t>Lançamento/arremesso de bola (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push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6706" t="19146" r="29346" b="8846"/>
          <a:stretch/>
        </p:blipFill>
        <p:spPr>
          <a:xfrm>
            <a:off x="3668003" y="1142033"/>
            <a:ext cx="5447125" cy="501773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813626" y="1898403"/>
            <a:ext cx="90367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Deltoide anterior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3786402" y="2207961"/>
            <a:ext cx="90367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Tríceps braquial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3865146" y="2849407"/>
            <a:ext cx="90367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Peitoral maior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849730" y="2534744"/>
            <a:ext cx="903675" cy="15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pt-BR" sz="1000" dirty="0">
                <a:solidFill>
                  <a:schemeClr val="tx1"/>
                </a:solidFill>
              </a:rPr>
              <a:t>Peitoral menor</a:t>
            </a:r>
          </a:p>
        </p:txBody>
      </p:sp>
    </p:spTree>
    <p:extLst>
      <p:ext uri="{BB962C8B-B14F-4D97-AF65-F5344CB8AC3E}">
        <p14:creationId xmlns:p14="http://schemas.microsoft.com/office/powerpoint/2010/main" val="155412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flipH="1">
            <a:off x="2106043" y="110415"/>
            <a:ext cx="7979916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15" b="1" dirty="0">
                <a:latin typeface="Arial" panose="020B0604020202020204" pitchFamily="34" charset="0"/>
                <a:cs typeface="Arial" panose="020B0604020202020204" pitchFamily="34" charset="0"/>
              </a:rPr>
              <a:t>Salto com arremesso (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underhand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vertical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squat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throw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272517" y="870185"/>
            <a:ext cx="3646967" cy="5282081"/>
            <a:chOff x="2045784" y="1161143"/>
            <a:chExt cx="3828471" cy="5544962"/>
          </a:xfrm>
        </p:grpSpPr>
        <p:grpSp>
          <p:nvGrpSpPr>
            <p:cNvPr id="2" name="Grupo 1"/>
            <p:cNvGrpSpPr/>
            <p:nvPr/>
          </p:nvGrpSpPr>
          <p:grpSpPr>
            <a:xfrm>
              <a:off x="2045784" y="1161143"/>
              <a:ext cx="3828471" cy="5544962"/>
              <a:chOff x="2481942" y="1161143"/>
              <a:chExt cx="3828471" cy="5544962"/>
            </a:xfrm>
          </p:grpSpPr>
          <p:pic>
            <p:nvPicPr>
              <p:cNvPr id="5" name="Imagem 4"/>
              <p:cNvPicPr>
                <a:picLocks noChangeAspect="1"/>
              </p:cNvPicPr>
              <p:nvPr/>
            </p:nvPicPr>
            <p:blipFill rotWithShape="1">
              <a:blip r:embed="rId2"/>
              <a:srcRect l="34994" t="16937" r="35581" b="7262"/>
              <a:stretch/>
            </p:blipFill>
            <p:spPr>
              <a:xfrm>
                <a:off x="2481942" y="1161143"/>
                <a:ext cx="3828471" cy="5544962"/>
              </a:xfrm>
              <a:prstGeom prst="rect">
                <a:avLst/>
              </a:prstGeom>
            </p:spPr>
          </p:pic>
          <p:sp>
            <p:nvSpPr>
              <p:cNvPr id="7" name="Retângulo 6"/>
              <p:cNvSpPr/>
              <p:nvPr/>
            </p:nvSpPr>
            <p:spPr>
              <a:xfrm>
                <a:off x="4958133" y="4315329"/>
                <a:ext cx="923500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48" b="1" dirty="0">
                    <a:solidFill>
                      <a:schemeClr val="tx1"/>
                    </a:solidFill>
                  </a:rPr>
                  <a:t>Quadríceps:</a:t>
                </a:r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4966210" y="4478927"/>
                <a:ext cx="808266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Reto femoral</a:t>
                </a: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4964856" y="4638549"/>
                <a:ext cx="826289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Vasto lateral</a:t>
                </a:r>
              </a:p>
            </p:txBody>
          </p:sp>
          <p:sp>
            <p:nvSpPr>
              <p:cNvPr id="11" name="Retângulo 10"/>
              <p:cNvSpPr/>
              <p:nvPr/>
            </p:nvSpPr>
            <p:spPr>
              <a:xfrm>
                <a:off x="4964856" y="4783099"/>
                <a:ext cx="1014408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Vasto intermédio</a:t>
                </a:r>
              </a:p>
            </p:txBody>
          </p:sp>
          <p:sp>
            <p:nvSpPr>
              <p:cNvPr id="12" name="Retângulo 11"/>
              <p:cNvSpPr/>
              <p:nvPr/>
            </p:nvSpPr>
            <p:spPr>
              <a:xfrm>
                <a:off x="4962061" y="3974398"/>
                <a:ext cx="917982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Glúteo máximo</a:t>
                </a:r>
              </a:p>
            </p:txBody>
          </p:sp>
          <p:sp>
            <p:nvSpPr>
              <p:cNvPr id="13" name="Retângulo 12"/>
              <p:cNvSpPr/>
              <p:nvPr/>
            </p:nvSpPr>
            <p:spPr>
              <a:xfrm>
                <a:off x="4962061" y="3771911"/>
                <a:ext cx="1040063" cy="158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Glúteo médio</a:t>
                </a:r>
              </a:p>
            </p:txBody>
          </p:sp>
          <p:sp>
            <p:nvSpPr>
              <p:cNvPr id="16" name="Retângulo 15"/>
              <p:cNvSpPr/>
              <p:nvPr/>
            </p:nvSpPr>
            <p:spPr>
              <a:xfrm>
                <a:off x="4960892" y="5957009"/>
                <a:ext cx="917982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Gastrocnêmio</a:t>
                </a:r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4958124" y="5052269"/>
                <a:ext cx="1044000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48" b="1" dirty="0">
                    <a:solidFill>
                      <a:schemeClr val="tx1"/>
                    </a:solidFill>
                  </a:rPr>
                  <a:t>Isquiotibiais:</a:t>
                </a:r>
              </a:p>
            </p:txBody>
          </p:sp>
          <p:sp>
            <p:nvSpPr>
              <p:cNvPr id="19" name="Retângulo 18"/>
              <p:cNvSpPr/>
              <p:nvPr/>
            </p:nvSpPr>
            <p:spPr>
              <a:xfrm>
                <a:off x="4962061" y="5390446"/>
                <a:ext cx="1044000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Semitendíneo</a:t>
                </a:r>
              </a:p>
            </p:txBody>
          </p:sp>
          <p:sp>
            <p:nvSpPr>
              <p:cNvPr id="20" name="Retângulo 19"/>
              <p:cNvSpPr/>
              <p:nvPr/>
            </p:nvSpPr>
            <p:spPr>
              <a:xfrm>
                <a:off x="4955332" y="5216074"/>
                <a:ext cx="1044000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Bíceps femoral</a:t>
                </a:r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4972716" y="5571991"/>
                <a:ext cx="1044000" cy="159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pt-BR" sz="1000" dirty="0">
                    <a:solidFill>
                      <a:schemeClr val="tx1"/>
                    </a:solidFill>
                  </a:rPr>
                  <a:t>Semimembranoso</a:t>
                </a:r>
              </a:p>
            </p:txBody>
          </p:sp>
        </p:grpSp>
        <p:sp>
          <p:nvSpPr>
            <p:cNvPr id="22" name="Retângulo 21"/>
            <p:cNvSpPr/>
            <p:nvPr/>
          </p:nvSpPr>
          <p:spPr>
            <a:xfrm>
              <a:off x="4525903" y="3474083"/>
              <a:ext cx="554791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pt-BR" sz="1000" dirty="0">
                  <a:solidFill>
                    <a:schemeClr val="tx1"/>
                  </a:solidFill>
                </a:rPr>
                <a:t>Trapézio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4536558" y="2971490"/>
              <a:ext cx="9486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Deltoide anterior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4531874" y="3212072"/>
              <a:ext cx="94865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pt-BR" sz="1000" dirty="0">
                  <a:solidFill>
                    <a:schemeClr val="tx1"/>
                  </a:solidFill>
                </a:rPr>
                <a:t>Deltoide lateral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59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26B0CF-6656-D942-9548-D57F1DF0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 da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0878B1-AADB-6847-86E6-671B83157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000" dirty="0"/>
              <a:t>Busca de informações </a:t>
            </a:r>
          </a:p>
          <a:p>
            <a:r>
              <a:rPr lang="pt-BR" sz="3000" dirty="0"/>
              <a:t>Fundamentos básicos</a:t>
            </a:r>
          </a:p>
          <a:p>
            <a:r>
              <a:rPr lang="pt-BR" sz="3000" dirty="0"/>
              <a:t>Características dos atletas</a:t>
            </a:r>
          </a:p>
          <a:p>
            <a:r>
              <a:rPr lang="pt-BR" sz="3000" dirty="0"/>
              <a:t>Demandas do Jogo</a:t>
            </a:r>
          </a:p>
        </p:txBody>
      </p:sp>
    </p:spTree>
    <p:extLst>
      <p:ext uri="{BB962C8B-B14F-4D97-AF65-F5344CB8AC3E}">
        <p14:creationId xmlns:p14="http://schemas.microsoft.com/office/powerpoint/2010/main" val="3356078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flipH="1">
            <a:off x="2106043" y="110415"/>
            <a:ext cx="7979916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15" b="1" dirty="0">
                <a:latin typeface="Arial" panose="020B0604020202020204" pitchFamily="34" charset="0"/>
                <a:cs typeface="Arial" panose="020B0604020202020204" pitchFamily="34" charset="0"/>
              </a:rPr>
              <a:t>Salto reativo em profundidade em cima da caixa ou obstáculo </a:t>
            </a:r>
          </a:p>
          <a:p>
            <a:pPr algn="ctr"/>
            <a:r>
              <a:rPr lang="pt-BR" sz="1715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reactive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pt-BR" sz="1715" b="1" i="1" dirty="0" err="1">
                <a:latin typeface="Arial" panose="020B0604020202020204" pitchFamily="34" charset="0"/>
                <a:cs typeface="Arial" panose="020B0604020202020204" pitchFamily="34" charset="0"/>
              </a:rPr>
              <a:t>hurdle</a:t>
            </a:r>
            <a:r>
              <a:rPr lang="pt-BR" sz="1715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448070" y="1474939"/>
            <a:ext cx="5295862" cy="4588401"/>
            <a:chOff x="985734" y="1548344"/>
            <a:chExt cx="5559429" cy="4816759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2"/>
            <a:srcRect l="23044" t="11048" r="25089" b="9023"/>
            <a:stretch/>
          </p:blipFill>
          <p:spPr>
            <a:xfrm>
              <a:off x="985734" y="1548344"/>
              <a:ext cx="5559429" cy="4816759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3048201" y="3099342"/>
              <a:ext cx="923500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48" b="1" dirty="0">
                  <a:solidFill>
                    <a:schemeClr val="tx1"/>
                  </a:solidFill>
                </a:rPr>
                <a:t>Quadríceps: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3265836" y="3291516"/>
              <a:ext cx="808266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Reto femoral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254956" y="3472573"/>
              <a:ext cx="826289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Vasto lateral</a:t>
              </a: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3274008" y="3655221"/>
              <a:ext cx="1014408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Vasto intermédio</a:t>
              </a: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3234849" y="2799818"/>
              <a:ext cx="960368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Glúteo máximo</a:t>
              </a: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3063714" y="2590468"/>
              <a:ext cx="1040063" cy="15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Glúteo médio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3267709" y="1900260"/>
              <a:ext cx="957382" cy="297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Reto do abdome</a:t>
              </a: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3234849" y="4177779"/>
              <a:ext cx="413858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Sóleo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156120" y="3995131"/>
              <a:ext cx="917982" cy="159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Gastrocnêmio</a:t>
              </a: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3234849" y="2276617"/>
              <a:ext cx="514294" cy="15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pt-BR" sz="1000" dirty="0">
                  <a:solidFill>
                    <a:schemeClr val="tx1"/>
                  </a:solidFill>
                </a:rPr>
                <a:t>Iliopsoas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4521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205FAB-BA41-8A4D-8170-B7B7F6D4F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02" y="423035"/>
            <a:ext cx="3618470" cy="51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97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50C3BF-A0C2-9643-B35C-84EA9325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Ciclo alongamento-encurtamento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0E0ECE-BB85-8E45-8382-501D89DDB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218" y="2638044"/>
            <a:ext cx="10849970" cy="3101983"/>
          </a:xfrm>
        </p:spPr>
        <p:txBody>
          <a:bodyPr>
            <a:noAutofit/>
          </a:bodyPr>
          <a:lstStyle/>
          <a:p>
            <a:r>
              <a:rPr lang="pt-BR" sz="2600" dirty="0"/>
              <a:t>Energia elástica</a:t>
            </a:r>
          </a:p>
          <a:p>
            <a:pPr lvl="0"/>
            <a:r>
              <a:rPr lang="pt-BR" sz="2600" dirty="0"/>
              <a:t>Elementos elásticos em série: cabeça de miosina e tendões, que são estruturas que acumulam energia elástica</a:t>
            </a:r>
          </a:p>
          <a:p>
            <a:pPr lvl="0"/>
            <a:r>
              <a:rPr lang="pt-BR" sz="2600" dirty="0"/>
              <a:t>Elementos elásticos em paralelo: tecidos conectivos responsáveis pela manutenção da estrutura muscular, opondo resistência ao alongamento</a:t>
            </a:r>
          </a:p>
          <a:p>
            <a:pPr lvl="1"/>
            <a:endParaRPr lang="pt-BR" sz="2600" dirty="0"/>
          </a:p>
          <a:p>
            <a:r>
              <a:rPr lang="pt-BR" sz="2600" dirty="0"/>
              <a:t>Rigidez influencia bastante no CAE</a:t>
            </a:r>
          </a:p>
        </p:txBody>
      </p:sp>
    </p:spTree>
    <p:extLst>
      <p:ext uri="{BB962C8B-B14F-4D97-AF65-F5344CB8AC3E}">
        <p14:creationId xmlns:p14="http://schemas.microsoft.com/office/powerpoint/2010/main" val="1627930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76FA2-CB89-204A-9070-9A1A8BF03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20973"/>
            <a:ext cx="7729728" cy="1188720"/>
          </a:xfrm>
        </p:spPr>
        <p:txBody>
          <a:bodyPr/>
          <a:lstStyle/>
          <a:p>
            <a:r>
              <a:rPr lang="pt-BR" dirty="0"/>
              <a:t>PPA - lembram?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9C922D-5CD1-A34F-8B85-1D888124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44" y="2419103"/>
            <a:ext cx="10604311" cy="3598983"/>
          </a:xfrm>
        </p:spPr>
        <p:txBody>
          <a:bodyPr>
            <a:noAutofit/>
          </a:bodyPr>
          <a:lstStyle/>
          <a:p>
            <a:r>
              <a:rPr lang="pt-BR" sz="3600" dirty="0"/>
              <a:t>A altura do salto pode ser aumentada utilizando os protocolos de PPA</a:t>
            </a:r>
          </a:p>
          <a:p>
            <a:r>
              <a:rPr lang="pt-BR" sz="3600" dirty="0"/>
              <a:t>Aquecimento</a:t>
            </a:r>
          </a:p>
          <a:p>
            <a:r>
              <a:rPr lang="pt-BR" sz="3600" dirty="0"/>
              <a:t>Múltiplas séries de força máxima </a:t>
            </a:r>
          </a:p>
          <a:p>
            <a:r>
              <a:rPr lang="pt-BR" sz="3600" dirty="0"/>
              <a:t>Intervalo adequado</a:t>
            </a:r>
          </a:p>
          <a:p>
            <a:r>
              <a:rPr lang="pt-BR" sz="3600" dirty="0"/>
              <a:t>Saltos</a:t>
            </a:r>
          </a:p>
        </p:txBody>
      </p:sp>
    </p:spTree>
    <p:extLst>
      <p:ext uri="{BB962C8B-B14F-4D97-AF65-F5344CB8AC3E}">
        <p14:creationId xmlns:p14="http://schemas.microsoft.com/office/powerpoint/2010/main" val="240186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4BCFC-8486-B143-BBA5-0E4EFCF1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940" y="222422"/>
            <a:ext cx="7975156" cy="658244"/>
          </a:xfrm>
        </p:spPr>
        <p:txBody>
          <a:bodyPr>
            <a:normAutofit fontScale="90000"/>
          </a:bodyPr>
          <a:lstStyle/>
          <a:p>
            <a:r>
              <a:rPr lang="pt-BR" dirty="0"/>
              <a:t>Reação motora a um estímulo visual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CF49FC-F630-514D-8E64-5A971ED9FD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56731" y="1214298"/>
            <a:ext cx="8093675" cy="54212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C64019B-1243-5D44-A5D0-5EFDDCECFC30}"/>
              </a:ext>
            </a:extLst>
          </p:cNvPr>
          <p:cNvSpPr txBox="1"/>
          <p:nvPr/>
        </p:nvSpPr>
        <p:spPr>
          <a:xfrm>
            <a:off x="241565" y="6450912"/>
            <a:ext cx="332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Gazaniga</a:t>
            </a:r>
            <a:r>
              <a:rPr lang="pt-BR" dirty="0"/>
              <a:t> et al., 2014)</a:t>
            </a:r>
          </a:p>
        </p:txBody>
      </p:sp>
    </p:spTree>
    <p:extLst>
      <p:ext uri="{BB962C8B-B14F-4D97-AF65-F5344CB8AC3E}">
        <p14:creationId xmlns:p14="http://schemas.microsoft.com/office/powerpoint/2010/main" val="2933985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54D97-3A2B-B940-814D-B4F148E8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Aspectos importantes nesse processo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671CA6-C80C-4747-82BD-B3D21E609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000" dirty="0"/>
              <a:t>Localizar rapidamente o que é relevante</a:t>
            </a:r>
          </a:p>
          <a:p>
            <a:endParaRPr lang="pt-BR" sz="3000" dirty="0"/>
          </a:p>
          <a:p>
            <a:r>
              <a:rPr lang="pt-BR" sz="3000" dirty="0"/>
              <a:t>Antecipar (predizer)</a:t>
            </a:r>
          </a:p>
          <a:p>
            <a:endParaRPr lang="pt-BR" sz="3000" dirty="0"/>
          </a:p>
          <a:p>
            <a:r>
              <a:rPr lang="pt-BR" sz="3000" dirty="0"/>
              <a:t>Reagir </a:t>
            </a:r>
          </a:p>
          <a:p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39605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A0FFC-62CA-154A-A502-409E2346C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Rastreamento ocular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F0727E-0750-E547-B2C0-B94E6387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313" y="2638044"/>
            <a:ext cx="9749307" cy="3101983"/>
          </a:xfrm>
        </p:spPr>
        <p:txBody>
          <a:bodyPr>
            <a:normAutofit/>
          </a:bodyPr>
          <a:lstStyle/>
          <a:p>
            <a:r>
              <a:rPr lang="pt-BR" sz="3000" dirty="0"/>
              <a:t>Seres humanos tem visão focal </a:t>
            </a:r>
          </a:p>
          <a:p>
            <a:endParaRPr lang="pt-BR" sz="3000" dirty="0"/>
          </a:p>
          <a:p>
            <a:r>
              <a:rPr lang="pt-BR" sz="3000" dirty="0"/>
              <a:t>Fixações </a:t>
            </a:r>
          </a:p>
          <a:p>
            <a:endParaRPr lang="pt-BR" sz="3000" dirty="0"/>
          </a:p>
          <a:p>
            <a:r>
              <a:rPr lang="pt-BR" sz="3000" dirty="0"/>
              <a:t>Sacada (movimento rápido e voluntário para focar em algo)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5744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FB2882-3D75-3146-94A5-0EE8279B5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2000250"/>
            <a:ext cx="11798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24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C9221B-4F39-2A4D-B44D-1F4EA7F39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018" y="568496"/>
            <a:ext cx="7729728" cy="3101983"/>
          </a:xfrm>
        </p:spPr>
        <p:txBody>
          <a:bodyPr>
            <a:normAutofit/>
          </a:bodyPr>
          <a:lstStyle/>
          <a:p>
            <a:r>
              <a:rPr lang="pt-BR" sz="2600" dirty="0"/>
              <a:t>15 atletas experientes </a:t>
            </a:r>
            <a:r>
              <a:rPr lang="pt-BR" sz="2600" i="1" dirty="0" err="1"/>
              <a:t>vs</a:t>
            </a:r>
            <a:r>
              <a:rPr lang="pt-BR" sz="2600" dirty="0"/>
              <a:t> 15 </a:t>
            </a:r>
            <a:r>
              <a:rPr lang="pt-BR" sz="2600" dirty="0" err="1"/>
              <a:t>recreacionais</a:t>
            </a:r>
            <a:endParaRPr lang="pt-BR" sz="2600" dirty="0"/>
          </a:p>
          <a:p>
            <a:pPr marL="0" indent="0">
              <a:buNone/>
            </a:pPr>
            <a:endParaRPr lang="pt-BR" sz="2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88BB6FD-F0CD-1A4E-9D26-CA2495676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454" y="1385106"/>
            <a:ext cx="4794250" cy="17272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37FDDA0-5378-D740-85F8-D7E2951B8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78" y="1385106"/>
            <a:ext cx="4508500" cy="51181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2C19923-B0C3-1E4D-B06A-06A958F2BFAB}"/>
              </a:ext>
            </a:extLst>
          </p:cNvPr>
          <p:cNvSpPr txBox="1"/>
          <p:nvPr/>
        </p:nvSpPr>
        <p:spPr>
          <a:xfrm>
            <a:off x="6096000" y="3944156"/>
            <a:ext cx="47995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/>
              <a:t>Prever a ação do levantador</a:t>
            </a:r>
          </a:p>
          <a:p>
            <a:pPr algn="ctr"/>
            <a:r>
              <a:rPr lang="pt-BR" sz="2600" dirty="0"/>
              <a:t>Vídeo</a:t>
            </a:r>
          </a:p>
          <a:p>
            <a:pPr algn="ctr"/>
            <a:r>
              <a:rPr lang="pt-BR" sz="2600" dirty="0"/>
              <a:t>120 tentativas</a:t>
            </a:r>
          </a:p>
        </p:txBody>
      </p:sp>
    </p:spTree>
    <p:extLst>
      <p:ext uri="{BB962C8B-B14F-4D97-AF65-F5344CB8AC3E}">
        <p14:creationId xmlns:p14="http://schemas.microsoft.com/office/powerpoint/2010/main" val="4042842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05B4E-FD49-634E-9584-BEA15C21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Variáveis dependentes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373B10-05E1-3A4D-BFF6-80403AF9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371" y="2638044"/>
            <a:ext cx="9749307" cy="3101983"/>
          </a:xfrm>
        </p:spPr>
        <p:txBody>
          <a:bodyPr>
            <a:noAutofit/>
          </a:bodyPr>
          <a:lstStyle/>
          <a:p>
            <a:r>
              <a:rPr lang="pt-BR" sz="2600" dirty="0"/>
              <a:t>Acurácia na resposta </a:t>
            </a:r>
          </a:p>
          <a:p>
            <a:endParaRPr lang="pt-BR" sz="2600" dirty="0"/>
          </a:p>
          <a:p>
            <a:r>
              <a:rPr lang="pt-BR" sz="2600" dirty="0"/>
              <a:t>Tempo de reação na resposta</a:t>
            </a:r>
          </a:p>
          <a:p>
            <a:endParaRPr lang="pt-BR" sz="2600" dirty="0"/>
          </a:p>
          <a:p>
            <a:r>
              <a:rPr lang="pt-BR" sz="2600" dirty="0"/>
              <a:t>Número de fixações </a:t>
            </a:r>
          </a:p>
          <a:p>
            <a:endParaRPr lang="pt-BR" sz="2600" dirty="0"/>
          </a:p>
          <a:p>
            <a:r>
              <a:rPr lang="pt-BR" sz="2600" dirty="0"/>
              <a:t>Média de tempo de cada fixação por tentativa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080954-FA18-984A-B032-ACE8098A5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024" y="2381051"/>
            <a:ext cx="5365230" cy="33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5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6F5C871-B61F-E249-A4A0-AD71E876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04"/>
            <a:ext cx="12192000" cy="59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04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9E48562-9451-9841-8992-E31D9713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152"/>
            <a:ext cx="12192000" cy="42672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04709AA-2959-2C4B-A902-6BCD155B073D}"/>
              </a:ext>
            </a:extLst>
          </p:cNvPr>
          <p:cNvSpPr txBox="1"/>
          <p:nvPr/>
        </p:nvSpPr>
        <p:spPr>
          <a:xfrm>
            <a:off x="1017431" y="5030656"/>
            <a:ext cx="9955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Profissionais tiveram menor número de fixações porém com maior duração nas fixações </a:t>
            </a:r>
          </a:p>
        </p:txBody>
      </p:sp>
    </p:spTree>
    <p:extLst>
      <p:ext uri="{BB962C8B-B14F-4D97-AF65-F5344CB8AC3E}">
        <p14:creationId xmlns:p14="http://schemas.microsoft.com/office/powerpoint/2010/main" val="508185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06898F-516C-264E-A742-B2E33F575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05"/>
            <a:ext cx="12192000" cy="60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49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66E98A2-9048-AB4B-88B5-8BAFBE81028B}"/>
              </a:ext>
            </a:extLst>
          </p:cNvPr>
          <p:cNvGrpSpPr/>
          <p:nvPr/>
        </p:nvGrpSpPr>
        <p:grpSpPr>
          <a:xfrm>
            <a:off x="394485" y="520591"/>
            <a:ext cx="5358206" cy="6040831"/>
            <a:chOff x="3258668" y="712275"/>
            <a:chExt cx="5358206" cy="6040831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7F307532-1550-7046-B0A4-63D03856CFCF}"/>
                </a:ext>
              </a:extLst>
            </p:cNvPr>
            <p:cNvGrpSpPr/>
            <p:nvPr/>
          </p:nvGrpSpPr>
          <p:grpSpPr>
            <a:xfrm>
              <a:off x="3258668" y="712275"/>
              <a:ext cx="5169052" cy="6040831"/>
              <a:chOff x="3609188" y="1575240"/>
              <a:chExt cx="3553615" cy="5223661"/>
            </a:xfrm>
          </p:grpSpPr>
          <p:pic>
            <p:nvPicPr>
              <p:cNvPr id="13" name="Picture 2" descr="Quadra de vôlei - Toda Matéria">
                <a:extLst>
                  <a:ext uri="{FF2B5EF4-FFF2-40B4-BE49-F238E27FC236}">
                    <a16:creationId xmlns:a16="http://schemas.microsoft.com/office/drawing/2014/main" id="{7A16D986-6E6C-684C-A086-E7A5AFC61E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 flipV="1">
                <a:off x="2774165" y="2410263"/>
                <a:ext cx="5223661" cy="3553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6EC0CBC5-3A7F-A444-A66E-7786F1C2721E}"/>
                  </a:ext>
                </a:extLst>
              </p:cNvPr>
              <p:cNvSpPr txBox="1"/>
              <p:nvPr/>
            </p:nvSpPr>
            <p:spPr>
              <a:xfrm>
                <a:off x="4691247" y="5231509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5            6             1</a:t>
                </a: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E2CFCF87-A434-FF46-A3B8-958EB8FF39CD}"/>
                  </a:ext>
                </a:extLst>
              </p:cNvPr>
              <p:cNvSpPr txBox="1"/>
              <p:nvPr/>
            </p:nvSpPr>
            <p:spPr>
              <a:xfrm>
                <a:off x="4691246" y="4541603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4            3              2</a:t>
                </a:r>
              </a:p>
            </p:txBody>
          </p: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69A4B15-B35B-9543-8B17-4686E3CF9D6E}"/>
                </a:ext>
              </a:extLst>
            </p:cNvPr>
            <p:cNvSpPr txBox="1"/>
            <p:nvPr/>
          </p:nvSpPr>
          <p:spPr>
            <a:xfrm>
              <a:off x="4441114" y="377335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Levantador  Central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77AAF1C-B450-EA4D-832C-14A65BF5BF2F}"/>
                </a:ext>
              </a:extLst>
            </p:cNvPr>
            <p:cNvSpPr txBox="1"/>
            <p:nvPr/>
          </p:nvSpPr>
          <p:spPr>
            <a:xfrm>
              <a:off x="4441114" y="517552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  Oposto    Líbero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3A2B984-F24E-E845-B20E-1F30FCAF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20591"/>
            <a:ext cx="5169052" cy="1188720"/>
          </a:xfrm>
        </p:spPr>
        <p:txBody>
          <a:bodyPr/>
          <a:lstStyle/>
          <a:p>
            <a:r>
              <a:rPr lang="pt-BR" dirty="0"/>
              <a:t>Posicionamento -  exemplo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1DB8FC7-7FD9-594C-A821-6EFFEECEB9F4}"/>
              </a:ext>
            </a:extLst>
          </p:cNvPr>
          <p:cNvSpPr txBox="1">
            <a:spLocks/>
          </p:cNvSpPr>
          <p:nvPr/>
        </p:nvSpPr>
        <p:spPr>
          <a:xfrm>
            <a:off x="6592646" y="2272243"/>
            <a:ext cx="4175760" cy="4289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600" b="1" u="sng" dirty="0"/>
              <a:t>Zona de rede ou de ataque</a:t>
            </a:r>
          </a:p>
          <a:p>
            <a:pPr marL="0" indent="0" algn="ctr">
              <a:buNone/>
            </a:pPr>
            <a:endParaRPr lang="pt-BR" sz="2600" dirty="0"/>
          </a:p>
          <a:p>
            <a:pPr marL="0" indent="0" algn="ctr">
              <a:buNone/>
            </a:pPr>
            <a:r>
              <a:rPr lang="pt-BR" sz="2600" b="1" u="sng" dirty="0"/>
              <a:t>Zona de fundo ou de defesa</a:t>
            </a:r>
          </a:p>
        </p:txBody>
      </p:sp>
    </p:spTree>
    <p:extLst>
      <p:ext uri="{BB962C8B-B14F-4D97-AF65-F5344CB8AC3E}">
        <p14:creationId xmlns:p14="http://schemas.microsoft.com/office/powerpoint/2010/main" val="3685099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32D93-8714-714F-A3C8-594AACF1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45" y="853626"/>
            <a:ext cx="5625070" cy="1188720"/>
          </a:xfrm>
        </p:spPr>
        <p:txBody>
          <a:bodyPr/>
          <a:lstStyle/>
          <a:p>
            <a:r>
              <a:rPr lang="pt-BR" dirty="0"/>
              <a:t>LEVANTADOR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EFC695-D954-1C4E-B2BF-9F232629E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2542469"/>
            <a:ext cx="5410200" cy="2329363"/>
          </a:xfrm>
        </p:spPr>
        <p:txBody>
          <a:bodyPr>
            <a:noAutofit/>
          </a:bodyPr>
          <a:lstStyle/>
          <a:p>
            <a:r>
              <a:rPr lang="pt-BR" sz="2400" dirty="0"/>
              <a:t>Arma e decide as jogadas</a:t>
            </a:r>
          </a:p>
          <a:p>
            <a:r>
              <a:rPr lang="pt-BR" sz="2400" dirty="0"/>
              <a:t>Impõe ritmo</a:t>
            </a:r>
          </a:p>
          <a:p>
            <a:r>
              <a:rPr lang="pt-BR" sz="2400" dirty="0"/>
              <a:t>Usa toque como principal técnica</a:t>
            </a:r>
          </a:p>
          <a:p>
            <a:r>
              <a:rPr lang="pt-BR" sz="2400" dirty="0"/>
              <a:t>ELE É UM JOGADOR MUITO IMPORTANTE DE COMANDO DA EQUIPE</a:t>
            </a:r>
          </a:p>
          <a:p>
            <a:r>
              <a:rPr lang="pt-BR" sz="2400" dirty="0"/>
              <a:t>Não recebe saque e não ataca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8B1B26E-5A5E-D44F-94B5-562F9619F852}"/>
              </a:ext>
            </a:extLst>
          </p:cNvPr>
          <p:cNvGrpSpPr/>
          <p:nvPr/>
        </p:nvGrpSpPr>
        <p:grpSpPr>
          <a:xfrm>
            <a:off x="6096000" y="408584"/>
            <a:ext cx="5358206" cy="6040831"/>
            <a:chOff x="3258668" y="712275"/>
            <a:chExt cx="5358206" cy="6040831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32E9D966-0051-284C-B8C8-99DC1D0F12BD}"/>
                </a:ext>
              </a:extLst>
            </p:cNvPr>
            <p:cNvGrpSpPr/>
            <p:nvPr/>
          </p:nvGrpSpPr>
          <p:grpSpPr>
            <a:xfrm>
              <a:off x="3258668" y="712275"/>
              <a:ext cx="5169052" cy="6040831"/>
              <a:chOff x="3609188" y="1575240"/>
              <a:chExt cx="3553615" cy="5223661"/>
            </a:xfrm>
          </p:grpSpPr>
          <p:pic>
            <p:nvPicPr>
              <p:cNvPr id="10" name="Picture 2" descr="Quadra de vôlei - Toda Matéria">
                <a:extLst>
                  <a:ext uri="{FF2B5EF4-FFF2-40B4-BE49-F238E27FC236}">
                    <a16:creationId xmlns:a16="http://schemas.microsoft.com/office/drawing/2014/main" id="{3594ED50-C803-7042-88A8-BAD8CAF50D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 flipV="1">
                <a:off x="2774165" y="2410263"/>
                <a:ext cx="5223661" cy="3553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EC36FBAB-211C-9C40-AAF9-89E93359095A}"/>
                  </a:ext>
                </a:extLst>
              </p:cNvPr>
              <p:cNvSpPr txBox="1"/>
              <p:nvPr/>
            </p:nvSpPr>
            <p:spPr>
              <a:xfrm>
                <a:off x="4691247" y="5231509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5            6             1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4910B333-CA84-9C48-BDF9-F64A21DB1228}"/>
                  </a:ext>
                </a:extLst>
              </p:cNvPr>
              <p:cNvSpPr txBox="1"/>
              <p:nvPr/>
            </p:nvSpPr>
            <p:spPr>
              <a:xfrm>
                <a:off x="4691246" y="4541603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4            3              2</a:t>
                </a:r>
              </a:p>
            </p:txBody>
          </p:sp>
        </p:grp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842B1F-714B-CC45-A0E0-E39F27F99455}"/>
                </a:ext>
              </a:extLst>
            </p:cNvPr>
            <p:cNvSpPr txBox="1"/>
            <p:nvPr/>
          </p:nvSpPr>
          <p:spPr>
            <a:xfrm>
              <a:off x="4441114" y="377335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Levantador  Central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E687FCD-1212-524C-8791-6AD5367EE7B4}"/>
                </a:ext>
              </a:extLst>
            </p:cNvPr>
            <p:cNvSpPr txBox="1"/>
            <p:nvPr/>
          </p:nvSpPr>
          <p:spPr>
            <a:xfrm>
              <a:off x="4441114" y="517552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  Oposto    Líbero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E7724C9B-7DEE-3C41-B87A-F96EE904E921}"/>
              </a:ext>
            </a:extLst>
          </p:cNvPr>
          <p:cNvSpPr/>
          <p:nvPr/>
        </p:nvSpPr>
        <p:spPr>
          <a:xfrm>
            <a:off x="8153400" y="3200400"/>
            <a:ext cx="1264919" cy="11882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0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D6738-84C0-0A4E-AB7D-4DD2C91B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18" y="570156"/>
            <a:ext cx="5495544" cy="1188720"/>
          </a:xfrm>
        </p:spPr>
        <p:txBody>
          <a:bodyPr/>
          <a:lstStyle/>
          <a:p>
            <a:r>
              <a:rPr lang="pt-BR" dirty="0"/>
              <a:t>CENTRAL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02B98F-DA0A-E043-A39F-C7B8A2328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94" y="2288002"/>
            <a:ext cx="4337304" cy="3101983"/>
          </a:xfrm>
        </p:spPr>
        <p:txBody>
          <a:bodyPr>
            <a:noAutofit/>
          </a:bodyPr>
          <a:lstStyle/>
          <a:p>
            <a:r>
              <a:rPr lang="pt-BR" sz="2600" dirty="0"/>
              <a:t>Especialista em bloqueio</a:t>
            </a:r>
          </a:p>
          <a:p>
            <a:endParaRPr lang="pt-BR" sz="2600" dirty="0"/>
          </a:p>
          <a:p>
            <a:r>
              <a:rPr lang="pt-BR" sz="2600" dirty="0"/>
              <a:t>Normalmente é mais alto </a:t>
            </a:r>
          </a:p>
          <a:p>
            <a:endParaRPr lang="pt-BR" sz="2600" dirty="0"/>
          </a:p>
          <a:p>
            <a:r>
              <a:rPr lang="pt-BR" sz="2600" dirty="0"/>
              <a:t>Ataques</a:t>
            </a:r>
          </a:p>
          <a:p>
            <a:endParaRPr lang="pt-BR" sz="2600" dirty="0"/>
          </a:p>
          <a:p>
            <a:r>
              <a:rPr lang="pt-BR" sz="2600" dirty="0"/>
              <a:t>Quando vai pro fundo é substituído pelo líbero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0C44C18-7434-3247-81C4-431E62589907}"/>
              </a:ext>
            </a:extLst>
          </p:cNvPr>
          <p:cNvGrpSpPr/>
          <p:nvPr/>
        </p:nvGrpSpPr>
        <p:grpSpPr>
          <a:xfrm>
            <a:off x="6096000" y="408584"/>
            <a:ext cx="5358206" cy="6040831"/>
            <a:chOff x="3258668" y="712275"/>
            <a:chExt cx="5358206" cy="604083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1615C466-DEEA-2445-A107-2EAC29D5D9E6}"/>
                </a:ext>
              </a:extLst>
            </p:cNvPr>
            <p:cNvGrpSpPr/>
            <p:nvPr/>
          </p:nvGrpSpPr>
          <p:grpSpPr>
            <a:xfrm>
              <a:off x="3258668" y="712275"/>
              <a:ext cx="5169052" cy="6040831"/>
              <a:chOff x="3609188" y="1575240"/>
              <a:chExt cx="3553615" cy="5223661"/>
            </a:xfrm>
          </p:grpSpPr>
          <p:pic>
            <p:nvPicPr>
              <p:cNvPr id="9" name="Picture 2" descr="Quadra de vôlei - Toda Matéria">
                <a:extLst>
                  <a:ext uri="{FF2B5EF4-FFF2-40B4-BE49-F238E27FC236}">
                    <a16:creationId xmlns:a16="http://schemas.microsoft.com/office/drawing/2014/main" id="{8821EB9A-3147-8449-8B6F-072B7D0455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 flipV="1">
                <a:off x="2774165" y="2410263"/>
                <a:ext cx="5223661" cy="3553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CFD106EB-95DB-9546-9914-F324F48BA940}"/>
                  </a:ext>
                </a:extLst>
              </p:cNvPr>
              <p:cNvSpPr txBox="1"/>
              <p:nvPr/>
            </p:nvSpPr>
            <p:spPr>
              <a:xfrm>
                <a:off x="4691247" y="5231509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5            6             1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F23E073D-FBCE-2146-8D8A-3E0BCB516E9E}"/>
                  </a:ext>
                </a:extLst>
              </p:cNvPr>
              <p:cNvSpPr txBox="1"/>
              <p:nvPr/>
            </p:nvSpPr>
            <p:spPr>
              <a:xfrm>
                <a:off x="4691246" y="4541603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4            3              2</a:t>
                </a:r>
              </a:p>
            </p:txBody>
          </p:sp>
        </p:grp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E812B48-9720-4843-ADAA-C3A2B457C16C}"/>
                </a:ext>
              </a:extLst>
            </p:cNvPr>
            <p:cNvSpPr txBox="1"/>
            <p:nvPr/>
          </p:nvSpPr>
          <p:spPr>
            <a:xfrm>
              <a:off x="4441114" y="377335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Levantador  Central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A111CEB-945D-234D-A00C-A8B46D9568C1}"/>
                </a:ext>
              </a:extLst>
            </p:cNvPr>
            <p:cNvSpPr txBox="1"/>
            <p:nvPr/>
          </p:nvSpPr>
          <p:spPr>
            <a:xfrm>
              <a:off x="4441114" y="517552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  Oposto    Líbero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F0781EC9-18A0-8545-BC0A-83BBEC5E1E0C}"/>
              </a:ext>
            </a:extLst>
          </p:cNvPr>
          <p:cNvSpPr/>
          <p:nvPr/>
        </p:nvSpPr>
        <p:spPr>
          <a:xfrm>
            <a:off x="9285054" y="3343045"/>
            <a:ext cx="1033430" cy="9918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945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32E8E-7FE8-4C4E-B191-E3D0E55C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48412"/>
            <a:ext cx="5510784" cy="1188720"/>
          </a:xfrm>
        </p:spPr>
        <p:txBody>
          <a:bodyPr/>
          <a:lstStyle/>
          <a:p>
            <a:r>
              <a:rPr lang="pt-BR" dirty="0"/>
              <a:t>Ponteiro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4E852A-A1C8-9743-AAD7-003F35F4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2" y="2424684"/>
            <a:ext cx="5656121" cy="4291426"/>
          </a:xfrm>
        </p:spPr>
        <p:txBody>
          <a:bodyPr>
            <a:normAutofit/>
          </a:bodyPr>
          <a:lstStyle/>
          <a:p>
            <a:r>
              <a:rPr lang="pt-BR" sz="2600" dirty="0"/>
              <a:t>Posição 4 ou 5</a:t>
            </a:r>
          </a:p>
          <a:p>
            <a:endParaRPr lang="pt-BR" sz="2600" dirty="0"/>
          </a:p>
          <a:p>
            <a:r>
              <a:rPr lang="pt-BR" sz="2600" dirty="0"/>
              <a:t>Entrada de rede</a:t>
            </a:r>
          </a:p>
          <a:p>
            <a:endParaRPr lang="pt-BR" sz="2600" dirty="0"/>
          </a:p>
          <a:p>
            <a:r>
              <a:rPr lang="pt-BR" sz="2600" dirty="0"/>
              <a:t>Ajuda nos bloqueio e ataca</a:t>
            </a:r>
          </a:p>
          <a:p>
            <a:endParaRPr lang="pt-BR" sz="2600" dirty="0"/>
          </a:p>
          <a:p>
            <a:r>
              <a:rPr lang="pt-BR" sz="2600" dirty="0"/>
              <a:t>Recepção de saque na posição </a:t>
            </a:r>
          </a:p>
          <a:p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F843AB2-BC7B-9B4E-8492-A08838BEE20E}"/>
              </a:ext>
            </a:extLst>
          </p:cNvPr>
          <p:cNvGrpSpPr/>
          <p:nvPr/>
        </p:nvGrpSpPr>
        <p:grpSpPr>
          <a:xfrm>
            <a:off x="6096000" y="408584"/>
            <a:ext cx="5358206" cy="6040831"/>
            <a:chOff x="3258668" y="712275"/>
            <a:chExt cx="5358206" cy="6040831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7FA7DBB6-1AB0-454E-B6FA-4D8E49C26059}"/>
                </a:ext>
              </a:extLst>
            </p:cNvPr>
            <p:cNvGrpSpPr/>
            <p:nvPr/>
          </p:nvGrpSpPr>
          <p:grpSpPr>
            <a:xfrm>
              <a:off x="3258668" y="712275"/>
              <a:ext cx="5169052" cy="6040831"/>
              <a:chOff x="3609188" y="1575240"/>
              <a:chExt cx="3553615" cy="5223661"/>
            </a:xfrm>
          </p:grpSpPr>
          <p:pic>
            <p:nvPicPr>
              <p:cNvPr id="8" name="Picture 2" descr="Quadra de vôlei - Toda Matéria">
                <a:extLst>
                  <a:ext uri="{FF2B5EF4-FFF2-40B4-BE49-F238E27FC236}">
                    <a16:creationId xmlns:a16="http://schemas.microsoft.com/office/drawing/2014/main" id="{05828B58-A4DA-4345-93F2-542E4A4B3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 flipV="1">
                <a:off x="2774165" y="2410263"/>
                <a:ext cx="5223661" cy="3553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7305FF15-A0FA-5145-B0EF-00F2C80ECE72}"/>
                  </a:ext>
                </a:extLst>
              </p:cNvPr>
              <p:cNvSpPr txBox="1"/>
              <p:nvPr/>
            </p:nvSpPr>
            <p:spPr>
              <a:xfrm>
                <a:off x="4691247" y="5231509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5            6             1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43416AD-3EAB-0946-B745-3CBCFA4CA8D6}"/>
                  </a:ext>
                </a:extLst>
              </p:cNvPr>
              <p:cNvSpPr txBox="1"/>
              <p:nvPr/>
            </p:nvSpPr>
            <p:spPr>
              <a:xfrm>
                <a:off x="4691246" y="4541603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4            3              2</a:t>
                </a:r>
              </a:p>
            </p:txBody>
          </p:sp>
        </p:grp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99A5F69-5AE8-C84A-946E-61CA20200238}"/>
                </a:ext>
              </a:extLst>
            </p:cNvPr>
            <p:cNvSpPr txBox="1"/>
            <p:nvPr/>
          </p:nvSpPr>
          <p:spPr>
            <a:xfrm>
              <a:off x="4441114" y="377335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Levantador  Central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E29E9AD4-3B7F-6041-8C6B-F29DB3A5E723}"/>
                </a:ext>
              </a:extLst>
            </p:cNvPr>
            <p:cNvSpPr txBox="1"/>
            <p:nvPr/>
          </p:nvSpPr>
          <p:spPr>
            <a:xfrm>
              <a:off x="4441114" y="517552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  Oposto    Líbero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97927D4-741C-5B48-A0D9-05FFBE9F86AB}"/>
              </a:ext>
            </a:extLst>
          </p:cNvPr>
          <p:cNvSpPr/>
          <p:nvPr/>
        </p:nvSpPr>
        <p:spPr>
          <a:xfrm>
            <a:off x="7278446" y="3343045"/>
            <a:ext cx="1033430" cy="9918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204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84E4A7-7AA3-674F-A652-1112AF69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78" y="530504"/>
            <a:ext cx="5858522" cy="1188720"/>
          </a:xfrm>
        </p:spPr>
        <p:txBody>
          <a:bodyPr/>
          <a:lstStyle/>
          <a:p>
            <a:r>
              <a:rPr lang="pt-BR" dirty="0"/>
              <a:t>oposto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7D618E-CDB1-F945-A9EE-4601E37C6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63" y="2594588"/>
            <a:ext cx="7729728" cy="3101983"/>
          </a:xfrm>
        </p:spPr>
        <p:txBody>
          <a:bodyPr>
            <a:noAutofit/>
          </a:bodyPr>
          <a:lstStyle/>
          <a:p>
            <a:r>
              <a:rPr lang="pt-BR" sz="2600" dirty="0"/>
              <a:t>Ataque principalmente na posição 2</a:t>
            </a:r>
          </a:p>
          <a:p>
            <a:r>
              <a:rPr lang="pt-BR" sz="2600" dirty="0"/>
              <a:t>Saída de rede</a:t>
            </a:r>
          </a:p>
          <a:p>
            <a:r>
              <a:rPr lang="pt-BR" sz="2600" dirty="0"/>
              <a:t>Recebe bastante bola do levantado</a:t>
            </a:r>
          </a:p>
          <a:p>
            <a:r>
              <a:rPr lang="pt-BR" sz="2600" dirty="0"/>
              <a:t>Goleador (potencia de membro superior)</a:t>
            </a:r>
          </a:p>
          <a:p>
            <a:r>
              <a:rPr lang="pt-BR" sz="2600" dirty="0"/>
              <a:t>Bloqueio</a:t>
            </a:r>
          </a:p>
          <a:p>
            <a:r>
              <a:rPr lang="pt-BR" sz="2600" dirty="0"/>
              <a:t>Oposto ao levantador</a:t>
            </a:r>
          </a:p>
          <a:p>
            <a:r>
              <a:rPr lang="pt-BR" sz="2600" dirty="0"/>
              <a:t>Não recebe saque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449544D-9CD7-D840-9A14-02EB6CD321FF}"/>
              </a:ext>
            </a:extLst>
          </p:cNvPr>
          <p:cNvGrpSpPr/>
          <p:nvPr/>
        </p:nvGrpSpPr>
        <p:grpSpPr>
          <a:xfrm>
            <a:off x="6596316" y="682904"/>
            <a:ext cx="5358206" cy="6040831"/>
            <a:chOff x="3258668" y="712275"/>
            <a:chExt cx="5358206" cy="6040831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7D2FC9E8-4B18-1746-AF4E-C3ABAA67A2D9}"/>
                </a:ext>
              </a:extLst>
            </p:cNvPr>
            <p:cNvGrpSpPr/>
            <p:nvPr/>
          </p:nvGrpSpPr>
          <p:grpSpPr>
            <a:xfrm>
              <a:off x="3258668" y="712275"/>
              <a:ext cx="5169052" cy="6040831"/>
              <a:chOff x="3609188" y="1575240"/>
              <a:chExt cx="3553615" cy="5223661"/>
            </a:xfrm>
          </p:grpSpPr>
          <p:pic>
            <p:nvPicPr>
              <p:cNvPr id="8" name="Picture 2" descr="Quadra de vôlei - Toda Matéria">
                <a:extLst>
                  <a:ext uri="{FF2B5EF4-FFF2-40B4-BE49-F238E27FC236}">
                    <a16:creationId xmlns:a16="http://schemas.microsoft.com/office/drawing/2014/main" id="{360BA3C8-C05D-884B-857D-854D2A3D3A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 flipV="1">
                <a:off x="2774165" y="2410263"/>
                <a:ext cx="5223661" cy="3553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896A0B80-7FC3-4249-84EB-CFE6B1092802}"/>
                  </a:ext>
                </a:extLst>
              </p:cNvPr>
              <p:cNvSpPr txBox="1"/>
              <p:nvPr/>
            </p:nvSpPr>
            <p:spPr>
              <a:xfrm>
                <a:off x="4691247" y="5231509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5            6             1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5F0D19BE-A061-E14B-8071-450B0EDF3E10}"/>
                  </a:ext>
                </a:extLst>
              </p:cNvPr>
              <p:cNvSpPr txBox="1"/>
              <p:nvPr/>
            </p:nvSpPr>
            <p:spPr>
              <a:xfrm>
                <a:off x="4676457" y="4548176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4            3              2</a:t>
                </a:r>
              </a:p>
            </p:txBody>
          </p:sp>
        </p:grp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203403C-7D0A-5942-B103-63467D90AD3A}"/>
                </a:ext>
              </a:extLst>
            </p:cNvPr>
            <p:cNvSpPr txBox="1"/>
            <p:nvPr/>
          </p:nvSpPr>
          <p:spPr>
            <a:xfrm>
              <a:off x="4441114" y="377335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Levantador  Central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BC76F84-887E-7646-856D-B5544AF1CD41}"/>
                </a:ext>
              </a:extLst>
            </p:cNvPr>
            <p:cNvSpPr txBox="1"/>
            <p:nvPr/>
          </p:nvSpPr>
          <p:spPr>
            <a:xfrm>
              <a:off x="4441114" y="517552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  Oposto    Líbero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089163E-3AEB-F347-B225-DEF973E3F12D}"/>
              </a:ext>
            </a:extLst>
          </p:cNvPr>
          <p:cNvSpPr/>
          <p:nvPr/>
        </p:nvSpPr>
        <p:spPr>
          <a:xfrm>
            <a:off x="8759113" y="4632129"/>
            <a:ext cx="1033430" cy="9918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367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B8E7C-7098-8143-B552-FF732644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02" y="523613"/>
            <a:ext cx="4201195" cy="1188720"/>
          </a:xfrm>
        </p:spPr>
        <p:txBody>
          <a:bodyPr/>
          <a:lstStyle/>
          <a:p>
            <a:r>
              <a:rPr lang="pt-BR" dirty="0"/>
              <a:t>líbero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4BB4B0-27D4-E84B-B903-B1F37A5C0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60" y="2602189"/>
            <a:ext cx="4628561" cy="3732198"/>
          </a:xfrm>
        </p:spPr>
        <p:txBody>
          <a:bodyPr/>
          <a:lstStyle/>
          <a:p>
            <a:r>
              <a:rPr lang="pt-BR" sz="2600" dirty="0"/>
              <a:t>Não pode bloquear, sacar ou passar a bola para o outro lado de essa estiver acima da rede</a:t>
            </a:r>
          </a:p>
          <a:p>
            <a:r>
              <a:rPr lang="pt-BR" sz="2600" dirty="0"/>
              <a:t>Recepção/defesa e passe</a:t>
            </a:r>
          </a:p>
          <a:p>
            <a:r>
              <a:rPr lang="pt-BR" sz="2600" dirty="0"/>
              <a:t>Normalmente é mais baixo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DFE9DBB-5B50-7D49-B8CA-43C3F6626854}"/>
              </a:ext>
            </a:extLst>
          </p:cNvPr>
          <p:cNvGrpSpPr/>
          <p:nvPr/>
        </p:nvGrpSpPr>
        <p:grpSpPr>
          <a:xfrm>
            <a:off x="6568440" y="530504"/>
            <a:ext cx="5358206" cy="6040831"/>
            <a:chOff x="3258668" y="712275"/>
            <a:chExt cx="5358206" cy="6040831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2C01248D-6D9A-2F44-BE51-299180F8C2D0}"/>
                </a:ext>
              </a:extLst>
            </p:cNvPr>
            <p:cNvGrpSpPr/>
            <p:nvPr/>
          </p:nvGrpSpPr>
          <p:grpSpPr>
            <a:xfrm>
              <a:off x="3258668" y="712275"/>
              <a:ext cx="5169052" cy="6040831"/>
              <a:chOff x="3609188" y="1575240"/>
              <a:chExt cx="3553615" cy="5223661"/>
            </a:xfrm>
          </p:grpSpPr>
          <p:pic>
            <p:nvPicPr>
              <p:cNvPr id="8" name="Picture 2" descr="Quadra de vôlei - Toda Matéria">
                <a:extLst>
                  <a:ext uri="{FF2B5EF4-FFF2-40B4-BE49-F238E27FC236}">
                    <a16:creationId xmlns:a16="http://schemas.microsoft.com/office/drawing/2014/main" id="{EC09C098-1617-224F-8E0A-D0939C6845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 flipV="1">
                <a:off x="2774165" y="2410263"/>
                <a:ext cx="5223661" cy="3553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E50E191D-4A3B-124E-8F0A-408DE58BC3EF}"/>
                  </a:ext>
                </a:extLst>
              </p:cNvPr>
              <p:cNvSpPr txBox="1"/>
              <p:nvPr/>
            </p:nvSpPr>
            <p:spPr>
              <a:xfrm>
                <a:off x="4691247" y="5231509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5            6             1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E3674EA-4F0B-E445-A75F-D3564C6E772E}"/>
                  </a:ext>
                </a:extLst>
              </p:cNvPr>
              <p:cNvSpPr txBox="1"/>
              <p:nvPr/>
            </p:nvSpPr>
            <p:spPr>
              <a:xfrm>
                <a:off x="4676457" y="4548176"/>
                <a:ext cx="2072640" cy="31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</a:rPr>
                  <a:t>4            3              2</a:t>
                </a:r>
              </a:p>
            </p:txBody>
          </p:sp>
        </p:grp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9B2C27E-2700-C742-8D36-331F0245E202}"/>
                </a:ext>
              </a:extLst>
            </p:cNvPr>
            <p:cNvSpPr txBox="1"/>
            <p:nvPr/>
          </p:nvSpPr>
          <p:spPr>
            <a:xfrm>
              <a:off x="4441114" y="377335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Levantador  Central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DE2DB06-6BFC-9E44-A06F-198A23A2FA5A}"/>
                </a:ext>
              </a:extLst>
            </p:cNvPr>
            <p:cNvSpPr txBox="1"/>
            <p:nvPr/>
          </p:nvSpPr>
          <p:spPr>
            <a:xfrm>
              <a:off x="4441114" y="5175523"/>
              <a:ext cx="4175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Ponteiro    Oposto    Líbero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0D410BB0-6B3E-5840-BBA3-6AF3A6CC26C1}"/>
              </a:ext>
            </a:extLst>
          </p:cNvPr>
          <p:cNvSpPr/>
          <p:nvPr/>
        </p:nvSpPr>
        <p:spPr>
          <a:xfrm>
            <a:off x="9701665" y="4632129"/>
            <a:ext cx="1033430" cy="9918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35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1261EF-0797-6B45-8CC1-E83B1EF6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 dos atletas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30592E-E3D0-8E43-9D08-A020B79B9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072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C062AD-FB86-6E4D-863B-78D860C1C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139950"/>
            <a:ext cx="11684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7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D1F952-E52D-3F4D-8AF4-F22FF347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04"/>
            <a:ext cx="12192000" cy="59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50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885D7-A27F-EC40-951C-1436FC0F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898896-5D19-1F49-B41F-1B80DC6F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068" y="2676681"/>
            <a:ext cx="10354614" cy="3505178"/>
          </a:xfrm>
        </p:spPr>
        <p:txBody>
          <a:bodyPr>
            <a:normAutofit/>
          </a:bodyPr>
          <a:lstStyle/>
          <a:p>
            <a:r>
              <a:rPr lang="pt-BR" sz="3000" dirty="0"/>
              <a:t>Altura 162 a 182 cm sendo que os profissionais são geralmente mais altos que </a:t>
            </a:r>
            <a:r>
              <a:rPr lang="pt-BR" sz="3000" dirty="0" err="1"/>
              <a:t>não-profissionais</a:t>
            </a:r>
            <a:endParaRPr lang="pt-BR" sz="3000" dirty="0"/>
          </a:p>
          <a:p>
            <a:r>
              <a:rPr lang="pt-BR" sz="3000" dirty="0"/>
              <a:t>Percentual de gordura entre 20 e 25%; normalmente menor que handebol e basquete</a:t>
            </a:r>
          </a:p>
          <a:p>
            <a:r>
              <a:rPr lang="pt-BR" sz="3000" dirty="0"/>
              <a:t>Consumo máximo de oxigênio por volta de 44 ml/kg/min</a:t>
            </a:r>
          </a:p>
        </p:txBody>
      </p:sp>
    </p:spTree>
    <p:extLst>
      <p:ext uri="{BB962C8B-B14F-4D97-AF65-F5344CB8AC3E}">
        <p14:creationId xmlns:p14="http://schemas.microsoft.com/office/powerpoint/2010/main" val="722993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17BB2-9B77-B744-9E01-28DDDDFD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DE612A-A497-594C-AB1A-7F255A5B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794" y="2638044"/>
            <a:ext cx="10676586" cy="3101983"/>
          </a:xfrm>
        </p:spPr>
        <p:txBody>
          <a:bodyPr>
            <a:noAutofit/>
          </a:bodyPr>
          <a:lstStyle/>
          <a:p>
            <a:r>
              <a:rPr lang="pt-BR" sz="3000" dirty="0"/>
              <a:t>Força máxima no </a:t>
            </a:r>
            <a:r>
              <a:rPr lang="pt-BR" sz="3000" i="1" dirty="0" err="1"/>
              <a:t>legpress</a:t>
            </a:r>
            <a:r>
              <a:rPr lang="pt-BR" sz="3000" dirty="0"/>
              <a:t> entre 144 e 155 kg</a:t>
            </a:r>
          </a:p>
          <a:p>
            <a:r>
              <a:rPr lang="pt-BR" sz="3000" dirty="0"/>
              <a:t>Supino entre 41 e 46 kg</a:t>
            </a:r>
          </a:p>
          <a:p>
            <a:r>
              <a:rPr lang="pt-BR" sz="3000" dirty="0"/>
              <a:t>Normalmente tem força máxima inferior a basquete</a:t>
            </a:r>
          </a:p>
          <a:p>
            <a:r>
              <a:rPr lang="pt-BR" sz="3000" dirty="0"/>
              <a:t>Salto vertical por volta de 52 cm</a:t>
            </a:r>
          </a:p>
          <a:p>
            <a:endParaRPr lang="pt-BR" sz="3000" dirty="0"/>
          </a:p>
          <a:p>
            <a:r>
              <a:rPr lang="pt-BR" sz="3000" dirty="0" err="1"/>
              <a:t>https</a:t>
            </a:r>
            <a:r>
              <a:rPr lang="pt-BR" sz="3000" dirty="0"/>
              <a:t>://</a:t>
            </a:r>
            <a:r>
              <a:rPr lang="pt-BR" sz="3000" dirty="0" err="1"/>
              <a:t>epokperformance.com</a:t>
            </a:r>
            <a:r>
              <a:rPr lang="pt-BR" sz="3000" dirty="0"/>
              <a:t>/</a:t>
            </a:r>
            <a:r>
              <a:rPr lang="pt-BR" sz="3000" dirty="0" err="1"/>
              <a:t>highest</a:t>
            </a:r>
            <a:r>
              <a:rPr lang="pt-BR" sz="3000" dirty="0"/>
              <a:t>-vertical-</a:t>
            </a:r>
            <a:r>
              <a:rPr lang="pt-BR" sz="3000" dirty="0" err="1"/>
              <a:t>jump</a:t>
            </a:r>
            <a:r>
              <a:rPr lang="pt-BR" sz="3000" dirty="0"/>
              <a:t>-</a:t>
            </a:r>
            <a:r>
              <a:rPr lang="pt-BR" sz="3000" dirty="0" err="1"/>
              <a:t>ever</a:t>
            </a:r>
            <a:r>
              <a:rPr lang="pt-BR" sz="3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1585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50B00C-F3CA-8848-8432-E20A8D9CC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612390"/>
            <a:ext cx="7951915" cy="605454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64DB186-273B-464C-A244-D3CC9EDEBB8B}"/>
              </a:ext>
            </a:extLst>
          </p:cNvPr>
          <p:cNvSpPr txBox="1"/>
          <p:nvPr/>
        </p:nvSpPr>
        <p:spPr>
          <a:xfrm>
            <a:off x="10225825" y="427724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3041220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5C150E-0390-1842-8359-D9DCDC56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0" y="241122"/>
            <a:ext cx="9598037" cy="60824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707FBF5-FC90-4D45-BDDA-44DB012C2672}"/>
              </a:ext>
            </a:extLst>
          </p:cNvPr>
          <p:cNvSpPr txBox="1"/>
          <p:nvPr/>
        </p:nvSpPr>
        <p:spPr>
          <a:xfrm>
            <a:off x="10225825" y="427724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1911773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0C58AB-5E7B-4647-AC0C-09DCECC28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819150"/>
            <a:ext cx="10833100" cy="52197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81C963-596E-B841-BB91-BF628B8EF2D0}"/>
              </a:ext>
            </a:extLst>
          </p:cNvPr>
          <p:cNvSpPr txBox="1"/>
          <p:nvPr/>
        </p:nvSpPr>
        <p:spPr>
          <a:xfrm>
            <a:off x="9002332" y="6248975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837439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F95F59-D0AA-D84C-B827-8C07359DA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71550"/>
            <a:ext cx="10668000" cy="49149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A96A108-763C-CA41-952A-B26EBD774EE9}"/>
              </a:ext>
            </a:extLst>
          </p:cNvPr>
          <p:cNvSpPr txBox="1"/>
          <p:nvPr/>
        </p:nvSpPr>
        <p:spPr>
          <a:xfrm>
            <a:off x="9465971" y="6248975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1612366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3D447A-99AB-1445-BEFF-397DAE85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244600"/>
            <a:ext cx="10617200" cy="43688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5C2A4B-16CE-F640-A715-70E67A237EEB}"/>
              </a:ext>
            </a:extLst>
          </p:cNvPr>
          <p:cNvSpPr txBox="1"/>
          <p:nvPr/>
        </p:nvSpPr>
        <p:spPr>
          <a:xfrm>
            <a:off x="9670245" y="453482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1831582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FAA957-E50D-B942-BC84-1A4B6892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0" y="317500"/>
            <a:ext cx="3606800" cy="6223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4765F2B-B57B-D245-8542-4F6708B5A396}"/>
              </a:ext>
            </a:extLst>
          </p:cNvPr>
          <p:cNvSpPr txBox="1"/>
          <p:nvPr/>
        </p:nvSpPr>
        <p:spPr>
          <a:xfrm>
            <a:off x="10225825" y="427724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396713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F68AD70-DC08-914B-91EC-043E63B9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723900"/>
            <a:ext cx="9982200" cy="5410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E9B47B-FBC1-854C-AB4D-91E0CD7C6D81}"/>
              </a:ext>
            </a:extLst>
          </p:cNvPr>
          <p:cNvSpPr txBox="1"/>
          <p:nvPr/>
        </p:nvSpPr>
        <p:spPr>
          <a:xfrm>
            <a:off x="9352745" y="6377764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2121615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5F2D96-1C61-C84B-9E62-E1ED9C8B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94" y="358418"/>
            <a:ext cx="6817150" cy="61411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435F6C-8953-DE40-A9DA-69043E77B3E8}"/>
              </a:ext>
            </a:extLst>
          </p:cNvPr>
          <p:cNvSpPr txBox="1"/>
          <p:nvPr/>
        </p:nvSpPr>
        <p:spPr>
          <a:xfrm>
            <a:off x="10225825" y="427724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369946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4C68850-033A-7F42-87C0-06CA3ED4C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04"/>
            <a:ext cx="12192000" cy="59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31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A4D416-7C92-7343-8434-791FD9C4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584200"/>
            <a:ext cx="10274300" cy="56896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5D10662-7F5D-EE4B-8859-500189257BA2}"/>
              </a:ext>
            </a:extLst>
          </p:cNvPr>
          <p:cNvSpPr/>
          <p:nvPr/>
        </p:nvSpPr>
        <p:spPr>
          <a:xfrm>
            <a:off x="7265773" y="1482811"/>
            <a:ext cx="2619632" cy="8526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1619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1F8DB8-7D2D-6C41-AE4C-42728025D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920750"/>
            <a:ext cx="10947400" cy="50165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B686A35-FC4A-9A44-82B8-C51A2388E9AB}"/>
              </a:ext>
            </a:extLst>
          </p:cNvPr>
          <p:cNvSpPr/>
          <p:nvPr/>
        </p:nvSpPr>
        <p:spPr>
          <a:xfrm>
            <a:off x="5665076" y="1923393"/>
            <a:ext cx="2806262" cy="4834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920FC1-9303-ED4D-9555-85823F9CDB19}"/>
              </a:ext>
            </a:extLst>
          </p:cNvPr>
          <p:cNvSpPr txBox="1"/>
          <p:nvPr/>
        </p:nvSpPr>
        <p:spPr>
          <a:xfrm>
            <a:off x="9835345" y="440603"/>
            <a:ext cx="173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(Fukuda, 2018)</a:t>
            </a:r>
          </a:p>
        </p:txBody>
      </p:sp>
    </p:spTree>
    <p:extLst>
      <p:ext uri="{BB962C8B-B14F-4D97-AF65-F5344CB8AC3E}">
        <p14:creationId xmlns:p14="http://schemas.microsoft.com/office/powerpoint/2010/main" val="2625771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842FE-31D9-4F44-AA11-0787D0F3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Demandas do Jogo</a:t>
            </a:r>
          </a:p>
        </p:txBody>
      </p:sp>
    </p:spTree>
    <p:extLst>
      <p:ext uri="{BB962C8B-B14F-4D97-AF65-F5344CB8AC3E}">
        <p14:creationId xmlns:p14="http://schemas.microsoft.com/office/powerpoint/2010/main" val="2127063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0E432-9CBC-D549-877E-50E6D9AF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Jogo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0BCCBD-F1BD-114E-A420-BA4BC1A56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642" y="2638044"/>
            <a:ext cx="10315978" cy="3101983"/>
          </a:xfrm>
        </p:spPr>
        <p:txBody>
          <a:bodyPr>
            <a:noAutofit/>
          </a:bodyPr>
          <a:lstStyle/>
          <a:p>
            <a:r>
              <a:rPr lang="pt-BR" sz="2600" dirty="0"/>
              <a:t>120 a 161 batimentos por minuto </a:t>
            </a:r>
          </a:p>
          <a:p>
            <a:r>
              <a:rPr lang="pt-BR" sz="2600" dirty="0"/>
              <a:t>Consumo de oxigênio por volta de 55 a 60% do máximo</a:t>
            </a:r>
          </a:p>
          <a:p>
            <a:r>
              <a:rPr lang="pt-BR" sz="2600" dirty="0"/>
              <a:t>A maioria dos ralis dura por volta de 12 segundos (3 – 40 segundos)</a:t>
            </a:r>
          </a:p>
          <a:p>
            <a:r>
              <a:rPr lang="pt-BR" sz="2600" dirty="0"/>
              <a:t>Pausa com 12 segundos também ou menos = 1:1</a:t>
            </a:r>
          </a:p>
          <a:p>
            <a:r>
              <a:rPr lang="pt-BR" sz="2600" dirty="0"/>
              <a:t>Lactato 2,5 </a:t>
            </a:r>
            <a:r>
              <a:rPr lang="pt-BR" sz="2600" dirty="0" err="1"/>
              <a:t>mmol</a:t>
            </a:r>
            <a:r>
              <a:rPr lang="pt-BR" sz="2600" dirty="0"/>
              <a:t>/L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F280DB2-9F70-B043-93FC-F4FE5E01242B}"/>
              </a:ext>
            </a:extLst>
          </p:cNvPr>
          <p:cNvSpPr txBox="1"/>
          <p:nvPr/>
        </p:nvSpPr>
        <p:spPr>
          <a:xfrm>
            <a:off x="8693238" y="6065949"/>
            <a:ext cx="251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Lidor</a:t>
            </a:r>
            <a:r>
              <a:rPr lang="pt-BR" dirty="0"/>
              <a:t> e </a:t>
            </a:r>
            <a:r>
              <a:rPr lang="pt-BR" dirty="0" err="1"/>
              <a:t>Ziv</a:t>
            </a:r>
            <a:r>
              <a:rPr lang="pt-BR" dirty="0"/>
              <a:t>, 2010)</a:t>
            </a:r>
          </a:p>
        </p:txBody>
      </p:sp>
    </p:spTree>
    <p:extLst>
      <p:ext uri="{BB962C8B-B14F-4D97-AF65-F5344CB8AC3E}">
        <p14:creationId xmlns:p14="http://schemas.microsoft.com/office/powerpoint/2010/main" val="1372502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9F90E6-C537-0948-B6F5-C4DA37789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60" y="537396"/>
            <a:ext cx="11194394" cy="3101983"/>
          </a:xfrm>
        </p:spPr>
        <p:txBody>
          <a:bodyPr>
            <a:normAutofit/>
          </a:bodyPr>
          <a:lstStyle/>
          <a:p>
            <a:r>
              <a:rPr lang="pt-BR" sz="2600" dirty="0"/>
              <a:t>Atletas de voleibol masculino na Superliga de 2002/2003</a:t>
            </a:r>
          </a:p>
          <a:p>
            <a:r>
              <a:rPr lang="pt-BR" sz="2600" dirty="0"/>
              <a:t>Sport Club Ulbra em 29 partidas</a:t>
            </a:r>
          </a:p>
          <a:p>
            <a:r>
              <a:rPr lang="pt-BR" sz="2600" dirty="0"/>
              <a:t>Ações com salto: ataque, bloqueio, saque, finta e levantamento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A0A548-2E3D-E543-B49B-24644B69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1" y="2949261"/>
            <a:ext cx="11104453" cy="24985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290ADBE-9AF7-9740-AC39-1FE9FF521418}"/>
              </a:ext>
            </a:extLst>
          </p:cNvPr>
          <p:cNvSpPr txBox="1"/>
          <p:nvPr/>
        </p:nvSpPr>
        <p:spPr>
          <a:xfrm>
            <a:off x="8968047" y="6135938"/>
            <a:ext cx="245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Berriel</a:t>
            </a:r>
            <a:r>
              <a:rPr lang="pt-BR" dirty="0"/>
              <a:t> et al., 2004)</a:t>
            </a:r>
          </a:p>
        </p:txBody>
      </p:sp>
    </p:spTree>
    <p:extLst>
      <p:ext uri="{BB962C8B-B14F-4D97-AF65-F5344CB8AC3E}">
        <p14:creationId xmlns:p14="http://schemas.microsoft.com/office/powerpoint/2010/main" val="3138787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D425CA-0DD1-9446-A9CE-99993B909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31" y="1001332"/>
            <a:ext cx="10867537" cy="485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02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35DD55-9F6D-EB4A-ACAE-09116701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60" y="2339125"/>
            <a:ext cx="10055035" cy="31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13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2E4F7-378F-5041-83E5-5279F12E5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Obrigada!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3BE0CB-D0CA-FD4A-9836-B721A539FB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VALÉRIA LEME GONÇALVES PANISSA</a:t>
            </a:r>
          </a:p>
        </p:txBody>
      </p:sp>
    </p:spTree>
    <p:extLst>
      <p:ext uri="{BB962C8B-B14F-4D97-AF65-F5344CB8AC3E}">
        <p14:creationId xmlns:p14="http://schemas.microsoft.com/office/powerpoint/2010/main" val="336226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C6D441-7A4E-714B-8F99-7C4AB1F4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Fundamentos básicos </a:t>
            </a:r>
          </a:p>
        </p:txBody>
      </p:sp>
    </p:spTree>
    <p:extLst>
      <p:ext uri="{BB962C8B-B14F-4D97-AF65-F5344CB8AC3E}">
        <p14:creationId xmlns:p14="http://schemas.microsoft.com/office/powerpoint/2010/main" val="1312770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CB6871-4E3C-824A-BD3F-77696F22D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85362" y="-639780"/>
            <a:ext cx="6156358" cy="788504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8085C1-2CA4-2C43-89C3-125E0001535C}"/>
              </a:ext>
            </a:extLst>
          </p:cNvPr>
          <p:cNvSpPr txBox="1"/>
          <p:nvPr/>
        </p:nvSpPr>
        <p:spPr>
          <a:xfrm>
            <a:off x="6930887" y="6448771"/>
            <a:ext cx="428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2008)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B4544A8-8A7E-4440-BC6C-5CE71CC496D5}"/>
              </a:ext>
            </a:extLst>
          </p:cNvPr>
          <p:cNvSpPr txBox="1"/>
          <p:nvPr/>
        </p:nvSpPr>
        <p:spPr>
          <a:xfrm>
            <a:off x="8782480" y="2702578"/>
            <a:ext cx="321390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dirty="0"/>
              <a:t>Para homens sua borda superior deve estar a 2,43 m do solo, e para mulheres a 2,24 m. </a:t>
            </a:r>
          </a:p>
        </p:txBody>
      </p:sp>
    </p:spTree>
    <p:extLst>
      <p:ext uri="{BB962C8B-B14F-4D97-AF65-F5344CB8AC3E}">
        <p14:creationId xmlns:p14="http://schemas.microsoft.com/office/powerpoint/2010/main" val="2530358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86A9F-ABAA-C34E-A33E-B709A97F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1549"/>
            <a:ext cx="7729728" cy="1188720"/>
          </a:xfrm>
        </p:spPr>
        <p:txBody>
          <a:bodyPr/>
          <a:lstStyle/>
          <a:p>
            <a:r>
              <a:rPr lang="pt-BR" dirty="0"/>
              <a:t>Saque por cima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E201466-462B-6E4C-A922-51A9B249C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78227" y="1625201"/>
            <a:ext cx="4775200" cy="5067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14BE9D-1037-8A46-806A-DAE4F4BC339C}"/>
              </a:ext>
            </a:extLst>
          </p:cNvPr>
          <p:cNvSpPr txBox="1"/>
          <p:nvPr/>
        </p:nvSpPr>
        <p:spPr>
          <a:xfrm>
            <a:off x="7418231" y="2834121"/>
            <a:ext cx="40747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 salto e sem salto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600" dirty="0">
              <a:solidFill>
                <a:prstClr val="white"/>
              </a:solidFill>
              <a:latin typeface="Gill Sans MT" panose="020B05020201040202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600" dirty="0">
                <a:solidFill>
                  <a:prstClr val="white"/>
                </a:solidFill>
                <a:latin typeface="Gill Sans MT" panose="020B0502020104020203"/>
              </a:rPr>
              <a:t>Potência de membros inferiores/superiores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ACF3CA-6F6E-5049-886A-6EDE340CADCC}"/>
              </a:ext>
            </a:extLst>
          </p:cNvPr>
          <p:cNvSpPr txBox="1"/>
          <p:nvPr/>
        </p:nvSpPr>
        <p:spPr>
          <a:xfrm>
            <a:off x="8426174" y="6260855"/>
            <a:ext cx="428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Bojikian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2008)</a:t>
            </a:r>
          </a:p>
        </p:txBody>
      </p:sp>
    </p:spTree>
    <p:extLst>
      <p:ext uri="{BB962C8B-B14F-4D97-AF65-F5344CB8AC3E}">
        <p14:creationId xmlns:p14="http://schemas.microsoft.com/office/powerpoint/2010/main" val="1065790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EF94F-D826-AF4D-8FE0-D1D52CEB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82" y="1428716"/>
            <a:ext cx="4510858" cy="1188720"/>
          </a:xfrm>
        </p:spPr>
        <p:txBody>
          <a:bodyPr/>
          <a:lstStyle/>
          <a:p>
            <a:r>
              <a:rPr lang="pt-BR" dirty="0"/>
              <a:t>Recepção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568C00-A800-E44D-99B9-29C179194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61" y="351692"/>
            <a:ext cx="4628430" cy="61546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EB8314E-6FB8-E542-9B20-A5D68C000ED4}"/>
              </a:ext>
            </a:extLst>
          </p:cNvPr>
          <p:cNvSpPr txBox="1"/>
          <p:nvPr/>
        </p:nvSpPr>
        <p:spPr>
          <a:xfrm>
            <a:off x="6606862" y="3429000"/>
            <a:ext cx="3747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/>
              <a:t>Deslocamento</a:t>
            </a:r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2038779439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971</Words>
  <Application>Microsoft Macintosh PowerPoint</Application>
  <PresentationFormat>Widescreen</PresentationFormat>
  <Paragraphs>271</Paragraphs>
  <Slides>57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Gill Sans MT</vt:lpstr>
      <vt:lpstr>Pacote</vt:lpstr>
      <vt:lpstr>Tema do Office</vt:lpstr>
      <vt:lpstr>Fisiologia do Voleibol</vt:lpstr>
      <vt:lpstr>Objetivos da aula</vt:lpstr>
      <vt:lpstr>Apresentação do PowerPoint</vt:lpstr>
      <vt:lpstr>Apresentação do PowerPoint</vt:lpstr>
      <vt:lpstr>Apresentação do PowerPoint</vt:lpstr>
      <vt:lpstr>Fundamentos básicos </vt:lpstr>
      <vt:lpstr>Apresentação do PowerPoint</vt:lpstr>
      <vt:lpstr>Saque por cima</vt:lpstr>
      <vt:lpstr>Recepção </vt:lpstr>
      <vt:lpstr>BLOQUEIO</vt:lpstr>
      <vt:lpstr>Apresentação do PowerPoint</vt:lpstr>
      <vt:lpstr>ATAQUE</vt:lpstr>
      <vt:lpstr>Treino para aumentar a altura do salto?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 alongamento-encurtamento</vt:lpstr>
      <vt:lpstr>PPA - lembram?</vt:lpstr>
      <vt:lpstr>Reação motora a um estímulo visual</vt:lpstr>
      <vt:lpstr>Aspectos importantes nesse processo</vt:lpstr>
      <vt:lpstr>Rastreamento ocular</vt:lpstr>
      <vt:lpstr>Apresentação do PowerPoint</vt:lpstr>
      <vt:lpstr>Apresentação do PowerPoint</vt:lpstr>
      <vt:lpstr>Variáveis dependentes</vt:lpstr>
      <vt:lpstr>Apresentação do PowerPoint</vt:lpstr>
      <vt:lpstr>Apresentação do PowerPoint</vt:lpstr>
      <vt:lpstr>Posicionamento -  exemplo</vt:lpstr>
      <vt:lpstr>LEVANTADOR</vt:lpstr>
      <vt:lpstr>CENTRAL</vt:lpstr>
      <vt:lpstr>Ponteiro</vt:lpstr>
      <vt:lpstr>oposto</vt:lpstr>
      <vt:lpstr>líbero</vt:lpstr>
      <vt:lpstr>Características dos atletas </vt:lpstr>
      <vt:lpstr>Apresentação do PowerPoint</vt:lpstr>
      <vt:lpstr>Características</vt:lpstr>
      <vt:lpstr>Características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Demandas do Jogo</vt:lpstr>
      <vt:lpstr>O Jogo</vt:lpstr>
      <vt:lpstr>Apresentação do PowerPoint</vt:lpstr>
      <vt:lpstr>Apresentação do PowerPoint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Microsoft Office User</cp:lastModifiedBy>
  <cp:revision>16</cp:revision>
  <dcterms:created xsi:type="dcterms:W3CDTF">2021-11-09T17:03:16Z</dcterms:created>
  <dcterms:modified xsi:type="dcterms:W3CDTF">2021-11-23T11:00:50Z</dcterms:modified>
</cp:coreProperties>
</file>